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6" r:id="rId12"/>
    <p:sldId id="264" r:id="rId13"/>
    <p:sldId id="265" r:id="rId14"/>
    <p:sldId id="267"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2890A5-659E-4AAD-856A-FD79CD1E9078}" v="14" dt="2023-11-27T03:30:50.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11" d="100"/>
          <a:sy n="111" d="100"/>
        </p:scale>
        <p:origin x="58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B3EFDC-4756-4458-B489-B8F67B304993}"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F951DFB-A309-4565-9C31-F7191D325168}" type="slidenum">
              <a:rPr lang="en-US" smtClean="0"/>
              <a:t>‹#›</a:t>
            </a:fld>
            <a:endParaRPr lang="en-US"/>
          </a:p>
        </p:txBody>
      </p:sp>
    </p:spTree>
    <p:extLst>
      <p:ext uri="{BB962C8B-B14F-4D97-AF65-F5344CB8AC3E}">
        <p14:creationId xmlns:p14="http://schemas.microsoft.com/office/powerpoint/2010/main" val="248014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B3EFDC-4756-4458-B489-B8F67B304993}"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F951DFB-A309-4565-9C31-F7191D325168}" type="slidenum">
              <a:rPr lang="en-US" smtClean="0"/>
              <a:t>‹#›</a:t>
            </a:fld>
            <a:endParaRPr lang="en-US"/>
          </a:p>
        </p:txBody>
      </p:sp>
    </p:spTree>
    <p:extLst>
      <p:ext uri="{BB962C8B-B14F-4D97-AF65-F5344CB8AC3E}">
        <p14:creationId xmlns:p14="http://schemas.microsoft.com/office/powerpoint/2010/main" val="325698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B3EFDC-4756-4458-B489-B8F67B304993}"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F951DFB-A309-4565-9C31-F7191D325168}" type="slidenum">
              <a:rPr lang="en-US" smtClean="0"/>
              <a:t>‹#›</a:t>
            </a:fld>
            <a:endParaRPr lang="en-US"/>
          </a:p>
        </p:txBody>
      </p:sp>
    </p:spTree>
    <p:extLst>
      <p:ext uri="{BB962C8B-B14F-4D97-AF65-F5344CB8AC3E}">
        <p14:creationId xmlns:p14="http://schemas.microsoft.com/office/powerpoint/2010/main" val="3109387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B3EFDC-4756-4458-B489-B8F67B304993}"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F951DFB-A309-4565-9C31-F7191D32516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36604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B3EFDC-4756-4458-B489-B8F67B304993}"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F951DFB-A309-4565-9C31-F7191D325168}" type="slidenum">
              <a:rPr lang="en-US" smtClean="0"/>
              <a:t>‹#›</a:t>
            </a:fld>
            <a:endParaRPr lang="en-US"/>
          </a:p>
        </p:txBody>
      </p:sp>
    </p:spTree>
    <p:extLst>
      <p:ext uri="{BB962C8B-B14F-4D97-AF65-F5344CB8AC3E}">
        <p14:creationId xmlns:p14="http://schemas.microsoft.com/office/powerpoint/2010/main" val="147031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B3EFDC-4756-4458-B489-B8F67B304993}"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51DFB-A309-4565-9C31-F7191D325168}" type="slidenum">
              <a:rPr lang="en-US" smtClean="0"/>
              <a:t>‹#›</a:t>
            </a:fld>
            <a:endParaRPr lang="en-US"/>
          </a:p>
        </p:txBody>
      </p:sp>
    </p:spTree>
    <p:extLst>
      <p:ext uri="{BB962C8B-B14F-4D97-AF65-F5344CB8AC3E}">
        <p14:creationId xmlns:p14="http://schemas.microsoft.com/office/powerpoint/2010/main" val="2371001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B3EFDC-4756-4458-B489-B8F67B304993}"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51DFB-A309-4565-9C31-F7191D325168}" type="slidenum">
              <a:rPr lang="en-US" smtClean="0"/>
              <a:t>‹#›</a:t>
            </a:fld>
            <a:endParaRPr lang="en-US"/>
          </a:p>
        </p:txBody>
      </p:sp>
    </p:spTree>
    <p:extLst>
      <p:ext uri="{BB962C8B-B14F-4D97-AF65-F5344CB8AC3E}">
        <p14:creationId xmlns:p14="http://schemas.microsoft.com/office/powerpoint/2010/main" val="2339932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3EFDC-4756-4458-B489-B8F67B304993}"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1DFB-A309-4565-9C31-F7191D325168}" type="slidenum">
              <a:rPr lang="en-US" smtClean="0"/>
              <a:t>‹#›</a:t>
            </a:fld>
            <a:endParaRPr lang="en-US"/>
          </a:p>
        </p:txBody>
      </p:sp>
    </p:spTree>
    <p:extLst>
      <p:ext uri="{BB962C8B-B14F-4D97-AF65-F5344CB8AC3E}">
        <p14:creationId xmlns:p14="http://schemas.microsoft.com/office/powerpoint/2010/main" val="2375759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6B3EFDC-4756-4458-B489-B8F67B304993}" type="datetimeFigureOut">
              <a:rPr lang="en-US" smtClean="0"/>
              <a:t>11/26/2023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F951DFB-A309-4565-9C31-F7191D325168}" type="slidenum">
              <a:rPr lang="en-US" smtClean="0"/>
              <a:t>‹#›</a:t>
            </a:fld>
            <a:endParaRPr lang="en-US"/>
          </a:p>
        </p:txBody>
      </p:sp>
    </p:spTree>
    <p:extLst>
      <p:ext uri="{BB962C8B-B14F-4D97-AF65-F5344CB8AC3E}">
        <p14:creationId xmlns:p14="http://schemas.microsoft.com/office/powerpoint/2010/main" val="1249732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3EFDC-4756-4458-B489-B8F67B304993}"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51DFB-A309-4565-9C31-F7191D325168}" type="slidenum">
              <a:rPr lang="en-US" smtClean="0"/>
              <a:t>‹#›</a:t>
            </a:fld>
            <a:endParaRPr lang="en-US"/>
          </a:p>
        </p:txBody>
      </p:sp>
    </p:spTree>
    <p:extLst>
      <p:ext uri="{BB962C8B-B14F-4D97-AF65-F5344CB8AC3E}">
        <p14:creationId xmlns:p14="http://schemas.microsoft.com/office/powerpoint/2010/main" val="1684464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3EFDC-4756-4458-B489-B8F67B304993}"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F951DFB-A309-4565-9C31-F7191D325168}" type="slidenum">
              <a:rPr lang="en-US" smtClean="0"/>
              <a:t>‹#›</a:t>
            </a:fld>
            <a:endParaRPr lang="en-US"/>
          </a:p>
        </p:txBody>
      </p:sp>
    </p:spTree>
    <p:extLst>
      <p:ext uri="{BB962C8B-B14F-4D97-AF65-F5344CB8AC3E}">
        <p14:creationId xmlns:p14="http://schemas.microsoft.com/office/powerpoint/2010/main" val="265293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B3EFDC-4756-4458-B489-B8F67B304993}"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51DFB-A309-4565-9C31-F7191D325168}" type="slidenum">
              <a:rPr lang="en-US" smtClean="0"/>
              <a:t>‹#›</a:t>
            </a:fld>
            <a:endParaRPr lang="en-US"/>
          </a:p>
        </p:txBody>
      </p:sp>
    </p:spTree>
    <p:extLst>
      <p:ext uri="{BB962C8B-B14F-4D97-AF65-F5344CB8AC3E}">
        <p14:creationId xmlns:p14="http://schemas.microsoft.com/office/powerpoint/2010/main" val="24089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B3EFDC-4756-4458-B489-B8F67B304993}"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51DFB-A309-4565-9C31-F7191D325168}" type="slidenum">
              <a:rPr lang="en-US" smtClean="0"/>
              <a:t>‹#›</a:t>
            </a:fld>
            <a:endParaRPr lang="en-US"/>
          </a:p>
        </p:txBody>
      </p:sp>
    </p:spTree>
    <p:extLst>
      <p:ext uri="{BB962C8B-B14F-4D97-AF65-F5344CB8AC3E}">
        <p14:creationId xmlns:p14="http://schemas.microsoft.com/office/powerpoint/2010/main" val="174000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B3EFDC-4756-4458-B489-B8F67B304993}"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51DFB-A309-4565-9C31-F7191D325168}" type="slidenum">
              <a:rPr lang="en-US" smtClean="0"/>
              <a:t>‹#›</a:t>
            </a:fld>
            <a:endParaRPr lang="en-US"/>
          </a:p>
        </p:txBody>
      </p:sp>
    </p:spTree>
    <p:extLst>
      <p:ext uri="{BB962C8B-B14F-4D97-AF65-F5344CB8AC3E}">
        <p14:creationId xmlns:p14="http://schemas.microsoft.com/office/powerpoint/2010/main" val="158804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6B3EFDC-4756-4458-B489-B8F67B304993}"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951DFB-A309-4565-9C31-F7191D325168}" type="slidenum">
              <a:rPr lang="en-US" smtClean="0"/>
              <a:t>‹#›</a:t>
            </a:fld>
            <a:endParaRPr lang="en-US"/>
          </a:p>
        </p:txBody>
      </p:sp>
    </p:spTree>
    <p:extLst>
      <p:ext uri="{BB962C8B-B14F-4D97-AF65-F5344CB8AC3E}">
        <p14:creationId xmlns:p14="http://schemas.microsoft.com/office/powerpoint/2010/main" val="246357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B3EFDC-4756-4458-B489-B8F67B304993}"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51DFB-A309-4565-9C31-F7191D325168}" type="slidenum">
              <a:rPr lang="en-US" smtClean="0"/>
              <a:t>‹#›</a:t>
            </a:fld>
            <a:endParaRPr lang="en-US"/>
          </a:p>
        </p:txBody>
      </p:sp>
    </p:spTree>
    <p:extLst>
      <p:ext uri="{BB962C8B-B14F-4D97-AF65-F5344CB8AC3E}">
        <p14:creationId xmlns:p14="http://schemas.microsoft.com/office/powerpoint/2010/main" val="3140809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B3EFDC-4756-4458-B489-B8F67B304993}"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51DFB-A309-4565-9C31-F7191D325168}" type="slidenum">
              <a:rPr lang="en-US" smtClean="0"/>
              <a:t>‹#›</a:t>
            </a:fld>
            <a:endParaRPr lang="en-US"/>
          </a:p>
        </p:txBody>
      </p:sp>
    </p:spTree>
    <p:extLst>
      <p:ext uri="{BB962C8B-B14F-4D97-AF65-F5344CB8AC3E}">
        <p14:creationId xmlns:p14="http://schemas.microsoft.com/office/powerpoint/2010/main" val="4059392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B3EFDC-4756-4458-B489-B8F67B304993}" type="datetimeFigureOut">
              <a:rPr lang="en-US" smtClean="0"/>
              <a:t>11/26/2023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F951DFB-A309-4565-9C31-F7191D325168}" type="slidenum">
              <a:rPr lang="en-US" smtClean="0"/>
              <a:t>‹#›</a:t>
            </a:fld>
            <a:endParaRPr lang="en-US"/>
          </a:p>
        </p:txBody>
      </p:sp>
    </p:spTree>
    <p:extLst>
      <p:ext uri="{BB962C8B-B14F-4D97-AF65-F5344CB8AC3E}">
        <p14:creationId xmlns:p14="http://schemas.microsoft.com/office/powerpoint/2010/main" val="12665157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ws.amazon.com/lambda/latest/dg/welcome.html" TargetMode="External"/><Relationship Id="rId7" Type="http://schemas.openxmlformats.org/officeDocument/2006/relationships/image" Target="../media/image4.png"/><Relationship Id="rId2" Type="http://schemas.openxmlformats.org/officeDocument/2006/relationships/hyperlink" Target="https://www.contino.io/insights/aws-lambda-use-cases" TargetMode="External"/><Relationship Id="rId1" Type="http://schemas.openxmlformats.org/officeDocument/2006/relationships/slideLayout" Target="../slideLayouts/slideLayout2.xml"/><Relationship Id="rId6" Type="http://schemas.openxmlformats.org/officeDocument/2006/relationships/hyperlink" Target="https://www.youtube.com/watch?v=3Ar1ABlD_Vs" TargetMode="External"/><Relationship Id="rId5" Type="http://schemas.openxmlformats.org/officeDocument/2006/relationships/hyperlink" Target="https://www.serverless.com/aws-lambda#:~:text=AWS%20Lambda%20is%20a%20serverless,an%20efficient%20and%20flexible%20manner" TargetMode="External"/><Relationship Id="rId4" Type="http://schemas.openxmlformats.org/officeDocument/2006/relationships/hyperlink" Target="https://aws.amazon.com/solutions/case-studies/innovators/netfli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5C18694-F55B-41C0-ABF3-C1D971F99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3E46CA8-7278-4BA3-AACE-235B5B3B53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10F52A9-F828-A3A2-BC2D-43210ECC6665}"/>
              </a:ext>
            </a:extLst>
          </p:cNvPr>
          <p:cNvSpPr>
            <a:spLocks noGrp="1"/>
          </p:cNvSpPr>
          <p:nvPr>
            <p:ph type="ctrTitle"/>
          </p:nvPr>
        </p:nvSpPr>
        <p:spPr>
          <a:xfrm>
            <a:off x="643467" y="643466"/>
            <a:ext cx="10905066" cy="3590205"/>
          </a:xfrm>
          <a:effectLst>
            <a:outerShdw blurRad="88900" dist="38100" dir="2700000" algn="tl" rotWithShape="0">
              <a:prstClr val="black">
                <a:alpha val="30000"/>
              </a:prstClr>
            </a:outerShdw>
          </a:effectLst>
        </p:spPr>
        <p:txBody>
          <a:bodyPr>
            <a:normAutofit/>
          </a:bodyPr>
          <a:lstStyle/>
          <a:p>
            <a:pPr algn="ctr"/>
            <a:r>
              <a:rPr lang="en-US" sz="7200" dirty="0"/>
              <a:t>AWS Lambda</a:t>
            </a:r>
          </a:p>
        </p:txBody>
      </p:sp>
      <p:sp>
        <p:nvSpPr>
          <p:cNvPr id="3" name="Subtitle 2">
            <a:extLst>
              <a:ext uri="{FF2B5EF4-FFF2-40B4-BE49-F238E27FC236}">
                <a16:creationId xmlns:a16="http://schemas.microsoft.com/office/drawing/2014/main" id="{E260E766-ABE8-7909-2AC2-B80FB398AF7F}"/>
              </a:ext>
            </a:extLst>
          </p:cNvPr>
          <p:cNvSpPr>
            <a:spLocks noGrp="1"/>
          </p:cNvSpPr>
          <p:nvPr>
            <p:ph type="subTitle" idx="1"/>
          </p:nvPr>
        </p:nvSpPr>
        <p:spPr>
          <a:xfrm>
            <a:off x="2023933" y="4233672"/>
            <a:ext cx="8144134" cy="1145829"/>
          </a:xfrm>
          <a:effectLst>
            <a:outerShdw blurRad="88900" dist="38100" dir="2700000" algn="tl" rotWithShape="0">
              <a:prstClr val="black">
                <a:alpha val="30000"/>
              </a:prstClr>
            </a:outerShdw>
          </a:effectLst>
        </p:spPr>
        <p:txBody>
          <a:bodyPr>
            <a:normAutofit/>
          </a:bodyPr>
          <a:lstStyle/>
          <a:p>
            <a:pPr algn="ctr"/>
            <a:r>
              <a:rPr lang="en-US" sz="1600" dirty="0"/>
              <a:t>Connor Brown</a:t>
            </a:r>
          </a:p>
        </p:txBody>
      </p:sp>
      <p:pic>
        <p:nvPicPr>
          <p:cNvPr id="6" name="Picture 5" descr="A white letter on an orange background&#10;&#10;Description automatically generated">
            <a:extLst>
              <a:ext uri="{FF2B5EF4-FFF2-40B4-BE49-F238E27FC236}">
                <a16:creationId xmlns:a16="http://schemas.microsoft.com/office/drawing/2014/main" id="{D59D8438-DD5C-88E3-21BF-1EFC63D9E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5748" y="643465"/>
            <a:ext cx="2220503" cy="222050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616645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EBA4-534C-A559-7CA4-8BBB33153853}"/>
              </a:ext>
            </a:extLst>
          </p:cNvPr>
          <p:cNvSpPr>
            <a:spLocks noGrp="1"/>
          </p:cNvSpPr>
          <p:nvPr>
            <p:ph type="title"/>
          </p:nvPr>
        </p:nvSpPr>
        <p:spPr/>
        <p:txBody>
          <a:bodyPr/>
          <a:lstStyle/>
          <a:p>
            <a:r>
              <a:rPr lang="en-US" dirty="0"/>
              <a:t>Netflix Usage of Lambda</a:t>
            </a:r>
          </a:p>
        </p:txBody>
      </p:sp>
      <p:sp>
        <p:nvSpPr>
          <p:cNvPr id="3" name="Content Placeholder 2">
            <a:extLst>
              <a:ext uri="{FF2B5EF4-FFF2-40B4-BE49-F238E27FC236}">
                <a16:creationId xmlns:a16="http://schemas.microsoft.com/office/drawing/2014/main" id="{1886BFD7-E72E-7EB8-69D5-04F968F661CB}"/>
              </a:ext>
            </a:extLst>
          </p:cNvPr>
          <p:cNvSpPr>
            <a:spLocks noGrp="1"/>
          </p:cNvSpPr>
          <p:nvPr>
            <p:ph idx="1"/>
          </p:nvPr>
        </p:nvSpPr>
        <p:spPr/>
        <p:txBody>
          <a:bodyPr>
            <a:normAutofit/>
          </a:bodyPr>
          <a:lstStyle/>
          <a:p>
            <a:r>
              <a:rPr lang="en-US" sz="2000" i="0" dirty="0">
                <a:effectLst/>
                <a:latin typeface="Times New Roman" panose="02020603050405020304" pitchFamily="18" charset="0"/>
                <a:cs typeface="Times New Roman" panose="02020603050405020304" pitchFamily="18" charset="0"/>
              </a:rPr>
              <a:t> Netflix uses Lambda to execute rule-based checks and routing to handle data stored in S3. Whenever a piece of data is written to S3, a Lambda function decides which data needs to be backed up, which needs to be stored offsite. It then validates if the data has reached its destination, or if an alarm needs to be triggered.</a:t>
            </a:r>
          </a:p>
          <a:p>
            <a:r>
              <a:rPr lang="en-US" sz="2000" i="0" dirty="0">
                <a:effectLst/>
                <a:latin typeface="Times New Roman" panose="02020603050405020304" pitchFamily="18" charset="0"/>
                <a:cs typeface="Times New Roman" panose="02020603050405020304" pitchFamily="18" charset="0"/>
              </a:rPr>
              <a:t>Netflix uses Lambda functions to check if new instances created by various services are secure. If vulnerabilities and wrong configurations are spotted, the instance is shut down automatically.</a:t>
            </a:r>
            <a:endParaRPr lang="en-US" sz="2000" dirty="0">
              <a:latin typeface="Times New Roman" panose="02020603050405020304" pitchFamily="18" charset="0"/>
              <a:cs typeface="Times New Roman" panose="02020603050405020304" pitchFamily="18" charset="0"/>
            </a:endParaRPr>
          </a:p>
          <a:p>
            <a:r>
              <a:rPr lang="en-US" sz="2000" i="0" dirty="0">
                <a:effectLst/>
                <a:latin typeface="Times New Roman" panose="02020603050405020304" pitchFamily="18" charset="0"/>
                <a:cs typeface="Times New Roman" panose="02020603050405020304" pitchFamily="18" charset="0"/>
              </a:rPr>
              <a:t>Another way Netflix uses Lambda to enforce better security is with its open source SSH authorization tool BLESS. Bless runs as a Lambda function and integrates with Amazon Key Management Services to verify and sign public SSH keys.</a:t>
            </a:r>
            <a:endParaRPr lang="en-US" sz="2000" dirty="0">
              <a:latin typeface="Times New Roman" panose="02020603050405020304" pitchFamily="18" charset="0"/>
              <a:cs typeface="Times New Roman" panose="02020603050405020304" pitchFamily="18" charset="0"/>
            </a:endParaRPr>
          </a:p>
        </p:txBody>
      </p:sp>
      <p:pic>
        <p:nvPicPr>
          <p:cNvPr id="4" name="Picture 3" descr="A white letter on an orange background&#10;&#10;Description automatically generated">
            <a:extLst>
              <a:ext uri="{FF2B5EF4-FFF2-40B4-BE49-F238E27FC236}">
                <a16:creationId xmlns:a16="http://schemas.microsoft.com/office/drawing/2014/main" id="{91F1FC58-1C8D-F3F9-D0A0-D51FB3CD1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5636" y="591128"/>
            <a:ext cx="1616364" cy="1394690"/>
          </a:xfrm>
          <a:prstGeom prst="rect">
            <a:avLst/>
          </a:prstGeom>
        </p:spPr>
      </p:pic>
    </p:spTree>
    <p:extLst>
      <p:ext uri="{BB962C8B-B14F-4D97-AF65-F5344CB8AC3E}">
        <p14:creationId xmlns:p14="http://schemas.microsoft.com/office/powerpoint/2010/main" val="2880179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887B-3028-CDD5-F3F7-178F315C3A50}"/>
              </a:ext>
            </a:extLst>
          </p:cNvPr>
          <p:cNvSpPr>
            <a:spLocks noGrp="1"/>
          </p:cNvSpPr>
          <p:nvPr>
            <p:ph type="title"/>
          </p:nvPr>
        </p:nvSpPr>
        <p:spPr/>
        <p:txBody>
          <a:bodyPr/>
          <a:lstStyle/>
          <a:p>
            <a:r>
              <a:rPr lang="en-US" dirty="0"/>
              <a:t>Example flowchart</a:t>
            </a:r>
          </a:p>
        </p:txBody>
      </p:sp>
      <p:pic>
        <p:nvPicPr>
          <p:cNvPr id="3" name="Picture 2" descr="A white letter on an orange background&#10;&#10;Description automatically generated">
            <a:extLst>
              <a:ext uri="{FF2B5EF4-FFF2-40B4-BE49-F238E27FC236}">
                <a16:creationId xmlns:a16="http://schemas.microsoft.com/office/drawing/2014/main" id="{81082605-1EA0-EE2A-954C-AD50F0F8A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5636" y="591128"/>
            <a:ext cx="1616364" cy="1394690"/>
          </a:xfrm>
          <a:prstGeom prst="rect">
            <a:avLst/>
          </a:prstGeom>
        </p:spPr>
      </p:pic>
      <p:pic>
        <p:nvPicPr>
          <p:cNvPr id="5" name="Picture 4" descr="A green and white rectangle with black text">
            <a:extLst>
              <a:ext uri="{FF2B5EF4-FFF2-40B4-BE49-F238E27FC236}">
                <a16:creationId xmlns:a16="http://schemas.microsoft.com/office/drawing/2014/main" id="{D7ACA100-2F92-FB6C-41E5-DCE4043B9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945" y="3066871"/>
            <a:ext cx="10167985" cy="212413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4739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B5A5-F752-3698-7489-CEDD215CD2C8}"/>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4D5FD754-DA79-5BD4-5108-94EE382249DD}"/>
              </a:ext>
            </a:extLst>
          </p:cNvPr>
          <p:cNvSpPr>
            <a:spLocks noGrp="1"/>
          </p:cNvSpPr>
          <p:nvPr>
            <p:ph idx="1"/>
          </p:nvPr>
        </p:nvSpPr>
        <p:spPr/>
        <p:txBody>
          <a:bodyPr/>
          <a:lstStyle/>
          <a:p>
            <a:r>
              <a:rPr lang="en-US" dirty="0">
                <a:hlinkClick r:id="rId2"/>
              </a:rPr>
              <a:t>https://www.contino.io/insights/aws-lambda-use-cases</a:t>
            </a:r>
            <a:endParaRPr lang="en-US" dirty="0"/>
          </a:p>
          <a:p>
            <a:r>
              <a:rPr lang="en-US" dirty="0">
                <a:hlinkClick r:id="rId3"/>
              </a:rPr>
              <a:t>https://docs.aws.amazon.com/lambda/latest/dg/welcome.html</a:t>
            </a:r>
            <a:endParaRPr lang="en-US" dirty="0"/>
          </a:p>
          <a:p>
            <a:r>
              <a:rPr lang="en-US" dirty="0">
                <a:hlinkClick r:id="rId4"/>
              </a:rPr>
              <a:t>https://aws.amazon.com/solutions/case-studies/innovators/netflix/</a:t>
            </a:r>
            <a:endParaRPr lang="en-US" dirty="0"/>
          </a:p>
          <a:p>
            <a:r>
              <a:rPr lang="en-US" dirty="0">
                <a:hlinkClick r:id="rId5"/>
              </a:rPr>
              <a:t>https://www.serverless.com/aws-lambda#:~:text=AWS%20Lambda%20is%20a%20serverless,an%20efficient%20and%20flexible%20manner</a:t>
            </a:r>
            <a:r>
              <a:rPr lang="en-US" dirty="0"/>
              <a:t>.</a:t>
            </a:r>
          </a:p>
          <a:p>
            <a:r>
              <a:rPr lang="en-US" dirty="0">
                <a:hlinkClick r:id="rId6"/>
              </a:rPr>
              <a:t>https://www.youtube.com/watch?v=3Ar1ABlD_Vs</a:t>
            </a:r>
            <a:endParaRPr lang="en-US" dirty="0"/>
          </a:p>
          <a:p>
            <a:endParaRPr lang="en-US" dirty="0"/>
          </a:p>
          <a:p>
            <a:endParaRPr lang="en-US" dirty="0"/>
          </a:p>
          <a:p>
            <a:endParaRPr lang="en-US" dirty="0"/>
          </a:p>
          <a:p>
            <a:endParaRPr lang="en-US" dirty="0"/>
          </a:p>
        </p:txBody>
      </p:sp>
      <p:pic>
        <p:nvPicPr>
          <p:cNvPr id="4" name="Picture 3" descr="A white letter on an orange background&#10;&#10;Description automatically generated">
            <a:extLst>
              <a:ext uri="{FF2B5EF4-FFF2-40B4-BE49-F238E27FC236}">
                <a16:creationId xmlns:a16="http://schemas.microsoft.com/office/drawing/2014/main" id="{1C71A762-8AEC-71F9-AFDB-6F9C54B779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5636" y="591128"/>
            <a:ext cx="1616364" cy="1394690"/>
          </a:xfrm>
          <a:prstGeom prst="rect">
            <a:avLst/>
          </a:prstGeom>
        </p:spPr>
      </p:pic>
    </p:spTree>
    <p:extLst>
      <p:ext uri="{BB962C8B-B14F-4D97-AF65-F5344CB8AC3E}">
        <p14:creationId xmlns:p14="http://schemas.microsoft.com/office/powerpoint/2010/main" val="152752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lluminated server room panel">
            <a:extLst>
              <a:ext uri="{FF2B5EF4-FFF2-40B4-BE49-F238E27FC236}">
                <a16:creationId xmlns:a16="http://schemas.microsoft.com/office/drawing/2014/main" id="{CC13619A-B5DE-DC19-222E-6C67597BB6EC}"/>
              </a:ext>
            </a:extLst>
          </p:cNvPr>
          <p:cNvPicPr>
            <a:picLocks noChangeAspect="1"/>
          </p:cNvPicPr>
          <p:nvPr/>
        </p:nvPicPr>
        <p:blipFill rotWithShape="1">
          <a:blip r:embed="rId2">
            <a:alphaModFix amt="15000"/>
            <a:grayscl/>
          </a:blip>
          <a:srcRect t="15730"/>
          <a:stretch/>
        </p:blipFill>
        <p:spPr>
          <a:xfrm>
            <a:off x="-608749" y="609600"/>
            <a:ext cx="12192000" cy="6858001"/>
          </a:xfrm>
          <a:prstGeom prst="rect">
            <a:avLst/>
          </a:prstGeom>
        </p:spPr>
      </p:pic>
      <p:pic>
        <p:nvPicPr>
          <p:cNvPr id="11" name="Picture 10">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13" name="Rectangle 12">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5E97799-F44B-C8BC-30D2-65D8C88C3B49}"/>
              </a:ext>
            </a:extLst>
          </p:cNvPr>
          <p:cNvSpPr>
            <a:spLocks noGrp="1"/>
          </p:cNvSpPr>
          <p:nvPr>
            <p:ph type="title"/>
          </p:nvPr>
        </p:nvSpPr>
        <p:spPr>
          <a:xfrm>
            <a:off x="680321" y="753228"/>
            <a:ext cx="9613861" cy="1080938"/>
          </a:xfrm>
        </p:spPr>
        <p:txBody>
          <a:bodyPr>
            <a:normAutofit/>
          </a:bodyPr>
          <a:lstStyle/>
          <a:p>
            <a:r>
              <a:rPr lang="en-US" dirty="0"/>
              <a:t>What is Lambda?</a:t>
            </a:r>
          </a:p>
        </p:txBody>
      </p:sp>
      <p:pic>
        <p:nvPicPr>
          <p:cNvPr id="15" name="Picture 14">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8C3D06F-EFAF-EBFE-ED4B-E342D4EB447A}"/>
              </a:ext>
            </a:extLst>
          </p:cNvPr>
          <p:cNvSpPr>
            <a:spLocks noGrp="1"/>
          </p:cNvSpPr>
          <p:nvPr>
            <p:ph idx="1"/>
          </p:nvPr>
        </p:nvSpPr>
        <p:spPr>
          <a:xfrm>
            <a:off x="680320" y="2197245"/>
            <a:ext cx="9613861" cy="4365852"/>
          </a:xfrm>
        </p:spPr>
        <p:txBody>
          <a:bodyPr anchor="ctr">
            <a:normAutofit fontScale="92500" lnSpcReduction="10000"/>
          </a:bodyPr>
          <a:lstStyle/>
          <a:p>
            <a:r>
              <a:rPr lang="en-US" b="0" i="0" dirty="0">
                <a:effectLst/>
                <a:latin typeface="Amazon Ember"/>
              </a:rPr>
              <a:t>AWS(Amazon Web Services) Lambda is a serverless compute service that lets you run code without provisioning or managing servers.</a:t>
            </a:r>
          </a:p>
          <a:p>
            <a:r>
              <a:rPr lang="en-US" dirty="0">
                <a:latin typeface="Amazon Ember"/>
              </a:rPr>
              <a:t>The </a:t>
            </a:r>
            <a:r>
              <a:rPr lang="en-US" b="0" i="0" dirty="0">
                <a:effectLst/>
                <a:latin typeface="Amazon Ember"/>
              </a:rPr>
              <a:t>way to understand Lambda </a:t>
            </a:r>
            <a:r>
              <a:rPr lang="en-US" dirty="0">
                <a:latin typeface="Amazon Ember"/>
              </a:rPr>
              <a:t>is to think of it as scripts or functions</a:t>
            </a:r>
            <a:endParaRPr lang="en-US" b="0" i="0" dirty="0">
              <a:effectLst/>
              <a:latin typeface="Amazon Ember"/>
            </a:endParaRPr>
          </a:p>
          <a:p>
            <a:r>
              <a:rPr lang="en-US" b="0" i="0" dirty="0">
                <a:effectLst/>
                <a:latin typeface="Amazon Ember"/>
              </a:rPr>
              <a:t>Lambda runs your code on a high-availability compute infrastructure </a:t>
            </a:r>
            <a:r>
              <a:rPr lang="en-US" b="1" i="0" dirty="0">
                <a:effectLst/>
                <a:latin typeface="Amazon Ember"/>
              </a:rPr>
              <a:t>a</a:t>
            </a:r>
            <a:r>
              <a:rPr lang="en-US" b="0" i="0" dirty="0">
                <a:effectLst/>
                <a:latin typeface="Amazon Ember"/>
              </a:rPr>
              <a:t>nd performs all of the administration of the compute resources, including server and operating system maintenance, capacity provisioning and automatic scaling, and logging. </a:t>
            </a:r>
          </a:p>
          <a:p>
            <a:r>
              <a:rPr lang="en-US" b="0" i="0" dirty="0">
                <a:effectLst/>
                <a:latin typeface="Amazon Ember"/>
              </a:rPr>
              <a:t>With Lambda, all you need to do is supply your code in one of the language runtimes that Lambda supports.</a:t>
            </a:r>
          </a:p>
          <a:p>
            <a:r>
              <a:rPr lang="en-US" b="0" i="0" dirty="0">
                <a:effectLst/>
                <a:latin typeface="Amazon Ember"/>
              </a:rPr>
              <a:t>You organize your code into Lambda functions. The Lambda service runs your function only when needed and scales automatically. </a:t>
            </a:r>
          </a:p>
          <a:p>
            <a:r>
              <a:rPr lang="en-US" b="0" i="0" dirty="0">
                <a:effectLst/>
                <a:latin typeface="Amazon Ember"/>
              </a:rPr>
              <a:t>You only pay for the compute time that you consume—there is no charge when your code is not running.</a:t>
            </a:r>
          </a:p>
          <a:p>
            <a:endParaRPr lang="en-US" sz="1700" dirty="0"/>
          </a:p>
        </p:txBody>
      </p:sp>
      <p:pic>
        <p:nvPicPr>
          <p:cNvPr id="6" name="Picture 5" descr="A white letter on an orange background&#10;&#10;Description automatically generated">
            <a:extLst>
              <a:ext uri="{FF2B5EF4-FFF2-40B4-BE49-F238E27FC236}">
                <a16:creationId xmlns:a16="http://schemas.microsoft.com/office/drawing/2014/main" id="{3EA16A80-002D-8FED-9B49-4E596A05F9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7" y="604803"/>
            <a:ext cx="1606174" cy="1372995"/>
          </a:xfrm>
          <a:prstGeom prst="rect">
            <a:avLst/>
          </a:prstGeom>
        </p:spPr>
      </p:pic>
    </p:spTree>
    <p:extLst>
      <p:ext uri="{BB962C8B-B14F-4D97-AF65-F5344CB8AC3E}">
        <p14:creationId xmlns:p14="http://schemas.microsoft.com/office/powerpoint/2010/main" val="2378553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A2C2-4E73-5AFB-3EA1-B50034191241}"/>
              </a:ext>
            </a:extLst>
          </p:cNvPr>
          <p:cNvSpPr>
            <a:spLocks noGrp="1"/>
          </p:cNvSpPr>
          <p:nvPr>
            <p:ph type="title"/>
          </p:nvPr>
        </p:nvSpPr>
        <p:spPr/>
        <p:txBody>
          <a:bodyPr>
            <a:normAutofit fontScale="90000"/>
          </a:bodyPr>
          <a:lstStyle/>
          <a:p>
            <a:r>
              <a:rPr lang="en-US" sz="4000" dirty="0"/>
              <a:t>Why use AWS Lambda for serverless architecture?</a:t>
            </a:r>
          </a:p>
        </p:txBody>
      </p:sp>
      <p:sp>
        <p:nvSpPr>
          <p:cNvPr id="3" name="Content Placeholder 2">
            <a:extLst>
              <a:ext uri="{FF2B5EF4-FFF2-40B4-BE49-F238E27FC236}">
                <a16:creationId xmlns:a16="http://schemas.microsoft.com/office/drawing/2014/main" id="{99D893FF-7505-9D6F-9126-0C70AD1226CC}"/>
              </a:ext>
            </a:extLst>
          </p:cNvPr>
          <p:cNvSpPr>
            <a:spLocks noGrp="1"/>
          </p:cNvSpPr>
          <p:nvPr>
            <p:ph idx="1"/>
          </p:nvPr>
        </p:nvSpPr>
        <p:spPr>
          <a:xfrm>
            <a:off x="363530" y="2304734"/>
            <a:ext cx="11214339" cy="4287328"/>
          </a:xfrm>
        </p:spPr>
        <p:txBody>
          <a:bodyPr>
            <a:normAutofit/>
          </a:bodyPr>
          <a:lstStyle/>
          <a:p>
            <a:pPr marL="0" indent="0" algn="l">
              <a:buNone/>
            </a:pPr>
            <a:r>
              <a:rPr lang="en-US" b="0" i="0" dirty="0">
                <a:effectLst/>
                <a:latin typeface="Fontfabric muller"/>
              </a:rPr>
              <a:t>When building Serverless applications, to complete a Serverless stack you typically need:</a:t>
            </a:r>
          </a:p>
          <a:p>
            <a:pPr lvl="1"/>
            <a:r>
              <a:rPr lang="en-US" b="0" i="0" dirty="0">
                <a:effectLst/>
                <a:latin typeface="Fontfabric muller"/>
              </a:rPr>
              <a:t>a computing service;</a:t>
            </a:r>
          </a:p>
          <a:p>
            <a:pPr lvl="1"/>
            <a:r>
              <a:rPr lang="en-US" b="0" i="0" dirty="0">
                <a:effectLst/>
                <a:latin typeface="Fontfabric muller"/>
              </a:rPr>
              <a:t>a database service; </a:t>
            </a:r>
          </a:p>
          <a:p>
            <a:pPr lvl="1"/>
            <a:r>
              <a:rPr lang="en-US" b="0" i="0" dirty="0">
                <a:effectLst/>
                <a:latin typeface="Fontfabric muller"/>
              </a:rPr>
              <a:t>an HTTP gateway service.</a:t>
            </a:r>
          </a:p>
          <a:p>
            <a:pPr algn="l"/>
            <a:r>
              <a:rPr lang="en-US" b="0" i="0" dirty="0">
                <a:effectLst/>
                <a:latin typeface="Fontfabric muller"/>
              </a:rPr>
              <a:t>Lambda fills the primary role of the compute service on AWS. </a:t>
            </a:r>
          </a:p>
          <a:p>
            <a:pPr algn="l"/>
            <a:r>
              <a:rPr lang="en-US" b="0" i="0" dirty="0">
                <a:effectLst/>
                <a:latin typeface="Fontfabric muller"/>
              </a:rPr>
              <a:t>It also integrates with many other AWS services such as Amazon API Gateway,  Amazon DynamoDB and Amazon Relational Database service(RDS), to form the basis for Serverless solutions for those using AWS.</a:t>
            </a:r>
          </a:p>
          <a:p>
            <a:pPr algn="l"/>
            <a:r>
              <a:rPr lang="en-US" b="0" i="0" dirty="0">
                <a:effectLst/>
                <a:latin typeface="Fontfabric muller"/>
              </a:rPr>
              <a:t>Lambda also supports many of the most popular languages and runtimes, so it’s a good fit for a wide range of Serverless developers but not all of them.</a:t>
            </a:r>
          </a:p>
          <a:p>
            <a:endParaRPr lang="en-US" dirty="0"/>
          </a:p>
        </p:txBody>
      </p:sp>
      <p:pic>
        <p:nvPicPr>
          <p:cNvPr id="5" name="Picture 4" descr="A white letter on an orange background&#10;&#10;Description automatically generated">
            <a:extLst>
              <a:ext uri="{FF2B5EF4-FFF2-40B4-BE49-F238E27FC236}">
                <a16:creationId xmlns:a16="http://schemas.microsoft.com/office/drawing/2014/main" id="{94310427-E22D-FAE0-F424-CCB08828D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5636" y="591128"/>
            <a:ext cx="1616364" cy="1394690"/>
          </a:xfrm>
          <a:prstGeom prst="rect">
            <a:avLst/>
          </a:prstGeom>
        </p:spPr>
      </p:pic>
    </p:spTree>
    <p:extLst>
      <p:ext uri="{BB962C8B-B14F-4D97-AF65-F5344CB8AC3E}">
        <p14:creationId xmlns:p14="http://schemas.microsoft.com/office/powerpoint/2010/main" val="162082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4E2E-B18C-DC61-32FC-C3CC1648840B}"/>
              </a:ext>
            </a:extLst>
          </p:cNvPr>
          <p:cNvSpPr>
            <a:spLocks noGrp="1"/>
          </p:cNvSpPr>
          <p:nvPr>
            <p:ph type="title"/>
          </p:nvPr>
        </p:nvSpPr>
        <p:spPr/>
        <p:txBody>
          <a:bodyPr/>
          <a:lstStyle/>
          <a:p>
            <a:r>
              <a:rPr lang="en-US" dirty="0"/>
              <a:t>Examples of when to use Lambda </a:t>
            </a:r>
          </a:p>
        </p:txBody>
      </p:sp>
      <p:sp>
        <p:nvSpPr>
          <p:cNvPr id="3" name="Content Placeholder 2">
            <a:extLst>
              <a:ext uri="{FF2B5EF4-FFF2-40B4-BE49-F238E27FC236}">
                <a16:creationId xmlns:a16="http://schemas.microsoft.com/office/drawing/2014/main" id="{FBFC86B0-2FA8-CBEF-A031-977E7C19A68C}"/>
              </a:ext>
            </a:extLst>
          </p:cNvPr>
          <p:cNvSpPr>
            <a:spLocks noGrp="1"/>
          </p:cNvSpPr>
          <p:nvPr>
            <p:ph idx="1"/>
          </p:nvPr>
        </p:nvSpPr>
        <p:spPr>
          <a:xfrm>
            <a:off x="680321" y="2147977"/>
            <a:ext cx="9613861" cy="5029201"/>
          </a:xfrm>
        </p:spPr>
        <p:txBody>
          <a:bodyPr>
            <a:normAutofit fontScale="40000" lnSpcReduction="20000"/>
          </a:bodyPr>
          <a:lstStyle/>
          <a:p>
            <a:pPr algn="l">
              <a:buFont typeface="Arial" panose="020B0604020202020204" pitchFamily="34" charset="0"/>
              <a:buChar char="•"/>
            </a:pPr>
            <a:r>
              <a:rPr lang="en-US" sz="6000" b="1" i="0" dirty="0">
                <a:effectLst/>
                <a:highlight>
                  <a:srgbClr val="000000"/>
                </a:highlight>
                <a:latin typeface="Times New Roman" panose="02020603050405020304" pitchFamily="18" charset="0"/>
                <a:cs typeface="Times New Roman" panose="02020603050405020304" pitchFamily="18" charset="0"/>
              </a:rPr>
              <a:t>Data processing </a:t>
            </a:r>
            <a:r>
              <a:rPr lang="en-US" sz="6000" b="1" i="0" dirty="0">
                <a:effectLst/>
                <a:latin typeface="Times New Roman" panose="02020603050405020304" pitchFamily="18" charset="0"/>
                <a:cs typeface="Times New Roman" panose="02020603050405020304" pitchFamily="18" charset="0"/>
              </a:rPr>
              <a:t>- </a:t>
            </a:r>
            <a:r>
              <a:rPr lang="en-US" sz="6000" b="0" i="0" dirty="0">
                <a:effectLst/>
                <a:latin typeface="Times New Roman" panose="02020603050405020304" pitchFamily="18" charset="0"/>
                <a:cs typeface="Times New Roman" panose="02020603050405020304" pitchFamily="18" charset="0"/>
              </a:rPr>
              <a:t>Lambda functions are optimized for event-based data processing. It is easy to integrate AWS Lambda with data sources like DynamoDB and trigger a Lambda function for specific kinds of data events. For example, you could employ Lambda to do some work every time an item in DynamoDB is created or updated, thus making it a good fit for things like notifications, counters and analytics.</a:t>
            </a:r>
            <a:endParaRPr lang="en-US" sz="6000" b="1"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6000" b="1" i="0" dirty="0">
                <a:effectLst/>
                <a:highlight>
                  <a:srgbClr val="000000"/>
                </a:highlight>
                <a:latin typeface="Times New Roman" panose="02020603050405020304" pitchFamily="18" charset="0"/>
                <a:cs typeface="Times New Roman" panose="02020603050405020304" pitchFamily="18" charset="0"/>
              </a:rPr>
              <a:t>Web applications </a:t>
            </a:r>
            <a:r>
              <a:rPr lang="en-US" sz="6000" b="1" i="0" dirty="0">
                <a:effectLst/>
                <a:latin typeface="Times New Roman" panose="02020603050405020304" pitchFamily="18" charset="0"/>
                <a:cs typeface="Times New Roman" panose="02020603050405020304" pitchFamily="18" charset="0"/>
              </a:rPr>
              <a:t>-</a:t>
            </a:r>
            <a:r>
              <a:rPr lang="en-US" sz="6000" b="0" i="0" dirty="0">
                <a:effectLst/>
                <a:latin typeface="Times New Roman" panose="02020603050405020304" pitchFamily="18" charset="0"/>
                <a:cs typeface="Times New Roman" panose="02020603050405020304" pitchFamily="18" charset="0"/>
              </a:rPr>
              <a:t> Combine Lambda with other AWS services to build powerful web applications that automatically scale up and down and run in a highly available configuration across multiple data centers.</a:t>
            </a:r>
          </a:p>
          <a:p>
            <a:pPr algn="l">
              <a:buFont typeface="Arial" panose="020B0604020202020204" pitchFamily="34" charset="0"/>
              <a:buChar char="•"/>
            </a:pPr>
            <a:r>
              <a:rPr lang="en-US" sz="6000" b="1" i="0" dirty="0">
                <a:effectLst/>
                <a:highlight>
                  <a:srgbClr val="000000"/>
                </a:highlight>
                <a:latin typeface="Times New Roman" panose="02020603050405020304" pitchFamily="18" charset="0"/>
                <a:cs typeface="Times New Roman" panose="02020603050405020304" pitchFamily="18" charset="0"/>
              </a:rPr>
              <a:t>IoT backends </a:t>
            </a:r>
            <a:r>
              <a:rPr lang="en-US" sz="6000" b="1" i="0" dirty="0">
                <a:effectLst/>
                <a:latin typeface="Times New Roman" panose="02020603050405020304" pitchFamily="18" charset="0"/>
                <a:cs typeface="Times New Roman" panose="02020603050405020304" pitchFamily="18" charset="0"/>
              </a:rPr>
              <a:t>-</a:t>
            </a:r>
            <a:r>
              <a:rPr lang="en-US" sz="6000" b="0" i="0" dirty="0">
                <a:effectLst/>
                <a:latin typeface="Times New Roman" panose="02020603050405020304" pitchFamily="18" charset="0"/>
                <a:cs typeface="Times New Roman" panose="02020603050405020304" pitchFamily="18" charset="0"/>
              </a:rPr>
              <a:t> Build serverless backends using Lambda to handle web, mobile, IoT, and third-party API requests.</a:t>
            </a:r>
          </a:p>
          <a:p>
            <a:pPr algn="l">
              <a:buFont typeface="Arial" panose="020B0604020202020204" pitchFamily="34" charset="0"/>
              <a:buChar char="•"/>
            </a:pPr>
            <a:r>
              <a:rPr lang="en-US" sz="6000" b="1" i="0" dirty="0">
                <a:effectLst/>
                <a:highlight>
                  <a:srgbClr val="000000"/>
                </a:highlight>
                <a:latin typeface="Times New Roman" panose="02020603050405020304" pitchFamily="18" charset="0"/>
                <a:cs typeface="Times New Roman" panose="02020603050405020304" pitchFamily="18" charset="0"/>
              </a:rPr>
              <a:t>Mobile backends </a:t>
            </a:r>
            <a:r>
              <a:rPr lang="en-US" sz="6000" b="1" i="0" dirty="0">
                <a:effectLst/>
                <a:latin typeface="Times New Roman" panose="02020603050405020304" pitchFamily="18" charset="0"/>
                <a:cs typeface="Times New Roman" panose="02020603050405020304" pitchFamily="18" charset="0"/>
              </a:rPr>
              <a:t>-</a:t>
            </a:r>
            <a:r>
              <a:rPr lang="en-US" sz="6000" b="0" i="0" dirty="0">
                <a:effectLst/>
                <a:latin typeface="Times New Roman" panose="02020603050405020304" pitchFamily="18" charset="0"/>
                <a:cs typeface="Times New Roman" panose="02020603050405020304" pitchFamily="18" charset="0"/>
              </a:rPr>
              <a:t> Build backends using Lambda and Amazon API Gateway to authenticate and process API requests. Use AWS Amplify to easily integrate with your iOS, Android, Web, and React Native frontends.</a:t>
            </a:r>
          </a:p>
          <a:p>
            <a:endParaRPr lang="en-US" dirty="0"/>
          </a:p>
        </p:txBody>
      </p:sp>
      <p:pic>
        <p:nvPicPr>
          <p:cNvPr id="5" name="Picture 4" descr="A white letter on an orange background&#10;&#10;Description automatically generated">
            <a:extLst>
              <a:ext uri="{FF2B5EF4-FFF2-40B4-BE49-F238E27FC236}">
                <a16:creationId xmlns:a16="http://schemas.microsoft.com/office/drawing/2014/main" id="{F2F0379F-E2B2-9A3A-BDE7-2677F278E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5636" y="605441"/>
            <a:ext cx="1616364" cy="1371141"/>
          </a:xfrm>
          <a:prstGeom prst="rect">
            <a:avLst/>
          </a:prstGeom>
        </p:spPr>
      </p:pic>
    </p:spTree>
    <p:extLst>
      <p:ext uri="{BB962C8B-B14F-4D97-AF65-F5344CB8AC3E}">
        <p14:creationId xmlns:p14="http://schemas.microsoft.com/office/powerpoint/2010/main" val="250711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CCEC-568B-305A-49F2-1AC7874D6EA2}"/>
              </a:ext>
            </a:extLst>
          </p:cNvPr>
          <p:cNvSpPr>
            <a:spLocks noGrp="1"/>
          </p:cNvSpPr>
          <p:nvPr>
            <p:ph type="title"/>
          </p:nvPr>
        </p:nvSpPr>
        <p:spPr/>
        <p:txBody>
          <a:bodyPr/>
          <a:lstStyle/>
          <a:p>
            <a:r>
              <a:rPr lang="en-US" dirty="0"/>
              <a:t>Some key features of Lambda </a:t>
            </a:r>
          </a:p>
        </p:txBody>
      </p:sp>
      <p:sp>
        <p:nvSpPr>
          <p:cNvPr id="3" name="Content Placeholder 2">
            <a:extLst>
              <a:ext uri="{FF2B5EF4-FFF2-40B4-BE49-F238E27FC236}">
                <a16:creationId xmlns:a16="http://schemas.microsoft.com/office/drawing/2014/main" id="{8183B9D1-D203-277F-976E-7BFE9D4273E5}"/>
              </a:ext>
            </a:extLst>
          </p:cNvPr>
          <p:cNvSpPr>
            <a:spLocks noGrp="1"/>
          </p:cNvSpPr>
          <p:nvPr>
            <p:ph idx="1"/>
          </p:nvPr>
        </p:nvSpPr>
        <p:spPr>
          <a:xfrm>
            <a:off x="757958" y="2190224"/>
            <a:ext cx="9613861" cy="3599316"/>
          </a:xfrm>
        </p:spPr>
        <p:txBody>
          <a:bodyPr>
            <a:noAutofit/>
          </a:bodyPr>
          <a:lstStyle/>
          <a:p>
            <a:pPr marL="0" indent="0">
              <a:buNone/>
            </a:pPr>
            <a:r>
              <a:rPr lang="en-US" sz="2800" b="0" i="0" dirty="0">
                <a:effectLst/>
                <a:latin typeface="Amazon Ember"/>
              </a:rPr>
              <a:t>The following key features help you develop Lambda applications that are scalable, secure, and easily extensible:</a:t>
            </a:r>
            <a:endParaRPr lang="en-US" sz="2800" dirty="0">
              <a:latin typeface="Amazon Ember"/>
            </a:endParaRPr>
          </a:p>
          <a:p>
            <a:r>
              <a:rPr lang="en-US" sz="2800" b="1" dirty="0">
                <a:highlight>
                  <a:srgbClr val="000000"/>
                </a:highlight>
                <a:latin typeface="Amazon Ember"/>
              </a:rPr>
              <a:t>Configuring function options </a:t>
            </a:r>
            <a:r>
              <a:rPr lang="en-US" sz="2800" dirty="0">
                <a:latin typeface="Amazon Ember"/>
              </a:rPr>
              <a:t>– configure your lambda function using the console or AWS client</a:t>
            </a:r>
          </a:p>
          <a:p>
            <a:r>
              <a:rPr lang="en-US" sz="2800" b="1" dirty="0">
                <a:highlight>
                  <a:srgbClr val="000000"/>
                </a:highlight>
                <a:latin typeface="Amazon Ember"/>
              </a:rPr>
              <a:t>Environment variables </a:t>
            </a:r>
            <a:r>
              <a:rPr lang="en-US" sz="2800" dirty="0">
                <a:latin typeface="Amazon Ember"/>
              </a:rPr>
              <a:t>– use environment variables to adjust your functions behavior without updating the code</a:t>
            </a:r>
          </a:p>
          <a:p>
            <a:r>
              <a:rPr lang="en-US" sz="2800" b="1" dirty="0">
                <a:highlight>
                  <a:srgbClr val="000000"/>
                </a:highlight>
                <a:latin typeface="Amazon Ember"/>
              </a:rPr>
              <a:t>Versions</a:t>
            </a:r>
            <a:r>
              <a:rPr lang="en-US" sz="2800" dirty="0">
                <a:latin typeface="Amazon Ember"/>
              </a:rPr>
              <a:t> – manage the deployment of your functions with versions, so that for example a new function can be used for beta testing without affecting users of the stable production version.</a:t>
            </a:r>
            <a:endParaRPr lang="en-US" sz="2800" dirty="0"/>
          </a:p>
        </p:txBody>
      </p:sp>
      <p:pic>
        <p:nvPicPr>
          <p:cNvPr id="7" name="Picture 6" descr="A white letter on an orange background&#10;&#10;Description automatically generated">
            <a:extLst>
              <a:ext uri="{FF2B5EF4-FFF2-40B4-BE49-F238E27FC236}">
                <a16:creationId xmlns:a16="http://schemas.microsoft.com/office/drawing/2014/main" id="{33CBAEFF-BA1C-ECD5-99A3-911F64BF6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5636" y="591128"/>
            <a:ext cx="1616364" cy="1394690"/>
          </a:xfrm>
          <a:prstGeom prst="rect">
            <a:avLst/>
          </a:prstGeom>
        </p:spPr>
      </p:pic>
    </p:spTree>
    <p:extLst>
      <p:ext uri="{BB962C8B-B14F-4D97-AF65-F5344CB8AC3E}">
        <p14:creationId xmlns:p14="http://schemas.microsoft.com/office/powerpoint/2010/main" val="2267307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9EA8-4EE4-2252-A768-5D51F988E95F}"/>
              </a:ext>
            </a:extLst>
          </p:cNvPr>
          <p:cNvSpPr>
            <a:spLocks noGrp="1"/>
          </p:cNvSpPr>
          <p:nvPr>
            <p:ph type="title"/>
          </p:nvPr>
        </p:nvSpPr>
        <p:spPr/>
        <p:txBody>
          <a:bodyPr/>
          <a:lstStyle/>
          <a:p>
            <a:r>
              <a:rPr lang="en-US" dirty="0"/>
              <a:t>Features of Lambda cont.</a:t>
            </a:r>
          </a:p>
        </p:txBody>
      </p:sp>
      <p:sp>
        <p:nvSpPr>
          <p:cNvPr id="3" name="Content Placeholder 2">
            <a:extLst>
              <a:ext uri="{FF2B5EF4-FFF2-40B4-BE49-F238E27FC236}">
                <a16:creationId xmlns:a16="http://schemas.microsoft.com/office/drawing/2014/main" id="{687ED31A-4F4B-A8E8-8442-2FB4092CA476}"/>
              </a:ext>
            </a:extLst>
          </p:cNvPr>
          <p:cNvSpPr>
            <a:spLocks noGrp="1"/>
          </p:cNvSpPr>
          <p:nvPr>
            <p:ph idx="1"/>
          </p:nvPr>
        </p:nvSpPr>
        <p:spPr/>
        <p:txBody>
          <a:bodyPr>
            <a:normAutofit fontScale="92500"/>
          </a:bodyPr>
          <a:lstStyle/>
          <a:p>
            <a:r>
              <a:rPr lang="en-US" b="1" dirty="0">
                <a:highlight>
                  <a:srgbClr val="000000"/>
                </a:highlight>
              </a:rPr>
              <a:t>Container images</a:t>
            </a:r>
            <a:r>
              <a:rPr lang="en-US" dirty="0">
                <a:highlight>
                  <a:srgbClr val="000000"/>
                </a:highlight>
              </a:rPr>
              <a:t> </a:t>
            </a:r>
            <a:r>
              <a:rPr lang="en-US" dirty="0"/>
              <a:t>– create a container image for a lambda function by using an AWS provided base image for an alternative base image so that you can reuse your existing container tooling or deploy larger workloads that rely on sizable dependencies such as machine learning</a:t>
            </a:r>
          </a:p>
          <a:p>
            <a:r>
              <a:rPr lang="en-US" b="1" dirty="0">
                <a:highlight>
                  <a:srgbClr val="000000"/>
                </a:highlight>
              </a:rPr>
              <a:t>Layers</a:t>
            </a:r>
            <a:r>
              <a:rPr lang="en-US" dirty="0"/>
              <a:t> – package libraries and other dependencies to reduce the size of deployment archives and makes it faster to deploy your code</a:t>
            </a:r>
          </a:p>
          <a:p>
            <a:r>
              <a:rPr lang="en-US" b="1" dirty="0">
                <a:highlight>
                  <a:srgbClr val="000000"/>
                </a:highlight>
              </a:rPr>
              <a:t>Lambda extensions </a:t>
            </a:r>
            <a:r>
              <a:rPr lang="en-US" dirty="0"/>
              <a:t>– augment your lambda functions with tools for monitoring observability security and governance</a:t>
            </a:r>
          </a:p>
          <a:p>
            <a:r>
              <a:rPr lang="en-US" b="1" dirty="0">
                <a:highlight>
                  <a:srgbClr val="000000"/>
                </a:highlight>
              </a:rPr>
              <a:t>Function </a:t>
            </a:r>
            <a:r>
              <a:rPr lang="en-US" b="1" dirty="0" err="1">
                <a:highlight>
                  <a:srgbClr val="000000"/>
                </a:highlight>
              </a:rPr>
              <a:t>urls</a:t>
            </a:r>
            <a:r>
              <a:rPr lang="en-US" b="1" dirty="0">
                <a:highlight>
                  <a:srgbClr val="000000"/>
                </a:highlight>
              </a:rPr>
              <a:t> </a:t>
            </a:r>
            <a:r>
              <a:rPr lang="en-US" dirty="0"/>
              <a:t>– add a dedicated HTTPS endpoint to your lambda function</a:t>
            </a:r>
          </a:p>
          <a:p>
            <a:endParaRPr lang="en-US" dirty="0"/>
          </a:p>
        </p:txBody>
      </p:sp>
      <p:pic>
        <p:nvPicPr>
          <p:cNvPr id="4" name="Picture 3" descr="A white letter on an orange background&#10;&#10;Description automatically generated">
            <a:extLst>
              <a:ext uri="{FF2B5EF4-FFF2-40B4-BE49-F238E27FC236}">
                <a16:creationId xmlns:a16="http://schemas.microsoft.com/office/drawing/2014/main" id="{3DD4348C-EACB-61B4-939D-657B891CB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5636" y="591128"/>
            <a:ext cx="1616364" cy="1394690"/>
          </a:xfrm>
          <a:prstGeom prst="rect">
            <a:avLst/>
          </a:prstGeom>
        </p:spPr>
      </p:pic>
    </p:spTree>
    <p:extLst>
      <p:ext uri="{BB962C8B-B14F-4D97-AF65-F5344CB8AC3E}">
        <p14:creationId xmlns:p14="http://schemas.microsoft.com/office/powerpoint/2010/main" val="419458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65876-D9D4-124F-787F-16E2F27285BA}"/>
              </a:ext>
            </a:extLst>
          </p:cNvPr>
          <p:cNvSpPr>
            <a:spLocks noGrp="1"/>
          </p:cNvSpPr>
          <p:nvPr>
            <p:ph type="title"/>
          </p:nvPr>
        </p:nvSpPr>
        <p:spPr/>
        <p:txBody>
          <a:bodyPr/>
          <a:lstStyle/>
          <a:p>
            <a:r>
              <a:rPr lang="en-US" dirty="0"/>
              <a:t>Features of lambda cont.</a:t>
            </a:r>
          </a:p>
        </p:txBody>
      </p:sp>
      <p:sp>
        <p:nvSpPr>
          <p:cNvPr id="3" name="Content Placeholder 2">
            <a:extLst>
              <a:ext uri="{FF2B5EF4-FFF2-40B4-BE49-F238E27FC236}">
                <a16:creationId xmlns:a16="http://schemas.microsoft.com/office/drawing/2014/main" id="{88283509-5499-CF9A-5199-B834E98721B8}"/>
              </a:ext>
            </a:extLst>
          </p:cNvPr>
          <p:cNvSpPr>
            <a:spLocks noGrp="1"/>
          </p:cNvSpPr>
          <p:nvPr>
            <p:ph idx="1"/>
          </p:nvPr>
        </p:nvSpPr>
        <p:spPr/>
        <p:txBody>
          <a:bodyPr>
            <a:normAutofit fontScale="92500" lnSpcReduction="20000"/>
          </a:bodyPr>
          <a:lstStyle/>
          <a:p>
            <a:r>
              <a:rPr lang="en-US" b="1" dirty="0">
                <a:highlight>
                  <a:srgbClr val="000000"/>
                </a:highlight>
              </a:rPr>
              <a:t>Concurrency and scaling controls</a:t>
            </a:r>
            <a:r>
              <a:rPr lang="en-US" dirty="0">
                <a:highlight>
                  <a:srgbClr val="000000"/>
                </a:highlight>
              </a:rPr>
              <a:t>- </a:t>
            </a:r>
            <a:r>
              <a:rPr lang="en-US" dirty="0"/>
              <a:t>apply fine grained control over the scaling and responsiveness of your production applications</a:t>
            </a:r>
          </a:p>
          <a:p>
            <a:r>
              <a:rPr lang="en-US" b="1" dirty="0">
                <a:highlight>
                  <a:srgbClr val="000000"/>
                </a:highlight>
              </a:rPr>
              <a:t>Code signing </a:t>
            </a:r>
            <a:r>
              <a:rPr lang="en-US" dirty="0"/>
              <a:t>– verify that only approved developers published unaltered trusted code into your lambda functions</a:t>
            </a:r>
          </a:p>
          <a:p>
            <a:r>
              <a:rPr lang="en-US" b="1" dirty="0">
                <a:highlight>
                  <a:srgbClr val="000000"/>
                </a:highlight>
              </a:rPr>
              <a:t>Private networking</a:t>
            </a:r>
            <a:r>
              <a:rPr lang="en-US" dirty="0">
                <a:highlight>
                  <a:srgbClr val="000000"/>
                </a:highlight>
              </a:rPr>
              <a:t> </a:t>
            </a:r>
            <a:r>
              <a:rPr lang="en-US" dirty="0"/>
              <a:t>– create a private network for resources such as databases, cache instances, or internal services,</a:t>
            </a:r>
          </a:p>
          <a:p>
            <a:r>
              <a:rPr lang="en-US" b="1" dirty="0">
                <a:highlight>
                  <a:srgbClr val="000000"/>
                </a:highlight>
              </a:rPr>
              <a:t>File system access </a:t>
            </a:r>
            <a:r>
              <a:rPr lang="en-US" dirty="0"/>
              <a:t>– configure a function to amount an Amazon Elastic File System to a local directory so that function code can me accessed and modified with high concurrency</a:t>
            </a:r>
          </a:p>
          <a:p>
            <a:r>
              <a:rPr lang="en-US" b="1" dirty="0">
                <a:highlight>
                  <a:srgbClr val="000000"/>
                </a:highlight>
              </a:rPr>
              <a:t>Lambda </a:t>
            </a:r>
            <a:r>
              <a:rPr lang="en-US" b="1" dirty="0" err="1">
                <a:highlight>
                  <a:srgbClr val="000000"/>
                </a:highlight>
              </a:rPr>
              <a:t>Snapstart</a:t>
            </a:r>
            <a:r>
              <a:rPr lang="en-US" b="1" dirty="0">
                <a:highlight>
                  <a:srgbClr val="000000"/>
                </a:highlight>
              </a:rPr>
              <a:t> for Java </a:t>
            </a:r>
            <a:r>
              <a:rPr lang="en-US" dirty="0"/>
              <a:t>– improve startup performance for java runtime by 10x with no extra cost typically with no changes to function code</a:t>
            </a:r>
          </a:p>
          <a:p>
            <a:endParaRPr lang="en-US" dirty="0"/>
          </a:p>
        </p:txBody>
      </p:sp>
      <p:pic>
        <p:nvPicPr>
          <p:cNvPr id="4" name="Picture 3" descr="A white letter on an orange background&#10;&#10;Description automatically generated">
            <a:extLst>
              <a:ext uri="{FF2B5EF4-FFF2-40B4-BE49-F238E27FC236}">
                <a16:creationId xmlns:a16="http://schemas.microsoft.com/office/drawing/2014/main" id="{2DFE1754-1544-35BF-FDAB-B1AED5F16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5636" y="591128"/>
            <a:ext cx="1616364" cy="1394690"/>
          </a:xfrm>
          <a:prstGeom prst="rect">
            <a:avLst/>
          </a:prstGeom>
        </p:spPr>
      </p:pic>
    </p:spTree>
    <p:extLst>
      <p:ext uri="{BB962C8B-B14F-4D97-AF65-F5344CB8AC3E}">
        <p14:creationId xmlns:p14="http://schemas.microsoft.com/office/powerpoint/2010/main" val="403042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047F-09E9-F423-6A36-8184113CC584}"/>
              </a:ext>
            </a:extLst>
          </p:cNvPr>
          <p:cNvSpPr>
            <a:spLocks noGrp="1"/>
          </p:cNvSpPr>
          <p:nvPr>
            <p:ph type="title"/>
          </p:nvPr>
        </p:nvSpPr>
        <p:spPr/>
        <p:txBody>
          <a:bodyPr/>
          <a:lstStyle/>
          <a:p>
            <a:r>
              <a:rPr lang="en-US" dirty="0"/>
              <a:t>Limitations of Lambda </a:t>
            </a:r>
          </a:p>
        </p:txBody>
      </p:sp>
      <p:sp>
        <p:nvSpPr>
          <p:cNvPr id="3" name="Content Placeholder 2">
            <a:extLst>
              <a:ext uri="{FF2B5EF4-FFF2-40B4-BE49-F238E27FC236}">
                <a16:creationId xmlns:a16="http://schemas.microsoft.com/office/drawing/2014/main" id="{FDC37EF6-A8DA-6AF2-5D84-17B5A1600500}"/>
              </a:ext>
            </a:extLst>
          </p:cNvPr>
          <p:cNvSpPr>
            <a:spLocks noGrp="1"/>
          </p:cNvSpPr>
          <p:nvPr>
            <p:ph idx="1"/>
          </p:nvPr>
        </p:nvSpPr>
        <p:spPr>
          <a:xfrm>
            <a:off x="751936" y="2018582"/>
            <a:ext cx="10515600" cy="5175849"/>
          </a:xfrm>
        </p:spPr>
        <p:txBody>
          <a:bodyPr>
            <a:normAutofit lnSpcReduction="10000"/>
          </a:bodyPr>
          <a:lstStyle/>
          <a:p>
            <a:r>
              <a:rPr lang="en-US" dirty="0">
                <a:highlight>
                  <a:srgbClr val="000000"/>
                </a:highlight>
              </a:rPr>
              <a:t>Cold Start Time</a:t>
            </a:r>
          </a:p>
          <a:p>
            <a:pPr lvl="1"/>
            <a:r>
              <a:rPr lang="en-US" sz="1900" b="0" i="0" dirty="0">
                <a:effectLst/>
                <a:latin typeface="Fontfabric muller"/>
              </a:rPr>
              <a:t>If your function hasn’t been used in the last 15 minutes, the latency can be as high as 5-10 seconds, making it hard to rely on Lambda for latency-critical applications.</a:t>
            </a:r>
            <a:endParaRPr lang="en-US" sz="1900" dirty="0"/>
          </a:p>
          <a:p>
            <a:r>
              <a:rPr lang="en-US" dirty="0">
                <a:highlight>
                  <a:srgbClr val="000000"/>
                </a:highlight>
              </a:rPr>
              <a:t>Function Limits</a:t>
            </a:r>
          </a:p>
          <a:p>
            <a:pPr lvl="1"/>
            <a:r>
              <a:rPr lang="en-US" sz="1900" b="0" i="0" dirty="0">
                <a:effectLst/>
                <a:latin typeface="Fontfabric muller"/>
              </a:rPr>
              <a:t>A Lambda function will time out after running for 15 minutes. There is no way to change this limit.</a:t>
            </a:r>
          </a:p>
          <a:p>
            <a:pPr lvl="1"/>
            <a:r>
              <a:rPr lang="en-US" sz="1900" b="0" i="0" dirty="0">
                <a:effectLst/>
                <a:latin typeface="Fontfabric muller"/>
              </a:rPr>
              <a:t>RAM available ranges from 128MB to 3,008MB</a:t>
            </a:r>
          </a:p>
          <a:p>
            <a:pPr lvl="1"/>
            <a:r>
              <a:rPr lang="en-US" sz="1900" b="0" i="0" dirty="0">
                <a:effectLst/>
                <a:latin typeface="Fontfabric muller"/>
              </a:rPr>
              <a:t>concurrent execution for all AWS Lambda functions within a single AWS account are limited to 1,000</a:t>
            </a:r>
          </a:p>
          <a:p>
            <a:pPr lvl="1"/>
            <a:r>
              <a:rPr lang="en-US" sz="1900" b="0" i="0" dirty="0">
                <a:effectLst/>
                <a:latin typeface="Fontfabric muller"/>
              </a:rPr>
              <a:t>zipped Lambda code package should not exceed 50MB in size, and the unzipped version shouldn’t be larger than 250MB.</a:t>
            </a:r>
            <a:endParaRPr lang="en-US" sz="1900" dirty="0"/>
          </a:p>
          <a:p>
            <a:r>
              <a:rPr lang="en-US" dirty="0">
                <a:highlight>
                  <a:srgbClr val="000000"/>
                </a:highlight>
              </a:rPr>
              <a:t>Limited Number of supported runtimes.</a:t>
            </a:r>
          </a:p>
          <a:p>
            <a:pPr lvl="1"/>
            <a:r>
              <a:rPr lang="en-US" sz="1900" b="0" i="0" dirty="0">
                <a:effectLst/>
                <a:latin typeface="Fontfabric muller"/>
              </a:rPr>
              <a:t>While AWS Lambda allows adding custom runtimes, creating them can be a lot of work making it better off using Amazons EC2 or a different cloud provider.</a:t>
            </a:r>
            <a:endParaRPr lang="en-US" sz="1900" dirty="0"/>
          </a:p>
          <a:p>
            <a:r>
              <a:rPr lang="en-US" dirty="0">
                <a:highlight>
                  <a:srgbClr val="000000"/>
                </a:highlight>
              </a:rPr>
              <a:t>Not Always cost-effective</a:t>
            </a:r>
          </a:p>
          <a:p>
            <a:pPr lvl="1"/>
            <a:r>
              <a:rPr lang="en-US" sz="2000" b="0" i="0" dirty="0">
                <a:effectLst/>
                <a:latin typeface="Fontfabric muller"/>
              </a:rPr>
              <a:t>Lambda cost increases proportionally and might end up being higher than the cost of similar     infrastructure on AWS EC2 or other cloud providers.($0.20 per 1M requests)</a:t>
            </a:r>
          </a:p>
          <a:p>
            <a:pPr lvl="1"/>
            <a:endParaRPr lang="en-US" sz="2000" dirty="0">
              <a:latin typeface="Fontfabric muller"/>
            </a:endParaRPr>
          </a:p>
          <a:p>
            <a:pPr lvl="1"/>
            <a:endParaRPr lang="en-US" sz="2000" dirty="0">
              <a:latin typeface="Fontfabric muller"/>
            </a:endParaRPr>
          </a:p>
        </p:txBody>
      </p:sp>
      <p:pic>
        <p:nvPicPr>
          <p:cNvPr id="4" name="Picture 3" descr="A white letter on an orange background&#10;&#10;Description automatically generated">
            <a:extLst>
              <a:ext uri="{FF2B5EF4-FFF2-40B4-BE49-F238E27FC236}">
                <a16:creationId xmlns:a16="http://schemas.microsoft.com/office/drawing/2014/main" id="{4AFD5469-E791-53AD-7D68-1BCC7729F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5636" y="591128"/>
            <a:ext cx="1616364" cy="1394690"/>
          </a:xfrm>
          <a:prstGeom prst="rect">
            <a:avLst/>
          </a:prstGeom>
        </p:spPr>
      </p:pic>
    </p:spTree>
    <p:extLst>
      <p:ext uri="{BB962C8B-B14F-4D97-AF65-F5344CB8AC3E}">
        <p14:creationId xmlns:p14="http://schemas.microsoft.com/office/powerpoint/2010/main" val="4215133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1DF4-E4F4-4BBC-AA68-E69D1BE7618C}"/>
              </a:ext>
            </a:extLst>
          </p:cNvPr>
          <p:cNvSpPr>
            <a:spLocks noGrp="1"/>
          </p:cNvSpPr>
          <p:nvPr>
            <p:ph type="title"/>
          </p:nvPr>
        </p:nvSpPr>
        <p:spPr/>
        <p:txBody>
          <a:bodyPr/>
          <a:lstStyle/>
          <a:p>
            <a:r>
              <a:rPr lang="en-US" dirty="0"/>
              <a:t>Use Case: Netflix</a:t>
            </a:r>
          </a:p>
        </p:txBody>
      </p:sp>
      <p:sp>
        <p:nvSpPr>
          <p:cNvPr id="3" name="Content Placeholder 2">
            <a:extLst>
              <a:ext uri="{FF2B5EF4-FFF2-40B4-BE49-F238E27FC236}">
                <a16:creationId xmlns:a16="http://schemas.microsoft.com/office/drawing/2014/main" id="{0BC69A2B-BFD1-C150-DDB4-DB62CFE0D559}"/>
              </a:ext>
            </a:extLst>
          </p:cNvPr>
          <p:cNvSpPr>
            <a:spLocks noGrp="1"/>
          </p:cNvSpPr>
          <p:nvPr>
            <p:ph idx="1"/>
          </p:nvPr>
        </p:nvSpPr>
        <p:spPr>
          <a:xfrm>
            <a:off x="229451" y="2248319"/>
            <a:ext cx="10515600" cy="4351338"/>
          </a:xfrm>
        </p:spPr>
        <p:txBody>
          <a:bodyPr/>
          <a:lstStyle/>
          <a:p>
            <a:r>
              <a:rPr lang="en-US" dirty="0">
                <a:latin typeface="Times New Roman" panose="02020603050405020304" pitchFamily="18" charset="0"/>
                <a:cs typeface="Times New Roman" panose="02020603050405020304" pitchFamily="18" charset="0"/>
              </a:rPr>
              <a:t>Netflix was one first companies to make use of Lambda</a:t>
            </a:r>
          </a:p>
          <a:p>
            <a:r>
              <a:rPr lang="en-US" b="0" i="0" dirty="0">
                <a:effectLst/>
                <a:latin typeface="Times New Roman" panose="02020603050405020304" pitchFamily="18" charset="0"/>
                <a:cs typeface="Times New Roman" panose="02020603050405020304" pitchFamily="18" charset="0"/>
              </a:rPr>
              <a:t>Netflix handles petabytes of data for 50 million customers globally. Their AWS stack is made up of up to 50,000 instances in 12 zones, and 50% of those instances turn over daily, with almost all of them changing each month. To support the scaling of operations they use Lambda and other AWS services to manage their infrastructure</a:t>
            </a:r>
          </a:p>
          <a:p>
            <a:endParaRPr lang="en-US" b="0" i="0" dirty="0">
              <a:solidFill>
                <a:srgbClr val="4D4D4D"/>
              </a:solidFill>
              <a:effectLst/>
              <a:latin typeface="Roboto" panose="020F0502020204030204" pitchFamily="2" charset="0"/>
            </a:endParaRPr>
          </a:p>
          <a:p>
            <a:endParaRPr lang="en-US" dirty="0"/>
          </a:p>
        </p:txBody>
      </p:sp>
      <p:pic>
        <p:nvPicPr>
          <p:cNvPr id="4" name="Picture 3" descr="A white letter on an orange background&#10;&#10;Description automatically generated">
            <a:extLst>
              <a:ext uri="{FF2B5EF4-FFF2-40B4-BE49-F238E27FC236}">
                <a16:creationId xmlns:a16="http://schemas.microsoft.com/office/drawing/2014/main" id="{F332F524-478C-242D-1BB8-77961D8EA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5636" y="591128"/>
            <a:ext cx="1616364" cy="1394690"/>
          </a:xfrm>
          <a:prstGeom prst="rect">
            <a:avLst/>
          </a:prstGeom>
        </p:spPr>
      </p:pic>
    </p:spTree>
    <p:extLst>
      <p:ext uri="{BB962C8B-B14F-4D97-AF65-F5344CB8AC3E}">
        <p14:creationId xmlns:p14="http://schemas.microsoft.com/office/powerpoint/2010/main" val="9774026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591F6339F2E945BF4A2D4A479A74BD" ma:contentTypeVersion="7" ma:contentTypeDescription="Create a new document." ma:contentTypeScope="" ma:versionID="aa36a1f18f0597639671e4265bc20007">
  <xsd:schema xmlns:xsd="http://www.w3.org/2001/XMLSchema" xmlns:xs="http://www.w3.org/2001/XMLSchema" xmlns:p="http://schemas.microsoft.com/office/2006/metadata/properties" xmlns:ns3="5aaf3e1d-a017-4141-b05c-ab20732af8db" xmlns:ns4="2a657cd8-ba44-4aab-8ecd-bda30a5e3d83" targetNamespace="http://schemas.microsoft.com/office/2006/metadata/properties" ma:root="true" ma:fieldsID="2eeecb27dc60d56b727fb449cb3d0b00" ns3:_="" ns4:_="">
    <xsd:import namespace="5aaf3e1d-a017-4141-b05c-ab20732af8db"/>
    <xsd:import namespace="2a657cd8-ba44-4aab-8ecd-bda30a5e3d8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af3e1d-a017-4141-b05c-ab20732af8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a657cd8-ba44-4aab-8ecd-bda30a5e3d8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27F127-E7F0-47D7-9364-BAEECDA447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af3e1d-a017-4141-b05c-ab20732af8db"/>
    <ds:schemaRef ds:uri="2a657cd8-ba44-4aab-8ecd-bda30a5e3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946AF-FF99-46D9-98D4-5EC8D885B8A1}">
  <ds:schemaRefs>
    <ds:schemaRef ds:uri="http://schemas.microsoft.com/sharepoint/v3/contenttype/forms"/>
  </ds:schemaRefs>
</ds:datastoreItem>
</file>

<file path=customXml/itemProps3.xml><?xml version="1.0" encoding="utf-8"?>
<ds:datastoreItem xmlns:ds="http://schemas.openxmlformats.org/officeDocument/2006/customXml" ds:itemID="{F3D8988B-9525-4F10-92BA-F37F5C268770}">
  <ds:schemaRefs>
    <ds:schemaRef ds:uri="http://purl.org/dc/dcmitype/"/>
    <ds:schemaRef ds:uri="http://www.w3.org/XML/1998/namespace"/>
    <ds:schemaRef ds:uri="http://schemas.microsoft.com/office/2006/documentManagement/types"/>
    <ds:schemaRef ds:uri="http://schemas.microsoft.com/office/infopath/2007/PartnerControls"/>
    <ds:schemaRef ds:uri="5aaf3e1d-a017-4141-b05c-ab20732af8db"/>
    <ds:schemaRef ds:uri="http://schemas.openxmlformats.org/package/2006/metadata/core-properties"/>
    <ds:schemaRef ds:uri="2a657cd8-ba44-4aab-8ecd-bda30a5e3d83"/>
    <ds:schemaRef ds:uri="http://schemas.microsoft.com/office/2006/metadata/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TM04033917[[fn=Berlin]]</Template>
  <TotalTime>655</TotalTime>
  <Words>1211</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Amazon Ember</vt:lpstr>
      <vt:lpstr>Arial</vt:lpstr>
      <vt:lpstr>Fontfabric muller</vt:lpstr>
      <vt:lpstr>Roboto</vt:lpstr>
      <vt:lpstr>Times New Roman</vt:lpstr>
      <vt:lpstr>Trebuchet MS</vt:lpstr>
      <vt:lpstr>Berlin</vt:lpstr>
      <vt:lpstr>AWS Lambda</vt:lpstr>
      <vt:lpstr>What is Lambda?</vt:lpstr>
      <vt:lpstr>Why use AWS Lambda for serverless architecture?</vt:lpstr>
      <vt:lpstr>Examples of when to use Lambda </vt:lpstr>
      <vt:lpstr>Some key features of Lambda </vt:lpstr>
      <vt:lpstr>Features of Lambda cont.</vt:lpstr>
      <vt:lpstr>Features of lambda cont.</vt:lpstr>
      <vt:lpstr>Limitations of Lambda </vt:lpstr>
      <vt:lpstr>Use Case: Netflix</vt:lpstr>
      <vt:lpstr>Netflix Usage of Lambda</vt:lpstr>
      <vt:lpstr>Example flowchart</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Lambda</dc:title>
  <dc:creator>Connor Brown</dc:creator>
  <cp:lastModifiedBy>Brown, Connor Layne</cp:lastModifiedBy>
  <cp:revision>2</cp:revision>
  <dcterms:created xsi:type="dcterms:W3CDTF">2023-11-26T16:38:38Z</dcterms:created>
  <dcterms:modified xsi:type="dcterms:W3CDTF">2023-11-27T03:33:42Z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0x0101002F591F6339F2E945BF4A2D4A479A74BD</vt:lpwstr>
  </property>
</Properties>
</file>