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</p:sldIdLst>
  <p:sldSz cy="5143500" cx="9144000"/>
  <p:notesSz cx="6858000" cy="9144000"/>
  <p:embeddedFontLst>
    <p:embeddedFont>
      <p:font typeface="Roboto"/>
      <p:regular r:id="rId30"/>
      <p:bold r:id="rId31"/>
      <p:italic r:id="rId32"/>
      <p:boldItalic r:id="rId33"/>
    </p:embeddedFont>
    <p:embeddedFont>
      <p:font typeface="Merriweather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E7763CD-C8CF-498A-81E6-6FA20437952B}">
  <a:tblStyle styleId="{3E7763CD-C8CF-498A-81E6-6FA20437952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oboto-bold.fntdata"/><Relationship Id="rId30" Type="http://schemas.openxmlformats.org/officeDocument/2006/relationships/font" Target="fonts/Roboto-regular.fntdata"/><Relationship Id="rId11" Type="http://schemas.openxmlformats.org/officeDocument/2006/relationships/slide" Target="slides/slide5.xml"/><Relationship Id="rId33" Type="http://schemas.openxmlformats.org/officeDocument/2006/relationships/font" Target="fonts/Roboto-boldItalic.fntdata"/><Relationship Id="rId10" Type="http://schemas.openxmlformats.org/officeDocument/2006/relationships/slide" Target="slides/slide4.xml"/><Relationship Id="rId32" Type="http://schemas.openxmlformats.org/officeDocument/2006/relationships/font" Target="fonts/Roboto-italic.fntdata"/><Relationship Id="rId13" Type="http://schemas.openxmlformats.org/officeDocument/2006/relationships/slide" Target="slides/slide7.xml"/><Relationship Id="rId35" Type="http://schemas.openxmlformats.org/officeDocument/2006/relationships/font" Target="fonts/Merriweather-bold.fntdata"/><Relationship Id="rId12" Type="http://schemas.openxmlformats.org/officeDocument/2006/relationships/slide" Target="slides/slide6.xml"/><Relationship Id="rId34" Type="http://schemas.openxmlformats.org/officeDocument/2006/relationships/font" Target="fonts/Merriweather-regular.fntdata"/><Relationship Id="rId15" Type="http://schemas.openxmlformats.org/officeDocument/2006/relationships/slide" Target="slides/slide9.xml"/><Relationship Id="rId37" Type="http://schemas.openxmlformats.org/officeDocument/2006/relationships/font" Target="fonts/Merriweather-boldItalic.fntdata"/><Relationship Id="rId14" Type="http://schemas.openxmlformats.org/officeDocument/2006/relationships/slide" Target="slides/slide8.xml"/><Relationship Id="rId36" Type="http://schemas.openxmlformats.org/officeDocument/2006/relationships/font" Target="fonts/Merriweather-italic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30c6651b75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30c6651b75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2e7b89d9f6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2e7b89d9f6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30c6651b75_0_1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30c6651b75_0_1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30c6651b75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30c6651b75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32ae6d6029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32ae6d6029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32ae6d6029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32ae6d6029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32ae6d6029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32ae6d6029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32ae6d6029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32ae6d6029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32ae6d6029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32ae6d6029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32ae6d6029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32ae6d6029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2e7b89d9f6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2e7b89d9f6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2e7b89d9f6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2e7b89d9f6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2e7b89d9f6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2e7b89d9f6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3b8651cfa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23b8651cfa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2e7b89d9f6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22e7b89d9f6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2e7b89d9f6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2e7b89d9f6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2e7b89d9f6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2e7b89d9f6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30c6651b7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30c6651b7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30c6651b75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30c6651b75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30c6651b75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30c6651b7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30c6651b75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30c6651b75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30c6651b75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30c6651b75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5.png"/><Relationship Id="rId4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://drive.google.com/file/d/1COMNe7o1uL_otoA4Lsfo9J4iC9WqLmzX/view" TargetMode="External"/><Relationship Id="rId4" Type="http://schemas.openxmlformats.org/officeDocument/2006/relationships/image" Target="../media/image11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8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50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>
                <a:latin typeface="Courier New"/>
                <a:ea typeface="Courier New"/>
                <a:cs typeface="Courier New"/>
                <a:sym typeface="Courier New"/>
              </a:rPr>
              <a:t>The Invasion that Never Happened</a:t>
            </a:r>
            <a:endParaRPr sz="4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2202600"/>
            <a:ext cx="52590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UFO Sightings and Sociological trends in Post-WW2 America 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Background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Background: Pop Culture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2" name="Google Shape;122;p23"/>
          <p:cNvSpPr txBox="1"/>
          <p:nvPr>
            <p:ph idx="4294967295" type="body"/>
          </p:nvPr>
        </p:nvSpPr>
        <p:spPr>
          <a:xfrm>
            <a:off x="311700" y="1308825"/>
            <a:ext cx="8520600" cy="35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What is it?</a:t>
            </a:r>
            <a:endParaRPr sz="19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“the beliefs and practices, and the objects through which they are organized, that are widely shared among a population”(Mukerji, </a:t>
            </a:r>
            <a:r>
              <a:rPr lang="en" sz="1900"/>
              <a:t>Schudson</a:t>
            </a:r>
            <a:r>
              <a:rPr lang="en" sz="1900"/>
              <a:t>)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The post-war period how we related to culture changes: </a:t>
            </a:r>
            <a:endParaRPr sz="19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Increased wages due to labor scarcity =&gt; expendable income  </a:t>
            </a:r>
            <a:endParaRPr sz="19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Centralization of media by the young entertainment industries (aka. Hollywood)(Grindstaff, 2008)</a:t>
            </a:r>
            <a:endParaRPr sz="19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Decreased Creation of culture =&gt;  Increased Consumption 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Shared cultural experiences: News Movies, TV, Radio, Internet</a:t>
            </a:r>
            <a:endParaRPr sz="19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Background: The Cold War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8" name="Google Shape;128;p24"/>
          <p:cNvSpPr txBox="1"/>
          <p:nvPr>
            <p:ph idx="4294967295" type="body"/>
          </p:nvPr>
        </p:nvSpPr>
        <p:spPr>
          <a:xfrm>
            <a:off x="311700" y="1308825"/>
            <a:ext cx="8520600" cy="384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Distrust of the USSR starting the postwar period </a:t>
            </a:r>
            <a:endParaRPr sz="19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Rise of conspiracy theories </a:t>
            </a:r>
            <a:endParaRPr sz="19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Threat of Russian agents on US soil 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Domestically, the Red Scare led to paranoia of </a:t>
            </a:r>
            <a:r>
              <a:rPr lang="en" sz="1900"/>
              <a:t>communism</a:t>
            </a:r>
            <a:r>
              <a:rPr lang="en" sz="1900"/>
              <a:t> in US  </a:t>
            </a:r>
            <a:endParaRPr sz="19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Development of HUAC (Communist Witchhunt)</a:t>
            </a:r>
            <a:endParaRPr sz="19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The establishment of the US A</a:t>
            </a:r>
            <a:r>
              <a:rPr lang="en" sz="1900"/>
              <a:t>ir Force</a:t>
            </a:r>
            <a:r>
              <a:rPr lang="en" sz="1900"/>
              <a:t> in 1947 for increased </a:t>
            </a:r>
            <a:r>
              <a:rPr lang="en" sz="1900"/>
              <a:t>vigilance</a:t>
            </a:r>
            <a:r>
              <a:rPr lang="en" sz="1900"/>
              <a:t> and airspace security 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Ultimately</a:t>
            </a:r>
            <a:r>
              <a:rPr lang="en" sz="1900"/>
              <a:t> affecting the US popular </a:t>
            </a:r>
            <a:r>
              <a:rPr lang="en" sz="1900"/>
              <a:t>psyche</a:t>
            </a:r>
            <a:endParaRPr sz="19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Creation of pop culture based on fear of invasion:</a:t>
            </a:r>
            <a:endParaRPr sz="1900"/>
          </a:p>
          <a:p>
            <a:pPr indent="-349250" lvl="2" marL="1371600" rtl="0" algn="l">
              <a:spcBef>
                <a:spcPts val="0"/>
              </a:spcBef>
              <a:spcAft>
                <a:spcPts val="0"/>
              </a:spcAft>
              <a:buSzPts val="1900"/>
              <a:buChar char="■"/>
            </a:pPr>
            <a:r>
              <a:rPr lang="en" sz="1900"/>
              <a:t>Invasion of the body snatchers(1956) </a:t>
            </a:r>
            <a:endParaRPr sz="1900"/>
          </a:p>
          <a:p>
            <a:pPr indent="-349250" lvl="2" marL="1371600" rtl="0" algn="l">
              <a:spcBef>
                <a:spcPts val="0"/>
              </a:spcBef>
              <a:spcAft>
                <a:spcPts val="0"/>
              </a:spcAft>
              <a:buSzPts val="1900"/>
              <a:buChar char="■"/>
            </a:pPr>
            <a:r>
              <a:rPr lang="en" sz="1900"/>
              <a:t>War of the Worlds movie(1953)</a:t>
            </a:r>
            <a:endParaRPr sz="19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5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20th Century Moments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>
                <a:latin typeface="Courier New"/>
                <a:ea typeface="Courier New"/>
                <a:cs typeface="Courier New"/>
                <a:sym typeface="Courier New"/>
              </a:rPr>
              <a:t>1947: Roswell,and Kenneth   </a:t>
            </a:r>
            <a:endParaRPr sz="282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52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9" name="Google Shape;139;p26"/>
          <p:cNvSpPr txBox="1"/>
          <p:nvPr>
            <p:ph idx="4294967295" type="body"/>
          </p:nvPr>
        </p:nvSpPr>
        <p:spPr>
          <a:xfrm>
            <a:off x="233550" y="1479975"/>
            <a:ext cx="5493600" cy="35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The Kenneth Arnold Incident: </a:t>
            </a:r>
            <a:endParaRPr sz="19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June 25, 1947</a:t>
            </a:r>
            <a:endParaRPr sz="19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Civil Air pilot comes into contact with a shining object over Mt.</a:t>
            </a:r>
            <a:r>
              <a:rPr lang="en" sz="1900"/>
              <a:t>Rainier</a:t>
            </a:r>
            <a:endParaRPr sz="19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Starts the ‘1947 Flying Disc Craze’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The Roswell Incident:  </a:t>
            </a:r>
            <a:endParaRPr sz="19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July 8, 1947</a:t>
            </a:r>
            <a:endParaRPr sz="19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Roswell Army Airfield announce the recovery of a "flying disc"</a:t>
            </a:r>
            <a:endParaRPr sz="19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Russians? Little Green Men?</a:t>
            </a:r>
            <a:endParaRPr sz="1900"/>
          </a:p>
        </p:txBody>
      </p:sp>
      <p:pic>
        <p:nvPicPr>
          <p:cNvPr id="140" name="Google Shape;14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88761" y="1479975"/>
            <a:ext cx="2443565" cy="366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1947: Roswell,and Kenneth Arnold 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46" name="Google Shape;14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627674"/>
            <a:ext cx="2403925" cy="20315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70045" y="1701237"/>
            <a:ext cx="2403925" cy="1884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28400" y="1629543"/>
            <a:ext cx="2403924" cy="2027775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7"/>
          <p:cNvSpPr txBox="1"/>
          <p:nvPr/>
        </p:nvSpPr>
        <p:spPr>
          <a:xfrm>
            <a:off x="311725" y="3762500"/>
            <a:ext cx="1344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1946: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7 sightings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0" name="Google Shape;150;p27"/>
          <p:cNvSpPr txBox="1"/>
          <p:nvPr/>
        </p:nvSpPr>
        <p:spPr>
          <a:xfrm>
            <a:off x="3370050" y="3762500"/>
            <a:ext cx="1716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1947: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31 sightings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1" name="Google Shape;151;p27"/>
          <p:cNvSpPr txBox="1"/>
          <p:nvPr/>
        </p:nvSpPr>
        <p:spPr>
          <a:xfrm>
            <a:off x="6428400" y="3762500"/>
            <a:ext cx="1344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1948: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7 sightings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1947: Roswell,and Kenneth Arnold 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57" name="Google Shape;15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0700" y="1606175"/>
            <a:ext cx="4977300" cy="341375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8"/>
          <p:cNvSpPr txBox="1"/>
          <p:nvPr/>
        </p:nvSpPr>
        <p:spPr>
          <a:xfrm>
            <a:off x="3696475" y="1292375"/>
            <a:ext cx="175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1947 by month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9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1977-82, Aliens hit the Cinema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4" name="Google Shape;164;p29"/>
          <p:cNvSpPr txBox="1"/>
          <p:nvPr/>
        </p:nvSpPr>
        <p:spPr>
          <a:xfrm>
            <a:off x="311725" y="1558150"/>
            <a:ext cx="85206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Roboto"/>
                <a:ea typeface="Roboto"/>
                <a:cs typeface="Roboto"/>
                <a:sym typeface="Roboto"/>
              </a:rPr>
              <a:t>The late 70’s Alien movie boom : 4 year period of Successful releases</a:t>
            </a:r>
            <a:endParaRPr sz="1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graphicFrame>
        <p:nvGraphicFramePr>
          <p:cNvPr id="165" name="Google Shape;165;p29"/>
          <p:cNvGraphicFramePr/>
          <p:nvPr/>
        </p:nvGraphicFramePr>
        <p:xfrm>
          <a:off x="252150" y="2264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{3E7763CD-C8CF-498A-81E6-6FA20437952B}</a:tableStyleId>
              </a:tblPr>
              <a:tblGrid>
                <a:gridCol w="3060775"/>
                <a:gridCol w="2333200"/>
                <a:gridCol w="1392400"/>
                <a:gridCol w="1793800"/>
              </a:tblGrid>
              <a:tr h="585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Movie</a:t>
                      </a:r>
                      <a:endParaRPr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Release</a:t>
                      </a:r>
                      <a:endParaRPr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Time in Theater</a:t>
                      </a:r>
                      <a:endParaRPr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Box Office Revenue</a:t>
                      </a:r>
                      <a:endParaRPr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>
                    <a:solidFill>
                      <a:srgbClr val="B7B7B7"/>
                    </a:solidFill>
                  </a:tcPr>
                </a:tc>
              </a:tr>
              <a:tr h="3955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Star Wars: A New Hope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1F1F1F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May 25, 1976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Six months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775.8 million USD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</a:tr>
              <a:tr h="3955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Close Encounters of the Third Kind 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1F1F1F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December 16, 1977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Three months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306.9 million USD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</a:tr>
              <a:tr h="371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Alien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December 16, 1979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Four month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184.7 million USD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</a:tr>
              <a:tr h="383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Star Trek: the Motion Picture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1F1F1F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December 7, 1979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Three months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139 million USD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</a:tr>
              <a:tr h="383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Star Wars: the Empire Strikes Back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1F1F1F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May 21, 1980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Four months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549 million USD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0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1977-82, Aliens hit the Cinema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71" name="Google Shape;17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3578" y="1479300"/>
            <a:ext cx="4936884" cy="366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40475" y="1590675"/>
            <a:ext cx="1638300" cy="196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1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1977-82, Aliens hit the Cinema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8" name="Google Shape;178;p31"/>
          <p:cNvSpPr txBox="1"/>
          <p:nvPr/>
        </p:nvSpPr>
        <p:spPr>
          <a:xfrm>
            <a:off x="3696450" y="1293750"/>
            <a:ext cx="175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1978 by month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9" name="Google Shape;17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9350" y="1766275"/>
            <a:ext cx="4924000" cy="337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675" y="798600"/>
            <a:ext cx="8479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GOAL: Examining political and pop-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culture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moments during the 20th Century and their relation to the frequency of UFO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sightings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2"/>
          <p:cNvSpPr txBox="1"/>
          <p:nvPr>
            <p:ph type="title"/>
          </p:nvPr>
        </p:nvSpPr>
        <p:spPr>
          <a:xfrm>
            <a:off x="311725" y="500925"/>
            <a:ext cx="8526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1910-2015: General Increase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85" name="Google Shape;185;p32" title="HwT.html - Google Chrome 2023-04-19 15-49-20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63700" y="1386450"/>
            <a:ext cx="6216650" cy="365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3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Conclusion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33"/>
          <p:cNvSpPr txBox="1"/>
          <p:nvPr>
            <p:ph idx="1" type="body"/>
          </p:nvPr>
        </p:nvSpPr>
        <p:spPr>
          <a:xfrm>
            <a:off x="4644675" y="500925"/>
            <a:ext cx="4166400" cy="460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It is unclear if there is a direct correlation between Alien based Media and UFO sightings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However, there is a sense that the media can color our perception of events </a:t>
            </a:r>
            <a:endParaRPr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200"/>
              <a:t>Leading some to </a:t>
            </a:r>
            <a:r>
              <a:rPr lang="en" sz="2200"/>
              <a:t>claim</a:t>
            </a:r>
            <a:r>
              <a:rPr lang="en" sz="2200"/>
              <a:t> an experience is supernatural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4"/>
          <p:cNvSpPr txBox="1"/>
          <p:nvPr>
            <p:ph type="title"/>
          </p:nvPr>
        </p:nvSpPr>
        <p:spPr>
          <a:xfrm>
            <a:off x="311725" y="500925"/>
            <a:ext cx="3706500" cy="12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 UFOs near you!!!</a:t>
            </a:r>
            <a:endParaRPr/>
          </a:p>
        </p:txBody>
      </p:sp>
      <p:pic>
        <p:nvPicPr>
          <p:cNvPr id="197" name="Google Shape;19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219525"/>
            <a:ext cx="4277800" cy="427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5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Sources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3" name="Google Shape;203;p35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Grindstaff, Laura. (2008). Culture and Popular Culture: A Case for Sociology. The ANNALS of the American Academy of Political and Social Science. 619. 206-222. 10.1177/0002716208318520.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Mukerji, Chandra, and Michael Schudson. “Introduction: Rethinking Popular Culture.” Rethinking Popular Culture: Contemporary Perspectives in Cultural Studies, University of California Press, Los Angeles, CA, 2008.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UFO Sightings, NUFORC, 2020, https://www.kaggle.com/datasets/NUFORC/ufo-sightings. Accessed 2023.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United States, Congress, Division of Information and Marketing Services, and Richard Schumann. Compensation from World War II through the Great Society, Bureau of Labor Statistics, 2003. Compensation and Working Conditions.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The Dataset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6" name="Google Shape;76;p15"/>
          <p:cNvSpPr txBox="1"/>
          <p:nvPr>
            <p:ph idx="4294967295" type="body"/>
          </p:nvPr>
        </p:nvSpPr>
        <p:spPr>
          <a:xfrm>
            <a:off x="311700" y="1564050"/>
            <a:ext cx="85206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Taken from National UFO Reporting Center (NUFORC)</a:t>
            </a:r>
            <a:endParaRPr sz="19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Founded in 1974</a:t>
            </a:r>
            <a:endParaRPr sz="19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“Primary function over the past five decades has been to receive, record, corroborate and document reports from individuals who have been witness to unusual, possibly UFO-related”</a:t>
            </a:r>
            <a:endParaRPr b="1"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Pre-aggregated corpus of UFO sightings from 1910 to 2015 with ~83,000 entries 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Reports are gathered through: Newspapers, Telephone hotline, Mail-in reports, Email and Website(after 1995)</a:t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Courier New"/>
                <a:ea typeface="Courier New"/>
                <a:cs typeface="Courier New"/>
                <a:sym typeface="Courier New"/>
              </a:rPr>
              <a:t>Example of an item in the dataset </a:t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126" y="826851"/>
            <a:ext cx="8795725" cy="286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Cleaning data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6274350" y="266000"/>
            <a:ext cx="2610900" cy="420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Narrowing from Global to US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475" y="1796463"/>
            <a:ext cx="5905850" cy="113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6274350" y="266000"/>
            <a:ext cx="2610900" cy="420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Standardizing Times to Datetime Format 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99" name="Google Shape;9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8550" y="330250"/>
            <a:ext cx="4758876" cy="3903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5836600" y="266000"/>
            <a:ext cx="3307200" cy="420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Renaming: 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Char char="●"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‘datetime’ =&gt; ‘event time’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Char char="●"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df =&gt; amer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05" name="Google Shape;10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" y="1991151"/>
            <a:ext cx="5289424" cy="58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idx="1" type="body"/>
          </p:nvPr>
        </p:nvSpPr>
        <p:spPr>
          <a:xfrm>
            <a:off x="6274350" y="266000"/>
            <a:ext cx="2610900" cy="420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Char char="●"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Removes non-dated items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Char char="●"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Creates season, year,and month </a:t>
            </a: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attributes</a:t>
            </a:r>
            <a:endParaRPr sz="2400"/>
          </a:p>
        </p:txBody>
      </p:sp>
      <p:pic>
        <p:nvPicPr>
          <p:cNvPr id="111" name="Google Shape;11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4225" y="463388"/>
            <a:ext cx="5746875" cy="365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