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8" roundtripDataSignature="AMtx7mhW3lAvLzNjtzCic2jt65VHfZZr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5c330574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5c330574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55c330574c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255c330574c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55c330556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55c330556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5c330574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255c330574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55c330574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55c330574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25"/>
          <p:cNvSpPr txBox="1"/>
          <p:nvPr>
            <p:ph type="title"/>
          </p:nvPr>
        </p:nvSpPr>
        <p:spPr>
          <a:xfrm>
            <a:off x="457200" y="6879"/>
            <a:ext cx="8229600" cy="657000"/>
          </a:xfrm>
          <a:prstGeom prst="rect">
            <a:avLst/>
          </a:prstGeom>
          <a:noFill/>
          <a:ln>
            <a:noFill/>
          </a:ln>
        </p:spPr>
        <p:txBody>
          <a:bodyPr anchorCtr="0" anchor="ctr" bIns="45700" lIns="91425" spcFirstLastPara="1" rIns="91425" wrap="square" tIns="45700">
            <a:normAutofit/>
          </a:bodyPr>
          <a:lstStyle>
            <a:lvl1pPr lvl="0" marR="0" algn="ctr">
              <a:lnSpc>
                <a:spcPct val="100000"/>
              </a:lnSpc>
              <a:spcBef>
                <a:spcPts val="0"/>
              </a:spcBef>
              <a:spcAft>
                <a:spcPts val="0"/>
              </a:spcAft>
              <a:buClr>
                <a:schemeClr val="dk1"/>
              </a:buClr>
              <a:buSzPts val="4400"/>
              <a:buFont typeface="Calibri"/>
              <a:buNone/>
              <a:defRPr b="1" i="0" sz="4400" u="none" cap="none" strike="noStrike">
                <a:solidFill>
                  <a:schemeClr val="dk1"/>
                </a:solidFill>
                <a:latin typeface="Calibri"/>
                <a:ea typeface="Calibri"/>
                <a:cs typeface="Calibri"/>
                <a:sym typeface="Calibri"/>
              </a:defRPr>
            </a:lvl1pPr>
            <a:lvl2pPr lvl="1" algn="l">
              <a:lnSpc>
                <a:spcPct val="100000"/>
              </a:lnSpc>
              <a:spcBef>
                <a:spcPts val="0"/>
              </a:spcBef>
              <a:spcAft>
                <a:spcPts val="0"/>
              </a:spcAft>
              <a:buSzPts val="2800"/>
              <a:buNone/>
              <a:defRPr sz="1800"/>
            </a:lvl2pPr>
            <a:lvl3pPr lvl="2" algn="l">
              <a:lnSpc>
                <a:spcPct val="100000"/>
              </a:lnSpc>
              <a:spcBef>
                <a:spcPts val="0"/>
              </a:spcBef>
              <a:spcAft>
                <a:spcPts val="0"/>
              </a:spcAft>
              <a:buSzPts val="2800"/>
              <a:buNone/>
              <a:defRPr sz="1800"/>
            </a:lvl3pPr>
            <a:lvl4pPr lvl="3" algn="l">
              <a:lnSpc>
                <a:spcPct val="100000"/>
              </a:lnSpc>
              <a:spcBef>
                <a:spcPts val="0"/>
              </a:spcBef>
              <a:spcAft>
                <a:spcPts val="0"/>
              </a:spcAft>
              <a:buSzPts val="2800"/>
              <a:buNone/>
              <a:defRPr sz="1800"/>
            </a:lvl4pPr>
            <a:lvl5pPr lvl="4" algn="l">
              <a:lnSpc>
                <a:spcPct val="100000"/>
              </a:lnSpc>
              <a:spcBef>
                <a:spcPts val="0"/>
              </a:spcBef>
              <a:spcAft>
                <a:spcPts val="0"/>
              </a:spcAft>
              <a:buSzPts val="2800"/>
              <a:buNone/>
              <a:defRPr sz="1800"/>
            </a:lvl5pPr>
            <a:lvl6pPr lvl="5" algn="l">
              <a:lnSpc>
                <a:spcPct val="100000"/>
              </a:lnSpc>
              <a:spcBef>
                <a:spcPts val="0"/>
              </a:spcBef>
              <a:spcAft>
                <a:spcPts val="0"/>
              </a:spcAft>
              <a:buSzPts val="2800"/>
              <a:buNone/>
              <a:defRPr sz="1800"/>
            </a:lvl6pPr>
            <a:lvl7pPr lvl="6" algn="l">
              <a:lnSpc>
                <a:spcPct val="100000"/>
              </a:lnSpc>
              <a:spcBef>
                <a:spcPts val="0"/>
              </a:spcBef>
              <a:spcAft>
                <a:spcPts val="0"/>
              </a:spcAft>
              <a:buSzPts val="2800"/>
              <a:buNone/>
              <a:defRPr sz="1800"/>
            </a:lvl7pPr>
            <a:lvl8pPr lvl="7" algn="l">
              <a:lnSpc>
                <a:spcPct val="100000"/>
              </a:lnSpc>
              <a:spcBef>
                <a:spcPts val="0"/>
              </a:spcBef>
              <a:spcAft>
                <a:spcPts val="0"/>
              </a:spcAft>
              <a:buSzPts val="2800"/>
              <a:buNone/>
              <a:defRPr sz="1800"/>
            </a:lvl8pPr>
            <a:lvl9pPr lvl="8" algn="l">
              <a:lnSpc>
                <a:spcPct val="100000"/>
              </a:lnSpc>
              <a:spcBef>
                <a:spcPts val="0"/>
              </a:spcBef>
              <a:spcAft>
                <a:spcPts val="0"/>
              </a:spcAft>
              <a:buSzPts val="2800"/>
              <a:buNone/>
              <a:defRPr sz="1800"/>
            </a:lvl9pPr>
          </a:lstStyle>
          <a:p/>
        </p:txBody>
      </p:sp>
      <p:sp>
        <p:nvSpPr>
          <p:cNvPr id="52" name="Google Shape;52;p25"/>
          <p:cNvSpPr txBox="1"/>
          <p:nvPr>
            <p:ph idx="1" type="body"/>
          </p:nvPr>
        </p:nvSpPr>
        <p:spPr>
          <a:xfrm>
            <a:off x="457200" y="963709"/>
            <a:ext cx="8229600" cy="3630900"/>
          </a:xfrm>
          <a:prstGeom prst="rect">
            <a:avLst/>
          </a:prstGeom>
          <a:noFill/>
          <a:ln>
            <a:noFill/>
          </a:ln>
        </p:spPr>
        <p:txBody>
          <a:bodyPr anchorCtr="0" anchor="t" bIns="45700" lIns="91425" spcFirstLastPara="1" rIns="91425" wrap="square" tIns="45700">
            <a:normAutofit/>
          </a:bodyPr>
          <a:lstStyle>
            <a:lvl1pPr indent="-431800" lvl="0" marL="457200" marR="0" algn="l">
              <a:lnSpc>
                <a:spcPct val="115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15000"/>
              </a:lnSpc>
              <a:spcBef>
                <a:spcPts val="12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15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15000"/>
              </a:lnSpc>
              <a:spcBef>
                <a:spcPts val="1200"/>
              </a:spcBef>
              <a:spcAft>
                <a:spcPts val="12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0"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gplot2.tidyverse.org/" TargetMode="External"/><Relationship Id="rId4" Type="http://schemas.openxmlformats.org/officeDocument/2006/relationships/hyperlink" Target="https://www.r-bloggers.com/" TargetMode="External"/><Relationship Id="rId9" Type="http://schemas.openxmlformats.org/officeDocument/2006/relationships/image" Target="../media/image4.png"/><Relationship Id="rId5" Type="http://schemas.openxmlformats.org/officeDocument/2006/relationships/hyperlink" Target="https://www.statmethods.net/" TargetMode="External"/><Relationship Id="rId6" Type="http://schemas.openxmlformats.org/officeDocument/2006/relationships/hyperlink" Target="http://r4ds.had.co.nz/" TargetMode="External"/><Relationship Id="rId7" Type="http://schemas.openxmlformats.org/officeDocument/2006/relationships/image" Target="../media/image7.png"/><Relationship Id="rId8"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r-project.org/" TargetMode="External"/><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00000"/>
              <a:buNone/>
            </a:pPr>
            <a:r>
              <a:rPr lang="en"/>
              <a:t>Short Read Workshop Day 6</a:t>
            </a:r>
            <a:endParaRPr/>
          </a:p>
          <a:p>
            <a:pPr indent="0" lvl="0" marL="0" rtl="0" algn="ctr">
              <a:lnSpc>
                <a:spcPct val="100000"/>
              </a:lnSpc>
              <a:spcBef>
                <a:spcPts val="0"/>
              </a:spcBef>
              <a:spcAft>
                <a:spcPts val="0"/>
              </a:spcAft>
              <a:buSzPct val="100000"/>
              <a:buNone/>
            </a:pPr>
            <a:r>
              <a:rPr i="1" lang="en"/>
              <a:t>Introduction to R and RStudio</a:t>
            </a:r>
            <a:endParaRPr i="1"/>
          </a:p>
        </p:txBody>
      </p:sp>
      <p:sp>
        <p:nvSpPr>
          <p:cNvPr id="58" name="Google Shape;58;p1"/>
          <p:cNvSpPr txBox="1"/>
          <p:nvPr>
            <p:ph idx="1" type="subTitle"/>
          </p:nvPr>
        </p:nvSpPr>
        <p:spPr>
          <a:xfrm>
            <a:off x="311700" y="3052425"/>
            <a:ext cx="8520600" cy="792600"/>
          </a:xfrm>
          <a:prstGeom prst="rect">
            <a:avLst/>
          </a:prstGeom>
          <a:noFill/>
          <a:ln>
            <a:noFill/>
          </a:ln>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0"/>
              </a:spcAft>
              <a:buSzPts val="2800"/>
              <a:buNone/>
            </a:pPr>
            <a:r>
              <a:rPr lang="en" sz="2500"/>
              <a:t>Georgia Barone and </a:t>
            </a:r>
            <a:r>
              <a:rPr lang="en" sz="2500"/>
              <a:t>Rutendo Sigauke</a:t>
            </a:r>
            <a:endParaRPr sz="2500"/>
          </a:p>
          <a:p>
            <a:pPr indent="0" lvl="0" marL="0" rtl="0" algn="ctr">
              <a:lnSpc>
                <a:spcPct val="100000"/>
              </a:lnSpc>
              <a:spcBef>
                <a:spcPts val="0"/>
              </a:spcBef>
              <a:spcAft>
                <a:spcPts val="0"/>
              </a:spcAft>
              <a:buSzPts val="2800"/>
              <a:buNone/>
            </a:pPr>
            <a:r>
              <a:rPr lang="en" sz="2500"/>
              <a:t>2023</a:t>
            </a:r>
            <a:endParaRPr sz="2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55c330574c_0_11"/>
          <p:cNvSpPr txBox="1"/>
          <p:nvPr>
            <p:ph type="title"/>
          </p:nvPr>
        </p:nvSpPr>
        <p:spPr>
          <a:xfrm>
            <a:off x="311700" y="275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Writing</a:t>
            </a:r>
            <a:r>
              <a:rPr lang="en"/>
              <a:t> an R script to submit on a supercomputer</a:t>
            </a:r>
            <a:endParaRPr/>
          </a:p>
        </p:txBody>
      </p:sp>
      <p:sp>
        <p:nvSpPr>
          <p:cNvPr id="145" name="Google Shape;145;g255c330574c_0_11"/>
          <p:cNvSpPr txBox="1"/>
          <p:nvPr>
            <p:ph idx="1" type="body"/>
          </p:nvPr>
        </p:nvSpPr>
        <p:spPr>
          <a:xfrm>
            <a:off x="311700" y="9664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68300" lvl="0" marL="457200" rtl="0" algn="l">
              <a:spcBef>
                <a:spcPts val="0"/>
              </a:spcBef>
              <a:spcAft>
                <a:spcPts val="0"/>
              </a:spcAft>
              <a:buSzPts val="2200"/>
              <a:buChar char="●"/>
            </a:pPr>
            <a:r>
              <a:rPr lang="en"/>
              <a:t>Create a new R script based on the </a:t>
            </a:r>
            <a:r>
              <a:rPr lang="en">
                <a:solidFill>
                  <a:srgbClr val="1155CC"/>
                </a:solidFill>
                <a:latin typeface="Consolas"/>
                <a:ea typeface="Consolas"/>
                <a:cs typeface="Consolas"/>
                <a:sym typeface="Consolas"/>
              </a:rPr>
              <a:t>Learning_R.R</a:t>
            </a:r>
            <a:r>
              <a:rPr lang="en"/>
              <a:t> script</a:t>
            </a:r>
            <a:endParaRPr/>
          </a:p>
          <a:p>
            <a:pPr indent="-317500" lvl="1" marL="914400" rtl="0" algn="l">
              <a:spcBef>
                <a:spcPts val="0"/>
              </a:spcBef>
              <a:spcAft>
                <a:spcPts val="0"/>
              </a:spcAft>
              <a:buSzPts val="1400"/>
              <a:buChar char="○"/>
            </a:pPr>
            <a:r>
              <a:rPr lang="en"/>
              <a:t>Include the </a:t>
            </a:r>
            <a:r>
              <a:rPr i="1" lang="en"/>
              <a:t>“Manipulating mtcars”</a:t>
            </a:r>
            <a:r>
              <a:rPr lang="en"/>
              <a:t> section in to a script called </a:t>
            </a:r>
            <a:r>
              <a:rPr lang="en" sz="1600">
                <a:solidFill>
                  <a:srgbClr val="1155CC"/>
                </a:solidFill>
                <a:latin typeface="Consolas"/>
                <a:ea typeface="Consolas"/>
                <a:cs typeface="Consolas"/>
                <a:sym typeface="Consolas"/>
              </a:rPr>
              <a:t>Learning_R_submit_aws.R</a:t>
            </a:r>
            <a:endParaRPr sz="1200"/>
          </a:p>
          <a:p>
            <a:pPr indent="-317500" lvl="1" marL="914400" rtl="0" algn="l">
              <a:spcBef>
                <a:spcPts val="0"/>
              </a:spcBef>
              <a:spcAft>
                <a:spcPts val="0"/>
              </a:spcAft>
              <a:buSzPts val="1400"/>
              <a:buChar char="○"/>
            </a:pPr>
            <a:r>
              <a:rPr lang="en"/>
              <a:t>Save plots and tables to a working directory in the script</a:t>
            </a:r>
            <a:endParaRPr/>
          </a:p>
          <a:p>
            <a:pPr indent="-342900" lvl="0" marL="457200" rtl="0" algn="l">
              <a:spcBef>
                <a:spcPts val="0"/>
              </a:spcBef>
              <a:spcAft>
                <a:spcPts val="0"/>
              </a:spcAft>
              <a:buSzPts val="1800"/>
              <a:buChar char="●"/>
            </a:pPr>
            <a:r>
              <a:rPr lang="en"/>
              <a:t>Run the R script as a job on AWS</a:t>
            </a:r>
            <a:endParaRPr/>
          </a:p>
          <a:p>
            <a:pPr indent="-317500" lvl="1" marL="914400" rtl="0" algn="l">
              <a:spcBef>
                <a:spcPts val="0"/>
              </a:spcBef>
              <a:spcAft>
                <a:spcPts val="0"/>
              </a:spcAft>
              <a:buSzPts val="1400"/>
              <a:buChar char="○"/>
            </a:pPr>
            <a:r>
              <a:rPr lang="en"/>
              <a:t>Use the </a:t>
            </a:r>
            <a:r>
              <a:rPr lang="en">
                <a:solidFill>
                  <a:srgbClr val="1155CC"/>
                </a:solidFill>
                <a:latin typeface="Consolas"/>
                <a:ea typeface="Consolas"/>
                <a:cs typeface="Consolas"/>
                <a:sym typeface="Consolas"/>
              </a:rPr>
              <a:t>RScript</a:t>
            </a:r>
            <a:r>
              <a:rPr lang="en"/>
              <a:t> command to call your script</a:t>
            </a:r>
            <a:endParaRPr/>
          </a:p>
        </p:txBody>
      </p:sp>
      <p:pic>
        <p:nvPicPr>
          <p:cNvPr id="146" name="Google Shape;146;g255c330574c_0_11"/>
          <p:cNvPicPr preferRelativeResize="0"/>
          <p:nvPr/>
        </p:nvPicPr>
        <p:blipFill rotWithShape="1">
          <a:blip r:embed="rId3">
            <a:alphaModFix/>
          </a:blip>
          <a:srcRect b="0" l="0" r="0" t="0"/>
          <a:stretch/>
        </p:blipFill>
        <p:spPr>
          <a:xfrm>
            <a:off x="6062920" y="2812310"/>
            <a:ext cx="2769379" cy="20151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nvSpPr>
        <p:spPr>
          <a:xfrm>
            <a:off x="381000" y="1299388"/>
            <a:ext cx="8229600" cy="4034400"/>
          </a:xfrm>
          <a:prstGeom prst="rect">
            <a:avLst/>
          </a:prstGeom>
          <a:noFill/>
          <a:ln>
            <a:noFill/>
          </a:ln>
        </p:spPr>
        <p:txBody>
          <a:bodyPr anchorCtr="0" anchor="t" bIns="45700" lIns="91425" spcFirstLastPara="1" rIns="91425" wrap="square" tIns="45700">
            <a:noAutofit/>
          </a:bodyPr>
          <a:lstStyle/>
          <a:p>
            <a:pPr indent="-349250" lvl="0" marL="457200" marR="0" rtl="0" algn="l">
              <a:lnSpc>
                <a:spcPct val="200000"/>
              </a:lnSpc>
              <a:spcBef>
                <a:spcPts val="640"/>
              </a:spcBef>
              <a:spcAft>
                <a:spcPts val="0"/>
              </a:spcAft>
              <a:buClr>
                <a:srgbClr val="141313"/>
              </a:buClr>
              <a:buSzPts val="1900"/>
              <a:buFont typeface="Arial"/>
              <a:buChar char="•"/>
            </a:pPr>
            <a:r>
              <a:rPr b="0" i="0" lang="en" sz="1900" u="none" cap="none" strike="noStrike">
                <a:solidFill>
                  <a:srgbClr val="141313"/>
                </a:solidFill>
                <a:latin typeface="Arial"/>
                <a:ea typeface="Arial"/>
                <a:cs typeface="Arial"/>
                <a:sym typeface="Arial"/>
              </a:rPr>
              <a:t>ggplot2 website </a:t>
            </a:r>
            <a:r>
              <a:rPr b="0" i="0" lang="en" sz="1900" u="sng" cap="none" strike="noStrike">
                <a:solidFill>
                  <a:srgbClr val="0000FF"/>
                </a:solidFill>
                <a:latin typeface="Arial"/>
                <a:ea typeface="Arial"/>
                <a:cs typeface="Arial"/>
                <a:sym typeface="Arial"/>
                <a:hlinkClick r:id="rId3">
                  <a:extLst>
                    <a:ext uri="{A12FA001-AC4F-418D-AE19-62706E023703}">
                      <ahyp:hlinkClr val="tx"/>
                    </a:ext>
                  </a:extLst>
                </a:hlinkClick>
              </a:rPr>
              <a:t>https://ggplot2.tidyverse.org/</a:t>
            </a:r>
            <a:endParaRPr b="0" i="0" sz="1900" u="none" cap="none" strike="noStrike">
              <a:solidFill>
                <a:srgbClr val="141313"/>
              </a:solidFill>
              <a:latin typeface="Arial"/>
              <a:ea typeface="Arial"/>
              <a:cs typeface="Arial"/>
              <a:sym typeface="Arial"/>
            </a:endParaRPr>
          </a:p>
          <a:p>
            <a:pPr indent="-349250" lvl="0" marL="457200" marR="0" rtl="0" algn="l">
              <a:lnSpc>
                <a:spcPct val="200000"/>
              </a:lnSpc>
              <a:spcBef>
                <a:spcPts val="0"/>
              </a:spcBef>
              <a:spcAft>
                <a:spcPts val="0"/>
              </a:spcAft>
              <a:buClr>
                <a:srgbClr val="141313"/>
              </a:buClr>
              <a:buSzPts val="1900"/>
              <a:buFont typeface="Arial"/>
              <a:buChar char="•"/>
            </a:pPr>
            <a:r>
              <a:rPr b="0" i="0" lang="en" sz="1900" u="none" cap="none" strike="noStrike">
                <a:solidFill>
                  <a:srgbClr val="141313"/>
                </a:solidFill>
                <a:latin typeface="Arial"/>
                <a:ea typeface="Arial"/>
                <a:cs typeface="Arial"/>
                <a:sym typeface="Arial"/>
              </a:rPr>
              <a:t>R-bloggers </a:t>
            </a:r>
            <a:r>
              <a:rPr b="0" i="0" lang="en" sz="1900" u="sng" cap="none" strike="noStrike">
                <a:solidFill>
                  <a:srgbClr val="0000FF"/>
                </a:solidFill>
                <a:latin typeface="Arial"/>
                <a:ea typeface="Arial"/>
                <a:cs typeface="Arial"/>
                <a:sym typeface="Arial"/>
                <a:hlinkClick r:id="rId4">
                  <a:extLst>
                    <a:ext uri="{A12FA001-AC4F-418D-AE19-62706E023703}">
                      <ahyp:hlinkClr val="tx"/>
                    </a:ext>
                  </a:extLst>
                </a:hlinkClick>
              </a:rPr>
              <a:t>https://www.r-bloggers.com/</a:t>
            </a:r>
            <a:endParaRPr b="0" i="0" sz="1900" u="none" cap="none" strike="noStrike">
              <a:solidFill>
                <a:srgbClr val="141313"/>
              </a:solidFill>
              <a:latin typeface="Arial"/>
              <a:ea typeface="Arial"/>
              <a:cs typeface="Arial"/>
              <a:sym typeface="Arial"/>
            </a:endParaRPr>
          </a:p>
          <a:p>
            <a:pPr indent="-349250" lvl="0" marL="457200" marR="0" rtl="0" algn="l">
              <a:lnSpc>
                <a:spcPct val="200000"/>
              </a:lnSpc>
              <a:spcBef>
                <a:spcPts val="0"/>
              </a:spcBef>
              <a:spcAft>
                <a:spcPts val="0"/>
              </a:spcAft>
              <a:buClr>
                <a:srgbClr val="141313"/>
              </a:buClr>
              <a:buSzPts val="1900"/>
              <a:buFont typeface="Arial"/>
              <a:buChar char="•"/>
            </a:pPr>
            <a:r>
              <a:rPr b="0" i="0" lang="en" sz="1900" u="none" cap="none" strike="noStrike">
                <a:solidFill>
                  <a:srgbClr val="141313"/>
                </a:solidFill>
                <a:latin typeface="Arial"/>
                <a:ea typeface="Arial"/>
                <a:cs typeface="Arial"/>
                <a:sym typeface="Arial"/>
              </a:rPr>
              <a:t>Quick-R </a:t>
            </a:r>
            <a:r>
              <a:rPr b="0" i="0" lang="en" sz="1900" u="sng" cap="none" strike="noStrike">
                <a:solidFill>
                  <a:srgbClr val="0000FF"/>
                </a:solidFill>
                <a:latin typeface="Arial"/>
                <a:ea typeface="Arial"/>
                <a:cs typeface="Arial"/>
                <a:sym typeface="Arial"/>
                <a:hlinkClick r:id="rId5">
                  <a:extLst>
                    <a:ext uri="{A12FA001-AC4F-418D-AE19-62706E023703}">
                      <ahyp:hlinkClr val="tx"/>
                    </a:ext>
                  </a:extLst>
                </a:hlinkClick>
              </a:rPr>
              <a:t>https://www.statmethods.net/</a:t>
            </a:r>
            <a:endParaRPr b="0" i="0" sz="1900" u="none" cap="none" strike="noStrike">
              <a:solidFill>
                <a:srgbClr val="141313"/>
              </a:solidFill>
              <a:latin typeface="Arial"/>
              <a:ea typeface="Arial"/>
              <a:cs typeface="Arial"/>
              <a:sym typeface="Arial"/>
            </a:endParaRPr>
          </a:p>
          <a:p>
            <a:pPr indent="-349250" lvl="0" marL="457200" marR="0" rtl="0" algn="l">
              <a:lnSpc>
                <a:spcPct val="100000"/>
              </a:lnSpc>
              <a:spcBef>
                <a:spcPts val="0"/>
              </a:spcBef>
              <a:spcAft>
                <a:spcPts val="0"/>
              </a:spcAft>
              <a:buClr>
                <a:srgbClr val="141313"/>
              </a:buClr>
              <a:buSzPts val="1900"/>
              <a:buFont typeface="Arial"/>
              <a:buChar char="•"/>
            </a:pPr>
            <a:r>
              <a:rPr b="0" i="0" lang="en" sz="1900" u="none" cap="none" strike="noStrike">
                <a:solidFill>
                  <a:srgbClr val="141313"/>
                </a:solidFill>
                <a:latin typeface="Arial"/>
                <a:ea typeface="Arial"/>
                <a:cs typeface="Arial"/>
                <a:sym typeface="Arial"/>
              </a:rPr>
              <a:t>R for Data Science (by Hadley Wickham &amp; Garrett Grolemund) </a:t>
            </a:r>
            <a:r>
              <a:rPr b="0" i="0" lang="en" sz="1900" u="sng" cap="none" strike="noStrike">
                <a:solidFill>
                  <a:srgbClr val="0000FF"/>
                </a:solidFill>
                <a:latin typeface="Arial"/>
                <a:ea typeface="Arial"/>
                <a:cs typeface="Arial"/>
                <a:sym typeface="Arial"/>
                <a:hlinkClick r:id="rId6">
                  <a:extLst>
                    <a:ext uri="{A12FA001-AC4F-418D-AE19-62706E023703}">
                      <ahyp:hlinkClr val="tx"/>
                    </a:ext>
                  </a:extLst>
                </a:hlinkClick>
              </a:rPr>
              <a:t>http://r4ds.had.co.nz/</a:t>
            </a:r>
            <a:r>
              <a:rPr b="0" i="0" lang="en" sz="1900" u="none" cap="none" strike="noStrike">
                <a:solidFill>
                  <a:srgbClr val="141313"/>
                </a:solidFill>
                <a:latin typeface="Arial"/>
                <a:ea typeface="Arial"/>
                <a:cs typeface="Arial"/>
                <a:sym typeface="Arial"/>
              </a:rPr>
              <a:t> </a:t>
            </a:r>
            <a:endParaRPr b="0" i="0" sz="1900" u="none" cap="none" strike="noStrike">
              <a:solidFill>
                <a:srgbClr val="141313"/>
              </a:solidFill>
              <a:latin typeface="Arial"/>
              <a:ea typeface="Arial"/>
              <a:cs typeface="Arial"/>
              <a:sym typeface="Arial"/>
            </a:endParaRPr>
          </a:p>
        </p:txBody>
      </p:sp>
      <p:pic>
        <p:nvPicPr>
          <p:cNvPr id="152" name="Google Shape;152;p10"/>
          <p:cNvPicPr preferRelativeResize="0"/>
          <p:nvPr/>
        </p:nvPicPr>
        <p:blipFill rotWithShape="1">
          <a:blip r:embed="rId7">
            <a:alphaModFix/>
          </a:blip>
          <a:srcRect b="0" l="0" r="0" t="0"/>
          <a:stretch/>
        </p:blipFill>
        <p:spPr>
          <a:xfrm>
            <a:off x="6823284" y="1558974"/>
            <a:ext cx="2122415" cy="729900"/>
          </a:xfrm>
          <a:prstGeom prst="rect">
            <a:avLst/>
          </a:prstGeom>
          <a:noFill/>
          <a:ln>
            <a:noFill/>
          </a:ln>
        </p:spPr>
      </p:pic>
      <p:pic>
        <p:nvPicPr>
          <p:cNvPr id="153" name="Google Shape;153;p10"/>
          <p:cNvPicPr preferRelativeResize="0"/>
          <p:nvPr/>
        </p:nvPicPr>
        <p:blipFill rotWithShape="1">
          <a:blip r:embed="rId8">
            <a:alphaModFix/>
          </a:blip>
          <a:srcRect b="0" l="0" r="0" t="0"/>
          <a:stretch/>
        </p:blipFill>
        <p:spPr>
          <a:xfrm>
            <a:off x="6413380" y="2365072"/>
            <a:ext cx="1247208" cy="729900"/>
          </a:xfrm>
          <a:prstGeom prst="rect">
            <a:avLst/>
          </a:prstGeom>
          <a:noFill/>
          <a:ln>
            <a:noFill/>
          </a:ln>
        </p:spPr>
      </p:pic>
      <p:pic>
        <p:nvPicPr>
          <p:cNvPr id="154" name="Google Shape;154;p10"/>
          <p:cNvPicPr preferRelativeResize="0"/>
          <p:nvPr/>
        </p:nvPicPr>
        <p:blipFill rotWithShape="1">
          <a:blip r:embed="rId9">
            <a:alphaModFix/>
          </a:blip>
          <a:srcRect b="0" l="0" r="0" t="0"/>
          <a:stretch/>
        </p:blipFill>
        <p:spPr>
          <a:xfrm>
            <a:off x="7694725" y="2998605"/>
            <a:ext cx="1421375" cy="2094950"/>
          </a:xfrm>
          <a:prstGeom prst="rect">
            <a:avLst/>
          </a:prstGeom>
          <a:noFill/>
          <a:ln>
            <a:noFill/>
          </a:ln>
        </p:spPr>
      </p:pic>
      <p:pic>
        <p:nvPicPr>
          <p:cNvPr id="155" name="Google Shape;155;p10"/>
          <p:cNvPicPr preferRelativeResize="0"/>
          <p:nvPr/>
        </p:nvPicPr>
        <p:blipFill rotWithShape="1">
          <a:blip r:embed="rId10">
            <a:alphaModFix/>
          </a:blip>
          <a:srcRect b="0" l="0" r="0" t="0"/>
          <a:stretch/>
        </p:blipFill>
        <p:spPr>
          <a:xfrm>
            <a:off x="7056361" y="737550"/>
            <a:ext cx="822539" cy="940050"/>
          </a:xfrm>
          <a:prstGeom prst="rect">
            <a:avLst/>
          </a:prstGeom>
          <a:noFill/>
          <a:ln>
            <a:noFill/>
          </a:ln>
        </p:spPr>
      </p:pic>
      <p:sp>
        <p:nvSpPr>
          <p:cNvPr id="156" name="Google Shape;156;p10"/>
          <p:cNvSpPr txBox="1"/>
          <p:nvPr>
            <p:ph type="title"/>
          </p:nvPr>
        </p:nvSpPr>
        <p:spPr>
          <a:xfrm>
            <a:off x="311700" y="1917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More resources for 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0" y="167950"/>
            <a:ext cx="91008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Homework</a:t>
            </a:r>
            <a:endParaRPr/>
          </a:p>
        </p:txBody>
      </p:sp>
      <p:sp>
        <p:nvSpPr>
          <p:cNvPr id="162" name="Google Shape;162;p12"/>
          <p:cNvSpPr txBox="1"/>
          <p:nvPr>
            <p:ph idx="1" type="body"/>
          </p:nvPr>
        </p:nvSpPr>
        <p:spPr>
          <a:xfrm>
            <a:off x="311700" y="1041500"/>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325755" lvl="0" marL="457200" rtl="0" algn="l">
              <a:lnSpc>
                <a:spcPct val="115000"/>
              </a:lnSpc>
              <a:spcBef>
                <a:spcPts val="0"/>
              </a:spcBef>
              <a:spcAft>
                <a:spcPts val="0"/>
              </a:spcAft>
              <a:buSzPct val="100000"/>
              <a:buAutoNum type="arabicPeriod"/>
            </a:pPr>
            <a:r>
              <a:rPr lang="en"/>
              <a:t>Complete the </a:t>
            </a:r>
            <a:r>
              <a:rPr lang="en">
                <a:solidFill>
                  <a:srgbClr val="1155CC"/>
                </a:solidFill>
                <a:latin typeface="Consolas"/>
                <a:ea typeface="Consolas"/>
                <a:cs typeface="Consolas"/>
                <a:sym typeface="Consolas"/>
              </a:rPr>
              <a:t>Learning_R_Additional_Practice.R</a:t>
            </a:r>
            <a:endParaRPr>
              <a:solidFill>
                <a:srgbClr val="1155CC"/>
              </a:solidFill>
              <a:latin typeface="Consolas"/>
              <a:ea typeface="Consolas"/>
              <a:cs typeface="Consolas"/>
              <a:sym typeface="Consolas"/>
            </a:endParaRPr>
          </a:p>
          <a:p>
            <a:pPr indent="0" lvl="0" marL="0" rtl="0" algn="l">
              <a:lnSpc>
                <a:spcPct val="115000"/>
              </a:lnSpc>
              <a:spcBef>
                <a:spcPts val="1200"/>
              </a:spcBef>
              <a:spcAft>
                <a:spcPts val="0"/>
              </a:spcAft>
              <a:buSzPct val="100000"/>
              <a:buNone/>
            </a:pPr>
            <a:r>
              <a:rPr lang="en"/>
              <a:t>This homework will go over most of the topics covered today, but on a different dataset. There will be more advanced questions that build on what was in the inclass session. </a:t>
            </a:r>
            <a:endParaRPr/>
          </a:p>
          <a:p>
            <a:pPr indent="-325755" lvl="0" marL="457200" rtl="0" algn="l">
              <a:spcBef>
                <a:spcPts val="1200"/>
              </a:spcBef>
              <a:spcAft>
                <a:spcPts val="0"/>
              </a:spcAft>
              <a:buSzPct val="100000"/>
              <a:buAutoNum type="arabicPeriod"/>
            </a:pPr>
            <a:r>
              <a:rPr lang="en"/>
              <a:t>Install </a:t>
            </a:r>
            <a:r>
              <a:rPr lang="en">
                <a:solidFill>
                  <a:srgbClr val="1155CC"/>
                </a:solidFill>
                <a:latin typeface="Consolas"/>
                <a:ea typeface="Consolas"/>
                <a:cs typeface="Consolas"/>
                <a:sym typeface="Consolas"/>
              </a:rPr>
              <a:t>rsubread</a:t>
            </a:r>
            <a:endParaRPr>
              <a:solidFill>
                <a:srgbClr val="1155CC"/>
              </a:solidFill>
              <a:latin typeface="Consolas"/>
              <a:ea typeface="Consolas"/>
              <a:cs typeface="Consolas"/>
              <a:sym typeface="Consolas"/>
            </a:endParaRPr>
          </a:p>
          <a:p>
            <a:pPr indent="0" lvl="0" marL="0" rtl="0" algn="l">
              <a:spcBef>
                <a:spcPts val="1200"/>
              </a:spcBef>
              <a:spcAft>
                <a:spcPts val="0"/>
              </a:spcAft>
              <a:buNone/>
            </a:pPr>
            <a:r>
              <a:rPr lang="en"/>
              <a:t>A library for counting reads from bam files over genome features such as genes. Install this on both AWS and your local machine.</a:t>
            </a:r>
            <a:endParaRPr>
              <a:solidFill>
                <a:srgbClr val="1155CC"/>
              </a:solidFill>
              <a:latin typeface="Consolas"/>
              <a:ea typeface="Consolas"/>
              <a:cs typeface="Consolas"/>
              <a:sym typeface="Consolas"/>
            </a:endParaRPr>
          </a:p>
          <a:p>
            <a:pPr indent="-325755" lvl="0" marL="457200" rtl="0" algn="l">
              <a:lnSpc>
                <a:spcPct val="115000"/>
              </a:lnSpc>
              <a:spcBef>
                <a:spcPts val="1200"/>
              </a:spcBef>
              <a:spcAft>
                <a:spcPts val="0"/>
              </a:spcAft>
              <a:buSzPct val="100000"/>
              <a:buAutoNum type="arabicPeriod"/>
            </a:pPr>
            <a:r>
              <a:rPr lang="en"/>
              <a:t>Install </a:t>
            </a:r>
            <a:r>
              <a:rPr lang="en">
                <a:solidFill>
                  <a:srgbClr val="1155CC"/>
                </a:solidFill>
                <a:latin typeface="Consolas"/>
                <a:ea typeface="Consolas"/>
                <a:cs typeface="Consolas"/>
                <a:sym typeface="Consolas"/>
              </a:rPr>
              <a:t>DESeq2</a:t>
            </a:r>
            <a:endParaRPr>
              <a:solidFill>
                <a:srgbClr val="1155CC"/>
              </a:solidFill>
              <a:latin typeface="Consolas"/>
              <a:ea typeface="Consolas"/>
              <a:cs typeface="Consolas"/>
              <a:sym typeface="Consolas"/>
            </a:endParaRPr>
          </a:p>
          <a:p>
            <a:pPr indent="0" lvl="0" marL="0" rtl="0" algn="l">
              <a:lnSpc>
                <a:spcPct val="115000"/>
              </a:lnSpc>
              <a:spcBef>
                <a:spcPts val="1200"/>
              </a:spcBef>
              <a:spcAft>
                <a:spcPts val="0"/>
              </a:spcAft>
              <a:buSzPct val="100000"/>
              <a:buNone/>
            </a:pPr>
            <a:r>
              <a:rPr lang="en"/>
              <a:t> This library takes in counts as input and performs differential gene expression analyses on the input features. You will be using this library in Day7. Install this on your local machine too.</a:t>
            </a:r>
            <a:endParaRPr/>
          </a:p>
          <a:p>
            <a:pPr indent="0" lvl="0" marL="0" rtl="0" algn="l">
              <a:lnSpc>
                <a:spcPct val="115000"/>
              </a:lnSpc>
              <a:spcBef>
                <a:spcPts val="1200"/>
              </a:spcBef>
              <a:spcAft>
                <a:spcPts val="1200"/>
              </a:spcAft>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g255c330574c_0_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Day 6 Overview</a:t>
            </a:r>
            <a:endParaRPr/>
          </a:p>
        </p:txBody>
      </p:sp>
      <p:sp>
        <p:nvSpPr>
          <p:cNvPr id="64" name="Google Shape;64;g255c330574c_0_66"/>
          <p:cNvSpPr txBox="1"/>
          <p:nvPr>
            <p:ph idx="1" type="body"/>
          </p:nvPr>
        </p:nvSpPr>
        <p:spPr>
          <a:xfrm>
            <a:off x="1186800" y="1151750"/>
            <a:ext cx="6770400" cy="31305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Running </a:t>
            </a:r>
            <a:r>
              <a:rPr lang="en">
                <a:solidFill>
                  <a:schemeClr val="accent1"/>
                </a:solidFill>
                <a:latin typeface="Consolas"/>
                <a:ea typeface="Consolas"/>
                <a:cs typeface="Consolas"/>
                <a:sym typeface="Consolas"/>
              </a:rPr>
              <a:t>R</a:t>
            </a:r>
            <a:r>
              <a:rPr lang="en"/>
              <a:t> in the terminal</a:t>
            </a:r>
            <a:endParaRPr/>
          </a:p>
          <a:p>
            <a:pPr indent="-342900" lvl="0" marL="457200" rtl="0" algn="l">
              <a:lnSpc>
                <a:spcPct val="150000"/>
              </a:lnSpc>
              <a:spcBef>
                <a:spcPts val="0"/>
              </a:spcBef>
              <a:spcAft>
                <a:spcPts val="0"/>
              </a:spcAft>
              <a:buSzPts val="1800"/>
              <a:buAutoNum type="arabicPeriod"/>
            </a:pPr>
            <a:r>
              <a:rPr lang="en"/>
              <a:t>Running </a:t>
            </a:r>
            <a:r>
              <a:rPr lang="en">
                <a:solidFill>
                  <a:schemeClr val="accent1"/>
                </a:solidFill>
                <a:latin typeface="Consolas"/>
                <a:ea typeface="Consolas"/>
                <a:cs typeface="Consolas"/>
                <a:sym typeface="Consolas"/>
              </a:rPr>
              <a:t>R </a:t>
            </a:r>
            <a:r>
              <a:rPr lang="en"/>
              <a:t>in</a:t>
            </a:r>
            <a:r>
              <a:rPr lang="en">
                <a:solidFill>
                  <a:schemeClr val="accent1"/>
                </a:solidFill>
                <a:latin typeface="Consolas"/>
                <a:ea typeface="Consolas"/>
                <a:cs typeface="Consolas"/>
                <a:sym typeface="Consolas"/>
              </a:rPr>
              <a:t> RStudio</a:t>
            </a:r>
            <a:r>
              <a:rPr lang="en"/>
              <a:t> </a:t>
            </a:r>
            <a:endParaRPr/>
          </a:p>
          <a:p>
            <a:pPr indent="-342900" lvl="0" marL="457200" rtl="0" algn="l">
              <a:lnSpc>
                <a:spcPct val="150000"/>
              </a:lnSpc>
              <a:spcBef>
                <a:spcPts val="0"/>
              </a:spcBef>
              <a:spcAft>
                <a:spcPts val="0"/>
              </a:spcAft>
              <a:buSzPts val="1800"/>
              <a:buAutoNum type="arabicPeriod"/>
            </a:pPr>
            <a:r>
              <a:rPr lang="en"/>
              <a:t>Submitting </a:t>
            </a:r>
            <a:r>
              <a:rPr lang="en">
                <a:solidFill>
                  <a:schemeClr val="accent1"/>
                </a:solidFill>
                <a:latin typeface="Consolas"/>
                <a:ea typeface="Consolas"/>
                <a:cs typeface="Consolas"/>
                <a:sym typeface="Consolas"/>
              </a:rPr>
              <a:t>R script</a:t>
            </a:r>
            <a:r>
              <a:rPr lang="en"/>
              <a:t> as an sbatch job</a:t>
            </a:r>
            <a:endParaRPr>
              <a:solidFill>
                <a:schemeClr val="accent1"/>
              </a:solidFill>
              <a:latin typeface="Consolas"/>
              <a:ea typeface="Consolas"/>
              <a:cs typeface="Consolas"/>
              <a:sym typeface="Consolas"/>
            </a:endParaRPr>
          </a:p>
        </p:txBody>
      </p:sp>
      <p:pic>
        <p:nvPicPr>
          <p:cNvPr id="65" name="Google Shape;65;g255c330574c_0_66"/>
          <p:cNvPicPr preferRelativeResize="0"/>
          <p:nvPr/>
        </p:nvPicPr>
        <p:blipFill rotWithShape="1">
          <a:blip r:embed="rId3">
            <a:alphaModFix/>
          </a:blip>
          <a:srcRect b="0" l="0" r="0" t="0"/>
          <a:stretch/>
        </p:blipFill>
        <p:spPr>
          <a:xfrm>
            <a:off x="7412351" y="3885940"/>
            <a:ext cx="1679322" cy="1194681"/>
          </a:xfrm>
          <a:prstGeom prst="rect">
            <a:avLst/>
          </a:prstGeom>
          <a:noFill/>
          <a:ln>
            <a:noFill/>
          </a:ln>
        </p:spPr>
      </p:pic>
      <p:pic>
        <p:nvPicPr>
          <p:cNvPr id="66" name="Google Shape;66;g255c330574c_0_66"/>
          <p:cNvPicPr preferRelativeResize="0"/>
          <p:nvPr/>
        </p:nvPicPr>
        <p:blipFill rotWithShape="1">
          <a:blip r:embed="rId4">
            <a:alphaModFix/>
          </a:blip>
          <a:srcRect b="0" l="0" r="0" t="0"/>
          <a:stretch/>
        </p:blipFill>
        <p:spPr>
          <a:xfrm>
            <a:off x="6059021" y="3885940"/>
            <a:ext cx="1303952" cy="11946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Goal of the day</a:t>
            </a:r>
            <a:endParaRPr/>
          </a:p>
        </p:txBody>
      </p:sp>
      <p:sp>
        <p:nvSpPr>
          <p:cNvPr id="72" name="Google Shape;72;p3"/>
          <p:cNvSpPr txBox="1"/>
          <p:nvPr>
            <p:ph idx="1" type="body"/>
          </p:nvPr>
        </p:nvSpPr>
        <p:spPr>
          <a:xfrm>
            <a:off x="343650" y="1201238"/>
            <a:ext cx="8456700" cy="6447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2000"/>
              <a:t>Learn how to run R code! </a:t>
            </a:r>
            <a:endParaRPr sz="2000"/>
          </a:p>
          <a:p>
            <a:pPr indent="0" lvl="0" marL="0" rtl="0" algn="ctr">
              <a:lnSpc>
                <a:spcPct val="150000"/>
              </a:lnSpc>
              <a:spcBef>
                <a:spcPts val="0"/>
              </a:spcBef>
              <a:spcAft>
                <a:spcPts val="0"/>
              </a:spcAft>
              <a:buNone/>
            </a:pPr>
            <a:r>
              <a:rPr lang="en" sz="2000"/>
              <a:t>Practice installing packages, tidying data, saving files and plotting.</a:t>
            </a:r>
            <a:endParaRPr sz="2000"/>
          </a:p>
        </p:txBody>
      </p:sp>
      <p:pic>
        <p:nvPicPr>
          <p:cNvPr id="73" name="Google Shape;73;p3"/>
          <p:cNvPicPr preferRelativeResize="0"/>
          <p:nvPr/>
        </p:nvPicPr>
        <p:blipFill rotWithShape="1">
          <a:blip r:embed="rId3">
            <a:alphaModFix/>
          </a:blip>
          <a:srcRect b="0" l="0" r="0" t="0"/>
          <a:stretch/>
        </p:blipFill>
        <p:spPr>
          <a:xfrm>
            <a:off x="4409001" y="2893740"/>
            <a:ext cx="1679322" cy="1194681"/>
          </a:xfrm>
          <a:prstGeom prst="rect">
            <a:avLst/>
          </a:prstGeom>
          <a:noFill/>
          <a:ln>
            <a:noFill/>
          </a:ln>
        </p:spPr>
      </p:pic>
      <p:pic>
        <p:nvPicPr>
          <p:cNvPr id="74" name="Google Shape;74;p3"/>
          <p:cNvPicPr preferRelativeResize="0"/>
          <p:nvPr/>
        </p:nvPicPr>
        <p:blipFill rotWithShape="1">
          <a:blip r:embed="rId4">
            <a:alphaModFix/>
          </a:blip>
          <a:srcRect b="0" l="0" r="0" t="0"/>
          <a:stretch/>
        </p:blipFill>
        <p:spPr>
          <a:xfrm>
            <a:off x="3055671" y="2893740"/>
            <a:ext cx="1303952" cy="1194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What is R?</a:t>
            </a:r>
            <a:endParaRPr/>
          </a:p>
        </p:txBody>
      </p:sp>
      <p:sp>
        <p:nvSpPr>
          <p:cNvPr id="80" name="Google Shape;80;p4"/>
          <p:cNvSpPr txBox="1"/>
          <p:nvPr>
            <p:ph idx="1" type="body"/>
          </p:nvPr>
        </p:nvSpPr>
        <p:spPr>
          <a:xfrm>
            <a:off x="311700" y="1417575"/>
            <a:ext cx="8520600" cy="20160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SzPts val="2000"/>
              <a:buChar char="●"/>
            </a:pPr>
            <a:r>
              <a:rPr lang="en" sz="2000"/>
              <a:t>R is a free statistical computing and graphing software</a:t>
            </a:r>
            <a:endParaRPr sz="2000"/>
          </a:p>
          <a:p>
            <a:pPr indent="-355600" lvl="0" marL="457200" rtl="0" algn="l">
              <a:lnSpc>
                <a:spcPct val="115000"/>
              </a:lnSpc>
              <a:spcBef>
                <a:spcPts val="0"/>
              </a:spcBef>
              <a:spcAft>
                <a:spcPts val="0"/>
              </a:spcAft>
              <a:buSzPts val="2000"/>
              <a:buChar char="●"/>
            </a:pPr>
            <a:r>
              <a:rPr lang="en" sz="2000"/>
              <a:t>Can be installed from their website </a:t>
            </a:r>
            <a:r>
              <a:rPr lang="en" sz="2000" u="sng">
                <a:solidFill>
                  <a:schemeClr val="hlink"/>
                </a:solidFill>
                <a:hlinkClick r:id="rId3"/>
              </a:rPr>
              <a:t>https://www.r-project.org/</a:t>
            </a:r>
            <a:endParaRPr sz="2000"/>
          </a:p>
          <a:p>
            <a:pPr indent="-355600" lvl="0" marL="457200" rtl="0" algn="l">
              <a:lnSpc>
                <a:spcPct val="115000"/>
              </a:lnSpc>
              <a:spcBef>
                <a:spcPts val="0"/>
              </a:spcBef>
              <a:spcAft>
                <a:spcPts val="0"/>
              </a:spcAft>
              <a:buSzPts val="2000"/>
              <a:buChar char="●"/>
            </a:pPr>
            <a:r>
              <a:rPr lang="en" sz="2000"/>
              <a:t>R can be run in a few environments:</a:t>
            </a:r>
            <a:endParaRPr sz="2000"/>
          </a:p>
          <a:p>
            <a:pPr indent="-355600" lvl="1" marL="914400" rtl="0" algn="l">
              <a:lnSpc>
                <a:spcPct val="115000"/>
              </a:lnSpc>
              <a:spcBef>
                <a:spcPts val="0"/>
              </a:spcBef>
              <a:spcAft>
                <a:spcPts val="0"/>
              </a:spcAft>
              <a:buSzPts val="2000"/>
              <a:buChar char="○"/>
            </a:pPr>
            <a:r>
              <a:rPr lang="en" sz="2000"/>
              <a:t>RStudio</a:t>
            </a:r>
            <a:endParaRPr sz="2000"/>
          </a:p>
          <a:p>
            <a:pPr indent="-355600" lvl="1" marL="914400" rtl="0" algn="l">
              <a:lnSpc>
                <a:spcPct val="115000"/>
              </a:lnSpc>
              <a:spcBef>
                <a:spcPts val="0"/>
              </a:spcBef>
              <a:spcAft>
                <a:spcPts val="0"/>
              </a:spcAft>
              <a:buSzPts val="2000"/>
              <a:buChar char="○"/>
            </a:pPr>
            <a:r>
              <a:rPr lang="en" sz="2000"/>
              <a:t>Jupyter</a:t>
            </a:r>
            <a:endParaRPr sz="2000"/>
          </a:p>
        </p:txBody>
      </p:sp>
      <p:pic>
        <p:nvPicPr>
          <p:cNvPr id="81" name="Google Shape;81;p4"/>
          <p:cNvPicPr preferRelativeResize="0"/>
          <p:nvPr/>
        </p:nvPicPr>
        <p:blipFill rotWithShape="1">
          <a:blip r:embed="rId4">
            <a:alphaModFix/>
          </a:blip>
          <a:srcRect b="0" l="0" r="0" t="0"/>
          <a:stretch/>
        </p:blipFill>
        <p:spPr>
          <a:xfrm>
            <a:off x="6266676" y="2369565"/>
            <a:ext cx="1679322" cy="1194681"/>
          </a:xfrm>
          <a:prstGeom prst="rect">
            <a:avLst/>
          </a:prstGeom>
          <a:noFill/>
          <a:ln>
            <a:noFill/>
          </a:ln>
        </p:spPr>
      </p:pic>
      <p:pic>
        <p:nvPicPr>
          <p:cNvPr id="82" name="Google Shape;82;p4"/>
          <p:cNvPicPr preferRelativeResize="0"/>
          <p:nvPr/>
        </p:nvPicPr>
        <p:blipFill rotWithShape="1">
          <a:blip r:embed="rId5">
            <a:alphaModFix/>
          </a:blip>
          <a:srcRect b="0" l="0" r="0" t="0"/>
          <a:stretch/>
        </p:blipFill>
        <p:spPr>
          <a:xfrm>
            <a:off x="7925189" y="3625663"/>
            <a:ext cx="1195064" cy="1243125"/>
          </a:xfrm>
          <a:prstGeom prst="rect">
            <a:avLst/>
          </a:prstGeom>
          <a:noFill/>
          <a:ln>
            <a:noFill/>
          </a:ln>
        </p:spPr>
      </p:pic>
      <p:pic>
        <p:nvPicPr>
          <p:cNvPr id="83" name="Google Shape;83;p4"/>
          <p:cNvPicPr preferRelativeResize="0"/>
          <p:nvPr/>
        </p:nvPicPr>
        <p:blipFill rotWithShape="1">
          <a:blip r:embed="rId6">
            <a:alphaModFix/>
          </a:blip>
          <a:srcRect b="0" l="0" r="0" t="0"/>
          <a:stretch/>
        </p:blipFill>
        <p:spPr>
          <a:xfrm>
            <a:off x="5200221" y="3692570"/>
            <a:ext cx="1066454" cy="110935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311700" y="-25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Summary of RStudio</a:t>
            </a:r>
            <a:endParaRPr/>
          </a:p>
        </p:txBody>
      </p:sp>
      <p:pic>
        <p:nvPicPr>
          <p:cNvPr id="89" name="Google Shape;89;p5"/>
          <p:cNvPicPr preferRelativeResize="0"/>
          <p:nvPr/>
        </p:nvPicPr>
        <p:blipFill rotWithShape="1">
          <a:blip r:embed="rId3">
            <a:alphaModFix/>
          </a:blip>
          <a:srcRect b="0" l="0" r="0" t="0"/>
          <a:stretch/>
        </p:blipFill>
        <p:spPr>
          <a:xfrm>
            <a:off x="609300" y="699675"/>
            <a:ext cx="7925399" cy="4170324"/>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49803"/>
              </a:srgbClr>
            </a:outerShdw>
          </a:effectLst>
        </p:spPr>
      </p:pic>
      <p:sp>
        <p:nvSpPr>
          <p:cNvPr id="90" name="Google Shape;90;p5"/>
          <p:cNvSpPr/>
          <p:nvPr/>
        </p:nvSpPr>
        <p:spPr>
          <a:xfrm>
            <a:off x="597477" y="3199250"/>
            <a:ext cx="4244100" cy="16707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5"/>
          <p:cNvSpPr txBox="1"/>
          <p:nvPr/>
        </p:nvSpPr>
        <p:spPr>
          <a:xfrm>
            <a:off x="609950" y="4807300"/>
            <a:ext cx="2139900" cy="41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5B0F00"/>
                </a:solidFill>
                <a:latin typeface="Arial"/>
                <a:ea typeface="Arial"/>
                <a:cs typeface="Arial"/>
                <a:sym typeface="Arial"/>
              </a:rPr>
              <a:t>R console, Terminal</a:t>
            </a:r>
            <a:endParaRPr b="0" i="0" sz="1400" u="none" cap="none" strike="noStrike">
              <a:solidFill>
                <a:srgbClr val="5B0F00"/>
              </a:solidFill>
              <a:latin typeface="Arial"/>
              <a:ea typeface="Arial"/>
              <a:cs typeface="Arial"/>
              <a:sym typeface="Arial"/>
            </a:endParaRPr>
          </a:p>
        </p:txBody>
      </p:sp>
      <p:sp>
        <p:nvSpPr>
          <p:cNvPr id="92" name="Google Shape;92;p5"/>
          <p:cNvSpPr txBox="1"/>
          <p:nvPr/>
        </p:nvSpPr>
        <p:spPr>
          <a:xfrm>
            <a:off x="5837075" y="4807300"/>
            <a:ext cx="2940900" cy="414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5B0F00"/>
                </a:solidFill>
                <a:latin typeface="Arial"/>
                <a:ea typeface="Arial"/>
                <a:cs typeface="Arial"/>
                <a:sym typeface="Arial"/>
              </a:rPr>
              <a:t>Directories, Plots, Packages...</a:t>
            </a:r>
            <a:endParaRPr b="0" i="0" sz="1400" u="none" cap="none" strike="noStrike">
              <a:solidFill>
                <a:srgbClr val="5B0F00"/>
              </a:solidFill>
              <a:latin typeface="Arial"/>
              <a:ea typeface="Arial"/>
              <a:cs typeface="Arial"/>
              <a:sym typeface="Arial"/>
            </a:endParaRPr>
          </a:p>
        </p:txBody>
      </p:sp>
      <p:sp>
        <p:nvSpPr>
          <p:cNvPr id="93" name="Google Shape;93;p5"/>
          <p:cNvSpPr/>
          <p:nvPr/>
        </p:nvSpPr>
        <p:spPr>
          <a:xfrm>
            <a:off x="599175" y="1093850"/>
            <a:ext cx="4240800" cy="20421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5"/>
          <p:cNvSpPr txBox="1"/>
          <p:nvPr/>
        </p:nvSpPr>
        <p:spPr>
          <a:xfrm>
            <a:off x="609950" y="362850"/>
            <a:ext cx="3416700" cy="265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5B0F00"/>
                </a:solidFill>
                <a:latin typeface="Arial"/>
                <a:ea typeface="Arial"/>
                <a:cs typeface="Arial"/>
                <a:sym typeface="Arial"/>
              </a:rPr>
              <a:t>R scripts, R markdown, R notebooks</a:t>
            </a:r>
            <a:endParaRPr b="0" i="0" sz="1400" u="none" cap="none" strike="noStrike">
              <a:solidFill>
                <a:srgbClr val="5B0F00"/>
              </a:solidFill>
              <a:latin typeface="Arial"/>
              <a:ea typeface="Arial"/>
              <a:cs typeface="Arial"/>
              <a:sym typeface="Arial"/>
            </a:endParaRPr>
          </a:p>
        </p:txBody>
      </p:sp>
      <p:sp>
        <p:nvSpPr>
          <p:cNvPr id="95" name="Google Shape;95;p5"/>
          <p:cNvSpPr txBox="1"/>
          <p:nvPr/>
        </p:nvSpPr>
        <p:spPr>
          <a:xfrm>
            <a:off x="4730775" y="394275"/>
            <a:ext cx="3808500" cy="305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5B0F00"/>
                </a:solidFill>
                <a:latin typeface="Arial"/>
                <a:ea typeface="Arial"/>
                <a:cs typeface="Arial"/>
                <a:sym typeface="Arial"/>
              </a:rPr>
              <a:t>Summary of all the data loaded in Rstudio</a:t>
            </a:r>
            <a:endParaRPr b="0" i="0" sz="1400" u="none" cap="none" strike="noStrike">
              <a:solidFill>
                <a:srgbClr val="5B0F00"/>
              </a:solidFill>
              <a:latin typeface="Arial"/>
              <a:ea typeface="Arial"/>
              <a:cs typeface="Arial"/>
              <a:sym typeface="Arial"/>
            </a:endParaRPr>
          </a:p>
        </p:txBody>
      </p:sp>
      <p:sp>
        <p:nvSpPr>
          <p:cNvPr id="96" name="Google Shape;96;p5"/>
          <p:cNvSpPr/>
          <p:nvPr/>
        </p:nvSpPr>
        <p:spPr>
          <a:xfrm>
            <a:off x="4866375" y="1093850"/>
            <a:ext cx="3668400" cy="12198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
          <p:cNvSpPr/>
          <p:nvPr/>
        </p:nvSpPr>
        <p:spPr>
          <a:xfrm>
            <a:off x="4866375" y="2375075"/>
            <a:ext cx="3668400" cy="2494800"/>
          </a:xfrm>
          <a:prstGeom prst="rect">
            <a:avLst/>
          </a:prstGeom>
          <a:no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55c3305560_0_0"/>
          <p:cNvSpPr txBox="1"/>
          <p:nvPr>
            <p:ph type="title"/>
          </p:nvPr>
        </p:nvSpPr>
        <p:spPr>
          <a:xfrm>
            <a:off x="311700" y="19875"/>
            <a:ext cx="8520600" cy="57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There are different ways to interact with R</a:t>
            </a:r>
            <a:endParaRPr/>
          </a:p>
        </p:txBody>
      </p:sp>
      <p:sp>
        <p:nvSpPr>
          <p:cNvPr id="103" name="Google Shape;103;g255c3305560_0_0"/>
          <p:cNvSpPr txBox="1"/>
          <p:nvPr>
            <p:ph idx="1" type="body"/>
          </p:nvPr>
        </p:nvSpPr>
        <p:spPr>
          <a:xfrm>
            <a:off x="364975" y="590475"/>
            <a:ext cx="2346900" cy="4959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800"/>
              <a:buNone/>
            </a:pPr>
            <a:r>
              <a:rPr lang="en"/>
              <a:t>R console</a:t>
            </a:r>
            <a:endParaRPr/>
          </a:p>
        </p:txBody>
      </p:sp>
      <p:sp>
        <p:nvSpPr>
          <p:cNvPr id="104" name="Google Shape;104;g255c3305560_0_0"/>
          <p:cNvSpPr txBox="1"/>
          <p:nvPr>
            <p:ph idx="1" type="body"/>
          </p:nvPr>
        </p:nvSpPr>
        <p:spPr>
          <a:xfrm>
            <a:off x="5847612" y="590475"/>
            <a:ext cx="3296400" cy="495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SzPts val="1800"/>
              <a:buNone/>
            </a:pPr>
            <a:r>
              <a:rPr lang="en"/>
              <a:t>Submit an R script as a job</a:t>
            </a:r>
            <a:endParaRPr/>
          </a:p>
        </p:txBody>
      </p:sp>
      <p:pic>
        <p:nvPicPr>
          <p:cNvPr id="105" name="Google Shape;105;g255c3305560_0_0"/>
          <p:cNvPicPr preferRelativeResize="0"/>
          <p:nvPr/>
        </p:nvPicPr>
        <p:blipFill rotWithShape="1">
          <a:blip r:embed="rId3">
            <a:alphaModFix/>
          </a:blip>
          <a:srcRect b="0" l="0" r="0" t="0"/>
          <a:stretch/>
        </p:blipFill>
        <p:spPr>
          <a:xfrm>
            <a:off x="6281195" y="1126985"/>
            <a:ext cx="2769379" cy="2015118"/>
          </a:xfrm>
          <a:prstGeom prst="rect">
            <a:avLst/>
          </a:prstGeom>
          <a:noFill/>
          <a:ln>
            <a:noFill/>
          </a:ln>
        </p:spPr>
      </p:pic>
      <p:pic>
        <p:nvPicPr>
          <p:cNvPr id="106" name="Google Shape;106;g255c3305560_0_0"/>
          <p:cNvPicPr preferRelativeResize="0"/>
          <p:nvPr/>
        </p:nvPicPr>
        <p:blipFill rotWithShape="1">
          <a:blip r:embed="rId4">
            <a:alphaModFix/>
          </a:blip>
          <a:srcRect b="0" l="0" r="0" t="0"/>
          <a:stretch/>
        </p:blipFill>
        <p:spPr>
          <a:xfrm>
            <a:off x="161143" y="1128250"/>
            <a:ext cx="2645556" cy="2012567"/>
          </a:xfrm>
          <a:prstGeom prst="rect">
            <a:avLst/>
          </a:prstGeom>
          <a:noFill/>
          <a:ln>
            <a:noFill/>
          </a:ln>
        </p:spPr>
      </p:pic>
      <p:cxnSp>
        <p:nvCxnSpPr>
          <p:cNvPr id="107" name="Google Shape;107;g255c3305560_0_0"/>
          <p:cNvCxnSpPr/>
          <p:nvPr/>
        </p:nvCxnSpPr>
        <p:spPr>
          <a:xfrm rot="10800000">
            <a:off x="338818" y="3042175"/>
            <a:ext cx="1267200" cy="781200"/>
          </a:xfrm>
          <a:prstGeom prst="straightConnector1">
            <a:avLst/>
          </a:prstGeom>
          <a:noFill/>
          <a:ln cap="flat" cmpd="sng" w="19050">
            <a:solidFill>
              <a:srgbClr val="CC0000"/>
            </a:solidFill>
            <a:prstDash val="solid"/>
            <a:round/>
            <a:headEnd len="sm" w="sm" type="none"/>
            <a:tailEnd len="med" w="med" type="triangle"/>
          </a:ln>
        </p:spPr>
      </p:cxnSp>
      <p:sp>
        <p:nvSpPr>
          <p:cNvPr id="108" name="Google Shape;108;g255c3305560_0_0"/>
          <p:cNvSpPr txBox="1"/>
          <p:nvPr/>
        </p:nvSpPr>
        <p:spPr>
          <a:xfrm>
            <a:off x="664675" y="3902188"/>
            <a:ext cx="1747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Enter</a:t>
            </a:r>
            <a:r>
              <a:rPr b="1" i="0" lang="en" sz="1400" u="none" cap="none" strike="noStrike">
                <a:solidFill>
                  <a:srgbClr val="000000"/>
                </a:solidFill>
                <a:latin typeface="Arial"/>
                <a:ea typeface="Arial"/>
                <a:cs typeface="Arial"/>
                <a:sym typeface="Arial"/>
              </a:rPr>
              <a:t> R code</a:t>
            </a:r>
            <a:r>
              <a:rPr b="0" i="0" lang="en" sz="1400" u="none" cap="none" strike="noStrike">
                <a:solidFill>
                  <a:srgbClr val="000000"/>
                </a:solidFill>
                <a:latin typeface="Arial"/>
                <a:ea typeface="Arial"/>
                <a:cs typeface="Arial"/>
                <a:sym typeface="Arial"/>
              </a:rPr>
              <a:t> here</a:t>
            </a:r>
            <a:endParaRPr b="0" i="0" sz="1400" u="none" cap="none" strike="noStrike">
              <a:solidFill>
                <a:srgbClr val="000000"/>
              </a:solidFill>
              <a:latin typeface="Arial"/>
              <a:ea typeface="Arial"/>
              <a:cs typeface="Arial"/>
              <a:sym typeface="Arial"/>
            </a:endParaRPr>
          </a:p>
        </p:txBody>
      </p:sp>
      <p:cxnSp>
        <p:nvCxnSpPr>
          <p:cNvPr id="109" name="Google Shape;109;g255c3305560_0_0"/>
          <p:cNvCxnSpPr/>
          <p:nvPr/>
        </p:nvCxnSpPr>
        <p:spPr>
          <a:xfrm rot="10800000">
            <a:off x="7075537" y="3135125"/>
            <a:ext cx="1075200" cy="723900"/>
          </a:xfrm>
          <a:prstGeom prst="straightConnector1">
            <a:avLst/>
          </a:prstGeom>
          <a:noFill/>
          <a:ln cap="flat" cmpd="sng" w="19050">
            <a:solidFill>
              <a:srgbClr val="CC0000"/>
            </a:solidFill>
            <a:prstDash val="solid"/>
            <a:round/>
            <a:headEnd len="sm" w="sm" type="none"/>
            <a:tailEnd len="med" w="med" type="triangle"/>
          </a:ln>
        </p:spPr>
      </p:cxnSp>
      <p:sp>
        <p:nvSpPr>
          <p:cNvPr id="110" name="Google Shape;110;g255c3305560_0_0"/>
          <p:cNvSpPr txBox="1"/>
          <p:nvPr/>
        </p:nvSpPr>
        <p:spPr>
          <a:xfrm>
            <a:off x="6867187" y="3859013"/>
            <a:ext cx="1747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Run </a:t>
            </a:r>
            <a:r>
              <a:rPr b="1" i="0" lang="en" sz="1400" u="none" cap="none" strike="noStrike">
                <a:solidFill>
                  <a:srgbClr val="000000"/>
                </a:solidFill>
                <a:latin typeface="Arial"/>
                <a:ea typeface="Arial"/>
                <a:cs typeface="Arial"/>
                <a:sym typeface="Arial"/>
              </a:rPr>
              <a:t>R script </a:t>
            </a:r>
            <a:r>
              <a:rPr b="0" i="0" lang="en" sz="1400" u="none" cap="none" strike="noStrike">
                <a:solidFill>
                  <a:srgbClr val="000000"/>
                </a:solidFill>
                <a:latin typeface="Arial"/>
                <a:ea typeface="Arial"/>
                <a:cs typeface="Arial"/>
                <a:sym typeface="Arial"/>
              </a:rPr>
              <a:t>here</a:t>
            </a:r>
            <a:endParaRPr b="0" i="0" sz="1400" u="none" cap="none" strike="noStrike">
              <a:solidFill>
                <a:srgbClr val="000000"/>
              </a:solidFill>
              <a:latin typeface="Arial"/>
              <a:ea typeface="Arial"/>
              <a:cs typeface="Arial"/>
              <a:sym typeface="Arial"/>
            </a:endParaRPr>
          </a:p>
        </p:txBody>
      </p:sp>
      <p:sp>
        <p:nvSpPr>
          <p:cNvPr id="111" name="Google Shape;111;g255c3305560_0_0"/>
          <p:cNvSpPr txBox="1"/>
          <p:nvPr/>
        </p:nvSpPr>
        <p:spPr>
          <a:xfrm>
            <a:off x="664675" y="4277900"/>
            <a:ext cx="1747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t>I</a:t>
            </a:r>
            <a:r>
              <a:rPr b="0" i="0" lang="en" sz="1400" u="none" cap="none" strike="noStrike">
                <a:solidFill>
                  <a:srgbClr val="000000"/>
                </a:solidFill>
                <a:latin typeface="Arial"/>
                <a:ea typeface="Arial"/>
                <a:cs typeface="Arial"/>
                <a:sym typeface="Arial"/>
              </a:rPr>
              <a:t>nteractive </a:t>
            </a:r>
            <a:endParaRPr b="0" i="0" sz="1400" u="none" cap="none" strike="noStrike">
              <a:solidFill>
                <a:srgbClr val="000000"/>
              </a:solidFill>
              <a:latin typeface="Arial"/>
              <a:ea typeface="Arial"/>
              <a:cs typeface="Arial"/>
              <a:sym typeface="Arial"/>
            </a:endParaRPr>
          </a:p>
        </p:txBody>
      </p:sp>
      <p:sp>
        <p:nvSpPr>
          <p:cNvPr id="112" name="Google Shape;112;g255c3305560_0_0"/>
          <p:cNvSpPr txBox="1"/>
          <p:nvPr/>
        </p:nvSpPr>
        <p:spPr>
          <a:xfrm>
            <a:off x="6088499" y="4743300"/>
            <a:ext cx="31548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For more compute intensive scripts</a:t>
            </a:r>
            <a:endParaRPr b="0" i="0" sz="1400" u="none" cap="none" strike="noStrike">
              <a:solidFill>
                <a:srgbClr val="000000"/>
              </a:solidFill>
              <a:latin typeface="Arial"/>
              <a:ea typeface="Arial"/>
              <a:cs typeface="Arial"/>
              <a:sym typeface="Arial"/>
            </a:endParaRPr>
          </a:p>
        </p:txBody>
      </p:sp>
      <p:pic>
        <p:nvPicPr>
          <p:cNvPr id="113" name="Google Shape;113;g255c3305560_0_0"/>
          <p:cNvPicPr preferRelativeResize="0"/>
          <p:nvPr/>
        </p:nvPicPr>
        <p:blipFill rotWithShape="1">
          <a:blip r:embed="rId5">
            <a:alphaModFix/>
          </a:blip>
          <a:srcRect b="0" l="0" r="0" t="0"/>
          <a:stretch/>
        </p:blipFill>
        <p:spPr>
          <a:xfrm>
            <a:off x="2966550" y="1254500"/>
            <a:ext cx="3154800" cy="1760059"/>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49800"/>
              </a:srgbClr>
            </a:outerShdw>
          </a:effectLst>
        </p:spPr>
      </p:pic>
      <p:sp>
        <p:nvSpPr>
          <p:cNvPr id="114" name="Google Shape;114;g255c3305560_0_0"/>
          <p:cNvSpPr txBox="1"/>
          <p:nvPr/>
        </p:nvSpPr>
        <p:spPr>
          <a:xfrm>
            <a:off x="3084300" y="3859025"/>
            <a:ext cx="2975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Enter</a:t>
            </a:r>
            <a:r>
              <a:rPr b="1" i="0" lang="en" sz="1400" u="none" cap="none" strike="noStrike">
                <a:solidFill>
                  <a:srgbClr val="000000"/>
                </a:solidFill>
                <a:latin typeface="Arial"/>
                <a:ea typeface="Arial"/>
                <a:cs typeface="Arial"/>
                <a:sym typeface="Arial"/>
              </a:rPr>
              <a:t> R code</a:t>
            </a:r>
            <a:r>
              <a:rPr b="0" i="0" lang="en" sz="1400" u="none" cap="none" strike="noStrike">
                <a:solidFill>
                  <a:srgbClr val="000000"/>
                </a:solidFill>
                <a:latin typeface="Arial"/>
                <a:ea typeface="Arial"/>
                <a:cs typeface="Arial"/>
                <a:sym typeface="Arial"/>
              </a:rPr>
              <a:t> </a:t>
            </a:r>
            <a:r>
              <a:rPr lang="en"/>
              <a:t>and </a:t>
            </a:r>
            <a:r>
              <a:rPr b="1" lang="en"/>
              <a:t>visualize plots</a:t>
            </a:r>
            <a:endParaRPr b="1" i="0" sz="1400" u="none" cap="none" strike="noStrike">
              <a:solidFill>
                <a:srgbClr val="000000"/>
              </a:solidFill>
            </a:endParaRPr>
          </a:p>
        </p:txBody>
      </p:sp>
      <p:sp>
        <p:nvSpPr>
          <p:cNvPr id="115" name="Google Shape;115;g255c3305560_0_0"/>
          <p:cNvSpPr txBox="1"/>
          <p:nvPr/>
        </p:nvSpPr>
        <p:spPr>
          <a:xfrm>
            <a:off x="3649000" y="4277900"/>
            <a:ext cx="1747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More interactive </a:t>
            </a:r>
            <a:endParaRPr b="0" i="0" sz="1400" u="none" cap="none" strike="noStrike">
              <a:solidFill>
                <a:srgbClr val="000000"/>
              </a:solidFill>
              <a:latin typeface="Arial"/>
              <a:ea typeface="Arial"/>
              <a:cs typeface="Arial"/>
              <a:sym typeface="Arial"/>
            </a:endParaRPr>
          </a:p>
        </p:txBody>
      </p:sp>
      <p:sp>
        <p:nvSpPr>
          <p:cNvPr id="116" name="Google Shape;116;g255c3305560_0_0"/>
          <p:cNvSpPr txBox="1"/>
          <p:nvPr/>
        </p:nvSpPr>
        <p:spPr>
          <a:xfrm>
            <a:off x="6867175" y="4277900"/>
            <a:ext cx="1747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a:t>Least</a:t>
            </a:r>
            <a:r>
              <a:rPr b="0" i="0" lang="en" sz="1400" u="none" cap="none" strike="noStrike">
                <a:solidFill>
                  <a:srgbClr val="000000"/>
                </a:solidFill>
                <a:latin typeface="Arial"/>
                <a:ea typeface="Arial"/>
                <a:cs typeface="Arial"/>
                <a:sym typeface="Arial"/>
              </a:rPr>
              <a:t> interactive </a:t>
            </a:r>
            <a:endParaRPr b="0" i="0" sz="1400" u="none" cap="none" strike="noStrike">
              <a:solidFill>
                <a:srgbClr val="000000"/>
              </a:solidFill>
              <a:latin typeface="Arial"/>
              <a:ea typeface="Arial"/>
              <a:cs typeface="Arial"/>
              <a:sym typeface="Arial"/>
            </a:endParaRPr>
          </a:p>
        </p:txBody>
      </p:sp>
      <p:sp>
        <p:nvSpPr>
          <p:cNvPr id="117" name="Google Shape;117;g255c3305560_0_0"/>
          <p:cNvSpPr txBox="1"/>
          <p:nvPr>
            <p:ph idx="1" type="body"/>
          </p:nvPr>
        </p:nvSpPr>
        <p:spPr>
          <a:xfrm>
            <a:off x="3349288" y="590475"/>
            <a:ext cx="2346900" cy="4959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800"/>
              <a:buNone/>
            </a:pPr>
            <a:r>
              <a:rPr lang="en"/>
              <a:t>R Studio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311700" y="2199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rgbClr val="000000"/>
              </a:buClr>
              <a:buSzPct val="111111"/>
              <a:buFont typeface="Arial"/>
              <a:buNone/>
            </a:pPr>
            <a:r>
              <a:rPr lang="en"/>
              <a:t>R you ready to learn some R?</a:t>
            </a:r>
            <a:endParaRPr b="1"/>
          </a:p>
        </p:txBody>
      </p:sp>
      <p:sp>
        <p:nvSpPr>
          <p:cNvPr id="123" name="Google Shape;123;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Let us go over the </a:t>
            </a:r>
            <a:r>
              <a:rPr lang="en">
                <a:solidFill>
                  <a:srgbClr val="1155CC"/>
                </a:solidFill>
                <a:latin typeface="Consolas"/>
                <a:ea typeface="Consolas"/>
                <a:cs typeface="Consolas"/>
                <a:sym typeface="Consolas"/>
              </a:rPr>
              <a:t>Day6_worksheet_learning_r</a:t>
            </a:r>
            <a:r>
              <a:rPr lang="en"/>
              <a:t> worksheet:</a:t>
            </a:r>
            <a:endParaRPr/>
          </a:p>
          <a:p>
            <a:pPr indent="-342900" lvl="1" marL="914400" rtl="0" algn="l">
              <a:lnSpc>
                <a:spcPct val="115000"/>
              </a:lnSpc>
              <a:spcBef>
                <a:spcPts val="0"/>
              </a:spcBef>
              <a:spcAft>
                <a:spcPts val="0"/>
              </a:spcAft>
              <a:buSzPts val="1800"/>
              <a:buChar char="○"/>
            </a:pPr>
            <a:r>
              <a:rPr lang="en" sz="1800"/>
              <a:t>Introduction to R in the terminal</a:t>
            </a:r>
            <a:endParaRPr sz="1800"/>
          </a:p>
          <a:p>
            <a:pPr indent="-342900" lvl="1" marL="914400" rtl="0" algn="l">
              <a:lnSpc>
                <a:spcPct val="115000"/>
              </a:lnSpc>
              <a:spcBef>
                <a:spcPts val="0"/>
              </a:spcBef>
              <a:spcAft>
                <a:spcPts val="0"/>
              </a:spcAft>
              <a:buSzPts val="1800"/>
              <a:buChar char="○"/>
            </a:pPr>
            <a:r>
              <a:rPr lang="en" sz="1800"/>
              <a:t>Learn basic R commands</a:t>
            </a:r>
            <a:endParaRPr sz="1800"/>
          </a:p>
        </p:txBody>
      </p:sp>
      <p:sp>
        <p:nvSpPr>
          <p:cNvPr id="124" name="Google Shape;124;p6"/>
          <p:cNvSpPr txBox="1"/>
          <p:nvPr>
            <p:ph idx="1" type="body"/>
          </p:nvPr>
        </p:nvSpPr>
        <p:spPr>
          <a:xfrm>
            <a:off x="3398550" y="4640400"/>
            <a:ext cx="2346900" cy="4959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800"/>
              <a:buNone/>
            </a:pPr>
            <a:r>
              <a:rPr lang="en"/>
              <a:t>R console</a:t>
            </a:r>
            <a:endParaRPr/>
          </a:p>
        </p:txBody>
      </p:sp>
      <p:pic>
        <p:nvPicPr>
          <p:cNvPr id="125" name="Google Shape;125;p6"/>
          <p:cNvPicPr preferRelativeResize="0"/>
          <p:nvPr/>
        </p:nvPicPr>
        <p:blipFill rotWithShape="1">
          <a:blip r:embed="rId3">
            <a:alphaModFix/>
          </a:blip>
          <a:srcRect b="0" l="0" r="0" t="0"/>
          <a:stretch/>
        </p:blipFill>
        <p:spPr>
          <a:xfrm>
            <a:off x="3249225" y="2627825"/>
            <a:ext cx="2645556" cy="20125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55c330574c_0_0"/>
          <p:cNvSpPr txBox="1"/>
          <p:nvPr>
            <p:ph type="title"/>
          </p:nvPr>
        </p:nvSpPr>
        <p:spPr>
          <a:xfrm>
            <a:off x="311700" y="2199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Learning R in RStudio</a:t>
            </a:r>
            <a:endParaRPr b="1"/>
          </a:p>
        </p:txBody>
      </p:sp>
      <p:sp>
        <p:nvSpPr>
          <p:cNvPr id="131" name="Google Shape;131;g255c330574c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Let us go over the </a:t>
            </a:r>
            <a:r>
              <a:rPr lang="en">
                <a:solidFill>
                  <a:srgbClr val="1155CC"/>
                </a:solidFill>
                <a:latin typeface="Consolas"/>
                <a:ea typeface="Consolas"/>
                <a:cs typeface="Consolas"/>
                <a:sym typeface="Consolas"/>
              </a:rPr>
              <a:t>Learning_R.R</a:t>
            </a:r>
            <a:r>
              <a:rPr lang="en"/>
              <a:t> worksheet in R Studio:</a:t>
            </a:r>
            <a:endParaRPr/>
          </a:p>
          <a:p>
            <a:pPr indent="-342900" lvl="1" marL="914400" rtl="0" algn="l">
              <a:lnSpc>
                <a:spcPct val="115000"/>
              </a:lnSpc>
              <a:spcBef>
                <a:spcPts val="0"/>
              </a:spcBef>
              <a:spcAft>
                <a:spcPts val="0"/>
              </a:spcAft>
              <a:buSzPts val="1800"/>
              <a:buChar char="○"/>
            </a:pPr>
            <a:r>
              <a:rPr lang="en" sz="1800"/>
              <a:t>Introduction to R and R Markdown</a:t>
            </a:r>
            <a:endParaRPr sz="1800"/>
          </a:p>
          <a:p>
            <a:pPr indent="-342900" lvl="1" marL="914400" rtl="0" algn="l">
              <a:lnSpc>
                <a:spcPct val="115000"/>
              </a:lnSpc>
              <a:spcBef>
                <a:spcPts val="0"/>
              </a:spcBef>
              <a:spcAft>
                <a:spcPts val="0"/>
              </a:spcAft>
              <a:buSzPts val="1800"/>
              <a:buChar char="○"/>
            </a:pPr>
            <a:r>
              <a:rPr lang="en" sz="1800"/>
              <a:t>Introduction to the iris dataset</a:t>
            </a:r>
            <a:endParaRPr sz="1800"/>
          </a:p>
          <a:p>
            <a:pPr indent="-342900" lvl="1" marL="914400" rtl="0" algn="l">
              <a:lnSpc>
                <a:spcPct val="115000"/>
              </a:lnSpc>
              <a:spcBef>
                <a:spcPts val="0"/>
              </a:spcBef>
              <a:spcAft>
                <a:spcPts val="0"/>
              </a:spcAft>
              <a:buSzPts val="1800"/>
              <a:buChar char="○"/>
            </a:pPr>
            <a:r>
              <a:rPr lang="en" sz="1800"/>
              <a:t>Installing and loading libraries</a:t>
            </a:r>
            <a:endParaRPr sz="1800"/>
          </a:p>
          <a:p>
            <a:pPr indent="-342900" lvl="2" marL="1371600" rtl="0" algn="l">
              <a:lnSpc>
                <a:spcPct val="115000"/>
              </a:lnSpc>
              <a:spcBef>
                <a:spcPts val="0"/>
              </a:spcBef>
              <a:spcAft>
                <a:spcPts val="0"/>
              </a:spcAft>
              <a:buSzPts val="1800"/>
              <a:buChar char="■"/>
            </a:pPr>
            <a:r>
              <a:rPr lang="en" sz="1800"/>
              <a:t>tidyverse</a:t>
            </a:r>
            <a:endParaRPr sz="1800"/>
          </a:p>
          <a:p>
            <a:pPr indent="-342900" lvl="1" marL="914400" rtl="0" algn="l">
              <a:lnSpc>
                <a:spcPct val="115000"/>
              </a:lnSpc>
              <a:spcBef>
                <a:spcPts val="0"/>
              </a:spcBef>
              <a:spcAft>
                <a:spcPts val="0"/>
              </a:spcAft>
              <a:buSzPts val="1800"/>
              <a:buChar char="○"/>
            </a:pPr>
            <a:r>
              <a:rPr lang="en" sz="1800"/>
              <a:t>Generating summary statistic in R</a:t>
            </a:r>
            <a:endParaRPr sz="1800"/>
          </a:p>
          <a:p>
            <a:pPr indent="-342900" lvl="1" marL="914400" rtl="0" algn="l">
              <a:lnSpc>
                <a:spcPct val="115000"/>
              </a:lnSpc>
              <a:spcBef>
                <a:spcPts val="0"/>
              </a:spcBef>
              <a:spcAft>
                <a:spcPts val="0"/>
              </a:spcAft>
              <a:buSzPts val="1800"/>
              <a:buChar char="○"/>
            </a:pPr>
            <a:r>
              <a:rPr lang="en" sz="1800"/>
              <a:t>Making plots with ggplot2</a:t>
            </a:r>
            <a:endParaRPr sz="1800"/>
          </a:p>
          <a:p>
            <a:pPr indent="-342900" lvl="1" marL="914400" rtl="0" algn="l">
              <a:lnSpc>
                <a:spcPct val="115000"/>
              </a:lnSpc>
              <a:spcBef>
                <a:spcPts val="0"/>
              </a:spcBef>
              <a:spcAft>
                <a:spcPts val="0"/>
              </a:spcAft>
              <a:buSzPts val="1800"/>
              <a:buChar char="○"/>
            </a:pPr>
            <a:r>
              <a:rPr lang="en" sz="1800"/>
              <a:t>Manipulating data.frames</a:t>
            </a:r>
            <a:endParaRPr sz="1800"/>
          </a:p>
        </p:txBody>
      </p:sp>
      <p:pic>
        <p:nvPicPr>
          <p:cNvPr id="132" name="Google Shape;132;g255c330574c_0_0"/>
          <p:cNvPicPr preferRelativeResize="0"/>
          <p:nvPr/>
        </p:nvPicPr>
        <p:blipFill rotWithShape="1">
          <a:blip r:embed="rId3">
            <a:alphaModFix/>
          </a:blip>
          <a:srcRect b="0" l="0" r="0" t="0"/>
          <a:stretch/>
        </p:blipFill>
        <p:spPr>
          <a:xfrm>
            <a:off x="5635125" y="2808825"/>
            <a:ext cx="3154800" cy="1760059"/>
          </a:xfrm>
          <a:prstGeom prst="rect">
            <a:avLst/>
          </a:prstGeom>
          <a:noFill/>
          <a:ln cap="flat" cmpd="sng" w="9525">
            <a:solidFill>
              <a:srgbClr val="000000"/>
            </a:solidFill>
            <a:prstDash val="solid"/>
            <a:round/>
            <a:headEnd len="sm" w="sm" type="none"/>
            <a:tailEnd len="sm" w="sm" type="none"/>
          </a:ln>
          <a:effectLst>
            <a:outerShdw blurRad="57150" rotWithShape="0" algn="bl" dir="5400000" dist="19050">
              <a:srgbClr val="000000">
                <a:alpha val="49800"/>
              </a:srgbClr>
            </a:outerShdw>
          </a:effectLst>
        </p:spPr>
      </p:pic>
      <p:sp>
        <p:nvSpPr>
          <p:cNvPr id="133" name="Google Shape;133;g255c330574c_0_0"/>
          <p:cNvSpPr txBox="1"/>
          <p:nvPr>
            <p:ph idx="1" type="body"/>
          </p:nvPr>
        </p:nvSpPr>
        <p:spPr>
          <a:xfrm>
            <a:off x="6039063" y="4647600"/>
            <a:ext cx="2346900" cy="4959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800"/>
              <a:buNone/>
            </a:pPr>
            <a:r>
              <a:rPr lang="en"/>
              <a:t>R Studio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55c330574c_0_61"/>
          <p:cNvSpPr txBox="1"/>
          <p:nvPr>
            <p:ph type="title"/>
          </p:nvPr>
        </p:nvSpPr>
        <p:spPr>
          <a:xfrm>
            <a:off x="311700" y="275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Challenge Question</a:t>
            </a:r>
            <a:endParaRPr/>
          </a:p>
        </p:txBody>
      </p:sp>
      <p:sp>
        <p:nvSpPr>
          <p:cNvPr id="139" name="Google Shape;139;g255c330574c_0_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How would you perform a computationally intensive R job?</a:t>
            </a:r>
            <a:endParaRPr sz="2200"/>
          </a:p>
          <a:p>
            <a:pPr indent="-342900" lvl="1" marL="914400" rtl="0" algn="l">
              <a:spcBef>
                <a:spcPts val="0"/>
              </a:spcBef>
              <a:spcAft>
                <a:spcPts val="0"/>
              </a:spcAft>
              <a:buSzPts val="1800"/>
              <a:buChar char="○"/>
            </a:pPr>
            <a:r>
              <a:rPr lang="en" sz="1800"/>
              <a:t>i.e. </a:t>
            </a:r>
            <a:r>
              <a:rPr lang="en" sz="1800"/>
              <a:t>Requires more memory than on your personal computer.</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Zarko</dc:creator>
</cp:coreProperties>
</file>