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5143500" type="screen16x9"/>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1pPr>
    <a:lvl2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2pPr>
    <a:lvl3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3pPr>
    <a:lvl4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4pPr>
    <a:lvl5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5pPr>
    <a:lvl6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6pPr>
    <a:lvl7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7pPr>
    <a:lvl8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8pPr>
    <a:lvl9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E2CD"/>
          </a:solidFill>
        </a:fill>
      </a:tcStyle>
    </a:wholeTbl>
    <a:band2H>
      <a:tcTxStyle/>
      <a:tcStyle>
        <a:tcBdr/>
        <a:fill>
          <a:solidFill>
            <a:srgbClr val="FFF1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5DBDE"/>
          </a:solidFill>
        </a:fill>
      </a:tcStyle>
    </a:wholeTbl>
    <a:band2H>
      <a:tcTxStyle/>
      <a:tcStyle>
        <a:tcBdr/>
        <a:fill>
          <a:solidFill>
            <a:srgbClr val="EBEEEF"/>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8FFCD"/>
          </a:solidFill>
        </a:fill>
      </a:tcStyle>
    </a:wholeTbl>
    <a:band2H>
      <a:tcTxStyle/>
      <a:tcStyle>
        <a:tcBdr/>
        <a:fill>
          <a:solidFill>
            <a:srgbClr val="FCFF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1848"/>
    <p:restoredTop sz="94681"/>
  </p:normalViewPr>
  <p:slideViewPr>
    <p:cSldViewPr snapToGrid="0" snapToObjects="1">
      <p:cViewPr>
        <p:scale>
          <a:sx n="127" d="100"/>
          <a:sy n="127" d="100"/>
        </p:scale>
        <p:origin x="2096" y="4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6" name="Shape 106"/>
          <p:cNvSpPr>
            <a:spLocks noGrp="1" noRot="1" noChangeAspect="1"/>
          </p:cNvSpPr>
          <p:nvPr>
            <p:ph type="sldImg"/>
          </p:nvPr>
        </p:nvSpPr>
        <p:spPr>
          <a:xfrm>
            <a:off x="1143000" y="685800"/>
            <a:ext cx="4572000" cy="3429000"/>
          </a:xfrm>
          <a:prstGeom prst="rect">
            <a:avLst/>
          </a:prstGeom>
        </p:spPr>
        <p:txBody>
          <a:bodyPr/>
          <a:lstStyle/>
          <a:p>
            <a:endParaRPr/>
          </a:p>
        </p:txBody>
      </p:sp>
      <p:sp>
        <p:nvSpPr>
          <p:cNvPr id="107" name="Shape 10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400">
        <a:latin typeface="+mj-lt"/>
        <a:ea typeface="+mj-ea"/>
        <a:cs typeface="+mj-cs"/>
        <a:sym typeface="Arial"/>
      </a:defRPr>
    </a:lvl1pPr>
    <a:lvl2pPr indent="228600" latinLnBrk="0">
      <a:defRPr sz="1400">
        <a:latin typeface="+mj-lt"/>
        <a:ea typeface="+mj-ea"/>
        <a:cs typeface="+mj-cs"/>
        <a:sym typeface="Arial"/>
      </a:defRPr>
    </a:lvl2pPr>
    <a:lvl3pPr indent="457200" latinLnBrk="0">
      <a:defRPr sz="1400">
        <a:latin typeface="+mj-lt"/>
        <a:ea typeface="+mj-ea"/>
        <a:cs typeface="+mj-cs"/>
        <a:sym typeface="Arial"/>
      </a:defRPr>
    </a:lvl3pPr>
    <a:lvl4pPr indent="685800" latinLnBrk="0">
      <a:defRPr sz="1400">
        <a:latin typeface="+mj-lt"/>
        <a:ea typeface="+mj-ea"/>
        <a:cs typeface="+mj-cs"/>
        <a:sym typeface="Arial"/>
      </a:defRPr>
    </a:lvl4pPr>
    <a:lvl5pPr indent="914400" latinLnBrk="0">
      <a:defRPr sz="1400">
        <a:latin typeface="+mj-lt"/>
        <a:ea typeface="+mj-ea"/>
        <a:cs typeface="+mj-cs"/>
        <a:sym typeface="Arial"/>
      </a:defRPr>
    </a:lvl5pPr>
    <a:lvl6pPr indent="1143000" latinLnBrk="0">
      <a:defRPr sz="1400">
        <a:latin typeface="+mj-lt"/>
        <a:ea typeface="+mj-ea"/>
        <a:cs typeface="+mj-cs"/>
        <a:sym typeface="Arial"/>
      </a:defRPr>
    </a:lvl6pPr>
    <a:lvl7pPr indent="1371600" latinLnBrk="0">
      <a:defRPr sz="1400">
        <a:latin typeface="+mj-lt"/>
        <a:ea typeface="+mj-ea"/>
        <a:cs typeface="+mj-cs"/>
        <a:sym typeface="Arial"/>
      </a:defRPr>
    </a:lvl7pPr>
    <a:lvl8pPr indent="1600200" latinLnBrk="0">
      <a:defRPr sz="1400">
        <a:latin typeface="+mj-lt"/>
        <a:ea typeface="+mj-ea"/>
        <a:cs typeface="+mj-cs"/>
        <a:sym typeface="Arial"/>
      </a:defRPr>
    </a:lvl8pPr>
    <a:lvl9pPr indent="1828800" latinLnBrk="0">
      <a:defRPr sz="1400">
        <a:latin typeface="+mj-lt"/>
        <a:ea typeface="+mj-ea"/>
        <a:cs typeface="+mj-cs"/>
        <a:sym typeface="Arial"/>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
        <p:cNvGrpSpPr/>
        <p:nvPr/>
      </p:nvGrpSpPr>
      <p:grpSpPr>
        <a:xfrm>
          <a:off x="0" y="0"/>
          <a:ext cx="0" cy="0"/>
          <a:chOff x="0" y="0"/>
          <a:chExt cx="0" cy="0"/>
        </a:xfrm>
      </p:grpSpPr>
      <p:sp>
        <p:nvSpPr>
          <p:cNvPr id="11" name="Title Text"/>
          <p:cNvSpPr txBox="1">
            <a:spLocks noGrp="1"/>
          </p:cNvSpPr>
          <p:nvPr>
            <p:ph type="title"/>
          </p:nvPr>
        </p:nvSpPr>
        <p:spPr>
          <a:xfrm>
            <a:off x="311708" y="744574"/>
            <a:ext cx="8520601" cy="2052601"/>
          </a:xfrm>
          <a:prstGeom prst="rect">
            <a:avLst/>
          </a:prstGeom>
        </p:spPr>
        <p:txBody>
          <a:bodyPr anchor="b"/>
          <a:lstStyle>
            <a:lvl1pPr algn="ctr">
              <a:defRPr sz="5200"/>
            </a:lvl1pPr>
          </a:lstStyle>
          <a:p>
            <a:r>
              <a:t>Title Text</a:t>
            </a:r>
          </a:p>
        </p:txBody>
      </p:sp>
      <p:sp>
        <p:nvSpPr>
          <p:cNvPr id="12" name="Body Level One…"/>
          <p:cNvSpPr txBox="1">
            <a:spLocks noGrp="1"/>
          </p:cNvSpPr>
          <p:nvPr>
            <p:ph type="body" sz="quarter" idx="1"/>
          </p:nvPr>
        </p:nvSpPr>
        <p:spPr>
          <a:xfrm>
            <a:off x="311699" y="2834125"/>
            <a:ext cx="8520602" cy="792601"/>
          </a:xfrm>
          <a:prstGeom prst="rect">
            <a:avLst/>
          </a:prstGeom>
        </p:spPr>
        <p:txBody>
          <a:bodyPr/>
          <a:lstStyle>
            <a:lvl1pPr marL="342900" indent="-228600" algn="ctr">
              <a:lnSpc>
                <a:spcPct val="100000"/>
              </a:lnSpc>
              <a:buClrTx/>
              <a:buSzTx/>
              <a:buFontTx/>
              <a:buNone/>
              <a:defRPr sz="2800"/>
            </a:lvl1pPr>
            <a:lvl2pPr marL="342900" indent="254000" algn="ctr">
              <a:lnSpc>
                <a:spcPct val="100000"/>
              </a:lnSpc>
              <a:buClrTx/>
              <a:buSzTx/>
              <a:buFontTx/>
              <a:buNone/>
              <a:defRPr sz="2800"/>
            </a:lvl2pPr>
            <a:lvl3pPr marL="342900" indent="711200" algn="ctr">
              <a:lnSpc>
                <a:spcPct val="100000"/>
              </a:lnSpc>
              <a:buClrTx/>
              <a:buSzTx/>
              <a:buFontTx/>
              <a:buNone/>
              <a:defRPr sz="2800"/>
            </a:lvl3pPr>
            <a:lvl4pPr marL="342900" indent="1168400" algn="ctr">
              <a:lnSpc>
                <a:spcPct val="100000"/>
              </a:lnSpc>
              <a:buClrTx/>
              <a:buSzTx/>
              <a:buFontTx/>
              <a:buNone/>
              <a:defRPr sz="2800"/>
            </a:lvl4pPr>
            <a:lvl5pPr marL="342900" indent="1625600" algn="ctr">
              <a:lnSpc>
                <a:spcPct val="100000"/>
              </a:lnSpc>
              <a:buClrTx/>
              <a:buSzTx/>
              <a:buFontTx/>
              <a:buNone/>
              <a:defRPr sz="28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BIG_NUMBER">
    <p:spTree>
      <p:nvGrpSpPr>
        <p:cNvPr id="1" name=""/>
        <p:cNvGrpSpPr/>
        <p:nvPr/>
      </p:nvGrpSpPr>
      <p:grpSpPr>
        <a:xfrm>
          <a:off x="0" y="0"/>
          <a:ext cx="0" cy="0"/>
          <a:chOff x="0" y="0"/>
          <a:chExt cx="0" cy="0"/>
        </a:xfrm>
      </p:grpSpPr>
      <p:sp>
        <p:nvSpPr>
          <p:cNvPr id="91" name="xx%"/>
          <p:cNvSpPr txBox="1">
            <a:spLocks noGrp="1"/>
          </p:cNvSpPr>
          <p:nvPr>
            <p:ph type="title" hasCustomPrompt="1"/>
          </p:nvPr>
        </p:nvSpPr>
        <p:spPr>
          <a:xfrm>
            <a:off x="311699" y="1106125"/>
            <a:ext cx="8520602" cy="1963500"/>
          </a:xfrm>
          <a:prstGeom prst="rect">
            <a:avLst/>
          </a:prstGeom>
        </p:spPr>
        <p:txBody>
          <a:bodyPr anchor="b"/>
          <a:lstStyle>
            <a:lvl1pPr algn="ctr">
              <a:defRPr sz="12000"/>
            </a:lvl1pPr>
          </a:lstStyle>
          <a:p>
            <a:r>
              <a:t>xx%</a:t>
            </a:r>
          </a:p>
        </p:txBody>
      </p:sp>
      <p:sp>
        <p:nvSpPr>
          <p:cNvPr id="92" name="Body Level One…"/>
          <p:cNvSpPr txBox="1">
            <a:spLocks noGrp="1"/>
          </p:cNvSpPr>
          <p:nvPr>
            <p:ph type="body" sz="half" idx="1"/>
          </p:nvPr>
        </p:nvSpPr>
        <p:spPr>
          <a:xfrm>
            <a:off x="311699" y="3152225"/>
            <a:ext cx="8520602" cy="1300800"/>
          </a:xfrm>
          <a:prstGeom prst="rect">
            <a:avLst/>
          </a:prstGeom>
        </p:spPr>
        <p:txBody>
          <a:bodyPr/>
          <a:lstStyle>
            <a:lvl1pPr algn="ctr"/>
            <a:lvl2pPr algn="ctr"/>
            <a:lvl3pPr algn="ctr"/>
            <a:lvl4pPr algn="ctr"/>
            <a:lvl5pPr algn="ctr"/>
          </a:lstStyle>
          <a:p>
            <a:r>
              <a:t>Body Level One</a:t>
            </a:r>
          </a:p>
          <a:p>
            <a:pPr lvl="1"/>
            <a:r>
              <a:t>Body Level Two</a:t>
            </a:r>
          </a:p>
          <a:p>
            <a:pPr lvl="2"/>
            <a:r>
              <a:t>Body Level Three</a:t>
            </a:r>
          </a:p>
          <a:p>
            <a:pPr lvl="3"/>
            <a:r>
              <a:t>Body Level Four</a:t>
            </a:r>
          </a:p>
          <a:p>
            <a:pPr lvl="4"/>
            <a:r>
              <a:t>Body Level Five</a:t>
            </a:r>
          </a:p>
        </p:txBody>
      </p:sp>
      <p:sp>
        <p:nvSpPr>
          <p:cNvPr id="9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0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SECTION_HEADER">
    <p:spTree>
      <p:nvGrpSpPr>
        <p:cNvPr id="1" name=""/>
        <p:cNvGrpSpPr/>
        <p:nvPr/>
      </p:nvGrpSpPr>
      <p:grpSpPr>
        <a:xfrm>
          <a:off x="0" y="0"/>
          <a:ext cx="0" cy="0"/>
          <a:chOff x="0" y="0"/>
          <a:chExt cx="0" cy="0"/>
        </a:xfrm>
      </p:grpSpPr>
      <p:sp>
        <p:nvSpPr>
          <p:cNvPr id="20" name="Title Text"/>
          <p:cNvSpPr txBox="1">
            <a:spLocks noGrp="1"/>
          </p:cNvSpPr>
          <p:nvPr>
            <p:ph type="title"/>
          </p:nvPr>
        </p:nvSpPr>
        <p:spPr>
          <a:xfrm>
            <a:off x="311699" y="2150849"/>
            <a:ext cx="8520602" cy="841801"/>
          </a:xfrm>
          <a:prstGeom prst="rect">
            <a:avLst/>
          </a:prstGeom>
        </p:spPr>
        <p:txBody>
          <a:bodyPr anchor="ctr"/>
          <a:lstStyle>
            <a:lvl1pPr algn="ctr">
              <a:defRPr sz="3600"/>
            </a:lvl1pPr>
          </a:lstStyle>
          <a:p>
            <a:r>
              <a:t>Title Text</a:t>
            </a:r>
          </a:p>
        </p:txBody>
      </p:sp>
      <p:sp>
        <p:nvSpPr>
          <p:cNvPr id="2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_AND_BODY">
    <p:spTree>
      <p:nvGrpSpPr>
        <p:cNvPr id="1" name=""/>
        <p:cNvGrpSpPr/>
        <p:nvPr/>
      </p:nvGrpSpPr>
      <p:grpSpPr>
        <a:xfrm>
          <a:off x="0" y="0"/>
          <a:ext cx="0" cy="0"/>
          <a:chOff x="0" y="0"/>
          <a:chExt cx="0" cy="0"/>
        </a:xfrm>
      </p:grpSpPr>
      <p:sp>
        <p:nvSpPr>
          <p:cNvPr id="28" name="Title Text"/>
          <p:cNvSpPr txBox="1">
            <a:spLocks noGrp="1"/>
          </p:cNvSpPr>
          <p:nvPr>
            <p:ph type="title"/>
          </p:nvPr>
        </p:nvSpPr>
        <p:spPr>
          <a:prstGeom prst="rect">
            <a:avLst/>
          </a:prstGeom>
        </p:spPr>
        <p:txBody>
          <a:bodyPr/>
          <a:lstStyle/>
          <a:p>
            <a:r>
              <a:t>Title Text</a:t>
            </a:r>
          </a:p>
        </p:txBody>
      </p:sp>
      <p:sp>
        <p:nvSpPr>
          <p:cNvPr id="29"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_AND_TWO_COLUMNS">
    <p:spTree>
      <p:nvGrpSpPr>
        <p:cNvPr id="1" name=""/>
        <p:cNvGrpSpPr/>
        <p:nvPr/>
      </p:nvGrpSpPr>
      <p:grpSpPr>
        <a:xfrm>
          <a:off x="0" y="0"/>
          <a:ext cx="0" cy="0"/>
          <a:chOff x="0" y="0"/>
          <a:chExt cx="0" cy="0"/>
        </a:xfrm>
      </p:grpSpPr>
      <p:sp>
        <p:nvSpPr>
          <p:cNvPr id="37" name="Title Text"/>
          <p:cNvSpPr txBox="1">
            <a:spLocks noGrp="1"/>
          </p:cNvSpPr>
          <p:nvPr>
            <p:ph type="title"/>
          </p:nvPr>
        </p:nvSpPr>
        <p:spPr>
          <a:prstGeom prst="rect">
            <a:avLst/>
          </a:prstGeom>
        </p:spPr>
        <p:txBody>
          <a:bodyPr/>
          <a:lstStyle/>
          <a:p>
            <a:r>
              <a:t>Title Text</a:t>
            </a:r>
          </a:p>
        </p:txBody>
      </p:sp>
      <p:sp>
        <p:nvSpPr>
          <p:cNvPr id="38" name="Body Level One…"/>
          <p:cNvSpPr txBox="1">
            <a:spLocks noGrp="1"/>
          </p:cNvSpPr>
          <p:nvPr>
            <p:ph type="body" sz="half" idx="1"/>
          </p:nvPr>
        </p:nvSpPr>
        <p:spPr>
          <a:xfrm>
            <a:off x="311699" y="1152475"/>
            <a:ext cx="3999902" cy="3416400"/>
          </a:xfrm>
          <a:prstGeom prst="rect">
            <a:avLst/>
          </a:prstGeom>
        </p:spPr>
        <p:txBody>
          <a:bodyPr/>
          <a:lstStyle>
            <a:lvl1pPr indent="-317500">
              <a:buSzPts val="1400"/>
              <a:defRPr sz="1400"/>
            </a:lvl1pPr>
            <a:lvl2pPr marL="965200" indent="-355600">
              <a:buSzPts val="1400"/>
              <a:defRPr sz="1400"/>
            </a:lvl2pPr>
            <a:lvl3pPr marL="1422400" indent="-355600">
              <a:buSzPts val="1400"/>
              <a:defRPr sz="1400"/>
            </a:lvl3pPr>
            <a:lvl4pPr marL="1879600" indent="-355600">
              <a:buSzPts val="1400"/>
              <a:defRPr sz="1400"/>
            </a:lvl4pPr>
            <a:lvl5pPr marL="2336800" indent="-355600">
              <a:buSzPts val="1400"/>
              <a:defRPr sz="1400"/>
            </a:lvl5pPr>
          </a:lstStyle>
          <a:p>
            <a:r>
              <a:t>Body Level One</a:t>
            </a:r>
          </a:p>
          <a:p>
            <a:pPr lvl="1"/>
            <a:r>
              <a:t>Body Level Two</a:t>
            </a:r>
          </a:p>
          <a:p>
            <a:pPr lvl="2"/>
            <a:r>
              <a:t>Body Level Three</a:t>
            </a:r>
          </a:p>
          <a:p>
            <a:pPr lvl="3"/>
            <a:r>
              <a:t>Body Level Four</a:t>
            </a:r>
          </a:p>
          <a:p>
            <a:pPr lvl="4"/>
            <a:r>
              <a:t>Body Level Five</a:t>
            </a:r>
          </a:p>
        </p:txBody>
      </p:sp>
      <p:sp>
        <p:nvSpPr>
          <p:cNvPr id="39" name="Google Shape;23;p5"/>
          <p:cNvSpPr txBox="1">
            <a:spLocks noGrp="1"/>
          </p:cNvSpPr>
          <p:nvPr>
            <p:ph type="body" sz="half" idx="13"/>
          </p:nvPr>
        </p:nvSpPr>
        <p:spPr>
          <a:xfrm>
            <a:off x="4832399" y="1152475"/>
            <a:ext cx="3999902" cy="3416400"/>
          </a:xfrm>
          <a:prstGeom prst="rect">
            <a:avLst/>
          </a:prstGeom>
        </p:spPr>
        <p:txBody>
          <a:bodyPr/>
          <a:lstStyle/>
          <a:p>
            <a:pPr indent="-317500">
              <a:buSzPts val="1400"/>
              <a:defRPr sz="1400"/>
            </a:pPr>
            <a:endParaRPr/>
          </a:p>
        </p:txBody>
      </p:sp>
      <p:sp>
        <p:nvSpPr>
          <p:cNvPr id="4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_ONLY">
    <p:spTree>
      <p:nvGrpSpPr>
        <p:cNvPr id="1" name=""/>
        <p:cNvGrpSpPr/>
        <p:nvPr/>
      </p:nvGrpSpPr>
      <p:grpSpPr>
        <a:xfrm>
          <a:off x="0" y="0"/>
          <a:ext cx="0" cy="0"/>
          <a:chOff x="0" y="0"/>
          <a:chExt cx="0" cy="0"/>
        </a:xfrm>
      </p:grpSpPr>
      <p:sp>
        <p:nvSpPr>
          <p:cNvPr id="47" name="Title Text"/>
          <p:cNvSpPr txBox="1">
            <a:spLocks noGrp="1"/>
          </p:cNvSpPr>
          <p:nvPr>
            <p:ph type="title"/>
          </p:nvPr>
        </p:nvSpPr>
        <p:spPr>
          <a:prstGeom prst="rect">
            <a:avLst/>
          </a:prstGeom>
        </p:spPr>
        <p:txBody>
          <a:bodyPr/>
          <a:lstStyle/>
          <a:p>
            <a:r>
              <a:t>Title Text</a:t>
            </a:r>
          </a:p>
        </p:txBody>
      </p:sp>
      <p:sp>
        <p:nvSpPr>
          <p:cNvPr id="4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ONE_COLUMN_TEXT">
    <p:spTree>
      <p:nvGrpSpPr>
        <p:cNvPr id="1" name=""/>
        <p:cNvGrpSpPr/>
        <p:nvPr/>
      </p:nvGrpSpPr>
      <p:grpSpPr>
        <a:xfrm>
          <a:off x="0" y="0"/>
          <a:ext cx="0" cy="0"/>
          <a:chOff x="0" y="0"/>
          <a:chExt cx="0" cy="0"/>
        </a:xfrm>
      </p:grpSpPr>
      <p:sp>
        <p:nvSpPr>
          <p:cNvPr id="55" name="Title Text"/>
          <p:cNvSpPr txBox="1">
            <a:spLocks noGrp="1"/>
          </p:cNvSpPr>
          <p:nvPr>
            <p:ph type="title"/>
          </p:nvPr>
        </p:nvSpPr>
        <p:spPr>
          <a:xfrm>
            <a:off x="311699" y="555600"/>
            <a:ext cx="2808001" cy="755700"/>
          </a:xfrm>
          <a:prstGeom prst="rect">
            <a:avLst/>
          </a:prstGeom>
        </p:spPr>
        <p:txBody>
          <a:bodyPr anchor="b"/>
          <a:lstStyle>
            <a:lvl1pPr>
              <a:defRPr sz="2400"/>
            </a:lvl1pPr>
          </a:lstStyle>
          <a:p>
            <a:r>
              <a:t>Title Text</a:t>
            </a:r>
          </a:p>
        </p:txBody>
      </p:sp>
      <p:sp>
        <p:nvSpPr>
          <p:cNvPr id="56" name="Body Level One…"/>
          <p:cNvSpPr txBox="1">
            <a:spLocks noGrp="1"/>
          </p:cNvSpPr>
          <p:nvPr>
            <p:ph type="body" sz="quarter" idx="1"/>
          </p:nvPr>
        </p:nvSpPr>
        <p:spPr>
          <a:xfrm>
            <a:off x="311699" y="1389599"/>
            <a:ext cx="2808001" cy="3179401"/>
          </a:xfrm>
          <a:prstGeom prst="rect">
            <a:avLst/>
          </a:prstGeom>
        </p:spPr>
        <p:txBody>
          <a:bodyPr/>
          <a:lstStyle>
            <a:lvl1pPr indent="-304800">
              <a:buSzPts val="1200"/>
              <a:defRPr sz="1200"/>
            </a:lvl1pPr>
            <a:lvl2pPr marL="914400" indent="-304800">
              <a:buSzPts val="1200"/>
              <a:defRPr sz="1200"/>
            </a:lvl2pPr>
            <a:lvl3pPr marL="1371600" indent="-304800">
              <a:buSzPts val="1200"/>
              <a:defRPr sz="1200"/>
            </a:lvl3pPr>
            <a:lvl4pPr marL="1828800" indent="-304800">
              <a:buSzPts val="1200"/>
              <a:defRPr sz="1200"/>
            </a:lvl4pPr>
            <a:lvl5pPr marL="2286000" indent="-304800">
              <a:buSzPts val="1200"/>
              <a:defRPr sz="1200"/>
            </a:lvl5pPr>
          </a:lstStyle>
          <a:p>
            <a:r>
              <a:t>Body Level One</a:t>
            </a:r>
          </a:p>
          <a:p>
            <a:pPr lvl="1"/>
            <a:r>
              <a:t>Body Level Two</a:t>
            </a:r>
          </a:p>
          <a:p>
            <a:pPr lvl="2"/>
            <a:r>
              <a:t>Body Level Three</a:t>
            </a:r>
          </a:p>
          <a:p>
            <a:pPr lvl="3"/>
            <a:r>
              <a:t>Body Level Four</a:t>
            </a:r>
          </a:p>
          <a:p>
            <a:pPr lvl="4"/>
            <a:r>
              <a:t>Body Level Five</a:t>
            </a:r>
          </a:p>
        </p:txBody>
      </p:sp>
      <p:sp>
        <p:nvSpPr>
          <p:cNvPr id="5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MAIN_POINT">
    <p:spTree>
      <p:nvGrpSpPr>
        <p:cNvPr id="1" name=""/>
        <p:cNvGrpSpPr/>
        <p:nvPr/>
      </p:nvGrpSpPr>
      <p:grpSpPr>
        <a:xfrm>
          <a:off x="0" y="0"/>
          <a:ext cx="0" cy="0"/>
          <a:chOff x="0" y="0"/>
          <a:chExt cx="0" cy="0"/>
        </a:xfrm>
      </p:grpSpPr>
      <p:sp>
        <p:nvSpPr>
          <p:cNvPr id="64" name="Title Text"/>
          <p:cNvSpPr txBox="1">
            <a:spLocks noGrp="1"/>
          </p:cNvSpPr>
          <p:nvPr>
            <p:ph type="title"/>
          </p:nvPr>
        </p:nvSpPr>
        <p:spPr>
          <a:xfrm>
            <a:off x="490250" y="450149"/>
            <a:ext cx="6367801" cy="4090801"/>
          </a:xfrm>
          <a:prstGeom prst="rect">
            <a:avLst/>
          </a:prstGeom>
        </p:spPr>
        <p:txBody>
          <a:bodyPr anchor="ctr"/>
          <a:lstStyle>
            <a:lvl1pPr>
              <a:defRPr sz="4800"/>
            </a:lvl1pPr>
          </a:lstStyle>
          <a:p>
            <a:r>
              <a:t>Title Text</a:t>
            </a:r>
          </a:p>
        </p:txBody>
      </p:sp>
      <p:sp>
        <p:nvSpPr>
          <p:cNvPr id="6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SECTION_TITLE_AND_DESCRIPTION">
    <p:spTree>
      <p:nvGrpSpPr>
        <p:cNvPr id="1" name=""/>
        <p:cNvGrpSpPr/>
        <p:nvPr/>
      </p:nvGrpSpPr>
      <p:grpSpPr>
        <a:xfrm>
          <a:off x="0" y="0"/>
          <a:ext cx="0" cy="0"/>
          <a:chOff x="0" y="0"/>
          <a:chExt cx="0" cy="0"/>
        </a:xfrm>
      </p:grpSpPr>
      <p:sp>
        <p:nvSpPr>
          <p:cNvPr id="72" name="Google Shape;36;p9"/>
          <p:cNvSpPr/>
          <p:nvPr/>
        </p:nvSpPr>
        <p:spPr>
          <a:xfrm>
            <a:off x="4572000" y="-125"/>
            <a:ext cx="4572000" cy="5143501"/>
          </a:xfrm>
          <a:prstGeom prst="rect">
            <a:avLst/>
          </a:prstGeom>
          <a:solidFill>
            <a:srgbClr val="EEEEEE"/>
          </a:solidFill>
          <a:ln w="12700">
            <a:miter lim="400000"/>
          </a:ln>
        </p:spPr>
        <p:txBody>
          <a:bodyPr lIns="45719" rIns="45719" anchor="ctr"/>
          <a:lstStyle/>
          <a:p>
            <a:endParaRPr/>
          </a:p>
        </p:txBody>
      </p:sp>
      <p:sp>
        <p:nvSpPr>
          <p:cNvPr id="73" name="Title Text"/>
          <p:cNvSpPr txBox="1">
            <a:spLocks noGrp="1"/>
          </p:cNvSpPr>
          <p:nvPr>
            <p:ph type="title"/>
          </p:nvPr>
        </p:nvSpPr>
        <p:spPr>
          <a:xfrm>
            <a:off x="265500" y="1233175"/>
            <a:ext cx="4045200" cy="1482301"/>
          </a:xfrm>
          <a:prstGeom prst="rect">
            <a:avLst/>
          </a:prstGeom>
        </p:spPr>
        <p:txBody>
          <a:bodyPr anchor="b"/>
          <a:lstStyle>
            <a:lvl1pPr algn="ctr">
              <a:defRPr sz="4200"/>
            </a:lvl1pPr>
          </a:lstStyle>
          <a:p>
            <a:r>
              <a:t>Title Text</a:t>
            </a:r>
          </a:p>
        </p:txBody>
      </p:sp>
      <p:sp>
        <p:nvSpPr>
          <p:cNvPr id="74" name="Body Level One…"/>
          <p:cNvSpPr txBox="1">
            <a:spLocks noGrp="1"/>
          </p:cNvSpPr>
          <p:nvPr>
            <p:ph type="body" sz="quarter" idx="1"/>
          </p:nvPr>
        </p:nvSpPr>
        <p:spPr>
          <a:xfrm>
            <a:off x="265500" y="2803075"/>
            <a:ext cx="4045200" cy="1235101"/>
          </a:xfrm>
          <a:prstGeom prst="rect">
            <a:avLst/>
          </a:prstGeom>
        </p:spPr>
        <p:txBody>
          <a:bodyPr/>
          <a:lstStyle>
            <a:lvl1pPr marL="342900" indent="-228600" algn="ctr">
              <a:lnSpc>
                <a:spcPct val="100000"/>
              </a:lnSpc>
              <a:buClrTx/>
              <a:buSzTx/>
              <a:buFontTx/>
              <a:buNone/>
              <a:defRPr sz="2100"/>
            </a:lvl1pPr>
            <a:lvl2pPr marL="342900" indent="254000" algn="ctr">
              <a:lnSpc>
                <a:spcPct val="100000"/>
              </a:lnSpc>
              <a:buClrTx/>
              <a:buSzTx/>
              <a:buFontTx/>
              <a:buNone/>
              <a:defRPr sz="2100"/>
            </a:lvl2pPr>
            <a:lvl3pPr marL="342900" indent="711200" algn="ctr">
              <a:lnSpc>
                <a:spcPct val="100000"/>
              </a:lnSpc>
              <a:buClrTx/>
              <a:buSzTx/>
              <a:buFontTx/>
              <a:buNone/>
              <a:defRPr sz="2100"/>
            </a:lvl3pPr>
            <a:lvl4pPr marL="342900" indent="1168400" algn="ctr">
              <a:lnSpc>
                <a:spcPct val="100000"/>
              </a:lnSpc>
              <a:buClrTx/>
              <a:buSzTx/>
              <a:buFontTx/>
              <a:buNone/>
              <a:defRPr sz="2100"/>
            </a:lvl4pPr>
            <a:lvl5pPr marL="342900" indent="1625600" algn="ctr">
              <a:lnSpc>
                <a:spcPct val="100000"/>
              </a:lnSpc>
              <a:buClrTx/>
              <a:buSzTx/>
              <a:buFontTx/>
              <a:buNone/>
              <a:defRPr sz="2100"/>
            </a:lvl5pPr>
          </a:lstStyle>
          <a:p>
            <a:r>
              <a:t>Body Level One</a:t>
            </a:r>
          </a:p>
          <a:p>
            <a:pPr lvl="1"/>
            <a:r>
              <a:t>Body Level Two</a:t>
            </a:r>
          </a:p>
          <a:p>
            <a:pPr lvl="2"/>
            <a:r>
              <a:t>Body Level Three</a:t>
            </a:r>
          </a:p>
          <a:p>
            <a:pPr lvl="3"/>
            <a:r>
              <a:t>Body Level Four</a:t>
            </a:r>
          </a:p>
          <a:p>
            <a:pPr lvl="4"/>
            <a:r>
              <a:t>Body Level Five</a:t>
            </a:r>
          </a:p>
        </p:txBody>
      </p:sp>
      <p:sp>
        <p:nvSpPr>
          <p:cNvPr id="75" name="Google Shape;39;p9"/>
          <p:cNvSpPr txBox="1">
            <a:spLocks noGrp="1"/>
          </p:cNvSpPr>
          <p:nvPr>
            <p:ph type="body" sz="half" idx="13"/>
          </p:nvPr>
        </p:nvSpPr>
        <p:spPr>
          <a:xfrm>
            <a:off x="4939500" y="724074"/>
            <a:ext cx="3837000" cy="3695102"/>
          </a:xfrm>
          <a:prstGeom prst="rect">
            <a:avLst/>
          </a:prstGeom>
        </p:spPr>
        <p:txBody>
          <a:bodyPr anchor="ctr"/>
          <a:lstStyle/>
          <a:p>
            <a:endParaRPr/>
          </a:p>
        </p:txBody>
      </p:sp>
      <p:sp>
        <p:nvSpPr>
          <p:cNvPr id="7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CAPTION_ONLY">
    <p:spTree>
      <p:nvGrpSpPr>
        <p:cNvPr id="1" name=""/>
        <p:cNvGrpSpPr/>
        <p:nvPr/>
      </p:nvGrpSpPr>
      <p:grpSpPr>
        <a:xfrm>
          <a:off x="0" y="0"/>
          <a:ext cx="0" cy="0"/>
          <a:chOff x="0" y="0"/>
          <a:chExt cx="0" cy="0"/>
        </a:xfrm>
      </p:grpSpPr>
      <p:sp>
        <p:nvSpPr>
          <p:cNvPr id="83" name="Body Level One…"/>
          <p:cNvSpPr txBox="1">
            <a:spLocks noGrp="1"/>
          </p:cNvSpPr>
          <p:nvPr>
            <p:ph type="body" sz="quarter" idx="1"/>
          </p:nvPr>
        </p:nvSpPr>
        <p:spPr>
          <a:xfrm>
            <a:off x="311699" y="4230575"/>
            <a:ext cx="5998802" cy="605101"/>
          </a:xfrm>
          <a:prstGeom prst="rect">
            <a:avLst/>
          </a:prstGeom>
        </p:spPr>
        <p:txBody>
          <a:bodyPr anchor="ctr"/>
          <a:lstStyle>
            <a:lvl1pPr marL="228600" indent="0">
              <a:lnSpc>
                <a:spcPct val="100000"/>
              </a:lnSpc>
              <a:buClrTx/>
              <a:buSzTx/>
              <a:buFontTx/>
              <a:buNone/>
            </a:lvl1pPr>
            <a:lvl2pPr>
              <a:lnSpc>
                <a:spcPct val="100000"/>
              </a:lnSpc>
              <a:buClrTx/>
              <a:buFontTx/>
            </a:lvl2pPr>
            <a:lvl3pPr>
              <a:lnSpc>
                <a:spcPct val="100000"/>
              </a:lnSpc>
              <a:buClrTx/>
              <a:buFontTx/>
            </a:lvl3pPr>
            <a:lvl4pPr>
              <a:lnSpc>
                <a:spcPct val="100000"/>
              </a:lnSpc>
              <a:buClrTx/>
              <a:buFontTx/>
            </a:lvl4pPr>
            <a:lvl5pPr>
              <a:lnSpc>
                <a:spcPct val="100000"/>
              </a:lnSpc>
              <a:buClrTx/>
              <a:buFontTx/>
            </a:lvl5pPr>
          </a:lstStyle>
          <a:p>
            <a:r>
              <a:t>Body Level One</a:t>
            </a:r>
          </a:p>
          <a:p>
            <a:pPr lvl="1"/>
            <a:r>
              <a:t>Body Level Two</a:t>
            </a:r>
          </a:p>
          <a:p>
            <a:pPr lvl="2"/>
            <a:r>
              <a:t>Body Level Three</a:t>
            </a:r>
          </a:p>
          <a:p>
            <a:pPr lvl="3"/>
            <a:r>
              <a:t>Body Level Four</a:t>
            </a:r>
          </a:p>
          <a:p>
            <a:pPr lvl="4"/>
            <a:r>
              <a:t>Body Level Five</a:t>
            </a:r>
          </a:p>
        </p:txBody>
      </p:sp>
      <p:sp>
        <p:nvSpPr>
          <p:cNvPr id="8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311699" y="445025"/>
            <a:ext cx="8520602" cy="5727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24" tIns="91424" rIns="91424" bIns="91424">
            <a:normAutofit/>
          </a:bodyPr>
          <a:lstStyle/>
          <a:p>
            <a:r>
              <a:t>Title Text</a:t>
            </a:r>
          </a:p>
        </p:txBody>
      </p:sp>
      <p:sp>
        <p:nvSpPr>
          <p:cNvPr id="3" name="Body Level One…"/>
          <p:cNvSpPr txBox="1">
            <a:spLocks noGrp="1"/>
          </p:cNvSpPr>
          <p:nvPr>
            <p:ph type="body" idx="1"/>
          </p:nvPr>
        </p:nvSpPr>
        <p:spPr>
          <a:xfrm>
            <a:off x="311699" y="1152475"/>
            <a:ext cx="8520602" cy="34164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24" tIns="91424" rIns="91424" bIns="91424">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8684345" y="4700819"/>
            <a:ext cx="336814" cy="318396"/>
          </a:xfrm>
          <a:prstGeom prst="rect">
            <a:avLst/>
          </a:prstGeom>
          <a:ln w="12700">
            <a:miter lim="400000"/>
          </a:ln>
        </p:spPr>
        <p:txBody>
          <a:bodyPr wrap="none" lIns="91424" tIns="91424" rIns="91424" bIns="91424" anchor="ctr">
            <a:spAutoFit/>
          </a:bodyPr>
          <a:lstStyle>
            <a:lvl1pPr algn="r">
              <a:defRPr sz="1000">
                <a:solidFill>
                  <a:schemeClr val="accent2">
                    <a:lumOff val="21764"/>
                  </a:schemeClr>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txStyles>
    <p:titleStyle>
      <a:lvl1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j-lt"/>
          <a:ea typeface="+mj-ea"/>
          <a:cs typeface="+mj-cs"/>
          <a:sym typeface="Arial"/>
        </a:defRPr>
      </a:lvl1pPr>
      <a:lvl2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j-lt"/>
          <a:ea typeface="+mj-ea"/>
          <a:cs typeface="+mj-cs"/>
          <a:sym typeface="Arial"/>
        </a:defRPr>
      </a:lvl2pPr>
      <a:lvl3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j-lt"/>
          <a:ea typeface="+mj-ea"/>
          <a:cs typeface="+mj-cs"/>
          <a:sym typeface="Arial"/>
        </a:defRPr>
      </a:lvl3pPr>
      <a:lvl4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j-lt"/>
          <a:ea typeface="+mj-ea"/>
          <a:cs typeface="+mj-cs"/>
          <a:sym typeface="Arial"/>
        </a:defRPr>
      </a:lvl4pPr>
      <a:lvl5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j-lt"/>
          <a:ea typeface="+mj-ea"/>
          <a:cs typeface="+mj-cs"/>
          <a:sym typeface="Arial"/>
        </a:defRPr>
      </a:lvl5pPr>
      <a:lvl6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j-lt"/>
          <a:ea typeface="+mj-ea"/>
          <a:cs typeface="+mj-cs"/>
          <a:sym typeface="Arial"/>
        </a:defRPr>
      </a:lvl6pPr>
      <a:lvl7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j-lt"/>
          <a:ea typeface="+mj-ea"/>
          <a:cs typeface="+mj-cs"/>
          <a:sym typeface="Arial"/>
        </a:defRPr>
      </a:lvl7pPr>
      <a:lvl8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j-lt"/>
          <a:ea typeface="+mj-ea"/>
          <a:cs typeface="+mj-cs"/>
          <a:sym typeface="Arial"/>
        </a:defRPr>
      </a:lvl8pPr>
      <a:lvl9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j-lt"/>
          <a:ea typeface="+mj-ea"/>
          <a:cs typeface="+mj-cs"/>
          <a:sym typeface="Arial"/>
        </a:defRPr>
      </a:lvl9pPr>
    </p:titleStyle>
    <p:bodyStyle>
      <a:lvl1pPr marL="457200" marR="0" indent="-342900"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j-lt"/>
          <a:ea typeface="+mj-ea"/>
          <a:cs typeface="+mj-cs"/>
          <a:sym typeface="Arial"/>
        </a:defRPr>
      </a:lvl1pPr>
      <a:lvl2pPr marL="1005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j-lt"/>
          <a:ea typeface="+mj-ea"/>
          <a:cs typeface="+mj-cs"/>
          <a:sym typeface="Arial"/>
        </a:defRPr>
      </a:lvl2pPr>
      <a:lvl3pPr marL="1462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j-lt"/>
          <a:ea typeface="+mj-ea"/>
          <a:cs typeface="+mj-cs"/>
          <a:sym typeface="Arial"/>
        </a:defRPr>
      </a:lvl3pPr>
      <a:lvl4pPr marL="1919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j-lt"/>
          <a:ea typeface="+mj-ea"/>
          <a:cs typeface="+mj-cs"/>
          <a:sym typeface="Arial"/>
        </a:defRPr>
      </a:lvl4pPr>
      <a:lvl5pPr marL="23767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j-lt"/>
          <a:ea typeface="+mj-ea"/>
          <a:cs typeface="+mj-cs"/>
          <a:sym typeface="Arial"/>
        </a:defRPr>
      </a:lvl5pPr>
      <a:lvl6pPr marL="28339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j-lt"/>
          <a:ea typeface="+mj-ea"/>
          <a:cs typeface="+mj-cs"/>
          <a:sym typeface="Arial"/>
        </a:defRPr>
      </a:lvl6pPr>
      <a:lvl7pPr marL="3291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j-lt"/>
          <a:ea typeface="+mj-ea"/>
          <a:cs typeface="+mj-cs"/>
          <a:sym typeface="Arial"/>
        </a:defRPr>
      </a:lvl7pPr>
      <a:lvl8pPr marL="3748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j-lt"/>
          <a:ea typeface="+mj-ea"/>
          <a:cs typeface="+mj-cs"/>
          <a:sym typeface="Arial"/>
        </a:defRPr>
      </a:lvl8pPr>
      <a:lvl9pPr marL="4205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j-lt"/>
          <a:ea typeface="+mj-ea"/>
          <a:cs typeface="+mj-cs"/>
          <a:sym typeface="Arial"/>
        </a:defRPr>
      </a:lvl9pPr>
    </p:bodyStyle>
    <p:otherStyle>
      <a:lvl1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1pPr>
      <a:lvl2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2pPr>
      <a:lvl3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3pPr>
      <a:lvl4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4pPr>
      <a:lvl5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4.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Google Shape;54;p13"/>
          <p:cNvSpPr txBox="1">
            <a:spLocks noGrp="1"/>
          </p:cNvSpPr>
          <p:nvPr>
            <p:ph type="ctrTitle"/>
          </p:nvPr>
        </p:nvSpPr>
        <p:spPr>
          <a:xfrm>
            <a:off x="311707" y="230475"/>
            <a:ext cx="8520602" cy="2052599"/>
          </a:xfrm>
          <a:prstGeom prst="rect">
            <a:avLst/>
          </a:prstGeom>
        </p:spPr>
        <p:txBody>
          <a:bodyPr/>
          <a:lstStyle/>
          <a:p>
            <a:r>
              <a:t>CS 4476 Project 4</a:t>
            </a:r>
          </a:p>
        </p:txBody>
      </p:sp>
      <p:sp>
        <p:nvSpPr>
          <p:cNvPr id="110" name="Google Shape;55;p13"/>
          <p:cNvSpPr txBox="1">
            <a:spLocks noGrp="1"/>
          </p:cNvSpPr>
          <p:nvPr>
            <p:ph type="subTitle" sz="half" idx="1"/>
          </p:nvPr>
        </p:nvSpPr>
        <p:spPr>
          <a:xfrm>
            <a:off x="311699" y="2320025"/>
            <a:ext cx="8520602" cy="1797301"/>
          </a:xfrm>
          <a:prstGeom prst="rect">
            <a:avLst/>
          </a:prstGeom>
        </p:spPr>
        <p:txBody>
          <a:bodyPr>
            <a:normAutofit lnSpcReduction="10000"/>
          </a:bodyPr>
          <a:lstStyle/>
          <a:p>
            <a:pPr marL="0" indent="0"/>
            <a:r>
              <a:rPr lang="en-US" dirty="0" err="1"/>
              <a:t>Jinghong</a:t>
            </a:r>
            <a:r>
              <a:rPr lang="en-US" dirty="0"/>
              <a:t> Peng</a:t>
            </a:r>
            <a:endParaRPr dirty="0"/>
          </a:p>
          <a:p>
            <a:pPr marL="0" indent="0"/>
            <a:r>
              <a:rPr lang="en-US" dirty="0"/>
              <a:t>jpeng78@gatech.edu</a:t>
            </a:r>
            <a:endParaRPr dirty="0"/>
          </a:p>
          <a:p>
            <a:pPr marL="0" indent="0"/>
            <a:r>
              <a:rPr lang="en-US" dirty="0"/>
              <a:t>jpeng78</a:t>
            </a:r>
            <a:endParaRPr dirty="0"/>
          </a:p>
          <a:p>
            <a:pPr marL="0" indent="0"/>
            <a:r>
              <a:rPr lang="en-US" dirty="0"/>
              <a:t>903568613</a:t>
            </a:r>
            <a:endParaRPr dirty="0"/>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Google Shape;67;p15"/>
          <p:cNvSpPr txBox="1">
            <a:spLocks noGrp="1"/>
          </p:cNvSpPr>
          <p:nvPr>
            <p:ph type="title"/>
          </p:nvPr>
        </p:nvSpPr>
        <p:spPr>
          <a:xfrm>
            <a:off x="311699" y="445025"/>
            <a:ext cx="8520602" cy="572701"/>
          </a:xfrm>
          <a:prstGeom prst="rect">
            <a:avLst/>
          </a:prstGeom>
        </p:spPr>
        <p:txBody>
          <a:bodyPr>
            <a:normAutofit fontScale="90000"/>
          </a:bodyPr>
          <a:lstStyle>
            <a:lvl1pPr defTabSz="877823">
              <a:defRPr sz="2688"/>
            </a:lvl1pPr>
          </a:lstStyle>
          <a:p>
            <a:r>
              <a:t>2.2(b) Circle Detection on Synthetic Images</a:t>
            </a:r>
          </a:p>
        </p:txBody>
      </p:sp>
      <p:sp>
        <p:nvSpPr>
          <p:cNvPr id="141" name="Google Shape;68;p15"/>
          <p:cNvSpPr txBox="1">
            <a:spLocks noGrp="1"/>
          </p:cNvSpPr>
          <p:nvPr>
            <p:ph type="body" idx="1"/>
          </p:nvPr>
        </p:nvSpPr>
        <p:spPr>
          <a:xfrm>
            <a:off x="264565" y="982793"/>
            <a:ext cx="8197079" cy="3416401"/>
          </a:xfrm>
          <a:prstGeom prst="rect">
            <a:avLst/>
          </a:prstGeom>
        </p:spPr>
        <p:txBody>
          <a:bodyPr/>
          <a:lstStyle>
            <a:lvl1pPr marL="0" indent="0">
              <a:spcBef>
                <a:spcPts val="1600"/>
              </a:spcBef>
              <a:buSzTx/>
              <a:buNone/>
            </a:lvl1pPr>
          </a:lstStyle>
          <a:p>
            <a:r>
              <a:rPr dirty="0"/>
              <a:t>&lt; Insert high-range threshold images and </a:t>
            </a:r>
            <a:r>
              <a:rPr dirty="0" err="1"/>
              <a:t>hough</a:t>
            </a:r>
            <a:r>
              <a:rPr dirty="0"/>
              <a:t> accumulator array here&gt;</a:t>
            </a:r>
          </a:p>
        </p:txBody>
      </p:sp>
      <p:sp>
        <p:nvSpPr>
          <p:cNvPr id="2" name="TextBox 1">
            <a:extLst>
              <a:ext uri="{FF2B5EF4-FFF2-40B4-BE49-F238E27FC236}">
                <a16:creationId xmlns:a16="http://schemas.microsoft.com/office/drawing/2014/main" id="{9698B556-EC06-BD4A-9C6C-98829FA9B76D}"/>
              </a:ext>
            </a:extLst>
          </p:cNvPr>
          <p:cNvSpPr txBox="1"/>
          <p:nvPr/>
        </p:nvSpPr>
        <p:spPr>
          <a:xfrm>
            <a:off x="3299254" y="1519881"/>
            <a:ext cx="1339467" cy="3077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400" b="0" i="0" u="none" strike="noStrike" cap="none" spc="0" normalizeH="0" baseline="0" dirty="0">
                <a:ln>
                  <a:noFill/>
                </a:ln>
                <a:solidFill>
                  <a:srgbClr val="000000"/>
                </a:solidFill>
                <a:effectLst/>
                <a:uFillTx/>
                <a:latin typeface="+mj-lt"/>
                <a:ea typeface="+mj-ea"/>
                <a:cs typeface="+mj-cs"/>
                <a:sym typeface="Arial"/>
              </a:rPr>
              <a:t>Threshold = 0.9</a:t>
            </a:r>
          </a:p>
        </p:txBody>
      </p:sp>
      <p:pic>
        <p:nvPicPr>
          <p:cNvPr id="7170" name="Picture 2">
            <a:extLst>
              <a:ext uri="{FF2B5EF4-FFF2-40B4-BE49-F238E27FC236}">
                <a16:creationId xmlns:a16="http://schemas.microsoft.com/office/drawing/2014/main" id="{9293A21C-9480-D44A-A9FC-F8CDC18D08A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8004" y="2153584"/>
            <a:ext cx="3975100" cy="1919682"/>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a:extLst>
              <a:ext uri="{FF2B5EF4-FFF2-40B4-BE49-F238E27FC236}">
                <a16:creationId xmlns:a16="http://schemas.microsoft.com/office/drawing/2014/main" id="{B778267F-FCC9-BD49-8917-56C9813BA93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2164797"/>
            <a:ext cx="3674965" cy="177473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Google Shape;67;p15"/>
          <p:cNvSpPr txBox="1">
            <a:spLocks noGrp="1"/>
          </p:cNvSpPr>
          <p:nvPr>
            <p:ph type="title"/>
          </p:nvPr>
        </p:nvSpPr>
        <p:spPr>
          <a:xfrm>
            <a:off x="311699" y="445025"/>
            <a:ext cx="8520602" cy="572701"/>
          </a:xfrm>
          <a:prstGeom prst="rect">
            <a:avLst/>
          </a:prstGeom>
        </p:spPr>
        <p:txBody>
          <a:bodyPr>
            <a:normAutofit fontScale="90000"/>
          </a:bodyPr>
          <a:lstStyle>
            <a:lvl1pPr defTabSz="877823">
              <a:defRPr sz="2688"/>
            </a:lvl1pPr>
          </a:lstStyle>
          <a:p>
            <a:r>
              <a:t>2.2(b) Circle Detection on Synthetic Images</a:t>
            </a:r>
          </a:p>
        </p:txBody>
      </p:sp>
      <p:sp>
        <p:nvSpPr>
          <p:cNvPr id="144" name="Google Shape;68;p15"/>
          <p:cNvSpPr txBox="1">
            <a:spLocks noGrp="1"/>
          </p:cNvSpPr>
          <p:nvPr>
            <p:ph type="body" idx="1"/>
          </p:nvPr>
        </p:nvSpPr>
        <p:spPr>
          <a:xfrm>
            <a:off x="264565" y="982793"/>
            <a:ext cx="8197079" cy="3416401"/>
          </a:xfrm>
          <a:prstGeom prst="rect">
            <a:avLst/>
          </a:prstGeom>
        </p:spPr>
        <p:txBody>
          <a:bodyPr/>
          <a:lstStyle>
            <a:lvl1pPr marL="0" indent="0">
              <a:spcBef>
                <a:spcPts val="1600"/>
              </a:spcBef>
              <a:buSzTx/>
              <a:buNone/>
            </a:lvl1pPr>
          </a:lstStyle>
          <a:p>
            <a:r>
              <a:rPr dirty="0"/>
              <a:t>&lt; Explain how results vary with increasing thresholds&gt;</a:t>
            </a:r>
          </a:p>
        </p:txBody>
      </p:sp>
      <p:sp>
        <p:nvSpPr>
          <p:cNvPr id="2" name="TextBox 1">
            <a:extLst>
              <a:ext uri="{FF2B5EF4-FFF2-40B4-BE49-F238E27FC236}">
                <a16:creationId xmlns:a16="http://schemas.microsoft.com/office/drawing/2014/main" id="{458B6C6B-28A5-2840-8F0C-01D6EEEF2CF7}"/>
              </a:ext>
            </a:extLst>
          </p:cNvPr>
          <p:cNvSpPr txBox="1"/>
          <p:nvPr/>
        </p:nvSpPr>
        <p:spPr>
          <a:xfrm>
            <a:off x="409783" y="1555494"/>
            <a:ext cx="7946817" cy="73866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US" dirty="0"/>
              <a:t>As the threshold increase, the result become more accurate and the number of circles generated is  smaller. The circle detection is has better accuracy with high threshold because noises get filtered out.</a:t>
            </a:r>
            <a:endParaRPr kumimoji="0" lang="en-US" sz="1400" b="0" i="0" u="none" strike="noStrike" cap="none" spc="0" normalizeH="0" baseline="0" dirty="0">
              <a:ln>
                <a:noFill/>
              </a:ln>
              <a:solidFill>
                <a:srgbClr val="000000"/>
              </a:solidFill>
              <a:effectLst/>
              <a:uFillTx/>
              <a:latin typeface="+mj-lt"/>
              <a:ea typeface="+mj-ea"/>
              <a:cs typeface="+mj-cs"/>
              <a:sym typeface="Arial"/>
            </a:endParaRP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 name="Google Shape;67;p15"/>
          <p:cNvSpPr txBox="1">
            <a:spLocks noGrp="1"/>
          </p:cNvSpPr>
          <p:nvPr>
            <p:ph type="title"/>
          </p:nvPr>
        </p:nvSpPr>
        <p:spPr>
          <a:xfrm>
            <a:off x="311699" y="445025"/>
            <a:ext cx="8520602" cy="572701"/>
          </a:xfrm>
          <a:prstGeom prst="rect">
            <a:avLst/>
          </a:prstGeom>
        </p:spPr>
        <p:txBody>
          <a:bodyPr>
            <a:normAutofit fontScale="90000"/>
          </a:bodyPr>
          <a:lstStyle>
            <a:lvl1pPr defTabSz="877823">
              <a:defRPr sz="2688"/>
            </a:lvl1pPr>
          </a:lstStyle>
          <a:p>
            <a:r>
              <a:t>2.3 Circle Detection on Real Images</a:t>
            </a:r>
          </a:p>
        </p:txBody>
      </p:sp>
      <p:sp>
        <p:nvSpPr>
          <p:cNvPr id="147" name="Google Shape;68;p15"/>
          <p:cNvSpPr txBox="1">
            <a:spLocks noGrp="1"/>
          </p:cNvSpPr>
          <p:nvPr>
            <p:ph type="body" idx="1"/>
          </p:nvPr>
        </p:nvSpPr>
        <p:spPr>
          <a:xfrm>
            <a:off x="264565" y="982793"/>
            <a:ext cx="8197079" cy="3416401"/>
          </a:xfrm>
          <a:prstGeom prst="rect">
            <a:avLst/>
          </a:prstGeom>
        </p:spPr>
        <p:txBody>
          <a:bodyPr/>
          <a:lstStyle>
            <a:lvl1pPr marL="0" indent="0">
              <a:spcBef>
                <a:spcPts val="1600"/>
              </a:spcBef>
              <a:buSzTx/>
              <a:buNone/>
            </a:lvl1pPr>
          </a:lstStyle>
          <a:p>
            <a:r>
              <a:t>&lt; Include image showing detected circles here &gt;</a:t>
            </a:r>
          </a:p>
        </p:txBody>
      </p:sp>
      <p:pic>
        <p:nvPicPr>
          <p:cNvPr id="4108" name="Picture 12">
            <a:extLst>
              <a:ext uri="{FF2B5EF4-FFF2-40B4-BE49-F238E27FC236}">
                <a16:creationId xmlns:a16="http://schemas.microsoft.com/office/drawing/2014/main" id="{42291B5B-3301-CC4B-872A-5D2E5AFF9E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1800" y="1600200"/>
            <a:ext cx="6457050" cy="229217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Google Shape;68;p15"/>
          <p:cNvSpPr txBox="1">
            <a:spLocks noGrp="1"/>
          </p:cNvSpPr>
          <p:nvPr>
            <p:ph type="body" idx="1"/>
          </p:nvPr>
        </p:nvSpPr>
        <p:spPr>
          <a:xfrm>
            <a:off x="264565" y="982793"/>
            <a:ext cx="8197079" cy="3416401"/>
          </a:xfrm>
          <a:prstGeom prst="rect">
            <a:avLst/>
          </a:prstGeom>
        </p:spPr>
        <p:txBody>
          <a:bodyPr/>
          <a:lstStyle>
            <a:lvl1pPr marL="0" indent="0">
              <a:spcBef>
                <a:spcPts val="1600"/>
              </a:spcBef>
              <a:buSzTx/>
              <a:buNone/>
            </a:lvl1pPr>
          </a:lstStyle>
          <a:p>
            <a:r>
              <a:t>&lt; Include image showing detected circles here &gt;</a:t>
            </a:r>
          </a:p>
        </p:txBody>
      </p:sp>
      <p:sp>
        <p:nvSpPr>
          <p:cNvPr id="150" name="Google Shape;67;p15"/>
          <p:cNvSpPr txBox="1">
            <a:spLocks noGrp="1"/>
          </p:cNvSpPr>
          <p:nvPr>
            <p:ph type="title"/>
          </p:nvPr>
        </p:nvSpPr>
        <p:spPr>
          <a:xfrm>
            <a:off x="311699" y="445025"/>
            <a:ext cx="8520602" cy="572701"/>
          </a:xfrm>
          <a:prstGeom prst="rect">
            <a:avLst/>
          </a:prstGeom>
        </p:spPr>
        <p:txBody>
          <a:bodyPr>
            <a:normAutofit fontScale="90000"/>
          </a:bodyPr>
          <a:lstStyle>
            <a:lvl1pPr defTabSz="877823">
              <a:defRPr sz="2688"/>
            </a:lvl1pPr>
          </a:lstStyle>
          <a:p>
            <a:r>
              <a:t>3 Unknown Radii Circle detection</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Google Shape;67;p15"/>
          <p:cNvSpPr txBox="1">
            <a:spLocks noGrp="1"/>
          </p:cNvSpPr>
          <p:nvPr>
            <p:ph type="title"/>
          </p:nvPr>
        </p:nvSpPr>
        <p:spPr>
          <a:xfrm>
            <a:off x="311699" y="445025"/>
            <a:ext cx="8520602" cy="572701"/>
          </a:xfrm>
          <a:prstGeom prst="rect">
            <a:avLst/>
          </a:prstGeom>
        </p:spPr>
        <p:txBody>
          <a:bodyPr>
            <a:normAutofit fontScale="90000"/>
          </a:bodyPr>
          <a:lstStyle>
            <a:lvl1pPr defTabSz="877823">
              <a:defRPr sz="2688"/>
            </a:lvl1pPr>
          </a:lstStyle>
          <a:p>
            <a:r>
              <a:t>1.1 Color Quantization of RGB Images</a:t>
            </a:r>
          </a:p>
        </p:txBody>
      </p:sp>
      <p:sp>
        <p:nvSpPr>
          <p:cNvPr id="113" name="Google Shape;68;p15"/>
          <p:cNvSpPr txBox="1">
            <a:spLocks noGrp="1"/>
          </p:cNvSpPr>
          <p:nvPr>
            <p:ph type="body" idx="1"/>
          </p:nvPr>
        </p:nvSpPr>
        <p:spPr>
          <a:xfrm>
            <a:off x="264565" y="982793"/>
            <a:ext cx="8169443" cy="3416401"/>
          </a:xfrm>
          <a:prstGeom prst="rect">
            <a:avLst/>
          </a:prstGeom>
        </p:spPr>
        <p:txBody>
          <a:bodyPr/>
          <a:lstStyle>
            <a:lvl1pPr marL="0" indent="0">
              <a:spcBef>
                <a:spcPts val="1600"/>
              </a:spcBef>
              <a:buSzTx/>
              <a:buNone/>
            </a:lvl1pPr>
          </a:lstStyle>
          <a:p>
            <a:r>
              <a:rPr dirty="0"/>
              <a:t>&lt; insert visualizations of the quantized RGB image at k = 3, 5, 10 here as noted proj4.ipynb&gt;</a:t>
            </a:r>
          </a:p>
        </p:txBody>
      </p:sp>
      <p:pic>
        <p:nvPicPr>
          <p:cNvPr id="4" name="Picture 4">
            <a:extLst>
              <a:ext uri="{FF2B5EF4-FFF2-40B4-BE49-F238E27FC236}">
                <a16:creationId xmlns:a16="http://schemas.microsoft.com/office/drawing/2014/main" id="{B9ED01C3-659C-C645-A901-542FFC65981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4358" y="1346776"/>
            <a:ext cx="4144757" cy="379672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Google Shape;67;p15"/>
          <p:cNvSpPr txBox="1">
            <a:spLocks noGrp="1"/>
          </p:cNvSpPr>
          <p:nvPr>
            <p:ph type="title"/>
          </p:nvPr>
        </p:nvSpPr>
        <p:spPr>
          <a:xfrm>
            <a:off x="311699" y="445025"/>
            <a:ext cx="8520602" cy="572701"/>
          </a:xfrm>
          <a:prstGeom prst="rect">
            <a:avLst/>
          </a:prstGeom>
        </p:spPr>
        <p:txBody>
          <a:bodyPr>
            <a:normAutofit fontScale="90000"/>
          </a:bodyPr>
          <a:lstStyle>
            <a:lvl1pPr defTabSz="877823">
              <a:defRPr sz="2688"/>
            </a:lvl1pPr>
          </a:lstStyle>
          <a:p>
            <a:r>
              <a:t>1.2 Color Quantization of HSV Images</a:t>
            </a:r>
          </a:p>
        </p:txBody>
      </p:sp>
      <p:sp>
        <p:nvSpPr>
          <p:cNvPr id="116" name="Google Shape;68;p15"/>
          <p:cNvSpPr txBox="1">
            <a:spLocks noGrp="1"/>
          </p:cNvSpPr>
          <p:nvPr>
            <p:ph type="body" idx="1"/>
          </p:nvPr>
        </p:nvSpPr>
        <p:spPr>
          <a:xfrm>
            <a:off x="264565" y="982793"/>
            <a:ext cx="8169443" cy="3416401"/>
          </a:xfrm>
          <a:prstGeom prst="rect">
            <a:avLst/>
          </a:prstGeom>
        </p:spPr>
        <p:txBody>
          <a:bodyPr/>
          <a:lstStyle>
            <a:lvl1pPr marL="0" indent="0">
              <a:spcBef>
                <a:spcPts val="1600"/>
              </a:spcBef>
              <a:buSzTx/>
              <a:buNone/>
            </a:lvl1pPr>
          </a:lstStyle>
          <a:p>
            <a:r>
              <a:rPr dirty="0"/>
              <a:t>&lt; insert visualizations of the quantized HSV image at k = 3, 5, 10 here as noted proj4.ipynb&gt;</a:t>
            </a:r>
          </a:p>
        </p:txBody>
      </p:sp>
      <p:pic>
        <p:nvPicPr>
          <p:cNvPr id="2056" name="Picture 8">
            <a:extLst>
              <a:ext uri="{FF2B5EF4-FFF2-40B4-BE49-F238E27FC236}">
                <a16:creationId xmlns:a16="http://schemas.microsoft.com/office/drawing/2014/main" id="{912336B5-F3AD-624E-BDDE-9C753D2FCD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9970" y="1348956"/>
            <a:ext cx="4142377" cy="379454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Google Shape;67;p15"/>
          <p:cNvSpPr txBox="1">
            <a:spLocks noGrp="1"/>
          </p:cNvSpPr>
          <p:nvPr>
            <p:ph type="title"/>
          </p:nvPr>
        </p:nvSpPr>
        <p:spPr>
          <a:xfrm>
            <a:off x="311699" y="445025"/>
            <a:ext cx="8520602" cy="572701"/>
          </a:xfrm>
          <a:prstGeom prst="rect">
            <a:avLst/>
          </a:prstGeom>
        </p:spPr>
        <p:txBody>
          <a:bodyPr>
            <a:normAutofit fontScale="90000"/>
          </a:bodyPr>
          <a:lstStyle>
            <a:lvl1pPr defTabSz="877823">
              <a:defRPr sz="2688"/>
            </a:lvl1pPr>
          </a:lstStyle>
          <a:p>
            <a:r>
              <a:t>1.3 Logarithmic Quantization Error</a:t>
            </a:r>
          </a:p>
        </p:txBody>
      </p:sp>
      <p:sp>
        <p:nvSpPr>
          <p:cNvPr id="119" name="Google Shape;68;p15"/>
          <p:cNvSpPr txBox="1">
            <a:spLocks noGrp="1"/>
          </p:cNvSpPr>
          <p:nvPr>
            <p:ph type="body" idx="1"/>
          </p:nvPr>
        </p:nvSpPr>
        <p:spPr>
          <a:xfrm>
            <a:off x="264565" y="982793"/>
            <a:ext cx="8169443" cy="3416401"/>
          </a:xfrm>
          <a:prstGeom prst="rect">
            <a:avLst/>
          </a:prstGeom>
        </p:spPr>
        <p:txBody>
          <a:bodyPr/>
          <a:lstStyle/>
          <a:p>
            <a:pPr marL="0" indent="0">
              <a:spcBef>
                <a:spcPts val="1600"/>
              </a:spcBef>
              <a:buSzTx/>
              <a:buNone/>
            </a:pPr>
            <a:r>
              <a:t>&lt; Enter values as log</a:t>
            </a:r>
            <a:r>
              <a:rPr baseline="-22285"/>
              <a:t>e</a:t>
            </a:r>
            <a:r>
              <a:t>(error) &gt; </a:t>
            </a:r>
          </a:p>
        </p:txBody>
      </p:sp>
      <p:graphicFrame>
        <p:nvGraphicFramePr>
          <p:cNvPr id="120" name="Google Shape;79;p9"/>
          <p:cNvGraphicFramePr/>
          <p:nvPr>
            <p:extLst>
              <p:ext uri="{D42A27DB-BD31-4B8C-83A1-F6EECF244321}">
                <p14:modId xmlns:p14="http://schemas.microsoft.com/office/powerpoint/2010/main" val="2387457748"/>
              </p:ext>
            </p:extLst>
          </p:nvPr>
        </p:nvGraphicFramePr>
        <p:xfrm>
          <a:off x="477078" y="1809750"/>
          <a:ext cx="7714422" cy="2011560"/>
        </p:xfrm>
        <a:graphic>
          <a:graphicData uri="http://schemas.openxmlformats.org/drawingml/2006/table">
            <a:tbl>
              <a:tblPr>
                <a:tableStyleId>{4C3C2611-4C71-4FC5-86AE-919BDF0F9419}</a:tableStyleId>
              </a:tblPr>
              <a:tblGrid>
                <a:gridCol w="2571474">
                  <a:extLst>
                    <a:ext uri="{9D8B030D-6E8A-4147-A177-3AD203B41FA5}">
                      <a16:colId xmlns:a16="http://schemas.microsoft.com/office/drawing/2014/main" val="20000"/>
                    </a:ext>
                  </a:extLst>
                </a:gridCol>
                <a:gridCol w="2571474">
                  <a:extLst>
                    <a:ext uri="{9D8B030D-6E8A-4147-A177-3AD203B41FA5}">
                      <a16:colId xmlns:a16="http://schemas.microsoft.com/office/drawing/2014/main" val="20001"/>
                    </a:ext>
                  </a:extLst>
                </a:gridCol>
                <a:gridCol w="2571474">
                  <a:extLst>
                    <a:ext uri="{9D8B030D-6E8A-4147-A177-3AD203B41FA5}">
                      <a16:colId xmlns:a16="http://schemas.microsoft.com/office/drawing/2014/main" val="20002"/>
                    </a:ext>
                  </a:extLst>
                </a:gridCol>
              </a:tblGrid>
              <a:tr h="381000">
                <a:tc>
                  <a:txBody>
                    <a:bodyPr/>
                    <a:lstStyle/>
                    <a:p>
                      <a:pPr algn="l">
                        <a:defRPr sz="1800"/>
                      </a:pPr>
                      <a:r>
                        <a:rPr sz="1400" b="1"/>
                        <a:t>k</a:t>
                      </a:r>
                    </a:p>
                  </a:txBody>
                  <a:tcPr marL="91425" marR="91425" marT="91425" marB="91425" horzOverflow="overflow">
                    <a:lnL>
                      <a:solidFill>
                        <a:srgbClr val="9E9E9E"/>
                      </a:solidFill>
                    </a:lnL>
                    <a:lnR>
                      <a:solidFill>
                        <a:srgbClr val="9E9E9E"/>
                      </a:solidFill>
                    </a:lnR>
                    <a:lnT>
                      <a:solidFill>
                        <a:srgbClr val="9E9E9E"/>
                      </a:solidFill>
                    </a:lnT>
                    <a:lnB>
                      <a:solidFill>
                        <a:srgbClr val="9E9E9E"/>
                      </a:solidFill>
                    </a:lnB>
                    <a:noFill/>
                  </a:tcPr>
                </a:tc>
                <a:tc>
                  <a:txBody>
                    <a:bodyPr/>
                    <a:lstStyle/>
                    <a:p>
                      <a:pPr algn="l">
                        <a:defRPr sz="1800"/>
                      </a:pPr>
                      <a:r>
                        <a:rPr sz="1400" b="1"/>
                        <a:t>RGB</a:t>
                      </a:r>
                    </a:p>
                  </a:txBody>
                  <a:tcPr marL="91425" marR="91425" marT="91425" marB="91425" horzOverflow="overflow">
                    <a:lnL>
                      <a:solidFill>
                        <a:srgbClr val="9E9E9E"/>
                      </a:solidFill>
                    </a:lnL>
                    <a:lnR>
                      <a:solidFill>
                        <a:srgbClr val="9E9E9E"/>
                      </a:solidFill>
                    </a:lnR>
                    <a:lnT>
                      <a:solidFill>
                        <a:srgbClr val="9E9E9E"/>
                      </a:solidFill>
                    </a:lnT>
                    <a:lnB>
                      <a:solidFill>
                        <a:srgbClr val="9E9E9E"/>
                      </a:solidFill>
                    </a:lnB>
                    <a:noFill/>
                  </a:tcPr>
                </a:tc>
                <a:tc>
                  <a:txBody>
                    <a:bodyPr/>
                    <a:lstStyle/>
                    <a:p>
                      <a:pPr algn="l">
                        <a:defRPr sz="1800"/>
                      </a:pPr>
                      <a:r>
                        <a:rPr sz="1400" b="1"/>
                        <a:t>HSV</a:t>
                      </a:r>
                    </a:p>
                  </a:txBody>
                  <a:tcPr marL="91425" marR="91425" marT="91425" marB="91425" horzOverflow="overflow">
                    <a:lnL>
                      <a:solidFill>
                        <a:srgbClr val="9E9E9E"/>
                      </a:solidFill>
                    </a:lnL>
                    <a:lnR>
                      <a:solidFill>
                        <a:srgbClr val="9E9E9E"/>
                      </a:solidFill>
                    </a:lnR>
                    <a:lnT>
                      <a:solidFill>
                        <a:srgbClr val="9E9E9E"/>
                      </a:solidFill>
                    </a:lnT>
                    <a:lnB>
                      <a:solidFill>
                        <a:srgbClr val="9E9E9E"/>
                      </a:solidFill>
                    </a:lnB>
                    <a:noFill/>
                  </a:tcPr>
                </a:tc>
                <a:extLst>
                  <a:ext uri="{0D108BD9-81ED-4DB2-BD59-A6C34878D82A}">
                    <a16:rowId xmlns:a16="http://schemas.microsoft.com/office/drawing/2014/main" val="10000"/>
                  </a:ext>
                </a:extLst>
              </a:tr>
              <a:tr h="381000">
                <a:tc>
                  <a:txBody>
                    <a:bodyPr/>
                    <a:lstStyle/>
                    <a:p>
                      <a:pPr algn="l">
                        <a:defRPr sz="1800"/>
                      </a:pPr>
                      <a:r>
                        <a:rPr sz="1400"/>
                        <a:t>3</a:t>
                      </a:r>
                    </a:p>
                  </a:txBody>
                  <a:tcPr marL="91425" marR="91425" marT="91425" marB="91425" horzOverflow="overflow">
                    <a:lnL>
                      <a:solidFill>
                        <a:srgbClr val="9E9E9E"/>
                      </a:solidFill>
                    </a:lnL>
                    <a:lnR>
                      <a:solidFill>
                        <a:srgbClr val="9E9E9E"/>
                      </a:solidFill>
                    </a:lnR>
                    <a:lnT>
                      <a:solidFill>
                        <a:srgbClr val="9E9E9E"/>
                      </a:solidFill>
                    </a:lnT>
                    <a:lnB>
                      <a:solidFill>
                        <a:srgbClr val="9E9E9E"/>
                      </a:solidFill>
                    </a:lnB>
                    <a:noFill/>
                  </a:tcPr>
                </a:tc>
                <a:tc>
                  <a:txBody>
                    <a:bodyPr/>
                    <a:lstStyle/>
                    <a:p>
                      <a:pPr algn="l">
                        <a:defRPr sz="1400"/>
                      </a:pPr>
                      <a:r>
                        <a:rPr lang="en-US" dirty="0"/>
                        <a:t>loge^(17.7285438928377)</a:t>
                      </a:r>
                      <a:endParaRPr dirty="0"/>
                    </a:p>
                  </a:txBody>
                  <a:tcPr marL="91425" marR="91425" marT="91425" marB="91425" horzOverflow="overflow">
                    <a:lnL>
                      <a:solidFill>
                        <a:srgbClr val="9E9E9E"/>
                      </a:solidFill>
                    </a:lnL>
                    <a:lnR>
                      <a:solidFill>
                        <a:srgbClr val="9E9E9E"/>
                      </a:solidFill>
                    </a:lnR>
                    <a:lnT>
                      <a:solidFill>
                        <a:srgbClr val="9E9E9E"/>
                      </a:solidFill>
                    </a:lnT>
                    <a:lnB>
                      <a:solidFill>
                        <a:srgbClr val="9E9E9E"/>
                      </a:solidFill>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sz="1400"/>
                      </a:pPr>
                      <a:r>
                        <a:rPr lang="en-US" dirty="0"/>
                        <a:t>loge^(19.19164769405786)</a:t>
                      </a:r>
                    </a:p>
                    <a:p>
                      <a:pPr algn="l">
                        <a:defRPr sz="1400"/>
                      </a:pPr>
                      <a:endParaRPr dirty="0"/>
                    </a:p>
                  </a:txBody>
                  <a:tcPr marL="91425" marR="91425" marT="91425" marB="91425" horzOverflow="overflow">
                    <a:lnL>
                      <a:solidFill>
                        <a:srgbClr val="9E9E9E"/>
                      </a:solidFill>
                    </a:lnL>
                    <a:lnR>
                      <a:solidFill>
                        <a:srgbClr val="9E9E9E"/>
                      </a:solidFill>
                    </a:lnR>
                    <a:lnT>
                      <a:solidFill>
                        <a:srgbClr val="9E9E9E"/>
                      </a:solidFill>
                    </a:lnT>
                    <a:lnB>
                      <a:solidFill>
                        <a:srgbClr val="9E9E9E"/>
                      </a:solidFill>
                    </a:lnB>
                    <a:noFill/>
                  </a:tcPr>
                </a:tc>
                <a:extLst>
                  <a:ext uri="{0D108BD9-81ED-4DB2-BD59-A6C34878D82A}">
                    <a16:rowId xmlns:a16="http://schemas.microsoft.com/office/drawing/2014/main" val="10001"/>
                  </a:ext>
                </a:extLst>
              </a:tr>
              <a:tr h="381000">
                <a:tc>
                  <a:txBody>
                    <a:bodyPr/>
                    <a:lstStyle/>
                    <a:p>
                      <a:pPr algn="l">
                        <a:defRPr sz="1800"/>
                      </a:pPr>
                      <a:r>
                        <a:rPr sz="1400"/>
                        <a:t>5</a:t>
                      </a:r>
                    </a:p>
                  </a:txBody>
                  <a:tcPr marL="91425" marR="91425" marT="91425" marB="91425" horzOverflow="overflow">
                    <a:lnL>
                      <a:solidFill>
                        <a:srgbClr val="9E9E9E"/>
                      </a:solidFill>
                    </a:lnL>
                    <a:lnR>
                      <a:solidFill>
                        <a:srgbClr val="9E9E9E"/>
                      </a:solidFill>
                    </a:lnR>
                    <a:lnT>
                      <a:solidFill>
                        <a:srgbClr val="9E9E9E"/>
                      </a:solidFill>
                    </a:lnT>
                    <a:lnB>
                      <a:solidFill>
                        <a:srgbClr val="9E9E9E"/>
                      </a:solidFill>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sz="1400"/>
                      </a:pPr>
                      <a:r>
                        <a:rPr lang="en-US" dirty="0"/>
                        <a:t>loge^(17.72923862894163)</a:t>
                      </a:r>
                    </a:p>
                  </a:txBody>
                  <a:tcPr marL="91425" marR="91425" marT="91425" marB="91425" horzOverflow="overflow">
                    <a:lnL>
                      <a:solidFill>
                        <a:srgbClr val="9E9E9E"/>
                      </a:solidFill>
                    </a:lnL>
                    <a:lnR>
                      <a:solidFill>
                        <a:srgbClr val="9E9E9E"/>
                      </a:solidFill>
                    </a:lnR>
                    <a:lnT>
                      <a:solidFill>
                        <a:srgbClr val="9E9E9E"/>
                      </a:solidFill>
                    </a:lnT>
                    <a:lnB>
                      <a:solidFill>
                        <a:srgbClr val="9E9E9E"/>
                      </a:solidFill>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sz="1400"/>
                      </a:pPr>
                      <a:r>
                        <a:rPr lang="en-US" dirty="0"/>
                        <a:t>loge^(18.074701228036147)</a:t>
                      </a:r>
                    </a:p>
                    <a:p>
                      <a:pPr algn="l">
                        <a:defRPr sz="1400"/>
                      </a:pPr>
                      <a:endParaRPr dirty="0"/>
                    </a:p>
                  </a:txBody>
                  <a:tcPr marL="91425" marR="91425" marT="91425" marB="91425" horzOverflow="overflow">
                    <a:lnL>
                      <a:solidFill>
                        <a:srgbClr val="9E9E9E"/>
                      </a:solidFill>
                    </a:lnL>
                    <a:lnR>
                      <a:solidFill>
                        <a:srgbClr val="9E9E9E"/>
                      </a:solidFill>
                    </a:lnR>
                    <a:lnT>
                      <a:solidFill>
                        <a:srgbClr val="9E9E9E"/>
                      </a:solidFill>
                    </a:lnT>
                    <a:lnB>
                      <a:solidFill>
                        <a:srgbClr val="9E9E9E"/>
                      </a:solidFill>
                    </a:lnB>
                    <a:noFill/>
                  </a:tcPr>
                </a:tc>
                <a:extLst>
                  <a:ext uri="{0D108BD9-81ED-4DB2-BD59-A6C34878D82A}">
                    <a16:rowId xmlns:a16="http://schemas.microsoft.com/office/drawing/2014/main" val="10002"/>
                  </a:ext>
                </a:extLst>
              </a:tr>
              <a:tr h="381000">
                <a:tc>
                  <a:txBody>
                    <a:bodyPr/>
                    <a:lstStyle/>
                    <a:p>
                      <a:pPr algn="l">
                        <a:defRPr sz="1800"/>
                      </a:pPr>
                      <a:r>
                        <a:rPr sz="1400"/>
                        <a:t>10</a:t>
                      </a:r>
                    </a:p>
                  </a:txBody>
                  <a:tcPr marL="91425" marR="91425" marT="91425" marB="91425" horzOverflow="overflow">
                    <a:lnL>
                      <a:solidFill>
                        <a:srgbClr val="9E9E9E"/>
                      </a:solidFill>
                    </a:lnL>
                    <a:lnR>
                      <a:solidFill>
                        <a:srgbClr val="9E9E9E"/>
                      </a:solidFill>
                    </a:lnR>
                    <a:lnT>
                      <a:solidFill>
                        <a:srgbClr val="9E9E9E"/>
                      </a:solidFill>
                    </a:lnT>
                    <a:lnB>
                      <a:solidFill>
                        <a:srgbClr val="9E9E9E"/>
                      </a:solidFill>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sz="1400"/>
                      </a:pPr>
                      <a:r>
                        <a:rPr lang="en-US" dirty="0"/>
                        <a:t>loge^(17.64309787737013)</a:t>
                      </a:r>
                    </a:p>
                  </a:txBody>
                  <a:tcPr marL="91425" marR="91425" marT="91425" marB="91425" horzOverflow="overflow">
                    <a:lnL>
                      <a:solidFill>
                        <a:srgbClr val="9E9E9E"/>
                      </a:solidFill>
                    </a:lnL>
                    <a:lnR>
                      <a:solidFill>
                        <a:srgbClr val="9E9E9E"/>
                      </a:solidFill>
                    </a:lnR>
                    <a:lnT>
                      <a:solidFill>
                        <a:srgbClr val="9E9E9E"/>
                      </a:solidFill>
                    </a:lnT>
                    <a:lnB>
                      <a:solidFill>
                        <a:srgbClr val="9E9E9E"/>
                      </a:solidFill>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sz="1400"/>
                      </a:pPr>
                      <a:r>
                        <a:rPr lang="en-US" dirty="0"/>
                        <a:t>loge^(16.981677729401962)</a:t>
                      </a:r>
                    </a:p>
                  </a:txBody>
                  <a:tcPr marL="91425" marR="91425" marT="91425" marB="91425" horzOverflow="overflow">
                    <a:lnL>
                      <a:solidFill>
                        <a:srgbClr val="9E9E9E"/>
                      </a:solidFill>
                    </a:lnL>
                    <a:lnR>
                      <a:solidFill>
                        <a:srgbClr val="9E9E9E"/>
                      </a:solidFill>
                    </a:lnR>
                    <a:lnT>
                      <a:solidFill>
                        <a:srgbClr val="9E9E9E"/>
                      </a:solidFill>
                    </a:lnT>
                    <a:lnB>
                      <a:solidFill>
                        <a:srgbClr val="9E9E9E"/>
                      </a:solidFill>
                    </a:lnB>
                    <a:noFill/>
                  </a:tcPr>
                </a:tc>
                <a:extLst>
                  <a:ext uri="{0D108BD9-81ED-4DB2-BD59-A6C34878D82A}">
                    <a16:rowId xmlns:a16="http://schemas.microsoft.com/office/drawing/2014/main" val="10003"/>
                  </a:ext>
                </a:extLst>
              </a:tr>
            </a:tbl>
          </a:graphicData>
        </a:graphic>
      </p:graphicFrame>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Google Shape;67;p15"/>
          <p:cNvSpPr txBox="1">
            <a:spLocks noGrp="1"/>
          </p:cNvSpPr>
          <p:nvPr>
            <p:ph type="title"/>
          </p:nvPr>
        </p:nvSpPr>
        <p:spPr>
          <a:xfrm>
            <a:off x="311699" y="445025"/>
            <a:ext cx="8520602" cy="572701"/>
          </a:xfrm>
          <a:prstGeom prst="rect">
            <a:avLst/>
          </a:prstGeom>
        </p:spPr>
        <p:txBody>
          <a:bodyPr>
            <a:normAutofit fontScale="90000"/>
          </a:bodyPr>
          <a:lstStyle>
            <a:lvl1pPr defTabSz="877823">
              <a:defRPr sz="2688"/>
            </a:lvl1pPr>
          </a:lstStyle>
          <a:p>
            <a:r>
              <a:t>1.4 Brief Answers</a:t>
            </a:r>
          </a:p>
        </p:txBody>
      </p:sp>
      <p:sp>
        <p:nvSpPr>
          <p:cNvPr id="123" name="Google Shape;85;p10"/>
          <p:cNvSpPr txBox="1"/>
          <p:nvPr/>
        </p:nvSpPr>
        <p:spPr>
          <a:xfrm>
            <a:off x="455550" y="1026784"/>
            <a:ext cx="8232900" cy="35566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24" tIns="91424" rIns="91424" bIns="91424">
            <a:spAutoFit/>
          </a:bodyPr>
          <a:lstStyle>
            <a:lvl1pPr>
              <a:defRPr sz="1200"/>
            </a:lvl1pPr>
          </a:lstStyle>
          <a:p>
            <a:r>
              <a:t>a)</a:t>
            </a:r>
          </a:p>
        </p:txBody>
      </p:sp>
      <p:sp>
        <p:nvSpPr>
          <p:cNvPr id="124" name="Google Shape;86;p10"/>
          <p:cNvSpPr txBox="1"/>
          <p:nvPr/>
        </p:nvSpPr>
        <p:spPr>
          <a:xfrm>
            <a:off x="455550" y="2497922"/>
            <a:ext cx="8232900" cy="35566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24" tIns="91424" rIns="91424" bIns="91424">
            <a:spAutoFit/>
          </a:bodyPr>
          <a:lstStyle>
            <a:lvl1pPr>
              <a:defRPr sz="1200"/>
            </a:lvl1pPr>
          </a:lstStyle>
          <a:p>
            <a:r>
              <a:t>b)</a:t>
            </a:r>
          </a:p>
        </p:txBody>
      </p:sp>
      <p:sp>
        <p:nvSpPr>
          <p:cNvPr id="125" name="Google Shape;87;p10"/>
          <p:cNvSpPr txBox="1"/>
          <p:nvPr/>
        </p:nvSpPr>
        <p:spPr>
          <a:xfrm>
            <a:off x="511210" y="3974770"/>
            <a:ext cx="8232900" cy="35566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24" tIns="91424" rIns="91424" bIns="91424">
            <a:spAutoFit/>
          </a:bodyPr>
          <a:lstStyle>
            <a:lvl1pPr>
              <a:defRPr sz="1200"/>
            </a:lvl1pPr>
          </a:lstStyle>
          <a:p>
            <a:r>
              <a:t>c)</a:t>
            </a:r>
          </a:p>
        </p:txBody>
      </p:sp>
      <p:sp>
        <p:nvSpPr>
          <p:cNvPr id="3" name="TextBox 2">
            <a:extLst>
              <a:ext uri="{FF2B5EF4-FFF2-40B4-BE49-F238E27FC236}">
                <a16:creationId xmlns:a16="http://schemas.microsoft.com/office/drawing/2014/main" id="{CF37F940-CBA1-424B-880D-6786093A23D0}"/>
              </a:ext>
            </a:extLst>
          </p:cNvPr>
          <p:cNvSpPr txBox="1"/>
          <p:nvPr/>
        </p:nvSpPr>
        <p:spPr>
          <a:xfrm>
            <a:off x="866693" y="1120840"/>
            <a:ext cx="7180028" cy="52321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400" b="0" i="0" u="none" strike="noStrike" cap="none" spc="0" normalizeH="0" baseline="0" dirty="0">
                <a:ln>
                  <a:noFill/>
                </a:ln>
                <a:solidFill>
                  <a:srgbClr val="000000"/>
                </a:solidFill>
                <a:effectLst/>
                <a:uFillTx/>
                <a:latin typeface="+mj-lt"/>
                <a:ea typeface="+mj-ea"/>
                <a:cs typeface="+mj-cs"/>
                <a:sym typeface="Arial"/>
              </a:rPr>
              <a:t>As the number of quantization bins increase, the error gets smaller. More quantization bins means more color can be used in the image, and thus more richly colored image.</a:t>
            </a:r>
          </a:p>
        </p:txBody>
      </p:sp>
      <p:sp>
        <p:nvSpPr>
          <p:cNvPr id="4" name="TextBox 3">
            <a:extLst>
              <a:ext uri="{FF2B5EF4-FFF2-40B4-BE49-F238E27FC236}">
                <a16:creationId xmlns:a16="http://schemas.microsoft.com/office/drawing/2014/main" id="{B569E366-AF96-D644-B125-3D6FA37C91F7}"/>
              </a:ext>
            </a:extLst>
          </p:cNvPr>
          <p:cNvSpPr txBox="1"/>
          <p:nvPr/>
        </p:nvSpPr>
        <p:spPr>
          <a:xfrm>
            <a:off x="985962" y="2605642"/>
            <a:ext cx="7702488" cy="73866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400" b="0" i="0" u="none" strike="noStrike" cap="none" spc="0" normalizeH="0" baseline="0" dirty="0">
                <a:ln>
                  <a:noFill/>
                </a:ln>
                <a:solidFill>
                  <a:srgbClr val="000000"/>
                </a:solidFill>
                <a:effectLst/>
                <a:uFillTx/>
                <a:latin typeface="+mj-lt"/>
                <a:ea typeface="+mj-ea"/>
                <a:cs typeface="+mj-cs"/>
                <a:sym typeface="Arial"/>
              </a:rPr>
              <a:t>In HSV color spaces, error reduce faster than RGB space. The image in HSV is clearer than RGB space. The reason is HSV separate color information and color intensity, and the k-means algorithm is run on hue values.</a:t>
            </a:r>
          </a:p>
        </p:txBody>
      </p:sp>
      <p:sp>
        <p:nvSpPr>
          <p:cNvPr id="7" name="TextBox 6">
            <a:extLst>
              <a:ext uri="{FF2B5EF4-FFF2-40B4-BE49-F238E27FC236}">
                <a16:creationId xmlns:a16="http://schemas.microsoft.com/office/drawing/2014/main" id="{25C8CB91-62B3-244D-AFD7-CA9D4F6EA820}"/>
              </a:ext>
            </a:extLst>
          </p:cNvPr>
          <p:cNvSpPr txBox="1"/>
          <p:nvPr/>
        </p:nvSpPr>
        <p:spPr>
          <a:xfrm>
            <a:off x="985963" y="4022660"/>
            <a:ext cx="7702488" cy="73866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342900" indent="-342900">
              <a:buAutoNum type="arabicPeriod"/>
            </a:pPr>
            <a:r>
              <a:rPr lang="en-US" dirty="0"/>
              <a:t>structural similarity index measure (SSIM), SSIM is used for measuring the similarity between two images. </a:t>
            </a:r>
          </a:p>
          <a:p>
            <a:pPr marL="342900" indent="-342900">
              <a:buAutoNum type="arabicPeriod"/>
            </a:pPr>
            <a:r>
              <a:rPr lang="en-US" dirty="0"/>
              <a:t>Compare SIFT features of the two images.</a:t>
            </a: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Google Shape;67;p15"/>
          <p:cNvSpPr txBox="1">
            <a:spLocks noGrp="1"/>
          </p:cNvSpPr>
          <p:nvPr>
            <p:ph type="title"/>
          </p:nvPr>
        </p:nvSpPr>
        <p:spPr>
          <a:xfrm>
            <a:off x="311699" y="445025"/>
            <a:ext cx="8520602" cy="572701"/>
          </a:xfrm>
          <a:prstGeom prst="rect">
            <a:avLst/>
          </a:prstGeom>
        </p:spPr>
        <p:txBody>
          <a:bodyPr>
            <a:normAutofit fontScale="90000"/>
          </a:bodyPr>
          <a:lstStyle>
            <a:lvl1pPr defTabSz="877823">
              <a:defRPr sz="2688"/>
            </a:lvl1pPr>
          </a:lstStyle>
          <a:p>
            <a:r>
              <a:t>2.1 Circle Detection with Hough Transform</a:t>
            </a:r>
          </a:p>
        </p:txBody>
      </p:sp>
      <p:sp>
        <p:nvSpPr>
          <p:cNvPr id="128" name="Google Shape;68;p15"/>
          <p:cNvSpPr txBox="1">
            <a:spLocks noGrp="1"/>
          </p:cNvSpPr>
          <p:nvPr>
            <p:ph type="body" idx="1"/>
          </p:nvPr>
        </p:nvSpPr>
        <p:spPr>
          <a:xfrm>
            <a:off x="264565" y="982793"/>
            <a:ext cx="8169443" cy="3416401"/>
          </a:xfrm>
          <a:prstGeom prst="rect">
            <a:avLst/>
          </a:prstGeom>
        </p:spPr>
        <p:txBody>
          <a:bodyPr/>
          <a:lstStyle>
            <a:lvl1pPr marL="0" indent="0">
              <a:spcBef>
                <a:spcPts val="1600"/>
              </a:spcBef>
              <a:buSzTx/>
              <a:buNone/>
            </a:lvl1pPr>
          </a:lstStyle>
          <a:p>
            <a:r>
              <a:rPr dirty="0"/>
              <a:t>&lt; Briefly explain implementation in concise steps (bullet points / listed steps preferred)&gt;</a:t>
            </a:r>
          </a:p>
        </p:txBody>
      </p:sp>
      <p:sp>
        <p:nvSpPr>
          <p:cNvPr id="2" name="TextBox 1">
            <a:extLst>
              <a:ext uri="{FF2B5EF4-FFF2-40B4-BE49-F238E27FC236}">
                <a16:creationId xmlns:a16="http://schemas.microsoft.com/office/drawing/2014/main" id="{69FEB509-F3A6-334B-A7AB-4B76C614BC9A}"/>
              </a:ext>
            </a:extLst>
          </p:cNvPr>
          <p:cNvSpPr txBox="1"/>
          <p:nvPr/>
        </p:nvSpPr>
        <p:spPr>
          <a:xfrm>
            <a:off x="679938" y="1488831"/>
            <a:ext cx="5928865" cy="181588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lang="en-US" dirty="0"/>
              <a:t>Change image to gray image</a:t>
            </a:r>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1400" b="0" i="0" u="none" strike="noStrike" cap="none" spc="0" normalizeH="0" baseline="0" dirty="0">
                <a:ln>
                  <a:noFill/>
                </a:ln>
                <a:solidFill>
                  <a:srgbClr val="000000"/>
                </a:solidFill>
                <a:effectLst/>
                <a:uFillTx/>
                <a:latin typeface="+mj-lt"/>
                <a:ea typeface="+mj-ea"/>
                <a:cs typeface="+mj-cs"/>
                <a:sym typeface="Arial"/>
              </a:rPr>
              <a:t>Detect the edge of the image</a:t>
            </a:r>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1400" b="0" i="0" u="none" strike="noStrike" cap="none" spc="0" normalizeH="0" baseline="0" dirty="0">
                <a:ln>
                  <a:noFill/>
                </a:ln>
                <a:solidFill>
                  <a:srgbClr val="000000"/>
                </a:solidFill>
                <a:effectLst/>
                <a:uFillTx/>
                <a:latin typeface="+mj-lt"/>
                <a:ea typeface="+mj-ea"/>
                <a:cs typeface="+mj-cs"/>
                <a:sym typeface="Arial"/>
              </a:rPr>
              <a:t>Iterate </a:t>
            </a:r>
            <a:r>
              <a:rPr lang="en-US" dirty="0"/>
              <a:t>through all the edge points</a:t>
            </a:r>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1400" b="0" i="0" u="none" strike="noStrike" cap="none" spc="0" normalizeH="0" baseline="0" dirty="0">
                <a:ln>
                  <a:noFill/>
                </a:ln>
                <a:solidFill>
                  <a:srgbClr val="000000"/>
                </a:solidFill>
                <a:effectLst/>
                <a:uFillTx/>
                <a:latin typeface="+mj-lt"/>
                <a:ea typeface="+mj-ea"/>
                <a:cs typeface="+mj-cs"/>
                <a:sym typeface="Arial"/>
              </a:rPr>
              <a:t>If the edge point have a high gradient, iterate through all the radians</a:t>
            </a:r>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lang="en-US" dirty="0"/>
              <a:t>Calculate a and b, and increment </a:t>
            </a:r>
            <a:r>
              <a:rPr lang="en-US" dirty="0" err="1"/>
              <a:t>houghAccumulator</a:t>
            </a:r>
            <a:r>
              <a:rPr lang="en-US" dirty="0"/>
              <a:t> of [b, a] by 1</a:t>
            </a:r>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1400" b="0" i="0" u="none" strike="noStrike" cap="none" spc="0" normalizeH="0" baseline="0" dirty="0">
                <a:ln>
                  <a:noFill/>
                </a:ln>
                <a:solidFill>
                  <a:srgbClr val="000000"/>
                </a:solidFill>
                <a:effectLst/>
                <a:uFillTx/>
                <a:latin typeface="+mj-lt"/>
                <a:ea typeface="+mj-ea"/>
                <a:cs typeface="+mj-cs"/>
                <a:sym typeface="Arial"/>
              </a:rPr>
              <a:t>Get the maximum </a:t>
            </a:r>
            <a:r>
              <a:rPr kumimoji="0" lang="en-US" sz="1400" b="0" i="0" u="none" strike="noStrike" cap="none" spc="0" normalizeH="0" baseline="0" dirty="0" err="1">
                <a:ln>
                  <a:noFill/>
                </a:ln>
                <a:solidFill>
                  <a:srgbClr val="000000"/>
                </a:solidFill>
                <a:effectLst/>
                <a:uFillTx/>
                <a:latin typeface="+mj-lt"/>
                <a:ea typeface="+mj-ea"/>
                <a:cs typeface="+mj-cs"/>
                <a:sym typeface="Arial"/>
              </a:rPr>
              <a:t>houghAccum</a:t>
            </a:r>
            <a:r>
              <a:rPr lang="en-US" dirty="0" err="1"/>
              <a:t>ulator</a:t>
            </a:r>
            <a:r>
              <a:rPr lang="en-US" dirty="0"/>
              <a:t> and multiply by the threshold</a:t>
            </a:r>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1400" b="0" i="0" u="none" strike="noStrike" cap="none" spc="0" normalizeH="0" baseline="0" dirty="0">
                <a:ln>
                  <a:noFill/>
                </a:ln>
                <a:solidFill>
                  <a:srgbClr val="000000"/>
                </a:solidFill>
                <a:effectLst/>
                <a:uFillTx/>
                <a:latin typeface="+mj-lt"/>
                <a:ea typeface="+mj-ea"/>
                <a:cs typeface="+mj-cs"/>
                <a:sym typeface="Arial"/>
              </a:rPr>
              <a:t>Filter the </a:t>
            </a:r>
            <a:r>
              <a:rPr lang="en-US" dirty="0" err="1"/>
              <a:t>houghaccumulator</a:t>
            </a:r>
            <a:r>
              <a:rPr lang="en-US" dirty="0"/>
              <a:t> by the new threshold value</a:t>
            </a:r>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1400" b="0" i="0" u="none" strike="noStrike" cap="none" spc="0" normalizeH="0" baseline="0" dirty="0">
                <a:ln>
                  <a:noFill/>
                </a:ln>
                <a:solidFill>
                  <a:srgbClr val="000000"/>
                </a:solidFill>
                <a:effectLst/>
                <a:uFillTx/>
                <a:latin typeface="+mj-lt"/>
                <a:ea typeface="+mj-ea"/>
                <a:cs typeface="+mj-cs"/>
                <a:sym typeface="Arial"/>
              </a:rPr>
              <a:t>Construct a N </a:t>
            </a:r>
            <a:r>
              <a:rPr lang="en-US" dirty="0"/>
              <a:t>x 3 array to store the filtered value</a:t>
            </a:r>
            <a:endParaRPr kumimoji="0" lang="en-US" sz="1400" b="0" i="0" u="none" strike="noStrike" cap="none" spc="0" normalizeH="0" baseline="0" dirty="0">
              <a:ln>
                <a:noFill/>
              </a:ln>
              <a:solidFill>
                <a:srgbClr val="000000"/>
              </a:solidFill>
              <a:effectLst/>
              <a:uFillTx/>
              <a:latin typeface="+mj-lt"/>
              <a:ea typeface="+mj-ea"/>
              <a:cs typeface="+mj-cs"/>
              <a:sym typeface="Arial"/>
            </a:endParaRP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Google Shape;67;p15"/>
          <p:cNvSpPr txBox="1">
            <a:spLocks noGrp="1"/>
          </p:cNvSpPr>
          <p:nvPr>
            <p:ph type="title"/>
          </p:nvPr>
        </p:nvSpPr>
        <p:spPr>
          <a:xfrm>
            <a:off x="311699" y="445025"/>
            <a:ext cx="8520602" cy="572701"/>
          </a:xfrm>
          <a:prstGeom prst="rect">
            <a:avLst/>
          </a:prstGeom>
        </p:spPr>
        <p:txBody>
          <a:bodyPr>
            <a:normAutofit fontScale="90000"/>
          </a:bodyPr>
          <a:lstStyle>
            <a:lvl1pPr defTabSz="877823">
              <a:defRPr sz="2688"/>
            </a:lvl1pPr>
          </a:lstStyle>
          <a:p>
            <a:r>
              <a:t>2.2(a) Circle Detection on Synthetic Images</a:t>
            </a:r>
          </a:p>
        </p:txBody>
      </p:sp>
      <p:sp>
        <p:nvSpPr>
          <p:cNvPr id="131" name="Google Shape;68;p15"/>
          <p:cNvSpPr txBox="1">
            <a:spLocks noGrp="1"/>
          </p:cNvSpPr>
          <p:nvPr>
            <p:ph type="body" sz="half" idx="1"/>
          </p:nvPr>
        </p:nvSpPr>
        <p:spPr>
          <a:xfrm>
            <a:off x="264565" y="982793"/>
            <a:ext cx="3559283" cy="3416401"/>
          </a:xfrm>
          <a:prstGeom prst="rect">
            <a:avLst/>
          </a:prstGeom>
        </p:spPr>
        <p:txBody>
          <a:bodyPr/>
          <a:lstStyle>
            <a:lvl1pPr marL="0" indent="0">
              <a:spcBef>
                <a:spcPts val="1600"/>
              </a:spcBef>
              <a:buSzTx/>
              <a:buNone/>
            </a:lvl1pPr>
          </a:lstStyle>
          <a:p>
            <a:r>
              <a:t>&lt; Insert useGradient = True images here&gt;</a:t>
            </a:r>
          </a:p>
        </p:txBody>
      </p:sp>
      <p:sp>
        <p:nvSpPr>
          <p:cNvPr id="132" name="Google Shape;68;p15"/>
          <p:cNvSpPr txBox="1"/>
          <p:nvPr/>
        </p:nvSpPr>
        <p:spPr>
          <a:xfrm>
            <a:off x="4742095" y="982793"/>
            <a:ext cx="3896916" cy="34164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24" tIns="91424" rIns="91424" bIns="91424">
            <a:normAutofit/>
          </a:bodyPr>
          <a:lstStyle>
            <a:lvl1pPr>
              <a:lnSpc>
                <a:spcPct val="115000"/>
              </a:lnSpc>
              <a:spcBef>
                <a:spcPts val="1600"/>
              </a:spcBef>
              <a:buClr>
                <a:schemeClr val="accent2">
                  <a:lumOff val="21764"/>
                </a:schemeClr>
              </a:buClr>
              <a:buFont typeface="Arial"/>
              <a:defRPr>
                <a:solidFill>
                  <a:schemeClr val="accent2">
                    <a:lumOff val="21764"/>
                  </a:schemeClr>
                </a:solidFill>
              </a:defRPr>
            </a:lvl1pPr>
          </a:lstStyle>
          <a:p>
            <a:r>
              <a:t>&lt; Insert useGradient = False images here&gt;</a:t>
            </a:r>
          </a:p>
        </p:txBody>
      </p:sp>
      <p:pic>
        <p:nvPicPr>
          <p:cNvPr id="3076" name="Picture 4">
            <a:extLst>
              <a:ext uri="{FF2B5EF4-FFF2-40B4-BE49-F238E27FC236}">
                <a16:creationId xmlns:a16="http://schemas.microsoft.com/office/drawing/2014/main" id="{ACD2AB8E-C9A1-3D46-945D-F41BBE725C7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63653" y="1249738"/>
            <a:ext cx="2183927" cy="1054677"/>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a:extLst>
              <a:ext uri="{FF2B5EF4-FFF2-40B4-BE49-F238E27FC236}">
                <a16:creationId xmlns:a16="http://schemas.microsoft.com/office/drawing/2014/main" id="{144141F1-DE6C-4F4A-935A-409A8FBFF21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63653" y="2311747"/>
            <a:ext cx="2183928" cy="1054677"/>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a:extLst>
              <a:ext uri="{FF2B5EF4-FFF2-40B4-BE49-F238E27FC236}">
                <a16:creationId xmlns:a16="http://schemas.microsoft.com/office/drawing/2014/main" id="{F0A37268-EF68-5F45-8C35-B971CEC510B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63652" y="3378099"/>
            <a:ext cx="2183927" cy="1054677"/>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a:extLst>
              <a:ext uri="{FF2B5EF4-FFF2-40B4-BE49-F238E27FC236}">
                <a16:creationId xmlns:a16="http://schemas.microsoft.com/office/drawing/2014/main" id="{61C2BAE0-2B6B-D94B-87E3-B031B5868C0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47579" y="1302775"/>
            <a:ext cx="2065110" cy="997297"/>
          </a:xfrm>
          <a:prstGeom prst="rect">
            <a:avLst/>
          </a:prstGeom>
          <a:noFill/>
          <a:extLst>
            <a:ext uri="{909E8E84-426E-40DD-AFC4-6F175D3DCCD1}">
              <a14:hiddenFill xmlns:a14="http://schemas.microsoft.com/office/drawing/2010/main">
                <a:solidFill>
                  <a:srgbClr val="FFFFFF"/>
                </a:solidFill>
              </a14:hiddenFill>
            </a:ext>
          </a:extLst>
        </p:spPr>
      </p:pic>
      <p:pic>
        <p:nvPicPr>
          <p:cNvPr id="3092" name="Picture 20">
            <a:extLst>
              <a:ext uri="{FF2B5EF4-FFF2-40B4-BE49-F238E27FC236}">
                <a16:creationId xmlns:a16="http://schemas.microsoft.com/office/drawing/2014/main" id="{99628429-BD24-0A43-809D-214BDE7F5DE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0974" y="1302775"/>
            <a:ext cx="2094573" cy="1078007"/>
          </a:xfrm>
          <a:prstGeom prst="rect">
            <a:avLst/>
          </a:prstGeom>
          <a:noFill/>
          <a:extLst>
            <a:ext uri="{909E8E84-426E-40DD-AFC4-6F175D3DCCD1}">
              <a14:hiddenFill xmlns:a14="http://schemas.microsoft.com/office/drawing/2010/main">
                <a:solidFill>
                  <a:srgbClr val="FFFFFF"/>
                </a:solidFill>
              </a14:hiddenFill>
            </a:ext>
          </a:extLst>
        </p:spPr>
      </p:pic>
      <p:pic>
        <p:nvPicPr>
          <p:cNvPr id="3094" name="Picture 22">
            <a:extLst>
              <a:ext uri="{FF2B5EF4-FFF2-40B4-BE49-F238E27FC236}">
                <a16:creationId xmlns:a16="http://schemas.microsoft.com/office/drawing/2014/main" id="{AAB6FD00-4579-D84E-AB90-29D2D4FC8C9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0974" y="2380782"/>
            <a:ext cx="2094573" cy="1078007"/>
          </a:xfrm>
          <a:prstGeom prst="rect">
            <a:avLst/>
          </a:prstGeom>
          <a:noFill/>
          <a:extLst>
            <a:ext uri="{909E8E84-426E-40DD-AFC4-6F175D3DCCD1}">
              <a14:hiddenFill xmlns:a14="http://schemas.microsoft.com/office/drawing/2010/main">
                <a:solidFill>
                  <a:srgbClr val="FFFFFF"/>
                </a:solidFill>
              </a14:hiddenFill>
            </a:ext>
          </a:extLst>
        </p:spPr>
      </p:pic>
      <p:pic>
        <p:nvPicPr>
          <p:cNvPr id="3096" name="Picture 24">
            <a:extLst>
              <a:ext uri="{FF2B5EF4-FFF2-40B4-BE49-F238E27FC236}">
                <a16:creationId xmlns:a16="http://schemas.microsoft.com/office/drawing/2014/main" id="{D2DFF4B3-A983-924B-9500-10A610F75C5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8642" y="3570654"/>
            <a:ext cx="2299850" cy="1183656"/>
          </a:xfrm>
          <a:prstGeom prst="rect">
            <a:avLst/>
          </a:prstGeom>
          <a:noFill/>
          <a:extLst>
            <a:ext uri="{909E8E84-426E-40DD-AFC4-6F175D3DCCD1}">
              <a14:hiddenFill xmlns:a14="http://schemas.microsoft.com/office/drawing/2010/main">
                <a:solidFill>
                  <a:srgbClr val="FFFFFF"/>
                </a:solidFill>
              </a14:hiddenFill>
            </a:ext>
          </a:extLst>
        </p:spPr>
      </p:pic>
      <p:pic>
        <p:nvPicPr>
          <p:cNvPr id="3098" name="Picture 26">
            <a:extLst>
              <a:ext uri="{FF2B5EF4-FFF2-40B4-BE49-F238E27FC236}">
                <a16:creationId xmlns:a16="http://schemas.microsoft.com/office/drawing/2014/main" id="{F5590BD0-42F2-3E4F-8737-1E1EF6A4783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448492" y="1302775"/>
            <a:ext cx="2089598" cy="107544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Google Shape;67;p15"/>
          <p:cNvSpPr txBox="1">
            <a:spLocks noGrp="1"/>
          </p:cNvSpPr>
          <p:nvPr>
            <p:ph type="title"/>
          </p:nvPr>
        </p:nvSpPr>
        <p:spPr>
          <a:xfrm>
            <a:off x="311699" y="445025"/>
            <a:ext cx="8520602" cy="572701"/>
          </a:xfrm>
          <a:prstGeom prst="rect">
            <a:avLst/>
          </a:prstGeom>
        </p:spPr>
        <p:txBody>
          <a:bodyPr>
            <a:normAutofit fontScale="90000"/>
          </a:bodyPr>
          <a:lstStyle>
            <a:lvl1pPr defTabSz="877823">
              <a:defRPr sz="2688"/>
            </a:lvl1pPr>
          </a:lstStyle>
          <a:p>
            <a:r>
              <a:t>2.2(b) Circle Detection on Synthetic Images</a:t>
            </a:r>
          </a:p>
        </p:txBody>
      </p:sp>
      <p:sp>
        <p:nvSpPr>
          <p:cNvPr id="135" name="Google Shape;68;p15"/>
          <p:cNvSpPr txBox="1">
            <a:spLocks noGrp="1"/>
          </p:cNvSpPr>
          <p:nvPr>
            <p:ph type="body" idx="1"/>
          </p:nvPr>
        </p:nvSpPr>
        <p:spPr>
          <a:xfrm>
            <a:off x="264565" y="982793"/>
            <a:ext cx="8197079" cy="3416401"/>
          </a:xfrm>
          <a:prstGeom prst="rect">
            <a:avLst/>
          </a:prstGeom>
        </p:spPr>
        <p:txBody>
          <a:bodyPr/>
          <a:lstStyle>
            <a:lvl1pPr marL="0" indent="0">
              <a:spcBef>
                <a:spcPts val="1600"/>
              </a:spcBef>
              <a:buSzTx/>
              <a:buNone/>
            </a:lvl1pPr>
          </a:lstStyle>
          <a:p>
            <a:r>
              <a:rPr dirty="0"/>
              <a:t>&lt; Insert low threshold images and </a:t>
            </a:r>
            <a:r>
              <a:rPr dirty="0" err="1"/>
              <a:t>hough</a:t>
            </a:r>
            <a:r>
              <a:rPr dirty="0"/>
              <a:t> accumulator array here&gt;</a:t>
            </a:r>
          </a:p>
        </p:txBody>
      </p:sp>
      <p:sp>
        <p:nvSpPr>
          <p:cNvPr id="2" name="TextBox 1">
            <a:extLst>
              <a:ext uri="{FF2B5EF4-FFF2-40B4-BE49-F238E27FC236}">
                <a16:creationId xmlns:a16="http://schemas.microsoft.com/office/drawing/2014/main" id="{005EA9F6-8407-8D48-B1D8-726D10D90D09}"/>
              </a:ext>
            </a:extLst>
          </p:cNvPr>
          <p:cNvSpPr txBox="1"/>
          <p:nvPr/>
        </p:nvSpPr>
        <p:spPr>
          <a:xfrm>
            <a:off x="3015049" y="1445741"/>
            <a:ext cx="1339467" cy="3077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400" b="0" i="0" u="none" strike="noStrike" cap="none" spc="0" normalizeH="0" baseline="0" dirty="0">
                <a:ln>
                  <a:noFill/>
                </a:ln>
                <a:solidFill>
                  <a:srgbClr val="000000"/>
                </a:solidFill>
                <a:effectLst/>
                <a:uFillTx/>
                <a:latin typeface="+mj-lt"/>
                <a:ea typeface="+mj-ea"/>
                <a:cs typeface="+mj-cs"/>
                <a:sym typeface="Arial"/>
              </a:rPr>
              <a:t>Threshold = 0.3</a:t>
            </a:r>
          </a:p>
        </p:txBody>
      </p:sp>
      <p:pic>
        <p:nvPicPr>
          <p:cNvPr id="5122" name="Picture 2">
            <a:extLst>
              <a:ext uri="{FF2B5EF4-FFF2-40B4-BE49-F238E27FC236}">
                <a16:creationId xmlns:a16="http://schemas.microsoft.com/office/drawing/2014/main" id="{1FC6EB9E-DE08-384B-AB43-8AA08A6F43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4056" y="2543601"/>
            <a:ext cx="3650564" cy="1692767"/>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53E5996D-8CFF-BA4D-B31C-23680E48184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65519" y="2476218"/>
            <a:ext cx="3505225" cy="169276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Google Shape;67;p15"/>
          <p:cNvSpPr txBox="1">
            <a:spLocks noGrp="1"/>
          </p:cNvSpPr>
          <p:nvPr>
            <p:ph type="title"/>
          </p:nvPr>
        </p:nvSpPr>
        <p:spPr>
          <a:xfrm>
            <a:off x="311699" y="445025"/>
            <a:ext cx="8520602" cy="572701"/>
          </a:xfrm>
          <a:prstGeom prst="rect">
            <a:avLst/>
          </a:prstGeom>
        </p:spPr>
        <p:txBody>
          <a:bodyPr>
            <a:normAutofit fontScale="90000"/>
          </a:bodyPr>
          <a:lstStyle>
            <a:lvl1pPr defTabSz="877823">
              <a:defRPr sz="2688"/>
            </a:lvl1pPr>
          </a:lstStyle>
          <a:p>
            <a:r>
              <a:t>2.2(b) Circle Detection on Synthetic Images</a:t>
            </a:r>
          </a:p>
        </p:txBody>
      </p:sp>
      <p:sp>
        <p:nvSpPr>
          <p:cNvPr id="138" name="Google Shape;68;p15"/>
          <p:cNvSpPr txBox="1">
            <a:spLocks noGrp="1"/>
          </p:cNvSpPr>
          <p:nvPr>
            <p:ph type="body" idx="1"/>
          </p:nvPr>
        </p:nvSpPr>
        <p:spPr>
          <a:xfrm>
            <a:off x="264565" y="982793"/>
            <a:ext cx="8197079" cy="3416401"/>
          </a:xfrm>
          <a:prstGeom prst="rect">
            <a:avLst/>
          </a:prstGeom>
        </p:spPr>
        <p:txBody>
          <a:bodyPr/>
          <a:lstStyle>
            <a:lvl1pPr marL="0" indent="0">
              <a:spcBef>
                <a:spcPts val="1600"/>
              </a:spcBef>
              <a:buSzTx/>
              <a:buNone/>
            </a:lvl1pPr>
          </a:lstStyle>
          <a:p>
            <a:r>
              <a:rPr dirty="0"/>
              <a:t>&lt; Insert mid-range threshold images and </a:t>
            </a:r>
            <a:r>
              <a:rPr dirty="0" err="1"/>
              <a:t>hough</a:t>
            </a:r>
            <a:r>
              <a:rPr dirty="0"/>
              <a:t> accumulator array here&gt;</a:t>
            </a:r>
          </a:p>
        </p:txBody>
      </p:sp>
      <p:sp>
        <p:nvSpPr>
          <p:cNvPr id="2" name="TextBox 1">
            <a:extLst>
              <a:ext uri="{FF2B5EF4-FFF2-40B4-BE49-F238E27FC236}">
                <a16:creationId xmlns:a16="http://schemas.microsoft.com/office/drawing/2014/main" id="{21F89FF0-C4E1-B848-B585-BE8E58F46A03}"/>
              </a:ext>
            </a:extLst>
          </p:cNvPr>
          <p:cNvSpPr txBox="1"/>
          <p:nvPr/>
        </p:nvSpPr>
        <p:spPr>
          <a:xfrm>
            <a:off x="3232533" y="1401606"/>
            <a:ext cx="1339467" cy="3077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400" b="0" i="0" u="none" strike="noStrike" cap="none" spc="0" normalizeH="0" baseline="0" dirty="0">
                <a:ln>
                  <a:noFill/>
                </a:ln>
                <a:solidFill>
                  <a:srgbClr val="000000"/>
                </a:solidFill>
                <a:effectLst/>
                <a:uFillTx/>
                <a:latin typeface="+mj-lt"/>
                <a:ea typeface="+mj-ea"/>
                <a:cs typeface="+mj-cs"/>
                <a:sym typeface="Arial"/>
              </a:rPr>
              <a:t>Threshold = 0.7</a:t>
            </a:r>
          </a:p>
        </p:txBody>
      </p:sp>
      <p:pic>
        <p:nvPicPr>
          <p:cNvPr id="6146" name="Picture 2">
            <a:extLst>
              <a:ext uri="{FF2B5EF4-FFF2-40B4-BE49-F238E27FC236}">
                <a16:creationId xmlns:a16="http://schemas.microsoft.com/office/drawing/2014/main" id="{99988B27-2F35-124B-86F4-E656C74D7E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4565" y="2247149"/>
            <a:ext cx="3538147" cy="1708666"/>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a:extLst>
              <a:ext uri="{FF2B5EF4-FFF2-40B4-BE49-F238E27FC236}">
                <a16:creationId xmlns:a16="http://schemas.microsoft.com/office/drawing/2014/main" id="{28F20DFB-C99A-E64E-AB79-94F93BD133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77638" y="2201755"/>
            <a:ext cx="3726140" cy="179945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sld>
</file>

<file path=ppt/theme/theme1.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Arial"/>
        <a:ea typeface="Arial"/>
        <a:cs typeface="Arial"/>
      </a:majorFont>
      <a:minorFont>
        <a:latin typeface="Helvetica"/>
        <a:ea typeface="Helvetica"/>
        <a:cs typeface="Helvetica"/>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Arial"/>
        <a:ea typeface="Arial"/>
        <a:cs typeface="Arial"/>
      </a:majorFont>
      <a:minorFont>
        <a:latin typeface="Helvetica"/>
        <a:ea typeface="Helvetica"/>
        <a:cs typeface="Helvetica"/>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229</TotalTime>
  <Words>495</Words>
  <Application>Microsoft Macintosh PowerPoint</Application>
  <PresentationFormat>On-screen Show (16:9)</PresentationFormat>
  <Paragraphs>60</Paragraphs>
  <Slides>13</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13</vt:i4>
      </vt:variant>
    </vt:vector>
  </HeadingPairs>
  <TitlesOfParts>
    <vt:vector size="15" baseType="lpstr">
      <vt:lpstr>Arial</vt:lpstr>
      <vt:lpstr>Simple Light</vt:lpstr>
      <vt:lpstr>CS 4476 Project 4</vt:lpstr>
      <vt:lpstr>1.1 Color Quantization of RGB Images</vt:lpstr>
      <vt:lpstr>1.2 Color Quantization of HSV Images</vt:lpstr>
      <vt:lpstr>1.3 Logarithmic Quantization Error</vt:lpstr>
      <vt:lpstr>1.4 Brief Answers</vt:lpstr>
      <vt:lpstr>2.1 Circle Detection with Hough Transform</vt:lpstr>
      <vt:lpstr>2.2(a) Circle Detection on Synthetic Images</vt:lpstr>
      <vt:lpstr>2.2(b) Circle Detection on Synthetic Images</vt:lpstr>
      <vt:lpstr>2.2(b) Circle Detection on Synthetic Images</vt:lpstr>
      <vt:lpstr>2.2(b) Circle Detection on Synthetic Images</vt:lpstr>
      <vt:lpstr>2.2(b) Circle Detection on Synthetic Images</vt:lpstr>
      <vt:lpstr>2.3 Circle Detection on Real Images</vt:lpstr>
      <vt:lpstr>3 Unknown Radii Circle detection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4476 Project 4</dc:title>
  <cp:lastModifiedBy>Peng, Jinghong</cp:lastModifiedBy>
  <cp:revision>25</cp:revision>
  <dcterms:modified xsi:type="dcterms:W3CDTF">2021-03-24T04:32:14Z</dcterms:modified>
</cp:coreProperties>
</file>