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8" r:id="rId3"/>
    <p:sldId id="258" r:id="rId4"/>
    <p:sldId id="265" r:id="rId5"/>
    <p:sldId id="266" r:id="rId6"/>
    <p:sldId id="259" r:id="rId7"/>
    <p:sldId id="267" r:id="rId8"/>
    <p:sldId id="260" r:id="rId9"/>
    <p:sldId id="261" r:id="rId10"/>
    <p:sldId id="269" r:id="rId11"/>
    <p:sldId id="262" r:id="rId12"/>
    <p:sldId id="270" r:id="rId13"/>
    <p:sldId id="274" r:id="rId14"/>
    <p:sldId id="271" r:id="rId15"/>
    <p:sldId id="273" r:id="rId16"/>
    <p:sldId id="280" r:id="rId17"/>
    <p:sldId id="278" r:id="rId18"/>
    <p:sldId id="276" r:id="rId19"/>
    <p:sldId id="279" r:id="rId20"/>
    <p:sldId id="281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01B0E-D32B-49C5-96F4-6DCBB78C1F1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F002D-2935-47A0-A7D7-E1673BC8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save the Skey to Data memory[25 downto 0], as we can see the data memory is filled and updated during the simulation.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F002D-2935-47A0-A7D7-E1673BC85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F31A0C-65ED-48B2-A1C9-47963F5AF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F42B586-BA27-4B4F-AAC3-DD93E47B5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981D64-F12F-45C8-BDC6-A4087F5C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54090-43A3-412F-8692-E2A44F58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FB9563-5756-4FB6-8615-DD27B41B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7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20CDB-F6E6-4DBD-BC86-2577767F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86A0FD-B8D8-4AB7-9E69-8018CD77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51BE0C-2D5D-4F20-89C4-6DF9D6CC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94F97F-253E-456C-A462-FEBFC2B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A72E2F-F447-4612-970C-6C29F519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E6ADD85-D33B-4E89-B327-21D2E6C7E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405292-8CD5-411F-96D6-717879DC1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A3368E-9353-4F51-8739-E5D1191F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7EA30E-8219-412B-9E1A-7B0E9BFD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0D5B38-D6DD-43CC-8CD9-2CFED7CD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C82E5-B4A8-4E1A-8D7F-76D9DFCB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C14B2E-CE17-467E-A9D1-A72D8BA8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08F99-77AA-4478-AFC7-B835EA34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5632B-8A7A-49E6-9E40-A315CA80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1B9532-F509-4AAF-8171-55C144D4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FA9C7F-5390-436F-98B6-EFFDB250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68A4CE-77E6-4205-A307-2E5E7CA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4FF3D-5DAB-4C5E-959E-429CBAA5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A93016-54BA-45B4-90FB-8BCA18DE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660AF-DA79-4533-B5CE-741C91BD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BCA889-50F3-432B-8785-E4ED9E2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4BEB8-061B-4A2B-8E43-84F92BC17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2C8742-FBA4-425B-966B-8F7FB6ED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516FFD-C156-432B-A0C1-53706A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1E898C-C635-40F3-BD14-AE2885CA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1AD7228-EF9E-4CF9-9CF8-D25D993E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809C35-59EF-4917-AC87-8D820D79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37960D-18ED-4874-AEED-9E658E69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5CD90D-5634-4126-B262-C2FA5DE1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CE62B9-E19D-419C-8C9E-ECD7A6086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AA86C62-EE69-4338-8621-1324124D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4E757BD-EE86-4F1A-B42D-4298DA48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F79CBA0-89B4-4497-B305-34DCA3CC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9EB5AD-24CD-4CFC-A935-60C1C350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272F8-A780-4C47-B17D-6A642A8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9229FD-3ED6-4BE3-8A4B-7E737BB5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FE0E0D8-B913-4848-B657-3EBBCC6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728E91-1480-4D1F-AB2D-65CCFB6A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1DB977-D012-4209-974D-5B63AC1B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6D1727-3B1D-4BB3-B51D-61357968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6059AC-DEBA-4E16-A237-07013B7B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2B7DA-F373-45A5-B699-F3290C87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1B9F48-39D1-4CA0-BCCF-696E2F46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77B312F-3DFA-49A7-90A5-8268B240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765576-5FDE-41EB-944F-FA35CDCE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556B941-F761-47B8-ADBE-1DA377A7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255120-C22E-49F3-902E-0B3FEA89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2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172D18-AC08-46EE-8C04-B476304B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0B3769-C901-4A20-B523-D49B2E99B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5FB267-5BF9-493F-BE90-55ECC59E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A71403-6A11-4603-97C9-10F3CEF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6F267B-19FA-41CE-9A2E-4EDCC2F0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C2A536-98A3-4AB8-B4EB-25C9C322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CCBFB7-88FE-4145-8B8F-53C3FB3F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308E3A-5B9C-4AC2-A368-0813D041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297D37-85D4-4344-A221-805EDB18C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C2E36-2126-4E14-B720-E9DA26D604DA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D5F658C-6DA4-49C2-AF60-6227D2715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C6190F-9EB9-45B6-83D5-D3ABE4F1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1FF5-02F6-4341-8813-675783C35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960E6F2-B351-4473-80DC-3974E08B5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27" r="2197"/>
          <a:stretch/>
        </p:blipFill>
        <p:spPr>
          <a:xfrm>
            <a:off x="2225644" y="443618"/>
            <a:ext cx="7740713" cy="520539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57757" y="5649012"/>
            <a:ext cx="8764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G08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9748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56091-5B3A-4446-8AD1-5DF8C93A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Decryption Timing Simulation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702605" y="5829725"/>
            <a:ext cx="278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Latency = 1032 clock cycles.</a:t>
            </a:r>
          </a:p>
        </p:txBody>
      </p:sp>
      <p:pic>
        <p:nvPicPr>
          <p:cNvPr id="5122" name="Picture 2" descr="https://lh4.googleusercontent.com/HiR_Qs7VO9sOkhxpY_3aCXB6O1MlhyF42QXLjtBvZfJPqRuxjLKwQe7Gl2HabD4slt8Ngq9YqvaMsymIpIPv-jlYlrE6tCeq34WlpX5Oe0haLcZRkYr-MqV1sdFVr0echC8Q_6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85" y="1235494"/>
            <a:ext cx="9089428" cy="44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5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Critical Path Delay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Critical path delay: </a:t>
            </a:r>
            <a:r>
              <a:rPr lang="en-US" altLang="zh-CN" dirty="0"/>
              <a:t>7.258</a:t>
            </a:r>
            <a:r>
              <a:rPr lang="en-US" dirty="0"/>
              <a:t>ns</a:t>
            </a:r>
          </a:p>
          <a:p>
            <a:pPr marL="0" indent="0">
              <a:buNone/>
            </a:pPr>
            <a:r>
              <a:rPr lang="en-US" dirty="0"/>
              <a:t>Max Frequency: 137.779MHz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https://lh4.googleusercontent.com/3Jnk6qU-8fB9o2qZlumdJBrX6d499DabLdI550uMbR7BgMQwwwIpsXopLpa6K3rV0ICNdEvB4CpWKTVd001yPCNefq4j29Zrn3bb76Yoza3wuq3rmOKLTlNeINwzkl9QRpZVB_s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6" t="20611" b="12039"/>
          <a:stretch/>
        </p:blipFill>
        <p:spPr bwMode="auto">
          <a:xfrm>
            <a:off x="1908483" y="766349"/>
            <a:ext cx="8627953" cy="47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Resource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9" y="833084"/>
            <a:ext cx="10515600" cy="10589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Synthesis Stage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lh5.googleusercontent.com/F43bbj3Z9C6cKN580cGVr9JY7PBkMK1Bnlq2XTVtVmC2UFSN6x5iaY2IOMewPZfhx6an0PN5lRs7sa1_vWBvgj7KASCY_fTFqLs20uA7hlK7x2Vy8RiCeigK-Ju3BmeiLRXPVVq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" y="1477549"/>
            <a:ext cx="7559864" cy="18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 txBox="1">
            <a:spLocks/>
          </p:cNvSpPr>
          <p:nvPr/>
        </p:nvSpPr>
        <p:spPr>
          <a:xfrm>
            <a:off x="187149" y="3536580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Place and Route Stage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2" name="Picture 4" descr="https://lh3.googleusercontent.com/4ePrRTZ5ED_6T1G9YNg4U5Hb0pjg3uTF-LaFEZdzkTURSz_9JPgG3eNlIpPjvMOxXMXQ8wSSw7JJl0T6KVHMveDKaZVCEpiB9pbT79HehWFBkJjlTqBIXkj4iKOv-Z2ReAWJth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5" y="4101221"/>
            <a:ext cx="7887220" cy="19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TextIO</a:t>
            </a:r>
            <a:r>
              <a:rPr lang="en-US" b="1" dirty="0"/>
              <a:t> </a:t>
            </a:r>
            <a:r>
              <a:rPr lang="en-US" b="1" dirty="0" err="1"/>
              <a:t>Verification_Key</a:t>
            </a:r>
            <a:r>
              <a:rPr lang="en-US" b="1" dirty="0"/>
              <a:t> </a:t>
            </a:r>
            <a:r>
              <a:rPr lang="en-US" b="1" dirty="0" err="1"/>
              <a:t>exp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218" name="Picture 2" descr="https://lh3.googleusercontent.com/xUK9Xhpdy29ml7PnxRuxAsqXMlF31tkPlZuzEmHSMFhNPybJOxkNs5kEaD5iPSFFeOadJiExviZFtnkDO4sVTttpBwdN8ytOjOGrt2kJ1XmI5rJ8JairtTjgoAzO-AKGUwy--se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8" y="756320"/>
            <a:ext cx="11633453" cy="579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7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TextIO</a:t>
            </a:r>
            <a:r>
              <a:rPr lang="en-US" b="1" dirty="0"/>
              <a:t> </a:t>
            </a:r>
            <a:r>
              <a:rPr lang="en-US" b="1" dirty="0" err="1"/>
              <a:t>Verification_Enc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146" name="Picture 2" descr="https://lh6.googleusercontent.com/IMWmdwq65y6LeTZyzChFyeu5QS1IiOiFP8MoatZZs22pc0e4lfSzNhASGuvAqqerGCQdow85YJ94uoEQTdlBffFRPMZYG5_hOP9pXW7buOv9Pxx2-a8hsGd3rpz5oIexCBOoP8H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45" y="805220"/>
            <a:ext cx="11391109" cy="574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98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TextIO</a:t>
            </a:r>
            <a:r>
              <a:rPr lang="en-US" b="1" dirty="0"/>
              <a:t> </a:t>
            </a:r>
            <a:r>
              <a:rPr lang="en-US" b="1" dirty="0" err="1"/>
              <a:t>Verification_Dec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170" name="Picture 2" descr="https://lh5.googleusercontent.com/4igu7z6HBg0OKKHT8Ec6ymFb5zdlLVj4H6FPqm3UaaVKsC--LViGH_V1T4YSYlVXKSFnA182Mu8RzodiL3MjYZZ1mCtHiU4a7F5Errnikvh0AtiXrzfsKEfzQaJM4F3DIUEHwPM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7" y="820173"/>
            <a:ext cx="11253206" cy="56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55D8F-54B3-48A6-9B62-48B0B964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9" y="1036047"/>
            <a:ext cx="11283884" cy="5515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Encryption:</a:t>
            </a:r>
          </a:p>
          <a:p>
            <a:pPr marL="0" indent="0">
              <a:buNone/>
            </a:pPr>
            <a:r>
              <a:rPr lang="en-US" sz="2600" dirty="0"/>
              <a:t>ukey: x”a1b21111 a1b22222 a1b28888 abcd1111”,  din: x”dd0000bb 00991111”</a:t>
            </a:r>
          </a:p>
          <a:p>
            <a:pPr marL="0" indent="0">
              <a:buNone/>
            </a:pPr>
            <a:r>
              <a:rPr lang="en-US" sz="2600" dirty="0"/>
              <a:t>skey: d79c5c23 595062a9 243d544f f8403345 442273c1 ce49b445 48f9b1bd e2962dc9   ae01748c 8b021996 2a9a3f93 5a159f09 5b33435f 14c0deae b2f89959 e6ce3921 d2b1be3b 6ceac0c7 87c826ec 70cd4587 edca72f2 eb1327f4 ae7326d0 7f02eb80 4196cb32 7c0738a3 </a:t>
            </a:r>
          </a:p>
          <a:p>
            <a:pPr marL="0" indent="0">
              <a:buNone/>
            </a:pPr>
            <a:r>
              <a:rPr lang="en-US" sz="2600" dirty="0"/>
              <a:t>dout: x”6854b2a0 51e26180“</a:t>
            </a:r>
          </a:p>
          <a:p>
            <a:pPr marL="0" indent="0">
              <a:buNone/>
            </a:pPr>
            <a:r>
              <a:rPr lang="en-US" sz="3000" b="1" dirty="0"/>
              <a:t>Decryption:</a:t>
            </a:r>
          </a:p>
          <a:p>
            <a:pPr marL="0" indent="0">
              <a:buNone/>
            </a:pPr>
            <a:r>
              <a:rPr lang="en-US" sz="2600" dirty="0"/>
              <a:t>ukey: x”a1b21111 a1b22222 a1b28888 abcd1111”,  din: x” 6854b2a0 51e26180”</a:t>
            </a:r>
          </a:p>
          <a:p>
            <a:pPr marL="0" indent="0">
              <a:buNone/>
            </a:pPr>
            <a:r>
              <a:rPr lang="en-US" sz="2600" dirty="0"/>
              <a:t>skey: d79c5c23 595062a9 243d544f f8403345 442273c1 ce49b445 48f9b1bd e2962dc9   ae01748c 8b021996 2a9a3f93 5a159f09 5b33435f 14c0deae b2f89959 e6ce3921 d2b1be3b 6ceac0c7 87c826ec 70cd4587 edca72f2 eb1327f4 ae7326d0 7f02eb80 4196cb32 7c0738a3 </a:t>
            </a:r>
          </a:p>
          <a:p>
            <a:pPr marL="0" indent="0">
              <a:buNone/>
            </a:pPr>
            <a:r>
              <a:rPr lang="en-US" sz="2600" dirty="0"/>
              <a:t>dout: x”dd0000bb 00991111“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 txBox="1">
            <a:spLocks/>
          </p:cNvSpPr>
          <p:nvPr/>
        </p:nvSpPr>
        <p:spPr>
          <a:xfrm>
            <a:off x="1245317" y="1908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Test Vector for Final Analysis</a:t>
            </a:r>
            <a:br>
              <a:rPr lang="en-US" altLang="zh-CN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F16DC5-FA98-45F6-B37C-7AB892FB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4" y="119592"/>
            <a:ext cx="10515600" cy="1492858"/>
          </a:xfrm>
        </p:spPr>
        <p:txBody>
          <a:bodyPr/>
          <a:lstStyle/>
          <a:p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0AE0B6C-781B-479E-80F9-5E8EA700F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73" y="1612450"/>
            <a:ext cx="9568062" cy="475920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CF65A11-872E-436F-9C5B-6796B21C0726}"/>
              </a:ext>
            </a:extLst>
          </p:cNvPr>
          <p:cNvSpPr/>
          <p:nvPr/>
        </p:nvSpPr>
        <p:spPr>
          <a:xfrm>
            <a:off x="1725104" y="92121"/>
            <a:ext cx="6004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41B2271-497E-4DB8-8779-E9675FC3A1CA}"/>
              </a:ext>
            </a:extLst>
          </p:cNvPr>
          <p:cNvSpPr/>
          <p:nvPr/>
        </p:nvSpPr>
        <p:spPr>
          <a:xfrm>
            <a:off x="2321751" y="413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38CFE07D-1238-4B4A-8192-A4A7F2ED87E7}"/>
              </a:ext>
            </a:extLst>
          </p:cNvPr>
          <p:cNvSpPr txBox="1">
            <a:spLocks/>
          </p:cNvSpPr>
          <p:nvPr/>
        </p:nvSpPr>
        <p:spPr>
          <a:xfrm>
            <a:off x="734504" y="413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 txBox="1">
            <a:spLocks/>
          </p:cNvSpPr>
          <p:nvPr/>
        </p:nvSpPr>
        <p:spPr>
          <a:xfrm>
            <a:off x="964660" y="-189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Key Expansion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340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9E3234-82BE-43E3-9135-7654714B7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53" y="1273228"/>
            <a:ext cx="9521213" cy="472889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 txBox="1">
            <a:spLocks/>
          </p:cNvSpPr>
          <p:nvPr/>
        </p:nvSpPr>
        <p:spPr>
          <a:xfrm>
            <a:off x="964660" y="-189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 smtClean="0"/>
              <a:t>Encryption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9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6224C4-3A9A-43ED-992F-EA62DF54C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160" y="1136211"/>
            <a:ext cx="9630331" cy="47269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 txBox="1">
            <a:spLocks/>
          </p:cNvSpPr>
          <p:nvPr/>
        </p:nvSpPr>
        <p:spPr>
          <a:xfrm>
            <a:off x="964660" y="-189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Decryption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3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E29C058-75D7-4BEA-9596-0760002D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86" y="-184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Function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5772" y="1273363"/>
            <a:ext cx="10515600" cy="4351338"/>
          </a:xfrm>
        </p:spPr>
        <p:txBody>
          <a:bodyPr/>
          <a:lstStyle/>
          <a:p>
            <a:r>
              <a:rPr lang="en-US" altLang="zh-CN" dirty="0"/>
              <a:t>1.  Key expansion, </a:t>
            </a:r>
            <a:r>
              <a:rPr lang="en-US" altLang="zh-CN" dirty="0" err="1"/>
              <a:t>enc</a:t>
            </a:r>
            <a:r>
              <a:rPr lang="en-US" altLang="zh-CN" dirty="0"/>
              <a:t>, </a:t>
            </a:r>
            <a:r>
              <a:rPr lang="en-US" altLang="zh-CN" dirty="0" err="1"/>
              <a:t>dec</a:t>
            </a:r>
            <a:endParaRPr lang="en-US" altLang="zh-CN" dirty="0"/>
          </a:p>
          <a:p>
            <a:r>
              <a:rPr lang="en-US" altLang="zh-CN" dirty="0"/>
              <a:t>2.  Step mode</a:t>
            </a:r>
          </a:p>
          <a:p>
            <a:r>
              <a:rPr lang="en-US" altLang="zh-CN" dirty="0"/>
              <a:t>3.  Display current address, </a:t>
            </a:r>
            <a:r>
              <a:rPr lang="en-US" altLang="zh-CN" dirty="0" err="1"/>
              <a:t>next_pc</a:t>
            </a:r>
            <a:r>
              <a:rPr lang="en-US" altLang="zh-CN" dirty="0"/>
              <a:t>, relative register and </a:t>
            </a:r>
            <a:r>
              <a:rPr lang="en-US" altLang="zh-CN" dirty="0" err="1"/>
              <a:t>Imm</a:t>
            </a:r>
            <a:endParaRPr lang="en-US" altLang="zh-CN" dirty="0"/>
          </a:p>
          <a:p>
            <a:r>
              <a:rPr lang="en-US" altLang="zh-CN" dirty="0"/>
              <a:t>4.  </a:t>
            </a:r>
            <a:r>
              <a:rPr lang="en-US" altLang="zh-CN" dirty="0" err="1"/>
              <a:t>enc</a:t>
            </a:r>
            <a:r>
              <a:rPr lang="en-US" altLang="zh-CN" dirty="0"/>
              <a:t>/</a:t>
            </a:r>
            <a:r>
              <a:rPr lang="en-US" altLang="zh-CN" dirty="0" err="1"/>
              <a:t>dec</a:t>
            </a:r>
            <a:r>
              <a:rPr lang="en-US" altLang="zh-CN" dirty="0"/>
              <a:t> selection</a:t>
            </a:r>
          </a:p>
          <a:p>
            <a:r>
              <a:rPr lang="en-US" altLang="zh-CN" dirty="0"/>
              <a:t>5.  </a:t>
            </a:r>
            <a:r>
              <a:rPr lang="en-US" altLang="zh-CN" dirty="0" err="1"/>
              <a:t>TextIO</a:t>
            </a:r>
            <a:r>
              <a:rPr lang="en-US" altLang="zh-CN" dirty="0"/>
              <a:t> verified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3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3E4BB4-D5D9-4A29-A876-B34DC0B1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363712"/>
            <a:ext cx="10515600" cy="4351338"/>
          </a:xfrm>
        </p:spPr>
        <p:txBody>
          <a:bodyPr/>
          <a:lstStyle/>
          <a:p>
            <a:r>
              <a:rPr lang="en-US" b="1" dirty="0"/>
              <a:t>The number of cycles for round key generation: 4663 cycles</a:t>
            </a:r>
            <a:endParaRPr lang="en-US" dirty="0"/>
          </a:p>
          <a:p>
            <a:r>
              <a:rPr lang="en-US" b="1" dirty="0"/>
              <a:t>The number of cycles for encryption: 1030 cycles</a:t>
            </a:r>
            <a:endParaRPr lang="en-US" dirty="0"/>
          </a:p>
          <a:p>
            <a:r>
              <a:rPr lang="en-US" b="1" dirty="0"/>
              <a:t>The number of cycles for decryption: 1032 cycles</a:t>
            </a:r>
            <a:endParaRPr lang="en-US" dirty="0"/>
          </a:p>
          <a:p>
            <a:r>
              <a:rPr lang="en-US" b="1" dirty="0"/>
              <a:t>Clock frequency of the processor: 50MHZ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FPGA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9" y="833084"/>
            <a:ext cx="10515600" cy="10589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Buttons: </a:t>
            </a:r>
          </a:p>
          <a:p>
            <a:pPr marL="0" indent="0">
              <a:buNone/>
            </a:pPr>
            <a:r>
              <a:rPr lang="en-US" altLang="zh-CN" dirty="0"/>
              <a:t>Button center (Reset), Button down(Next Instruction), Button right(Input)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 txBox="1">
            <a:spLocks/>
          </p:cNvSpPr>
          <p:nvPr/>
        </p:nvSpPr>
        <p:spPr>
          <a:xfrm>
            <a:off x="187149" y="2045643"/>
            <a:ext cx="10515600" cy="421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Switches: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&lt;0&gt;: Step Mode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&lt;1&gt;: Input or not</a:t>
            </a:r>
          </a:p>
          <a:p>
            <a:pPr marL="0" indent="0">
              <a:buNone/>
            </a:pPr>
            <a:r>
              <a:rPr lang="en-US" altLang="zh-CN" sz="2600" dirty="0"/>
              <a:t>&lt;2&gt;: ukey/din input</a:t>
            </a:r>
          </a:p>
          <a:p>
            <a:pPr marL="0" indent="0">
              <a:buNone/>
            </a:pPr>
            <a:r>
              <a:rPr lang="en-US" altLang="zh-CN" sz="2600" dirty="0"/>
              <a:t>&lt;3&gt;: </a:t>
            </a:r>
            <a:r>
              <a:rPr lang="en-US" altLang="zh-CN" sz="2600" dirty="0" err="1"/>
              <a:t>Enc</a:t>
            </a:r>
            <a:r>
              <a:rPr lang="en-US" altLang="zh-CN" sz="2600" dirty="0"/>
              <a:t>/Dec</a:t>
            </a:r>
          </a:p>
          <a:p>
            <a:pPr marL="0" indent="0">
              <a:buNone/>
            </a:pPr>
            <a:r>
              <a:rPr lang="en-US" altLang="zh-CN" sz="2600" dirty="0"/>
              <a:t>&lt;8 </a:t>
            </a:r>
            <a:r>
              <a:rPr lang="en-US" altLang="zh-CN" sz="2600" dirty="0" err="1"/>
              <a:t>downto</a:t>
            </a:r>
            <a:r>
              <a:rPr lang="en-US" altLang="zh-CN" sz="2600" dirty="0"/>
              <a:t> 4&gt;: Input data</a:t>
            </a:r>
          </a:p>
          <a:p>
            <a:pPr marL="0" indent="0">
              <a:buNone/>
            </a:pPr>
            <a:r>
              <a:rPr lang="en-US" altLang="zh-CN" sz="2600" dirty="0"/>
              <a:t>&lt;10&gt;: Input data confirm</a:t>
            </a:r>
          </a:p>
          <a:p>
            <a:pPr marL="0" indent="0">
              <a:buNone/>
            </a:pPr>
            <a:r>
              <a:rPr lang="en-US" altLang="zh-CN" sz="2600" dirty="0"/>
              <a:t>&lt;15 </a:t>
            </a:r>
            <a:r>
              <a:rPr lang="en-US" altLang="zh-CN" sz="2600" dirty="0" err="1"/>
              <a:t>downto</a:t>
            </a:r>
            <a:r>
              <a:rPr lang="en-US" altLang="zh-CN" sz="2600" dirty="0"/>
              <a:t> 13&gt;: Display Din, Dout, Ukey in full execution mode</a:t>
            </a:r>
          </a:p>
          <a:p>
            <a:pPr marL="0" indent="0">
              <a:buNone/>
            </a:pPr>
            <a:r>
              <a:rPr lang="en-US" altLang="zh-CN" sz="2600" dirty="0"/>
              <a:t>                               Display </a:t>
            </a:r>
            <a:r>
              <a:rPr lang="en-US" altLang="zh-CN" sz="2600" dirty="0" err="1"/>
              <a:t>Rs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Rt</a:t>
            </a:r>
            <a:r>
              <a:rPr lang="en-US" altLang="zh-CN" sz="2600" dirty="0"/>
              <a:t>, Rd, </a:t>
            </a:r>
            <a:r>
              <a:rPr lang="en-US" altLang="zh-CN" sz="2600" dirty="0" err="1"/>
              <a:t>Next_pc</a:t>
            </a:r>
            <a:r>
              <a:rPr lang="en-US" altLang="zh-CN" sz="2600" dirty="0"/>
              <a:t>… in step mode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44A3CE-1783-4145-B7BC-891DA589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60" y="-189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FPGA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49" y="833084"/>
            <a:ext cx="10515600" cy="1058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/>
              <a:t>7-Seg Digital LED: </a:t>
            </a:r>
          </a:p>
          <a:p>
            <a:pPr marL="0" indent="0">
              <a:buNone/>
            </a:pPr>
            <a:r>
              <a:rPr lang="en-US" sz="2600" dirty="0" err="1"/>
              <a:t>Input/Output</a:t>
            </a:r>
            <a:r>
              <a:rPr lang="en-US" sz="2600" dirty="0"/>
              <a:t> Display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395B791-CF81-400D-BC6D-9FB6913BC2D4}"/>
              </a:ext>
            </a:extLst>
          </p:cNvPr>
          <p:cNvSpPr txBox="1">
            <a:spLocks/>
          </p:cNvSpPr>
          <p:nvPr/>
        </p:nvSpPr>
        <p:spPr>
          <a:xfrm>
            <a:off x="187149" y="5495428"/>
            <a:ext cx="10515600" cy="105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C5EDFD9-B6CB-4AC5-B896-7E952E2EB02E}"/>
              </a:ext>
            </a:extLst>
          </p:cNvPr>
          <p:cNvSpPr txBox="1">
            <a:spLocks/>
          </p:cNvSpPr>
          <p:nvPr/>
        </p:nvSpPr>
        <p:spPr>
          <a:xfrm>
            <a:off x="187149" y="2158647"/>
            <a:ext cx="10515600" cy="4219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/>
              <a:t>LED: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/>
              <a:t>&lt;15&gt;: Dout Ready</a:t>
            </a:r>
          </a:p>
          <a:p>
            <a:pPr marL="0" indent="0">
              <a:buNone/>
            </a:pPr>
            <a:r>
              <a:rPr lang="en-US" altLang="zh-CN" sz="2600" dirty="0"/>
              <a:t>&lt;3 </a:t>
            </a:r>
            <a:r>
              <a:rPr lang="en-US" altLang="zh-CN" sz="2600" dirty="0" err="1"/>
              <a:t>downto</a:t>
            </a:r>
            <a:r>
              <a:rPr lang="en-US" altLang="zh-CN" sz="2600" dirty="0"/>
              <a:t> 0&gt;: </a:t>
            </a:r>
            <a:r>
              <a:rPr lang="en-US" altLang="zh-CN" sz="2600" dirty="0" err="1"/>
              <a:t>opcode</a:t>
            </a:r>
            <a:r>
              <a:rPr lang="en-US" altLang="zh-CN" sz="2600" dirty="0"/>
              <a:t>&lt;3 </a:t>
            </a:r>
            <a:r>
              <a:rPr lang="en-US" altLang="zh-CN" sz="2600" dirty="0" err="1"/>
              <a:t>downto</a:t>
            </a:r>
            <a:r>
              <a:rPr lang="en-US" altLang="zh-CN" sz="2600" dirty="0"/>
              <a:t> 0&gt;, distinguish R type instruction and </a:t>
            </a:r>
            <a:r>
              <a:rPr lang="en-US" altLang="zh-CN" sz="2600" dirty="0" err="1"/>
              <a:t>addi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subi</a:t>
            </a:r>
            <a:r>
              <a:rPr lang="en-US" altLang="zh-CN" sz="2600" dirty="0"/>
              <a:t>, jump, halt, and etc. in step mode</a:t>
            </a:r>
            <a:endParaRPr lang="en-US" sz="2600" dirty="0"/>
          </a:p>
          <a:p>
            <a:pPr marL="0" indent="0">
              <a:buNone/>
            </a:pPr>
            <a:r>
              <a:rPr lang="en-US" altLang="zh-CN" sz="2600" dirty="0"/>
              <a:t>&lt;6 </a:t>
            </a:r>
            <a:r>
              <a:rPr lang="en-US" altLang="zh-CN" sz="2600" dirty="0" err="1"/>
              <a:t>downto</a:t>
            </a:r>
            <a:r>
              <a:rPr lang="en-US" altLang="zh-CN" sz="2600" dirty="0"/>
              <a:t> 4&gt;: </a:t>
            </a:r>
            <a:r>
              <a:rPr lang="en-US" altLang="zh-CN" sz="2400" dirty="0"/>
              <a:t>Function code&lt;2 </a:t>
            </a:r>
            <a:r>
              <a:rPr lang="en-US" altLang="zh-CN" sz="2400" dirty="0" err="1"/>
              <a:t>downto</a:t>
            </a:r>
            <a:r>
              <a:rPr lang="en-US" altLang="zh-CN" sz="2400" dirty="0"/>
              <a:t> 0&gt;, </a:t>
            </a:r>
            <a:r>
              <a:rPr lang="en-US" altLang="zh-CN" sz="2600" dirty="0"/>
              <a:t>distinguish R type instruction add, and, or, etc. in step mode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E29C058-75D7-4BEA-9596-0760002D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86" y="-184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Structure</a:t>
            </a:r>
            <a:endParaRPr lang="zh-CN" altLang="en-US" b="1" dirty="0"/>
          </a:p>
        </p:txBody>
      </p:sp>
      <p:pic>
        <p:nvPicPr>
          <p:cNvPr id="5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850" y="1140618"/>
            <a:ext cx="7758630" cy="54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9E29C058-75D7-4BEA-9596-0760002D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86" y="-184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Assembly Code</a:t>
            </a:r>
            <a:endParaRPr lang="zh-CN" altLang="en-US" b="1" dirty="0"/>
          </a:p>
        </p:txBody>
      </p:sp>
      <p:pic>
        <p:nvPicPr>
          <p:cNvPr id="8" name="内容占位符 8">
            <a:extLst>
              <a:ext uri="{FF2B5EF4-FFF2-40B4-BE49-F238E27FC236}">
                <a16:creationId xmlns:a16="http://schemas.microsoft.com/office/drawing/2014/main" xmlns="" id="{7A74DACB-0164-4355-8896-5FAB06363A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312" y="1073347"/>
            <a:ext cx="7351375" cy="54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1DDFD-28B2-4F6E-835B-E9CC30A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7329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Machine Code</a:t>
            </a:r>
            <a:endParaRPr 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83" t="3179" b="32805"/>
          <a:stretch/>
        </p:blipFill>
        <p:spPr>
          <a:xfrm>
            <a:off x="774825" y="1615772"/>
            <a:ext cx="10515600" cy="36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1DDFD-28B2-4F6E-835B-E9CC30A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7329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Machine Code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7EF7C4A-08C7-48AA-8A70-C43BE7228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975" y="1303506"/>
            <a:ext cx="8064397" cy="52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0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1DDFD-28B2-4F6E-835B-E9CC30AB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74" y="73296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Optimization</a:t>
            </a:r>
            <a:endParaRPr 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17475"/>
          <a:stretch/>
        </p:blipFill>
        <p:spPr>
          <a:xfrm>
            <a:off x="373609" y="1024414"/>
            <a:ext cx="6012701" cy="4760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10" y="3171277"/>
            <a:ext cx="4968671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01AF0A-B8AD-44EA-AB93-4D5ECD7B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0486"/>
            <a:ext cx="10515600" cy="1352145"/>
          </a:xfrm>
        </p:spPr>
        <p:txBody>
          <a:bodyPr/>
          <a:lstStyle/>
          <a:p>
            <a:pPr algn="ctr"/>
            <a:r>
              <a:rPr lang="en-US" altLang="zh-CN" b="1" dirty="0"/>
              <a:t>Key Expansion Timing Simulation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1D9C6662-196D-4A24-B948-73C97284229D}"/>
              </a:ext>
            </a:extLst>
          </p:cNvPr>
          <p:cNvSpPr txBox="1">
            <a:spLocks/>
          </p:cNvSpPr>
          <p:nvPr/>
        </p:nvSpPr>
        <p:spPr>
          <a:xfrm>
            <a:off x="397213" y="677694"/>
            <a:ext cx="4641715" cy="1352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4702606" y="5829725"/>
            <a:ext cx="278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Latency = 4663 clock cycles.</a:t>
            </a:r>
          </a:p>
        </p:txBody>
      </p:sp>
      <p:pic>
        <p:nvPicPr>
          <p:cNvPr id="3076" name="Picture 4" descr="https://lh5.googleusercontent.com/JBto99ZnyLy24gSWGyn8npL44SKm4G31Mw1Q-sa1_-wCVIqo-FK7Lm_0x9VeUGHHY5325SrpftzmzfCV3mHmqFBtgtL095OKYnIOZzlpbWYEvGcn7ywnh6pV9F1DoCJmvJg8cio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591" y="919491"/>
            <a:ext cx="9523996" cy="474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B56091-5B3A-4446-8AD1-5DF8C93A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2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Encryption Timing Simulation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702605" y="5829725"/>
            <a:ext cx="2786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Latency = 1030 clock cycles.</a:t>
            </a:r>
          </a:p>
        </p:txBody>
      </p:sp>
      <p:pic>
        <p:nvPicPr>
          <p:cNvPr id="4098" name="Picture 2" descr="https://lh5.googleusercontent.com/839HZ4LbFBPqY9qzpHPvu1_YnY61jisvftMAWJzy6vWsQo3VQh6xy8OCmhtvzLKrjsc7jW85tHYbS7M-KCMuwk374ScmByAzlYNmnKa6ODhSoLv7h0TlBQIe0KlxQorwl9Thsg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981" y="1188936"/>
            <a:ext cx="9170910" cy="45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324</Words>
  <Application>Microsoft Office PowerPoint</Application>
  <PresentationFormat>宽屏</PresentationFormat>
  <Paragraphs>74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Theme</vt:lpstr>
      <vt:lpstr>PowerPoint 演示文稿</vt:lpstr>
      <vt:lpstr>Function</vt:lpstr>
      <vt:lpstr>Structure</vt:lpstr>
      <vt:lpstr>Assembly Code</vt:lpstr>
      <vt:lpstr>Machine Code</vt:lpstr>
      <vt:lpstr>Machine Code</vt:lpstr>
      <vt:lpstr>Optimization</vt:lpstr>
      <vt:lpstr>Key Expansion Timing Simulation</vt:lpstr>
      <vt:lpstr>Encryption Timing Simulation</vt:lpstr>
      <vt:lpstr>Decryption Timing Simulation</vt:lpstr>
      <vt:lpstr>Critical Path Delay</vt:lpstr>
      <vt:lpstr>Resource Utilization</vt:lpstr>
      <vt:lpstr>TextIO Verification_Key exp</vt:lpstr>
      <vt:lpstr>TextIO Verification_Enc</vt:lpstr>
      <vt:lpstr>TextIO Verification_Dec</vt:lpstr>
      <vt:lpstr>PowerPoint 演示文稿</vt:lpstr>
      <vt:lpstr> </vt:lpstr>
      <vt:lpstr>PowerPoint 演示文稿</vt:lpstr>
      <vt:lpstr>PowerPoint 演示文稿</vt:lpstr>
      <vt:lpstr>PowerPoint 演示文稿</vt:lpstr>
      <vt:lpstr>FPGA Implementation</vt:lpstr>
      <vt:lpstr>FPGA 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Yuchen</dc:creator>
  <cp:lastModifiedBy>Connor</cp:lastModifiedBy>
  <cp:revision>22</cp:revision>
  <dcterms:created xsi:type="dcterms:W3CDTF">2017-12-11T04:52:48Z</dcterms:created>
  <dcterms:modified xsi:type="dcterms:W3CDTF">2017-12-16T03:48:30Z</dcterms:modified>
</cp:coreProperties>
</file>