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custom-properties" Target="docProps/custom.xml"/><Relationship Id="rId2" Type="http://schemas.openxmlformats.org/officeDocument/2006/relationships/officeDocument" Target="ppt/presentation.xml"/><Relationship Id="rId1"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6858000" cx="9144000"/>
  <p:notesSz cx="7010400" cy="9296400"/>
  <p:embeddedFontLst>
    <p:embeddedFont>
      <p:font typeface="Tahoma"/>
      <p:regular r:id="rId48"/>
      <p:bold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928">
          <p15:clr>
            <a:srgbClr val="000000"/>
          </p15:clr>
        </p15:guide>
        <p15:guide id="2" pos="2208">
          <p15:clr>
            <a:srgbClr val="000000"/>
          </p15:clr>
        </p15:guide>
      </p15:notesGuideLst>
    </p:ext>
    <p:ext uri="http://customooxmlschemas.google.com/">
      <go:slidesCustomData xmlns:go="http://customooxmlschemas.google.com/" r:id="rId50" roundtripDataSignature="AMtx7mjB1uvmMgXPIwRhsAMWFkA1m4rU5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47D2BC7-60AB-47D6-A697-7644F531B91E}">
  <a:tblStyle styleId="{447D2BC7-60AB-47D6-A697-7644F531B91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928" orient="horz"/>
        <p:guide pos="2208"/>
      </p:guideLst>
    </p:cSldViewPr>
  </p:notesViewPr>
</p:viewPr>
</file>

<file path=ppt/_rels/presentation.xml.rels><?xml version="1.0" encoding="UTF-8" standalone="yes"?>
<Relationships xmlns="http://schemas.openxmlformats.org/package/2006/relationships"><Relationship Id="rId39" Type="http://schemas.openxmlformats.org/officeDocument/2006/relationships/slide" Target="slides/slide33.xml"/><Relationship Id="rId26" Type="http://schemas.openxmlformats.org/officeDocument/2006/relationships/slide" Target="slides/slide20.xml"/><Relationship Id="rId13" Type="http://schemas.openxmlformats.org/officeDocument/2006/relationships/slide" Target="slides/slide7.xml"/><Relationship Id="rId18" Type="http://schemas.openxmlformats.org/officeDocument/2006/relationships/slide" Target="slides/slide12.xml"/><Relationship Id="rId42" Type="http://schemas.openxmlformats.org/officeDocument/2006/relationships/slide" Target="slides/slide36.xml"/><Relationship Id="rId47" Type="http://schemas.openxmlformats.org/officeDocument/2006/relationships/slide" Target="slides/slide41.xml"/><Relationship Id="rId34" Type="http://schemas.openxmlformats.org/officeDocument/2006/relationships/slide" Target="slides/slide28.xml"/><Relationship Id="rId21" Type="http://schemas.openxmlformats.org/officeDocument/2006/relationships/slide" Target="slides/slide15.xml"/><Relationship Id="rId50" Type="http://customschemas.google.com/relationships/presentationmetadata" Target="metadata"/><Relationship Id="rId7" Type="http://schemas.openxmlformats.org/officeDocument/2006/relationships/slide" Target="slides/slide1.xml"/><Relationship Id="rId2" Type="http://schemas.openxmlformats.org/officeDocument/2006/relationships/viewProps" Target="viewProps.xml"/><Relationship Id="rId29" Type="http://schemas.openxmlformats.org/officeDocument/2006/relationships/slide" Target="slides/slide23.xml"/><Relationship Id="rId16" Type="http://schemas.openxmlformats.org/officeDocument/2006/relationships/slide" Target="slides/slide10.xml"/><Relationship Id="rId40" Type="http://schemas.openxmlformats.org/officeDocument/2006/relationships/slide" Target="slides/slide34.xml"/><Relationship Id="rId45" Type="http://schemas.openxmlformats.org/officeDocument/2006/relationships/slide" Target="slides/slide39.xml"/><Relationship Id="rId32" Type="http://schemas.openxmlformats.org/officeDocument/2006/relationships/slide" Target="slides/slide26.xml"/><Relationship Id="rId37" Type="http://schemas.openxmlformats.org/officeDocument/2006/relationships/slide" Target="slides/slide31.xml"/><Relationship Id="rId24" Type="http://schemas.openxmlformats.org/officeDocument/2006/relationships/slide" Target="slides/slide18.xml"/><Relationship Id="rId11" Type="http://schemas.openxmlformats.org/officeDocument/2006/relationships/slide" Target="slides/slide5.xml"/><Relationship Id="rId53" Type="http://schemas.openxmlformats.org/officeDocument/2006/relationships/customXml" Target="../customXml/item3.xml"/><Relationship Id="rId5" Type="http://schemas.openxmlformats.org/officeDocument/2006/relationships/slideMaster" Target="slideMasters/slideMaster1.xml"/><Relationship Id="rId44" Type="http://schemas.openxmlformats.org/officeDocument/2006/relationships/slide" Target="slides/slide38.xml"/><Relationship Id="rId31" Type="http://schemas.openxmlformats.org/officeDocument/2006/relationships/slide" Target="slides/slide25.xml"/><Relationship Id="rId10" Type="http://schemas.openxmlformats.org/officeDocument/2006/relationships/slide" Target="slides/slide4.xml"/><Relationship Id="rId19" Type="http://schemas.openxmlformats.org/officeDocument/2006/relationships/slide" Target="slides/slide13.xml"/><Relationship Id="rId52" Type="http://schemas.openxmlformats.org/officeDocument/2006/relationships/customXml" Target="../customXml/item2.xml"/><Relationship Id="rId43" Type="http://schemas.openxmlformats.org/officeDocument/2006/relationships/slide" Target="slides/slide37.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Tahoma-regular.fntdata"/><Relationship Id="rId30" Type="http://schemas.openxmlformats.org/officeDocument/2006/relationships/slide" Target="slides/slide24.xml"/><Relationship Id="rId35" Type="http://schemas.openxmlformats.org/officeDocument/2006/relationships/slide" Target="slides/slide29.xml"/><Relationship Id="rId22" Type="http://schemas.openxmlformats.org/officeDocument/2006/relationships/slide" Target="slides/slide16.xml"/><Relationship Id="rId27" Type="http://schemas.openxmlformats.org/officeDocument/2006/relationships/slide" Target="slides/slide21.xml"/><Relationship Id="rId14" Type="http://schemas.openxmlformats.org/officeDocument/2006/relationships/slide" Target="slides/slide8.xml"/><Relationship Id="rId8" Type="http://schemas.openxmlformats.org/officeDocument/2006/relationships/slide" Target="slides/slide2.xml"/><Relationship Id="rId51" Type="http://schemas.openxmlformats.org/officeDocument/2006/relationships/customXml" Target="../customXml/item1.xml"/><Relationship Id="rId3" Type="http://schemas.openxmlformats.org/officeDocument/2006/relationships/presProps" Target="presProps.xml"/><Relationship Id="rId46" Type="http://schemas.openxmlformats.org/officeDocument/2006/relationships/slide" Target="slides/slide40.xml"/><Relationship Id="rId33" Type="http://schemas.openxmlformats.org/officeDocument/2006/relationships/slide" Target="slides/slide27.xml"/><Relationship Id="rId38" Type="http://schemas.openxmlformats.org/officeDocument/2006/relationships/slide" Target="slides/slide32.xml"/><Relationship Id="rId25" Type="http://schemas.openxmlformats.org/officeDocument/2006/relationships/slide" Target="slides/slide19.xml"/><Relationship Id="rId12" Type="http://schemas.openxmlformats.org/officeDocument/2006/relationships/slide" Target="slides/slide6.xml"/><Relationship Id="rId17" Type="http://schemas.openxmlformats.org/officeDocument/2006/relationships/slide" Target="slides/slide11.xml"/><Relationship Id="rId41" Type="http://schemas.openxmlformats.org/officeDocument/2006/relationships/slide" Target="slides/slide35.xml"/><Relationship Id="rId20" Type="http://schemas.openxmlformats.org/officeDocument/2006/relationships/slide" Target="slides/slide14.xml"/><Relationship Id="rId1" Type="http://schemas.openxmlformats.org/officeDocument/2006/relationships/theme" Target="theme/theme2.xml"/><Relationship Id="rId6" Type="http://schemas.openxmlformats.org/officeDocument/2006/relationships/notesMaster" Target="notesMasters/notesMaster1.xml"/><Relationship Id="rId49" Type="http://schemas.openxmlformats.org/officeDocument/2006/relationships/font" Target="fonts/Tahoma-bold.fntdata"/><Relationship Id="rId36" Type="http://schemas.openxmlformats.org/officeDocument/2006/relationships/slide" Target="slides/slide30.xml"/><Relationship Id="rId23" Type="http://schemas.openxmlformats.org/officeDocument/2006/relationships/slide" Target="slides/slide17.xml"/><Relationship Id="rId28" Type="http://schemas.openxmlformats.org/officeDocument/2006/relationships/slide" Target="slides/slide22.xml"/><Relationship Id="rId15"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1:notes"/>
          <p:cNvSpPr txBox="1"/>
          <p:nvPr>
            <p:ph idx="12" type="sldNum"/>
          </p:nvPr>
        </p:nvSpPr>
        <p:spPr>
          <a:xfrm>
            <a:off x="3970938" y="8829967"/>
            <a:ext cx="3037840" cy="464820"/>
          </a:xfrm>
          <a:prstGeom prst="rect">
            <a:avLst/>
          </a:prstGeom>
          <a:noFill/>
          <a:ln>
            <a:noFill/>
          </a:ln>
        </p:spPr>
        <p:txBody>
          <a:bodyPr anchorCtr="0" anchor="t" bIns="46575" lIns="93175" spcFirstLastPara="1" rIns="93175" wrap="square" tIns="46575">
            <a:noAutofit/>
          </a:bodyPr>
          <a:lstStyle/>
          <a:p>
            <a:pPr indent="0" lvl="0" marL="0" marR="0" rtl="0" algn="l">
              <a:spcBef>
                <a:spcPts val="0"/>
              </a:spcBef>
              <a:spcAft>
                <a:spcPts val="0"/>
              </a:spcAft>
              <a:buNone/>
            </a:pPr>
            <a:r>
              <a:rPr b="0" i="0" lang="en-US" sz="2800" u="none" cap="none" strike="noStrike">
                <a:solidFill>
                  <a:schemeClr val="dk1"/>
                </a:solidFill>
                <a:latin typeface="Tahoma"/>
                <a:ea typeface="Tahoma"/>
                <a:cs typeface="Tahoma"/>
                <a:sym typeface="Tahoma"/>
              </a:rPr>
              <a:t>©A+ Computer Science     www.apluscompsci.com                 </a:t>
            </a:r>
            <a:fld id="{00000000-1234-1234-1234-123412341234}" type="slidenum">
              <a:rPr b="0" i="0" lang="en-US" sz="2800" u="none" cap="none" strike="noStrike">
                <a:solidFill>
                  <a:schemeClr val="dk1"/>
                </a:solidFill>
                <a:latin typeface="Tahoma"/>
                <a:ea typeface="Tahoma"/>
                <a:cs typeface="Tahoma"/>
                <a:sym typeface="Tahoma"/>
              </a:rPr>
              <a:t>‹#›</a:t>
            </a:fld>
            <a:endParaRPr sz="2800">
              <a:solidFill>
                <a:schemeClr val="dk1"/>
              </a:solidFill>
              <a:latin typeface="Tahoma"/>
              <a:ea typeface="Tahoma"/>
              <a:cs typeface="Tahoma"/>
              <a:sym typeface="Tahoma"/>
            </a:endParaRPr>
          </a:p>
        </p:txBody>
      </p:sp>
      <p:sp>
        <p:nvSpPr>
          <p:cNvPr id="83" name="Google Shape;83;p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 name="Google Shape;84;p1: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marR="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10: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3" name="Google Shape;153;p10:notes"/>
          <p:cNvSpPr txBox="1"/>
          <p:nvPr>
            <p:ph idx="1" type="body"/>
          </p:nvPr>
        </p:nvSpPr>
        <p:spPr>
          <a:xfrm>
            <a:off x="701675" y="4416425"/>
            <a:ext cx="5607050" cy="41830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First, we calculate the actual runtime (how much actual work is going on) for the code we are analyzing.   The most common way to determine the actual runtime is by looking at the code and determining how many times the code prints, adds, iterates, or does any type of real work.</a:t>
            </a:r>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After the actual run time is known, an upper bound needs to be determined.   Many times the upper bound is very obvious and other times it is less obvious.</a:t>
            </a:r>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The formula above allows the actual runtime to be compared to the upper bound to determine if it is appropriate.  When proofing an upper bound, c and n</a:t>
            </a:r>
            <a:r>
              <a:rPr baseline="-25000" lang="en-US" sz="1600">
                <a:solidFill>
                  <a:schemeClr val="dk1"/>
                </a:solidFill>
                <a:latin typeface="Times New Roman"/>
                <a:ea typeface="Times New Roman"/>
                <a:cs typeface="Times New Roman"/>
                <a:sym typeface="Times New Roman"/>
              </a:rPr>
              <a:t>0</a:t>
            </a:r>
            <a:r>
              <a:rPr lang="en-US" sz="1600">
                <a:solidFill>
                  <a:schemeClr val="dk1"/>
                </a:solidFill>
                <a:latin typeface="Times New Roman"/>
                <a:ea typeface="Times New Roman"/>
                <a:cs typeface="Times New Roman"/>
                <a:sym typeface="Times New Roman"/>
              </a:rPr>
              <a:t> are constant values.  n</a:t>
            </a:r>
            <a:r>
              <a:rPr baseline="-25000" lang="en-US" sz="1600">
                <a:solidFill>
                  <a:schemeClr val="dk1"/>
                </a:solidFill>
                <a:latin typeface="Times New Roman"/>
                <a:ea typeface="Times New Roman"/>
                <a:cs typeface="Times New Roman"/>
                <a:sym typeface="Times New Roman"/>
              </a:rPr>
              <a:t>0</a:t>
            </a:r>
            <a:r>
              <a:rPr lang="en-US" sz="1600">
                <a:solidFill>
                  <a:schemeClr val="dk1"/>
                </a:solidFill>
                <a:latin typeface="Times New Roman"/>
                <a:ea typeface="Times New Roman"/>
                <a:cs typeface="Times New Roman"/>
                <a:sym typeface="Times New Roman"/>
              </a:rPr>
              <a:t> gives a point from which to pick N as N must be larger than n</a:t>
            </a:r>
            <a:r>
              <a:rPr baseline="-25000" lang="en-US" sz="1600">
                <a:solidFill>
                  <a:schemeClr val="dk1"/>
                </a:solidFill>
                <a:latin typeface="Times New Roman"/>
                <a:ea typeface="Times New Roman"/>
                <a:cs typeface="Times New Roman"/>
                <a:sym typeface="Times New Roman"/>
              </a:rPr>
              <a:t>0  </a:t>
            </a:r>
            <a:r>
              <a:rPr lang="en-US" sz="1600">
                <a:solidFill>
                  <a:schemeClr val="dk1"/>
                </a:solidFill>
                <a:latin typeface="Times New Roman"/>
                <a:ea typeface="Times New Roman"/>
                <a:cs typeface="Times New Roman"/>
                <a:sym typeface="Times New Roman"/>
              </a:rPr>
              <a:t>c is used as a multiplier for bound(N).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1" name="Google Shape;161;p11:notes"/>
          <p:cNvSpPr txBox="1"/>
          <p:nvPr>
            <p:ph idx="1" type="body"/>
          </p:nvPr>
        </p:nvSpPr>
        <p:spPr>
          <a:xfrm>
            <a:off x="701675" y="4416425"/>
            <a:ext cx="5607050" cy="41830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First, we calculate the actual runtime for the code above.  The loop runs n/2 times.  Each time the loop iterates it prints either </a:t>
            </a:r>
            <a:r>
              <a:rPr lang="en-US" sz="1600">
                <a:solidFill>
                  <a:schemeClr val="dk1"/>
                </a:solidFill>
                <a:latin typeface="Courier New"/>
                <a:ea typeface="Courier New"/>
                <a:cs typeface="Courier New"/>
                <a:sym typeface="Courier New"/>
              </a:rPr>
              <a:t>whoot</a:t>
            </a:r>
            <a:r>
              <a:rPr lang="en-US" sz="1600">
                <a:solidFill>
                  <a:schemeClr val="dk1"/>
                </a:solidFill>
                <a:latin typeface="Times New Roman"/>
                <a:ea typeface="Times New Roman"/>
                <a:cs typeface="Times New Roman"/>
                <a:sym typeface="Times New Roman"/>
              </a:rPr>
              <a:t> or </a:t>
            </a:r>
            <a:r>
              <a:rPr lang="en-US" sz="1600">
                <a:solidFill>
                  <a:schemeClr val="dk1"/>
                </a:solidFill>
                <a:latin typeface="Courier New"/>
                <a:ea typeface="Courier New"/>
                <a:cs typeface="Courier New"/>
                <a:sym typeface="Courier New"/>
              </a:rPr>
              <a:t>fly</a:t>
            </a:r>
            <a:r>
              <a:rPr lang="en-US" sz="1600">
                <a:solidFill>
                  <a:schemeClr val="dk1"/>
                </a:solidFill>
                <a:latin typeface="Times New Roman"/>
                <a:ea typeface="Times New Roman"/>
                <a:cs typeface="Times New Roman"/>
                <a:sym typeface="Times New Roman"/>
              </a:rPr>
              <a:t>.  The loop iterates n/2 times which equals n/2 units of work.  For each of the n/2 iterations, the loop performs one print which is equal to 1 unit of work.  </a:t>
            </a:r>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Actual run time = n/2*1</a:t>
            </a:r>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Now that the actual run time is known, an upper bound needs to be chosen so that the formula can be tested.</a:t>
            </a:r>
            <a:endParaRPr/>
          </a:p>
          <a:p>
            <a:pPr indent="0" lvl="0" marL="0" marR="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1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2" name="Google Shape;172;p12:notes"/>
          <p:cNvSpPr txBox="1"/>
          <p:nvPr>
            <p:ph idx="1" type="body"/>
          </p:nvPr>
        </p:nvSpPr>
        <p:spPr>
          <a:xfrm>
            <a:off x="701675" y="4416425"/>
            <a:ext cx="5699125" cy="41830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Actual run time = n/2*1</a:t>
            </a:r>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Now that the actual run time is known, lets proof the formula by picking an upper bound of log</a:t>
            </a:r>
            <a:r>
              <a:rPr baseline="-25000" lang="en-US" sz="1600">
                <a:solidFill>
                  <a:schemeClr val="dk1"/>
                </a:solidFill>
                <a:latin typeface="Times New Roman"/>
                <a:ea typeface="Times New Roman"/>
                <a:cs typeface="Times New Roman"/>
                <a:sym typeface="Times New Roman"/>
              </a:rPr>
              <a:t>2</a:t>
            </a:r>
            <a:r>
              <a:rPr lang="en-US" sz="1600">
                <a:solidFill>
                  <a:schemeClr val="dk1"/>
                </a:solidFill>
                <a:latin typeface="Times New Roman"/>
                <a:ea typeface="Times New Roman"/>
                <a:cs typeface="Times New Roman"/>
                <a:sym typeface="Times New Roman"/>
              </a:rPr>
              <a:t>n.</a:t>
            </a:r>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For the formula, we need a value for c, n</a:t>
            </a:r>
            <a:r>
              <a:rPr baseline="-25000" lang="en-US" sz="1600">
                <a:solidFill>
                  <a:schemeClr val="dk1"/>
                </a:solidFill>
                <a:latin typeface="Times New Roman"/>
                <a:ea typeface="Times New Roman"/>
                <a:cs typeface="Times New Roman"/>
                <a:sym typeface="Times New Roman"/>
              </a:rPr>
              <a:t>0</a:t>
            </a:r>
            <a:r>
              <a:rPr lang="en-US" sz="1600">
                <a:solidFill>
                  <a:schemeClr val="dk1"/>
                </a:solidFill>
                <a:latin typeface="Times New Roman"/>
                <a:ea typeface="Times New Roman"/>
                <a:cs typeface="Times New Roman"/>
                <a:sym typeface="Times New Roman"/>
              </a:rPr>
              <a:t>, and a value for N.</a:t>
            </a:r>
            <a:endParaRPr/>
          </a:p>
          <a:p>
            <a:pPr indent="0" lvl="0" marL="0" marR="0" rtl="0" algn="l">
              <a:spcBef>
                <a:spcPts val="48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If c is 3 and n</a:t>
            </a:r>
            <a:r>
              <a:rPr baseline="-25000" lang="en-US" sz="1600">
                <a:solidFill>
                  <a:schemeClr val="dk1"/>
                </a:solidFill>
                <a:latin typeface="Times New Roman"/>
                <a:ea typeface="Times New Roman"/>
                <a:cs typeface="Times New Roman"/>
                <a:sym typeface="Times New Roman"/>
              </a:rPr>
              <a:t>0</a:t>
            </a:r>
            <a:r>
              <a:rPr lang="en-US" sz="1600">
                <a:solidFill>
                  <a:schemeClr val="dk1"/>
                </a:solidFill>
                <a:latin typeface="Times New Roman"/>
                <a:ea typeface="Times New Roman"/>
                <a:cs typeface="Times New Roman"/>
                <a:sym typeface="Times New Roman"/>
              </a:rPr>
              <a:t> is 2, we can pick 8 for N and the formula would be </a:t>
            </a:r>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	8/2*1 &lt;= 3*3    4&lt;=9</a:t>
            </a:r>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This looks pretty good so far.</a:t>
            </a:r>
            <a:endParaRPr/>
          </a:p>
          <a:p>
            <a:pPr indent="0" lvl="0" marL="0" marR="0" rtl="0" algn="l">
              <a:spcBef>
                <a:spcPts val="48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If c is 3 and n</a:t>
            </a:r>
            <a:r>
              <a:rPr baseline="-25000" lang="en-US" sz="1600">
                <a:solidFill>
                  <a:schemeClr val="dk1"/>
                </a:solidFill>
                <a:latin typeface="Times New Roman"/>
                <a:ea typeface="Times New Roman"/>
                <a:cs typeface="Times New Roman"/>
                <a:sym typeface="Times New Roman"/>
              </a:rPr>
              <a:t>0</a:t>
            </a:r>
            <a:r>
              <a:rPr lang="en-US" sz="1600">
                <a:solidFill>
                  <a:schemeClr val="dk1"/>
                </a:solidFill>
                <a:latin typeface="Times New Roman"/>
                <a:ea typeface="Times New Roman"/>
                <a:cs typeface="Times New Roman"/>
                <a:sym typeface="Times New Roman"/>
              </a:rPr>
              <a:t> is 2, we can pick 45 for N and the formula would be </a:t>
            </a:r>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	45/2*1 &lt;= 3*6    22&lt;=18</a:t>
            </a:r>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This does not look so good.</a:t>
            </a:r>
            <a:endParaRPr/>
          </a:p>
          <a:p>
            <a:pPr indent="0" lvl="0" marL="0" marR="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13: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2" name="Google Shape;182;p13:notes"/>
          <p:cNvSpPr txBox="1"/>
          <p:nvPr>
            <p:ph idx="1" type="body"/>
          </p:nvPr>
        </p:nvSpPr>
        <p:spPr>
          <a:xfrm>
            <a:off x="701675" y="4416425"/>
            <a:ext cx="5775325" cy="41830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Actual run time = n/2*1</a:t>
            </a:r>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Now that the actual run time is known, lets proof the formula by picking and upper bound of n.</a:t>
            </a:r>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For the formula, we need a value for c, n</a:t>
            </a:r>
            <a:r>
              <a:rPr baseline="-25000" lang="en-US" sz="1600">
                <a:solidFill>
                  <a:schemeClr val="dk1"/>
                </a:solidFill>
                <a:latin typeface="Times New Roman"/>
                <a:ea typeface="Times New Roman"/>
                <a:cs typeface="Times New Roman"/>
                <a:sym typeface="Times New Roman"/>
              </a:rPr>
              <a:t>0</a:t>
            </a:r>
            <a:r>
              <a:rPr lang="en-US" sz="1600">
                <a:solidFill>
                  <a:schemeClr val="dk1"/>
                </a:solidFill>
                <a:latin typeface="Times New Roman"/>
                <a:ea typeface="Times New Roman"/>
                <a:cs typeface="Times New Roman"/>
                <a:sym typeface="Times New Roman"/>
              </a:rPr>
              <a:t>, and a value for N</a:t>
            </a:r>
            <a:r>
              <a:rPr baseline="30000" lang="en-US" sz="1600">
                <a:solidFill>
                  <a:schemeClr val="dk1"/>
                </a:solidFill>
                <a:latin typeface="Times New Roman"/>
                <a:ea typeface="Times New Roman"/>
                <a:cs typeface="Times New Roman"/>
                <a:sym typeface="Times New Roman"/>
              </a:rPr>
              <a:t>2</a:t>
            </a:r>
            <a:r>
              <a:rPr lang="en-US" sz="1600">
                <a:solidFill>
                  <a:schemeClr val="dk1"/>
                </a:solidFill>
                <a:latin typeface="Times New Roman"/>
                <a:ea typeface="Times New Roman"/>
                <a:cs typeface="Times New Roman"/>
                <a:sym typeface="Times New Roman"/>
              </a:rPr>
              <a:t>.</a:t>
            </a:r>
            <a:endParaRPr/>
          </a:p>
          <a:p>
            <a:pPr indent="0" lvl="0" marL="0" marR="0" rtl="0" algn="l">
              <a:spcBef>
                <a:spcPts val="48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If c is 3 and n</a:t>
            </a:r>
            <a:r>
              <a:rPr baseline="-25000" lang="en-US" sz="1600">
                <a:solidFill>
                  <a:schemeClr val="dk1"/>
                </a:solidFill>
                <a:latin typeface="Times New Roman"/>
                <a:ea typeface="Times New Roman"/>
                <a:cs typeface="Times New Roman"/>
                <a:sym typeface="Times New Roman"/>
              </a:rPr>
              <a:t>0</a:t>
            </a:r>
            <a:r>
              <a:rPr lang="en-US" sz="1600">
                <a:solidFill>
                  <a:schemeClr val="dk1"/>
                </a:solidFill>
                <a:latin typeface="Times New Roman"/>
                <a:ea typeface="Times New Roman"/>
                <a:cs typeface="Times New Roman"/>
                <a:sym typeface="Times New Roman"/>
              </a:rPr>
              <a:t> is 2, we can pick 8 for N and the formula would be</a:t>
            </a:r>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	8/2*1 &lt;= 3*8    4&lt;=24</a:t>
            </a:r>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This looks pretty good so far.</a:t>
            </a:r>
            <a:endParaRPr/>
          </a:p>
          <a:p>
            <a:pPr indent="0" lvl="0" marL="0" marR="0" rtl="0" algn="l">
              <a:spcBef>
                <a:spcPts val="48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If c is 3 and n</a:t>
            </a:r>
            <a:r>
              <a:rPr baseline="-25000" lang="en-US" sz="1600">
                <a:solidFill>
                  <a:schemeClr val="dk1"/>
                </a:solidFill>
                <a:latin typeface="Times New Roman"/>
                <a:ea typeface="Times New Roman"/>
                <a:cs typeface="Times New Roman"/>
                <a:sym typeface="Times New Roman"/>
              </a:rPr>
              <a:t>0</a:t>
            </a:r>
            <a:r>
              <a:rPr lang="en-US" sz="1600">
                <a:solidFill>
                  <a:schemeClr val="dk1"/>
                </a:solidFill>
                <a:latin typeface="Times New Roman"/>
                <a:ea typeface="Times New Roman"/>
                <a:cs typeface="Times New Roman"/>
                <a:sym typeface="Times New Roman"/>
              </a:rPr>
              <a:t> is 2, we can pick 45 for N and the formula would be </a:t>
            </a:r>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	45/2*1 &lt;= 3*45    22&lt;=135</a:t>
            </a:r>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This still looks pretty good.</a:t>
            </a:r>
            <a:endParaRPr/>
          </a:p>
          <a:p>
            <a:pPr indent="0" lvl="0" marL="0" marR="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1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2" name="Google Shape;192;p14:notes"/>
          <p:cNvSpPr txBox="1"/>
          <p:nvPr>
            <p:ph idx="1" type="body"/>
          </p:nvPr>
        </p:nvSpPr>
        <p:spPr>
          <a:xfrm>
            <a:off x="701675" y="4416425"/>
            <a:ext cx="5775325" cy="41830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Actual run time = n/2*1</a:t>
            </a:r>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Now that the actual run time is known, lets proof the formula by picking and upper bound of n.</a:t>
            </a:r>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For the formula, we need a value for c, n</a:t>
            </a:r>
            <a:r>
              <a:rPr baseline="-25000" lang="en-US" sz="1600">
                <a:solidFill>
                  <a:schemeClr val="dk1"/>
                </a:solidFill>
                <a:latin typeface="Times New Roman"/>
                <a:ea typeface="Times New Roman"/>
                <a:cs typeface="Times New Roman"/>
                <a:sym typeface="Times New Roman"/>
              </a:rPr>
              <a:t>0</a:t>
            </a:r>
            <a:r>
              <a:rPr lang="en-US" sz="1600">
                <a:solidFill>
                  <a:schemeClr val="dk1"/>
                </a:solidFill>
                <a:latin typeface="Times New Roman"/>
                <a:ea typeface="Times New Roman"/>
                <a:cs typeface="Times New Roman"/>
                <a:sym typeface="Times New Roman"/>
              </a:rPr>
              <a:t>, and a value for N.</a:t>
            </a:r>
            <a:endParaRPr/>
          </a:p>
          <a:p>
            <a:pPr indent="0" lvl="0" marL="0" marR="0" rtl="0" algn="l">
              <a:spcBef>
                <a:spcPts val="48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If c is 3 and n</a:t>
            </a:r>
            <a:r>
              <a:rPr baseline="-25000" lang="en-US" sz="1600">
                <a:solidFill>
                  <a:schemeClr val="dk1"/>
                </a:solidFill>
                <a:latin typeface="Times New Roman"/>
                <a:ea typeface="Times New Roman"/>
                <a:cs typeface="Times New Roman"/>
                <a:sym typeface="Times New Roman"/>
              </a:rPr>
              <a:t>0</a:t>
            </a:r>
            <a:r>
              <a:rPr lang="en-US" sz="1600">
                <a:solidFill>
                  <a:schemeClr val="dk1"/>
                </a:solidFill>
                <a:latin typeface="Times New Roman"/>
                <a:ea typeface="Times New Roman"/>
                <a:cs typeface="Times New Roman"/>
                <a:sym typeface="Times New Roman"/>
              </a:rPr>
              <a:t> is 2, we can pick 8 for N and the formula would be</a:t>
            </a:r>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	8/2*1 &lt;= 3*8*8    4&lt;=192</a:t>
            </a:r>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This looks okay as the 4 is less than 192, but seems a bit excessive.</a:t>
            </a:r>
            <a:endParaRPr/>
          </a:p>
          <a:p>
            <a:pPr indent="0" lvl="0" marL="0" marR="0" rtl="0" algn="l">
              <a:spcBef>
                <a:spcPts val="48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If c is 3 and n</a:t>
            </a:r>
            <a:r>
              <a:rPr baseline="-25000" lang="en-US" sz="1600">
                <a:solidFill>
                  <a:schemeClr val="dk1"/>
                </a:solidFill>
                <a:latin typeface="Times New Roman"/>
                <a:ea typeface="Times New Roman"/>
                <a:cs typeface="Times New Roman"/>
                <a:sym typeface="Times New Roman"/>
              </a:rPr>
              <a:t>0</a:t>
            </a:r>
            <a:r>
              <a:rPr lang="en-US" sz="1600">
                <a:solidFill>
                  <a:schemeClr val="dk1"/>
                </a:solidFill>
                <a:latin typeface="Times New Roman"/>
                <a:ea typeface="Times New Roman"/>
                <a:cs typeface="Times New Roman"/>
                <a:sym typeface="Times New Roman"/>
              </a:rPr>
              <a:t> is 2, we can pick 45 for N and the formula would be </a:t>
            </a:r>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	45/2*1 &lt;= 3*45*45    22&lt;=6075</a:t>
            </a:r>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This looks okay as the 22 is less than 6075, but seems way beyond what is needed.</a:t>
            </a:r>
            <a:br>
              <a:rPr lang="en-US" sz="1600">
                <a:solidFill>
                  <a:schemeClr val="dk1"/>
                </a:solidFill>
                <a:latin typeface="Times New Roman"/>
                <a:ea typeface="Times New Roman"/>
                <a:cs typeface="Times New Roman"/>
                <a:sym typeface="Times New Roman"/>
              </a:rPr>
            </a:br>
            <a:endParaRPr sz="1600">
              <a:solidFill>
                <a:schemeClr val="dk1"/>
              </a:solidFill>
              <a:latin typeface="Times New Roman"/>
              <a:ea typeface="Times New Roman"/>
              <a:cs typeface="Times New Roman"/>
              <a:sym typeface="Times New Roman"/>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N</a:t>
            </a:r>
            <a:r>
              <a:rPr baseline="30000" lang="en-US" sz="1600">
                <a:solidFill>
                  <a:schemeClr val="dk1"/>
                </a:solidFill>
                <a:latin typeface="Times New Roman"/>
                <a:ea typeface="Times New Roman"/>
                <a:cs typeface="Times New Roman"/>
                <a:sym typeface="Times New Roman"/>
              </a:rPr>
              <a:t>2</a:t>
            </a:r>
            <a:r>
              <a:rPr lang="en-US" sz="1600">
                <a:solidFill>
                  <a:schemeClr val="dk1"/>
                </a:solidFill>
                <a:latin typeface="Times New Roman"/>
                <a:ea typeface="Times New Roman"/>
                <a:cs typeface="Times New Roman"/>
                <a:sym typeface="Times New Roman"/>
              </a:rPr>
              <a:t> will not work as it is not the most restrictive bound that could be used.</a:t>
            </a:r>
            <a:endParaRPr/>
          </a:p>
          <a:p>
            <a:pPr indent="0" lvl="0" marL="0" marR="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15: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2" name="Google Shape;202;p15:notes"/>
          <p:cNvSpPr txBox="1"/>
          <p:nvPr>
            <p:ph idx="1" type="body"/>
          </p:nvPr>
        </p:nvSpPr>
        <p:spPr>
          <a:xfrm>
            <a:off x="701675" y="4416425"/>
            <a:ext cx="5607050" cy="41830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16: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9" name="Google Shape;209;p16:notes"/>
          <p:cNvSpPr txBox="1"/>
          <p:nvPr>
            <p:ph idx="1" type="body"/>
          </p:nvPr>
        </p:nvSpPr>
        <p:spPr>
          <a:xfrm>
            <a:off x="701675" y="4416425"/>
            <a:ext cx="5607050" cy="41830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18: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6" name="Google Shape;216;p18:notes"/>
          <p:cNvSpPr txBox="1"/>
          <p:nvPr>
            <p:ph idx="1" type="body"/>
          </p:nvPr>
        </p:nvSpPr>
        <p:spPr>
          <a:xfrm>
            <a:off x="701675" y="4416425"/>
            <a:ext cx="5607050" cy="41830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p17: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9" name="Google Shape;239;p17:notes"/>
          <p:cNvSpPr txBox="1"/>
          <p:nvPr>
            <p:ph idx="1" type="body"/>
          </p:nvPr>
        </p:nvSpPr>
        <p:spPr>
          <a:xfrm>
            <a:off x="701675" y="4416425"/>
            <a:ext cx="5607050" cy="41830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20: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48" name="Google Shape;248;p20:notes"/>
          <p:cNvSpPr txBox="1"/>
          <p:nvPr>
            <p:ph idx="1" type="body"/>
          </p:nvPr>
        </p:nvSpPr>
        <p:spPr>
          <a:xfrm>
            <a:off x="701675" y="4416425"/>
            <a:ext cx="5607050" cy="41830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2:notes"/>
          <p:cNvSpPr/>
          <p:nvPr>
            <p:ph idx="2" type="sldImg"/>
          </p:nvPr>
        </p:nvSpPr>
        <p:spPr>
          <a:xfrm>
            <a:off x="1181100" y="696913"/>
            <a:ext cx="4649788"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9" name="Google Shape;89;p2:notes"/>
          <p:cNvSpPr txBox="1"/>
          <p:nvPr>
            <p:ph idx="1" type="body"/>
          </p:nvPr>
        </p:nvSpPr>
        <p:spPr>
          <a:xfrm>
            <a:off x="701040" y="4415790"/>
            <a:ext cx="5608320" cy="4183380"/>
          </a:xfrm>
          <a:prstGeom prst="rect">
            <a:avLst/>
          </a:prstGeom>
          <a:noFill/>
          <a:ln>
            <a:noFill/>
          </a:ln>
        </p:spPr>
        <p:txBody>
          <a:bodyPr anchorCtr="0" anchor="t" bIns="46575" lIns="93150" spcFirstLastPara="1" rIns="93150" wrap="square" tIns="46575">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19: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71" name="Google Shape;271;p19:notes"/>
          <p:cNvSpPr txBox="1"/>
          <p:nvPr>
            <p:ph idx="1" type="body"/>
          </p:nvPr>
        </p:nvSpPr>
        <p:spPr>
          <a:xfrm>
            <a:off x="701675" y="4416425"/>
            <a:ext cx="5607050" cy="41830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2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80" name="Google Shape;280;p21:notes"/>
          <p:cNvSpPr txBox="1"/>
          <p:nvPr>
            <p:ph idx="1" type="body"/>
          </p:nvPr>
        </p:nvSpPr>
        <p:spPr>
          <a:xfrm>
            <a:off x="701675" y="4416425"/>
            <a:ext cx="5607050" cy="41830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p2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87" name="Google Shape;287;p22:notes"/>
          <p:cNvSpPr txBox="1"/>
          <p:nvPr>
            <p:ph idx="1" type="body"/>
          </p:nvPr>
        </p:nvSpPr>
        <p:spPr>
          <a:xfrm>
            <a:off x="701675" y="4416425"/>
            <a:ext cx="5607050" cy="41830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23: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96" name="Google Shape;296;p23:notes"/>
          <p:cNvSpPr txBox="1"/>
          <p:nvPr>
            <p:ph idx="1" type="body"/>
          </p:nvPr>
        </p:nvSpPr>
        <p:spPr>
          <a:xfrm>
            <a:off x="701675" y="4416425"/>
            <a:ext cx="5607050" cy="41830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p2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05" name="Google Shape;305;p24:notes"/>
          <p:cNvSpPr txBox="1"/>
          <p:nvPr>
            <p:ph idx="1" type="body"/>
          </p:nvPr>
        </p:nvSpPr>
        <p:spPr>
          <a:xfrm>
            <a:off x="701675" y="4416425"/>
            <a:ext cx="5607050" cy="41830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p25: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11" name="Google Shape;311;p25:notes"/>
          <p:cNvSpPr txBox="1"/>
          <p:nvPr>
            <p:ph idx="1" type="body"/>
          </p:nvPr>
        </p:nvSpPr>
        <p:spPr>
          <a:xfrm>
            <a:off x="701675" y="4416425"/>
            <a:ext cx="5607050" cy="41830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p26: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21" name="Google Shape;321;p26:notes"/>
          <p:cNvSpPr txBox="1"/>
          <p:nvPr>
            <p:ph idx="1" type="body"/>
          </p:nvPr>
        </p:nvSpPr>
        <p:spPr>
          <a:xfrm>
            <a:off x="701675" y="4416425"/>
            <a:ext cx="5607050" cy="41830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p27: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32" name="Google Shape;332;p27:notes"/>
          <p:cNvSpPr txBox="1"/>
          <p:nvPr>
            <p:ph idx="1" type="body"/>
          </p:nvPr>
        </p:nvSpPr>
        <p:spPr>
          <a:xfrm>
            <a:off x="701675" y="4416425"/>
            <a:ext cx="5607050" cy="41830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p28: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45" name="Google Shape;345;p28:notes"/>
          <p:cNvSpPr txBox="1"/>
          <p:nvPr>
            <p:ph idx="1" type="body"/>
          </p:nvPr>
        </p:nvSpPr>
        <p:spPr>
          <a:xfrm>
            <a:off x="701675" y="4416425"/>
            <a:ext cx="5607050" cy="41830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p29: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52" name="Google Shape;352;p29:notes"/>
          <p:cNvSpPr txBox="1"/>
          <p:nvPr>
            <p:ph idx="1" type="body"/>
          </p:nvPr>
        </p:nvSpPr>
        <p:spPr>
          <a:xfrm>
            <a:off x="701675" y="4416425"/>
            <a:ext cx="5607050" cy="41830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3: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9" name="Google Shape;99;p3:notes"/>
          <p:cNvSpPr txBox="1"/>
          <p:nvPr>
            <p:ph idx="1" type="body"/>
          </p:nvPr>
        </p:nvSpPr>
        <p:spPr>
          <a:xfrm>
            <a:off x="701675" y="4416425"/>
            <a:ext cx="5607050" cy="41830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p30: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61" name="Google Shape;361;p30:notes"/>
          <p:cNvSpPr txBox="1"/>
          <p:nvPr>
            <p:ph idx="1" type="body"/>
          </p:nvPr>
        </p:nvSpPr>
        <p:spPr>
          <a:xfrm>
            <a:off x="701675" y="4416425"/>
            <a:ext cx="5607050" cy="41830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p3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69" name="Google Shape;369;p31:notes"/>
          <p:cNvSpPr txBox="1"/>
          <p:nvPr>
            <p:ph idx="1" type="body"/>
          </p:nvPr>
        </p:nvSpPr>
        <p:spPr>
          <a:xfrm>
            <a:off x="701675" y="4416425"/>
            <a:ext cx="5607050" cy="41830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p3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76" name="Google Shape;376;p32:notes"/>
          <p:cNvSpPr txBox="1"/>
          <p:nvPr>
            <p:ph idx="1" type="body"/>
          </p:nvPr>
        </p:nvSpPr>
        <p:spPr>
          <a:xfrm>
            <a:off x="701675" y="4416425"/>
            <a:ext cx="5607050" cy="41830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p33: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83" name="Google Shape;383;p33:notes"/>
          <p:cNvSpPr txBox="1"/>
          <p:nvPr>
            <p:ph idx="1" type="body"/>
          </p:nvPr>
        </p:nvSpPr>
        <p:spPr>
          <a:xfrm>
            <a:off x="701675" y="4416425"/>
            <a:ext cx="5607050" cy="41830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p3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90" name="Google Shape;390;p34:notes"/>
          <p:cNvSpPr txBox="1"/>
          <p:nvPr>
            <p:ph idx="1" type="body"/>
          </p:nvPr>
        </p:nvSpPr>
        <p:spPr>
          <a:xfrm>
            <a:off x="701675" y="4416425"/>
            <a:ext cx="5607050" cy="41830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p35: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97" name="Google Shape;397;p35:notes"/>
          <p:cNvSpPr txBox="1"/>
          <p:nvPr>
            <p:ph idx="1" type="body"/>
          </p:nvPr>
        </p:nvSpPr>
        <p:spPr>
          <a:xfrm>
            <a:off x="701675" y="4416425"/>
            <a:ext cx="5607050" cy="41830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p36: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05" name="Google Shape;405;p36:notes"/>
          <p:cNvSpPr txBox="1"/>
          <p:nvPr>
            <p:ph idx="1" type="body"/>
          </p:nvPr>
        </p:nvSpPr>
        <p:spPr>
          <a:xfrm>
            <a:off x="701675" y="4416425"/>
            <a:ext cx="5607050" cy="41830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p37: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13" name="Google Shape;413;p37:notes"/>
          <p:cNvSpPr txBox="1"/>
          <p:nvPr>
            <p:ph idx="1" type="body"/>
          </p:nvPr>
        </p:nvSpPr>
        <p:spPr>
          <a:xfrm>
            <a:off x="701675" y="4416425"/>
            <a:ext cx="5607050" cy="41830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p38: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20" name="Google Shape;420;p38:notes"/>
          <p:cNvSpPr txBox="1"/>
          <p:nvPr>
            <p:ph idx="1" type="body"/>
          </p:nvPr>
        </p:nvSpPr>
        <p:spPr>
          <a:xfrm>
            <a:off x="701675" y="4416425"/>
            <a:ext cx="5607050" cy="41830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p39: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27" name="Google Shape;427;p39:notes"/>
          <p:cNvSpPr txBox="1"/>
          <p:nvPr>
            <p:ph idx="1" type="body"/>
          </p:nvPr>
        </p:nvSpPr>
        <p:spPr>
          <a:xfrm>
            <a:off x="701675" y="4416425"/>
            <a:ext cx="5607050" cy="41830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6" name="Google Shape;106;p4:notes"/>
          <p:cNvSpPr txBox="1"/>
          <p:nvPr>
            <p:ph idx="1" type="body"/>
          </p:nvPr>
        </p:nvSpPr>
        <p:spPr>
          <a:xfrm>
            <a:off x="701675" y="4416425"/>
            <a:ext cx="5607050" cy="41830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p40: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34" name="Google Shape;434;p40:notes"/>
          <p:cNvSpPr txBox="1"/>
          <p:nvPr>
            <p:ph idx="1" type="body"/>
          </p:nvPr>
        </p:nvSpPr>
        <p:spPr>
          <a:xfrm>
            <a:off x="701675" y="4416425"/>
            <a:ext cx="5607050" cy="41830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p41:notes"/>
          <p:cNvSpPr txBox="1"/>
          <p:nvPr>
            <p:ph idx="12" type="sldNum"/>
          </p:nvPr>
        </p:nvSpPr>
        <p:spPr>
          <a:xfrm>
            <a:off x="3970938" y="8829967"/>
            <a:ext cx="3037840" cy="464820"/>
          </a:xfrm>
          <a:prstGeom prst="rect">
            <a:avLst/>
          </a:prstGeom>
          <a:noFill/>
          <a:ln>
            <a:noFill/>
          </a:ln>
        </p:spPr>
        <p:txBody>
          <a:bodyPr anchorCtr="0" anchor="t" bIns="46575" lIns="93175" spcFirstLastPara="1" rIns="93175" wrap="square" tIns="46575">
            <a:noAutofit/>
          </a:bodyPr>
          <a:lstStyle/>
          <a:p>
            <a:pPr indent="0" lvl="0" marL="0" marR="0" rtl="0" algn="l">
              <a:spcBef>
                <a:spcPts val="0"/>
              </a:spcBef>
              <a:spcAft>
                <a:spcPts val="0"/>
              </a:spcAft>
              <a:buNone/>
            </a:pPr>
            <a:r>
              <a:rPr lang="en-US" sz="2800">
                <a:solidFill>
                  <a:schemeClr val="dk1"/>
                </a:solidFill>
                <a:latin typeface="Tahoma"/>
                <a:ea typeface="Tahoma"/>
                <a:cs typeface="Tahoma"/>
                <a:sym typeface="Tahoma"/>
              </a:rPr>
              <a:t>©A+ Computer Science     www.apluscompsci.com                 </a:t>
            </a:r>
            <a:fld id="{00000000-1234-1234-1234-123412341234}" type="slidenum">
              <a:rPr lang="en-US" sz="2800">
                <a:solidFill>
                  <a:schemeClr val="dk1"/>
                </a:solidFill>
                <a:latin typeface="Tahoma"/>
                <a:ea typeface="Tahoma"/>
                <a:cs typeface="Tahoma"/>
                <a:sym typeface="Tahoma"/>
              </a:rPr>
              <a:t>‹#›</a:t>
            </a:fld>
            <a:endParaRPr sz="2800">
              <a:solidFill>
                <a:schemeClr val="dk1"/>
              </a:solidFill>
              <a:latin typeface="Tahoma"/>
              <a:ea typeface="Tahoma"/>
              <a:cs typeface="Tahoma"/>
              <a:sym typeface="Tahoma"/>
            </a:endParaRPr>
          </a:p>
        </p:txBody>
      </p:sp>
      <p:sp>
        <p:nvSpPr>
          <p:cNvPr id="454" name="Google Shape;454;p4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5" name="Google Shape;455;p41: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5: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2" name="Google Shape;112;p5:notes"/>
          <p:cNvSpPr txBox="1"/>
          <p:nvPr>
            <p:ph idx="1" type="body"/>
          </p:nvPr>
        </p:nvSpPr>
        <p:spPr>
          <a:xfrm>
            <a:off x="701675" y="4416425"/>
            <a:ext cx="5607050" cy="41830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6: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9" name="Google Shape;119;p6:notes"/>
          <p:cNvSpPr txBox="1"/>
          <p:nvPr>
            <p:ph idx="1" type="body"/>
          </p:nvPr>
        </p:nvSpPr>
        <p:spPr>
          <a:xfrm>
            <a:off x="701675" y="4416425"/>
            <a:ext cx="5607050" cy="41830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7: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7" name="Google Shape;127;p7:notes"/>
          <p:cNvSpPr txBox="1"/>
          <p:nvPr>
            <p:ph idx="1" type="body"/>
          </p:nvPr>
        </p:nvSpPr>
        <p:spPr>
          <a:xfrm>
            <a:off x="701675" y="4416425"/>
            <a:ext cx="5607050" cy="41830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In the example above, the if else statement will only print out one time.  The if will print </a:t>
            </a:r>
            <a:r>
              <a:rPr lang="en-US" sz="1600">
                <a:solidFill>
                  <a:schemeClr val="dk1"/>
                </a:solidFill>
                <a:latin typeface="Courier New"/>
                <a:ea typeface="Courier New"/>
                <a:cs typeface="Courier New"/>
                <a:sym typeface="Courier New"/>
              </a:rPr>
              <a:t>whoot </a:t>
            </a:r>
            <a:r>
              <a:rPr lang="en-US" sz="1600">
                <a:solidFill>
                  <a:schemeClr val="dk1"/>
                </a:solidFill>
                <a:latin typeface="Times New Roman"/>
                <a:ea typeface="Times New Roman"/>
                <a:cs typeface="Times New Roman"/>
                <a:sym typeface="Times New Roman"/>
              </a:rPr>
              <a:t>if fun is greater than 30.   The if will print out </a:t>
            </a:r>
            <a:r>
              <a:rPr lang="en-US" sz="1600">
                <a:solidFill>
                  <a:schemeClr val="dk1"/>
                </a:solidFill>
                <a:latin typeface="Courier New"/>
                <a:ea typeface="Courier New"/>
                <a:cs typeface="Courier New"/>
                <a:sym typeface="Courier New"/>
              </a:rPr>
              <a:t>fly </a:t>
            </a:r>
            <a:r>
              <a:rPr lang="en-US" sz="1600">
                <a:solidFill>
                  <a:schemeClr val="dk1"/>
                </a:solidFill>
                <a:latin typeface="Times New Roman"/>
                <a:ea typeface="Times New Roman"/>
                <a:cs typeface="Times New Roman"/>
                <a:sym typeface="Times New Roman"/>
              </a:rPr>
              <a:t>if fun is less than or equal to 30.   The code above can only do one thing each time it is executed.</a:t>
            </a:r>
            <a:endParaRPr/>
          </a:p>
          <a:p>
            <a:pPr indent="0" lvl="0" marL="0" marR="0" rtl="0" algn="l">
              <a:spcBef>
                <a:spcPts val="48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Total work = 1</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8: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5" name="Google Shape;135;p8:notes"/>
          <p:cNvSpPr txBox="1"/>
          <p:nvPr>
            <p:ph idx="1" type="body"/>
          </p:nvPr>
        </p:nvSpPr>
        <p:spPr>
          <a:xfrm>
            <a:off x="701675" y="4416425"/>
            <a:ext cx="5607050" cy="41830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In the example above, the for loop will execute run times.  The if statement will execute each time the for loop iterates.  The if else statement will only print out one time. The if will print </a:t>
            </a:r>
            <a:r>
              <a:rPr lang="en-US" sz="1600">
                <a:solidFill>
                  <a:schemeClr val="dk1"/>
                </a:solidFill>
                <a:latin typeface="Courier New"/>
                <a:ea typeface="Courier New"/>
                <a:cs typeface="Courier New"/>
                <a:sym typeface="Courier New"/>
              </a:rPr>
              <a:t>whoot </a:t>
            </a:r>
            <a:r>
              <a:rPr lang="en-US" sz="1600">
                <a:solidFill>
                  <a:schemeClr val="dk1"/>
                </a:solidFill>
                <a:latin typeface="Times New Roman"/>
                <a:ea typeface="Times New Roman"/>
                <a:cs typeface="Times New Roman"/>
                <a:sym typeface="Times New Roman"/>
              </a:rPr>
              <a:t>if fun is greater than 30.   The if will print out </a:t>
            </a:r>
            <a:r>
              <a:rPr lang="en-US" sz="1600">
                <a:solidFill>
                  <a:schemeClr val="dk1"/>
                </a:solidFill>
                <a:latin typeface="Courier New"/>
                <a:ea typeface="Courier New"/>
                <a:cs typeface="Courier New"/>
                <a:sym typeface="Courier New"/>
              </a:rPr>
              <a:t>fly </a:t>
            </a:r>
            <a:r>
              <a:rPr lang="en-US" sz="1600">
                <a:solidFill>
                  <a:schemeClr val="dk1"/>
                </a:solidFill>
                <a:latin typeface="Times New Roman"/>
                <a:ea typeface="Times New Roman"/>
                <a:cs typeface="Times New Roman"/>
                <a:sym typeface="Times New Roman"/>
              </a:rPr>
              <a:t>if fun is less than or equal to 30. </a:t>
            </a:r>
            <a:endParaRPr/>
          </a:p>
          <a:p>
            <a:pPr indent="0" lvl="0" marL="0" marR="0" rtl="0" algn="l">
              <a:spcBef>
                <a:spcPts val="48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Total work = run * 1</a:t>
            </a:r>
            <a:endParaRPr/>
          </a:p>
          <a:p>
            <a:pPr indent="0" lvl="0" marL="0" marR="0" rtl="0" algn="l">
              <a:spcBef>
                <a:spcPts val="480"/>
              </a:spcBef>
              <a:spcAft>
                <a:spcPts val="0"/>
              </a:spcAft>
              <a:buNone/>
            </a:pPr>
            <a:r>
              <a:t/>
            </a:r>
            <a:endParaRPr sz="16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9: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3" name="Google Shape;143;p9:notes"/>
          <p:cNvSpPr txBox="1"/>
          <p:nvPr>
            <p:ph idx="1" type="body"/>
          </p:nvPr>
        </p:nvSpPr>
        <p:spPr>
          <a:xfrm>
            <a:off x="701675" y="4416425"/>
            <a:ext cx="5607050" cy="41830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In the example above, the for loop will execute run times.  The if statement will execute each time the for loop iterates.  The if else statement will only print out one time. The if will print </a:t>
            </a:r>
            <a:r>
              <a:rPr lang="en-US" sz="1600">
                <a:solidFill>
                  <a:schemeClr val="dk1"/>
                </a:solidFill>
                <a:latin typeface="Courier New"/>
                <a:ea typeface="Courier New"/>
                <a:cs typeface="Courier New"/>
                <a:sym typeface="Courier New"/>
              </a:rPr>
              <a:t>whoot </a:t>
            </a:r>
            <a:r>
              <a:rPr lang="en-US" sz="1600">
                <a:solidFill>
                  <a:schemeClr val="dk1"/>
                </a:solidFill>
                <a:latin typeface="Times New Roman"/>
                <a:ea typeface="Times New Roman"/>
                <a:cs typeface="Times New Roman"/>
                <a:sym typeface="Times New Roman"/>
              </a:rPr>
              <a:t>if fun is greater than 30.   The if will print out </a:t>
            </a:r>
            <a:r>
              <a:rPr lang="en-US" sz="1600">
                <a:solidFill>
                  <a:schemeClr val="dk1"/>
                </a:solidFill>
                <a:latin typeface="Courier New"/>
                <a:ea typeface="Courier New"/>
                <a:cs typeface="Courier New"/>
                <a:sym typeface="Courier New"/>
              </a:rPr>
              <a:t>fly </a:t>
            </a:r>
            <a:r>
              <a:rPr lang="en-US" sz="1600">
                <a:solidFill>
                  <a:schemeClr val="dk1"/>
                </a:solidFill>
                <a:latin typeface="Times New Roman"/>
                <a:ea typeface="Times New Roman"/>
                <a:cs typeface="Times New Roman"/>
                <a:sym typeface="Times New Roman"/>
              </a:rPr>
              <a:t>if fun is less than or equal to 30. </a:t>
            </a:r>
            <a:endParaRPr/>
          </a:p>
          <a:p>
            <a:pPr indent="0" lvl="0" marL="0" marR="0" rtl="0" algn="l">
              <a:spcBef>
                <a:spcPts val="48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l">
              <a:spcBef>
                <a:spcPts val="480"/>
              </a:spcBef>
              <a:spcAft>
                <a:spcPts val="0"/>
              </a:spcAft>
              <a:buNone/>
            </a:pPr>
            <a:r>
              <a:rPr lang="en-US" sz="1600">
                <a:solidFill>
                  <a:schemeClr val="dk1"/>
                </a:solidFill>
                <a:latin typeface="Times New Roman"/>
                <a:ea typeface="Times New Roman"/>
                <a:cs typeface="Times New Roman"/>
                <a:sym typeface="Times New Roman"/>
              </a:rPr>
              <a:t>Total work = run * 1</a:t>
            </a:r>
            <a:endParaRPr/>
          </a:p>
          <a:p>
            <a:pPr indent="0" lvl="0" marL="0" marR="0" rtl="0" algn="l">
              <a:spcBef>
                <a:spcPts val="480"/>
              </a:spcBef>
              <a:spcAft>
                <a:spcPts val="0"/>
              </a:spcAft>
              <a:buNone/>
            </a:pPr>
            <a:r>
              <a:t/>
            </a:r>
            <a:endParaRPr sz="1600">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 name="Shape 11"/>
        <p:cNvGrpSpPr/>
        <p:nvPr/>
      </p:nvGrpSpPr>
      <p:grpSpPr>
        <a:xfrm>
          <a:off x="0" y="0"/>
          <a:ext cx="0" cy="0"/>
          <a:chOff x="0" y="0"/>
          <a:chExt cx="0" cy="0"/>
        </a:xfrm>
      </p:grpSpPr>
      <p:sp>
        <p:nvSpPr>
          <p:cNvPr id="12" name="Google Shape;12;p43"/>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43"/>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43"/>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b="0">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15" name="Google Shape;15;p43"/>
          <p:cNvPicPr preferRelativeResize="0"/>
          <p:nvPr/>
        </p:nvPicPr>
        <p:blipFill rotWithShape="1">
          <a:blip r:embed="rId2">
            <a:alphaModFix/>
          </a:blip>
          <a:srcRect b="0" l="0" r="0" t="0"/>
          <a:stretch/>
        </p:blipFill>
        <p:spPr>
          <a:xfrm>
            <a:off x="6934200" y="6400800"/>
            <a:ext cx="1905000" cy="25873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9" name="Shape 69"/>
        <p:cNvGrpSpPr/>
        <p:nvPr/>
      </p:nvGrpSpPr>
      <p:grpSpPr>
        <a:xfrm>
          <a:off x="0" y="0"/>
          <a:ext cx="0" cy="0"/>
          <a:chOff x="0" y="0"/>
          <a:chExt cx="0" cy="0"/>
        </a:xfrm>
      </p:grpSpPr>
      <p:sp>
        <p:nvSpPr>
          <p:cNvPr id="70" name="Google Shape;70;p52"/>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1" name="Google Shape;71;p52"/>
          <p:cNvSpPr txBox="1"/>
          <p:nvPr>
            <p:ph idx="1" type="body"/>
          </p:nvPr>
        </p:nvSpPr>
        <p:spPr>
          <a:xfrm rot="5400000">
            <a:off x="2514600" y="152400"/>
            <a:ext cx="4114800" cy="7772400"/>
          </a:xfrm>
          <a:prstGeom prst="rect">
            <a:avLst/>
          </a:prstGeom>
          <a:noFill/>
          <a:ln>
            <a:noFill/>
          </a:ln>
        </p:spPr>
        <p:txBody>
          <a:bodyPr anchorCtr="0" anchor="t" bIns="46025" lIns="92075" spcFirstLastPara="1" rIns="92075" wrap="square" tIns="4602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2" name="Google Shape;72;p52"/>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2"/>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74" name="Google Shape;74;p52"/>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b="0">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53"/>
          <p:cNvSpPr txBox="1"/>
          <p:nvPr>
            <p:ph type="title"/>
          </p:nvPr>
        </p:nvSpPr>
        <p:spPr>
          <a:xfrm rot="5400000">
            <a:off x="4743450" y="2381250"/>
            <a:ext cx="5486400" cy="19431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7" name="Google Shape;77;p53"/>
          <p:cNvSpPr txBox="1"/>
          <p:nvPr>
            <p:ph idx="1" type="body"/>
          </p:nvPr>
        </p:nvSpPr>
        <p:spPr>
          <a:xfrm rot="5400000">
            <a:off x="781050" y="514350"/>
            <a:ext cx="5486400" cy="5676900"/>
          </a:xfrm>
          <a:prstGeom prst="rect">
            <a:avLst/>
          </a:prstGeom>
          <a:noFill/>
          <a:ln>
            <a:noFill/>
          </a:ln>
        </p:spPr>
        <p:txBody>
          <a:bodyPr anchorCtr="0" anchor="t" bIns="46025" lIns="92075" spcFirstLastPara="1" rIns="92075" wrap="square" tIns="4602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8" name="Google Shape;78;p53"/>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53"/>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80" name="Google Shape;80;p53"/>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b="0">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6" name="Shape 16"/>
        <p:cNvGrpSpPr/>
        <p:nvPr/>
      </p:nvGrpSpPr>
      <p:grpSpPr>
        <a:xfrm>
          <a:off x="0" y="0"/>
          <a:ext cx="0" cy="0"/>
          <a:chOff x="0" y="0"/>
          <a:chExt cx="0" cy="0"/>
        </a:xfrm>
      </p:grpSpPr>
      <p:sp>
        <p:nvSpPr>
          <p:cNvPr id="17" name="Google Shape;17;p44"/>
          <p:cNvSpPr txBox="1"/>
          <p:nvPr>
            <p:ph type="ctrTitle"/>
          </p:nvPr>
        </p:nvSpPr>
        <p:spPr>
          <a:xfrm>
            <a:off x="685800" y="2130425"/>
            <a:ext cx="7772400" cy="1470025"/>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 name="Google Shape;18;p44"/>
          <p:cNvSpPr txBox="1"/>
          <p:nvPr>
            <p:ph idx="1" type="subTitle"/>
          </p:nvPr>
        </p:nvSpPr>
        <p:spPr>
          <a:xfrm>
            <a:off x="1371600" y="3886200"/>
            <a:ext cx="6400800" cy="1752600"/>
          </a:xfrm>
          <a:prstGeom prst="rect">
            <a:avLst/>
          </a:prstGeom>
          <a:noFill/>
          <a:ln>
            <a:noFill/>
          </a:ln>
        </p:spPr>
        <p:txBody>
          <a:bodyPr anchorCtr="0" anchor="t" bIns="46025" lIns="92075" spcFirstLastPara="1" rIns="92075" wrap="square" tIns="46025">
            <a:noAutofit/>
          </a:bodyPr>
          <a:lstStyle>
            <a:lvl1pPr lvl="0" algn="ctr">
              <a:spcBef>
                <a:spcPts val="640"/>
              </a:spcBef>
              <a:spcAft>
                <a:spcPts val="0"/>
              </a:spcAft>
              <a:buClr>
                <a:schemeClr val="dk1"/>
              </a:buClr>
              <a:buSzPts val="3200"/>
              <a:buFont typeface="Times New Roman"/>
              <a:buNone/>
              <a:defRPr/>
            </a:lvl1pPr>
            <a:lvl2pPr lvl="1" algn="ctr">
              <a:spcBef>
                <a:spcPts val="560"/>
              </a:spcBef>
              <a:spcAft>
                <a:spcPts val="0"/>
              </a:spcAft>
              <a:buClr>
                <a:schemeClr val="dk1"/>
              </a:buClr>
              <a:buSzPts val="2800"/>
              <a:buFont typeface="Times New Roman"/>
              <a:buNone/>
              <a:defRPr/>
            </a:lvl2pPr>
            <a:lvl3pPr lvl="2" algn="ctr">
              <a:spcBef>
                <a:spcPts val="480"/>
              </a:spcBef>
              <a:spcAft>
                <a:spcPts val="0"/>
              </a:spcAft>
              <a:buClr>
                <a:schemeClr val="dk1"/>
              </a:buClr>
              <a:buSzPts val="2400"/>
              <a:buFont typeface="Times New Roman"/>
              <a:buNone/>
              <a:defRPr/>
            </a:lvl3pPr>
            <a:lvl4pPr lvl="3" algn="ctr">
              <a:spcBef>
                <a:spcPts val="400"/>
              </a:spcBef>
              <a:spcAft>
                <a:spcPts val="0"/>
              </a:spcAft>
              <a:buClr>
                <a:schemeClr val="dk1"/>
              </a:buClr>
              <a:buSzPts val="2000"/>
              <a:buFont typeface="Times New Roman"/>
              <a:buNone/>
              <a:defRPr/>
            </a:lvl4pPr>
            <a:lvl5pPr lvl="4" algn="ctr">
              <a:spcBef>
                <a:spcPts val="400"/>
              </a:spcBef>
              <a:spcAft>
                <a:spcPts val="0"/>
              </a:spcAft>
              <a:buClr>
                <a:schemeClr val="dk1"/>
              </a:buClr>
              <a:buSzPts val="2000"/>
              <a:buFont typeface="Times New Roman"/>
              <a:buNone/>
              <a:defRPr/>
            </a:lvl5pPr>
            <a:lvl6pPr lvl="5" algn="ctr">
              <a:spcBef>
                <a:spcPts val="400"/>
              </a:spcBef>
              <a:spcAft>
                <a:spcPts val="0"/>
              </a:spcAft>
              <a:buClr>
                <a:schemeClr val="dk1"/>
              </a:buClr>
              <a:buSzPts val="2000"/>
              <a:buFont typeface="Times New Roman"/>
              <a:buNone/>
              <a:defRPr/>
            </a:lvl6pPr>
            <a:lvl7pPr lvl="6" algn="ctr">
              <a:spcBef>
                <a:spcPts val="400"/>
              </a:spcBef>
              <a:spcAft>
                <a:spcPts val="0"/>
              </a:spcAft>
              <a:buClr>
                <a:schemeClr val="dk1"/>
              </a:buClr>
              <a:buSzPts val="2000"/>
              <a:buFont typeface="Times New Roman"/>
              <a:buNone/>
              <a:defRPr/>
            </a:lvl7pPr>
            <a:lvl8pPr lvl="7" algn="ctr">
              <a:spcBef>
                <a:spcPts val="400"/>
              </a:spcBef>
              <a:spcAft>
                <a:spcPts val="0"/>
              </a:spcAft>
              <a:buClr>
                <a:schemeClr val="dk1"/>
              </a:buClr>
              <a:buSzPts val="2000"/>
              <a:buFont typeface="Times New Roman"/>
              <a:buNone/>
              <a:defRPr/>
            </a:lvl8pPr>
            <a:lvl9pPr lvl="8" algn="ctr">
              <a:spcBef>
                <a:spcPts val="400"/>
              </a:spcBef>
              <a:spcAft>
                <a:spcPts val="0"/>
              </a:spcAft>
              <a:buClr>
                <a:schemeClr val="dk1"/>
              </a:buClr>
              <a:buSzPts val="2000"/>
              <a:buFont typeface="Times New Roman"/>
              <a:buNone/>
              <a:defRPr/>
            </a:lvl9pPr>
          </a:lstStyle>
          <a:p/>
        </p:txBody>
      </p:sp>
      <p:sp>
        <p:nvSpPr>
          <p:cNvPr id="19" name="Google Shape;19;p44"/>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4"/>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21" name="Google Shape;21;p44"/>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b="0">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2" name="Shape 22"/>
        <p:cNvGrpSpPr/>
        <p:nvPr/>
      </p:nvGrpSpPr>
      <p:grpSpPr>
        <a:xfrm>
          <a:off x="0" y="0"/>
          <a:ext cx="0" cy="0"/>
          <a:chOff x="0" y="0"/>
          <a:chExt cx="0" cy="0"/>
        </a:xfrm>
      </p:grpSpPr>
      <p:sp>
        <p:nvSpPr>
          <p:cNvPr id="23" name="Google Shape;23;p45"/>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4" name="Google Shape;24;p45"/>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45"/>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5"/>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45"/>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b="0">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8" name="Shape 28"/>
        <p:cNvGrpSpPr/>
        <p:nvPr/>
      </p:nvGrpSpPr>
      <p:grpSpPr>
        <a:xfrm>
          <a:off x="0" y="0"/>
          <a:ext cx="0" cy="0"/>
          <a:chOff x="0" y="0"/>
          <a:chExt cx="0" cy="0"/>
        </a:xfrm>
      </p:grpSpPr>
      <p:sp>
        <p:nvSpPr>
          <p:cNvPr id="29" name="Google Shape;29;p46"/>
          <p:cNvSpPr txBox="1"/>
          <p:nvPr>
            <p:ph type="title"/>
          </p:nvPr>
        </p:nvSpPr>
        <p:spPr>
          <a:xfrm>
            <a:off x="722313" y="4406900"/>
            <a:ext cx="7772400" cy="1362075"/>
          </a:xfrm>
          <a:prstGeom prst="rect">
            <a:avLst/>
          </a:prstGeom>
          <a:noFill/>
          <a:ln>
            <a:noFill/>
          </a:ln>
        </p:spPr>
        <p:txBody>
          <a:bodyPr anchorCtr="0" anchor="t" bIns="46025" lIns="92075" spcFirstLastPara="1" rIns="92075" wrap="square" tIns="46025">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 name="Google Shape;30;p46"/>
          <p:cNvSpPr txBox="1"/>
          <p:nvPr>
            <p:ph idx="1" type="body"/>
          </p:nvPr>
        </p:nvSpPr>
        <p:spPr>
          <a:xfrm>
            <a:off x="722313" y="2906713"/>
            <a:ext cx="7772400" cy="1500187"/>
          </a:xfrm>
          <a:prstGeom prst="rect">
            <a:avLst/>
          </a:prstGeom>
          <a:noFill/>
          <a:ln>
            <a:noFill/>
          </a:ln>
        </p:spPr>
        <p:txBody>
          <a:bodyPr anchorCtr="0" anchor="b" bIns="46025" lIns="92075" spcFirstLastPara="1" rIns="92075" wrap="square" tIns="46025">
            <a:noAutofit/>
          </a:bodyPr>
          <a:lstStyle>
            <a:lvl1pPr indent="-228600" lvl="0" marL="457200" algn="l">
              <a:spcBef>
                <a:spcPts val="400"/>
              </a:spcBef>
              <a:spcAft>
                <a:spcPts val="0"/>
              </a:spcAft>
              <a:buClr>
                <a:schemeClr val="dk1"/>
              </a:buClr>
              <a:buSzPts val="2000"/>
              <a:buFont typeface="Times New Roman"/>
              <a:buNone/>
              <a:defRPr sz="2000"/>
            </a:lvl1pPr>
            <a:lvl2pPr indent="-228600" lvl="1" marL="914400" algn="l">
              <a:spcBef>
                <a:spcPts val="360"/>
              </a:spcBef>
              <a:spcAft>
                <a:spcPts val="0"/>
              </a:spcAft>
              <a:buClr>
                <a:schemeClr val="dk1"/>
              </a:buClr>
              <a:buSzPts val="1800"/>
              <a:buFont typeface="Times New Roman"/>
              <a:buNone/>
              <a:defRPr sz="1800"/>
            </a:lvl2pPr>
            <a:lvl3pPr indent="-228600" lvl="2" marL="1371600" algn="l">
              <a:spcBef>
                <a:spcPts val="320"/>
              </a:spcBef>
              <a:spcAft>
                <a:spcPts val="0"/>
              </a:spcAft>
              <a:buClr>
                <a:schemeClr val="dk1"/>
              </a:buClr>
              <a:buSzPts val="1600"/>
              <a:buFont typeface="Times New Roman"/>
              <a:buNone/>
              <a:defRPr sz="1600"/>
            </a:lvl3pPr>
            <a:lvl4pPr indent="-228600" lvl="3" marL="1828800" algn="l">
              <a:spcBef>
                <a:spcPts val="280"/>
              </a:spcBef>
              <a:spcAft>
                <a:spcPts val="0"/>
              </a:spcAft>
              <a:buClr>
                <a:schemeClr val="dk1"/>
              </a:buClr>
              <a:buSzPts val="1400"/>
              <a:buFont typeface="Times New Roman"/>
              <a:buNone/>
              <a:defRPr sz="1400"/>
            </a:lvl4pPr>
            <a:lvl5pPr indent="-228600" lvl="4" marL="2286000" algn="l">
              <a:spcBef>
                <a:spcPts val="280"/>
              </a:spcBef>
              <a:spcAft>
                <a:spcPts val="0"/>
              </a:spcAft>
              <a:buClr>
                <a:schemeClr val="dk1"/>
              </a:buClr>
              <a:buSzPts val="1400"/>
              <a:buFont typeface="Times New Roman"/>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
        <p:nvSpPr>
          <p:cNvPr id="31" name="Google Shape;31;p46"/>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6"/>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46"/>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b="0">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4" name="Shape 34"/>
        <p:cNvGrpSpPr/>
        <p:nvPr/>
      </p:nvGrpSpPr>
      <p:grpSpPr>
        <a:xfrm>
          <a:off x="0" y="0"/>
          <a:ext cx="0" cy="0"/>
          <a:chOff x="0" y="0"/>
          <a:chExt cx="0" cy="0"/>
        </a:xfrm>
      </p:grpSpPr>
      <p:sp>
        <p:nvSpPr>
          <p:cNvPr id="35" name="Google Shape;35;p47"/>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6" name="Google Shape;36;p47"/>
          <p:cNvSpPr txBox="1"/>
          <p:nvPr>
            <p:ph idx="1" type="body"/>
          </p:nvPr>
        </p:nvSpPr>
        <p:spPr>
          <a:xfrm>
            <a:off x="685800" y="1981200"/>
            <a:ext cx="3810000" cy="4114800"/>
          </a:xfrm>
          <a:prstGeom prst="rect">
            <a:avLst/>
          </a:prstGeom>
          <a:noFill/>
          <a:ln>
            <a:noFill/>
          </a:ln>
        </p:spPr>
        <p:txBody>
          <a:bodyPr anchorCtr="0" anchor="t" bIns="46025" lIns="92075" spcFirstLastPara="1" rIns="92075" wrap="square" tIns="46025">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37" name="Google Shape;37;p47"/>
          <p:cNvSpPr txBox="1"/>
          <p:nvPr>
            <p:ph idx="2" type="body"/>
          </p:nvPr>
        </p:nvSpPr>
        <p:spPr>
          <a:xfrm>
            <a:off x="4648200" y="1981200"/>
            <a:ext cx="3810000" cy="4114800"/>
          </a:xfrm>
          <a:prstGeom prst="rect">
            <a:avLst/>
          </a:prstGeom>
          <a:noFill/>
          <a:ln>
            <a:noFill/>
          </a:ln>
        </p:spPr>
        <p:txBody>
          <a:bodyPr anchorCtr="0" anchor="t" bIns="46025" lIns="92075" spcFirstLastPara="1" rIns="92075" wrap="square" tIns="46025">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38" name="Google Shape;38;p47"/>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7"/>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40" name="Google Shape;40;p47"/>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b="0">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1" name="Shape 41"/>
        <p:cNvGrpSpPr/>
        <p:nvPr/>
      </p:nvGrpSpPr>
      <p:grpSpPr>
        <a:xfrm>
          <a:off x="0" y="0"/>
          <a:ext cx="0" cy="0"/>
          <a:chOff x="0" y="0"/>
          <a:chExt cx="0" cy="0"/>
        </a:xfrm>
      </p:grpSpPr>
      <p:sp>
        <p:nvSpPr>
          <p:cNvPr id="42" name="Google Shape;42;p48"/>
          <p:cNvSpPr txBox="1"/>
          <p:nvPr>
            <p:ph type="title"/>
          </p:nvPr>
        </p:nvSpPr>
        <p:spPr>
          <a:xfrm>
            <a:off x="457200" y="274638"/>
            <a:ext cx="82296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3" name="Google Shape;43;p48"/>
          <p:cNvSpPr txBox="1"/>
          <p:nvPr>
            <p:ph idx="1" type="body"/>
          </p:nvPr>
        </p:nvSpPr>
        <p:spPr>
          <a:xfrm>
            <a:off x="457200" y="1535113"/>
            <a:ext cx="4040188" cy="639762"/>
          </a:xfrm>
          <a:prstGeom prst="rect">
            <a:avLst/>
          </a:prstGeom>
          <a:noFill/>
          <a:ln>
            <a:noFill/>
          </a:ln>
        </p:spPr>
        <p:txBody>
          <a:bodyPr anchorCtr="0" anchor="b" bIns="46025" lIns="92075" spcFirstLastPara="1" rIns="92075" wrap="square" tIns="46025">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44" name="Google Shape;44;p48"/>
          <p:cNvSpPr txBox="1"/>
          <p:nvPr>
            <p:ph idx="2" type="body"/>
          </p:nvPr>
        </p:nvSpPr>
        <p:spPr>
          <a:xfrm>
            <a:off x="457200" y="2174875"/>
            <a:ext cx="4040188" cy="3951288"/>
          </a:xfrm>
          <a:prstGeom prst="rect">
            <a:avLst/>
          </a:prstGeom>
          <a:noFill/>
          <a:ln>
            <a:noFill/>
          </a:ln>
        </p:spPr>
        <p:txBody>
          <a:bodyPr anchorCtr="0" anchor="t" bIns="46025" lIns="92075" spcFirstLastPara="1" rIns="92075" wrap="square" tIns="46025">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45" name="Google Shape;45;p48"/>
          <p:cNvSpPr txBox="1"/>
          <p:nvPr>
            <p:ph idx="3" type="body"/>
          </p:nvPr>
        </p:nvSpPr>
        <p:spPr>
          <a:xfrm>
            <a:off x="4645025" y="1535113"/>
            <a:ext cx="4041775" cy="639762"/>
          </a:xfrm>
          <a:prstGeom prst="rect">
            <a:avLst/>
          </a:prstGeom>
          <a:noFill/>
          <a:ln>
            <a:noFill/>
          </a:ln>
        </p:spPr>
        <p:txBody>
          <a:bodyPr anchorCtr="0" anchor="b" bIns="46025" lIns="92075" spcFirstLastPara="1" rIns="92075" wrap="square" tIns="46025">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46" name="Google Shape;46;p48"/>
          <p:cNvSpPr txBox="1"/>
          <p:nvPr>
            <p:ph idx="4" type="body"/>
          </p:nvPr>
        </p:nvSpPr>
        <p:spPr>
          <a:xfrm>
            <a:off x="4645025" y="2174875"/>
            <a:ext cx="4041775" cy="3951288"/>
          </a:xfrm>
          <a:prstGeom prst="rect">
            <a:avLst/>
          </a:prstGeom>
          <a:noFill/>
          <a:ln>
            <a:noFill/>
          </a:ln>
        </p:spPr>
        <p:txBody>
          <a:bodyPr anchorCtr="0" anchor="t" bIns="46025" lIns="92075" spcFirstLastPara="1" rIns="92075" wrap="square" tIns="46025">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47" name="Google Shape;47;p48"/>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8"/>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49" name="Google Shape;49;p48"/>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b="0">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0" name="Shape 50"/>
        <p:cNvGrpSpPr/>
        <p:nvPr/>
      </p:nvGrpSpPr>
      <p:grpSpPr>
        <a:xfrm>
          <a:off x="0" y="0"/>
          <a:ext cx="0" cy="0"/>
          <a:chOff x="0" y="0"/>
          <a:chExt cx="0" cy="0"/>
        </a:xfrm>
      </p:grpSpPr>
      <p:sp>
        <p:nvSpPr>
          <p:cNvPr id="51" name="Google Shape;51;p49"/>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49"/>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9"/>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p49"/>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b="0">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5" name="Shape 55"/>
        <p:cNvGrpSpPr/>
        <p:nvPr/>
      </p:nvGrpSpPr>
      <p:grpSpPr>
        <a:xfrm>
          <a:off x="0" y="0"/>
          <a:ext cx="0" cy="0"/>
          <a:chOff x="0" y="0"/>
          <a:chExt cx="0" cy="0"/>
        </a:xfrm>
      </p:grpSpPr>
      <p:sp>
        <p:nvSpPr>
          <p:cNvPr id="56" name="Google Shape;56;p50"/>
          <p:cNvSpPr txBox="1"/>
          <p:nvPr>
            <p:ph type="title"/>
          </p:nvPr>
        </p:nvSpPr>
        <p:spPr>
          <a:xfrm>
            <a:off x="457200" y="273050"/>
            <a:ext cx="3008313" cy="1162050"/>
          </a:xfrm>
          <a:prstGeom prst="rect">
            <a:avLst/>
          </a:prstGeom>
          <a:noFill/>
          <a:ln>
            <a:noFill/>
          </a:ln>
        </p:spPr>
        <p:txBody>
          <a:bodyPr anchorCtr="0" anchor="b" bIns="46025" lIns="92075" spcFirstLastPara="1" rIns="92075" wrap="square" tIns="4602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7" name="Google Shape;57;p50"/>
          <p:cNvSpPr txBox="1"/>
          <p:nvPr>
            <p:ph idx="1" type="body"/>
          </p:nvPr>
        </p:nvSpPr>
        <p:spPr>
          <a:xfrm>
            <a:off x="3575050" y="273050"/>
            <a:ext cx="5111750" cy="5853113"/>
          </a:xfrm>
          <a:prstGeom prst="rect">
            <a:avLst/>
          </a:prstGeom>
          <a:noFill/>
          <a:ln>
            <a:noFill/>
          </a:ln>
        </p:spPr>
        <p:txBody>
          <a:bodyPr anchorCtr="0" anchor="t" bIns="46025" lIns="92075" spcFirstLastPara="1" rIns="92075" wrap="square" tIns="46025">
            <a:noAutofit/>
          </a:bodyPr>
          <a:lstStyle>
            <a:lvl1pPr indent="-431800" lvl="0" marL="457200" algn="l">
              <a:spcBef>
                <a:spcPts val="640"/>
              </a:spcBef>
              <a:spcAft>
                <a:spcPts val="0"/>
              </a:spcAft>
              <a:buClr>
                <a:schemeClr val="dk1"/>
              </a:buClr>
              <a:buSzPts val="3200"/>
              <a:buFont typeface="Times New Roman"/>
              <a:buChar char="•"/>
              <a:defRPr sz="3200"/>
            </a:lvl1pPr>
            <a:lvl2pPr indent="-406400" lvl="1" marL="914400" algn="l">
              <a:spcBef>
                <a:spcPts val="560"/>
              </a:spcBef>
              <a:spcAft>
                <a:spcPts val="0"/>
              </a:spcAft>
              <a:buClr>
                <a:schemeClr val="dk1"/>
              </a:buClr>
              <a:buSzPts val="2800"/>
              <a:buFont typeface="Times New Roman"/>
              <a:buChar char="–"/>
              <a:defRPr sz="2800"/>
            </a:lvl2pPr>
            <a:lvl3pPr indent="-381000" lvl="2" marL="1371600" algn="l">
              <a:spcBef>
                <a:spcPts val="480"/>
              </a:spcBef>
              <a:spcAft>
                <a:spcPts val="0"/>
              </a:spcAft>
              <a:buClr>
                <a:schemeClr val="dk1"/>
              </a:buClr>
              <a:buSzPts val="2400"/>
              <a:buFont typeface="Times New Roman"/>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58" name="Google Shape;58;p50"/>
          <p:cNvSpPr txBox="1"/>
          <p:nvPr>
            <p:ph idx="2" type="body"/>
          </p:nvPr>
        </p:nvSpPr>
        <p:spPr>
          <a:xfrm>
            <a:off x="457200" y="1435100"/>
            <a:ext cx="3008313" cy="4691063"/>
          </a:xfrm>
          <a:prstGeom prst="rect">
            <a:avLst/>
          </a:prstGeom>
          <a:noFill/>
          <a:ln>
            <a:noFill/>
          </a:ln>
        </p:spPr>
        <p:txBody>
          <a:bodyPr anchorCtr="0" anchor="t" bIns="46025" lIns="92075" spcFirstLastPara="1" rIns="92075" wrap="square" tIns="46025">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59" name="Google Shape;59;p50"/>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0"/>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61" name="Google Shape;61;p50"/>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b="0">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2" name="Shape 62"/>
        <p:cNvGrpSpPr/>
        <p:nvPr/>
      </p:nvGrpSpPr>
      <p:grpSpPr>
        <a:xfrm>
          <a:off x="0" y="0"/>
          <a:ext cx="0" cy="0"/>
          <a:chOff x="0" y="0"/>
          <a:chExt cx="0" cy="0"/>
        </a:xfrm>
      </p:grpSpPr>
      <p:sp>
        <p:nvSpPr>
          <p:cNvPr id="63" name="Google Shape;63;p51"/>
          <p:cNvSpPr txBox="1"/>
          <p:nvPr>
            <p:ph type="title"/>
          </p:nvPr>
        </p:nvSpPr>
        <p:spPr>
          <a:xfrm>
            <a:off x="1792288" y="4800600"/>
            <a:ext cx="5486400" cy="566738"/>
          </a:xfrm>
          <a:prstGeom prst="rect">
            <a:avLst/>
          </a:prstGeom>
          <a:noFill/>
          <a:ln>
            <a:noFill/>
          </a:ln>
        </p:spPr>
        <p:txBody>
          <a:bodyPr anchorCtr="0" anchor="b" bIns="46025" lIns="92075" spcFirstLastPara="1" rIns="92075" wrap="square" tIns="4602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4" name="Google Shape;64;p51"/>
          <p:cNvSpPr/>
          <p:nvPr>
            <p:ph idx="2" type="pic"/>
          </p:nvPr>
        </p:nvSpPr>
        <p:spPr>
          <a:xfrm>
            <a:off x="1792288" y="612775"/>
            <a:ext cx="5486400" cy="4114800"/>
          </a:xfrm>
          <a:prstGeom prst="rect">
            <a:avLst/>
          </a:prstGeom>
          <a:noFill/>
          <a:ln>
            <a:noFill/>
          </a:ln>
        </p:spPr>
        <p:txBody>
          <a:bodyPr anchorCtr="0" anchor="t" bIns="46025" lIns="92075" spcFirstLastPara="1" rIns="92075" wrap="square" tIns="46025">
            <a:noAutofit/>
          </a:bodyPr>
          <a:lstStyle>
            <a:lvl1pPr lvl="0" marR="0" rtl="0" algn="l">
              <a:spcBef>
                <a:spcPts val="64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lvl="1" marR="0" rtl="0" algn="l">
              <a:spcBef>
                <a:spcPts val="56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2pPr>
            <a:lvl3pPr lvl="2" marR="0" rtl="0" algn="l">
              <a:spcBef>
                <a:spcPts val="48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lvl="4"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lvl="5"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lvl="6"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lvl="7"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lvl="8"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65" name="Google Shape;65;p51"/>
          <p:cNvSpPr txBox="1"/>
          <p:nvPr>
            <p:ph idx="1" type="body"/>
          </p:nvPr>
        </p:nvSpPr>
        <p:spPr>
          <a:xfrm>
            <a:off x="1792288" y="5367338"/>
            <a:ext cx="5486400" cy="804862"/>
          </a:xfrm>
          <a:prstGeom prst="rect">
            <a:avLst/>
          </a:prstGeom>
          <a:noFill/>
          <a:ln>
            <a:noFill/>
          </a:ln>
        </p:spPr>
        <p:txBody>
          <a:bodyPr anchorCtr="0" anchor="t" bIns="46025" lIns="92075" spcFirstLastPara="1" rIns="92075" wrap="square" tIns="46025">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66" name="Google Shape;66;p51"/>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1"/>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68" name="Google Shape;68;p51"/>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b="0">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42"/>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7" name="Google Shape;7;p42"/>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8" name="Google Shape;8;p42"/>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8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8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8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800" u="none" cap="none" strike="noStrike">
                <a:solidFill>
                  <a:schemeClr val="dk1"/>
                </a:solidFill>
                <a:latin typeface="Tahoma"/>
                <a:ea typeface="Tahoma"/>
                <a:cs typeface="Tahoma"/>
                <a:sym typeface="Tahoma"/>
              </a:defRPr>
            </a:lvl9pPr>
          </a:lstStyle>
          <a:p/>
        </p:txBody>
      </p:sp>
      <p:sp>
        <p:nvSpPr>
          <p:cNvPr id="9" name="Google Shape;9;p42"/>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10" name="Google Shape;10;p42"/>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SzPts val="1400"/>
              <a:buNone/>
              <a:defRPr b="1" i="0" sz="8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8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8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8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800" u="none" cap="none" strike="noStrike">
                <a:solidFill>
                  <a:schemeClr val="dk1"/>
                </a:solidFill>
                <a:latin typeface="Tahoma"/>
                <a:ea typeface="Tahoma"/>
                <a:cs typeface="Tahoma"/>
                <a:sym typeface="Tahoma"/>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
          <p:cNvSpPr/>
          <p:nvPr/>
        </p:nvSpPr>
        <p:spPr>
          <a:xfrm>
            <a:off x="609600" y="609600"/>
            <a:ext cx="8153400" cy="5632311"/>
          </a:xfrm>
          <a:prstGeom prst="rect">
            <a:avLst/>
          </a:prstGeom>
          <a:solidFill>
            <a:schemeClr val="accent2"/>
          </a:solidFill>
          <a:ln cap="flat" cmpd="sng" w="25400">
            <a:solidFill>
              <a:srgbClr val="25259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br>
              <a:rPr b="1" i="0" lang="en-US" sz="8000" u="none" cap="none" strike="noStrike">
                <a:solidFill>
                  <a:srgbClr val="EDF9F4"/>
                </a:solidFill>
                <a:latin typeface="Tahoma"/>
                <a:ea typeface="Tahoma"/>
                <a:cs typeface="Tahoma"/>
                <a:sym typeface="Tahoma"/>
              </a:rPr>
            </a:br>
            <a:r>
              <a:rPr b="1" i="0" lang="en-US" sz="4000" u="none" cap="none" strike="noStrike">
                <a:solidFill>
                  <a:srgbClr val="EDF9F4"/>
                </a:solidFill>
                <a:latin typeface="Arial"/>
                <a:ea typeface="Arial"/>
                <a:cs typeface="Arial"/>
                <a:sym typeface="Arial"/>
              </a:rPr>
              <a:t>A+ Computer Science</a:t>
            </a:r>
            <a:endParaRPr/>
          </a:p>
          <a:p>
            <a:pPr indent="0" lvl="0" marL="0" marR="0" rtl="0" algn="ctr">
              <a:spcBef>
                <a:spcPts val="0"/>
              </a:spcBef>
              <a:spcAft>
                <a:spcPts val="0"/>
              </a:spcAft>
              <a:buNone/>
            </a:pPr>
            <a:r>
              <a:rPr b="1" i="0" lang="en-US" sz="8000" u="none" cap="none" strike="noStrike">
                <a:solidFill>
                  <a:srgbClr val="EDF9F4"/>
                </a:solidFill>
                <a:latin typeface="Arial"/>
                <a:ea typeface="Arial"/>
                <a:cs typeface="Arial"/>
                <a:sym typeface="Arial"/>
              </a:rPr>
              <a:t>BIG O NOTATION</a:t>
            </a:r>
            <a:endParaRPr/>
          </a:p>
          <a:p>
            <a:pPr indent="0" lvl="0" marL="0" marR="0" rtl="0" algn="ctr">
              <a:spcBef>
                <a:spcPts val="0"/>
              </a:spcBef>
              <a:spcAft>
                <a:spcPts val="0"/>
              </a:spcAft>
              <a:buNone/>
            </a:pPr>
            <a:r>
              <a:t/>
            </a:r>
            <a:endParaRPr b="1" i="0" sz="8000" u="none" cap="none" strike="noStrike">
              <a:solidFill>
                <a:srgbClr val="EDF9F4"/>
              </a:solidFill>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0"/>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156" name="Google Shape;156;p10"/>
          <p:cNvSpPr/>
          <p:nvPr/>
        </p:nvSpPr>
        <p:spPr>
          <a:xfrm>
            <a:off x="685800" y="1600200"/>
            <a:ext cx="8077200" cy="3805238"/>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400">
                <a:solidFill>
                  <a:schemeClr val="dk1"/>
                </a:solidFill>
                <a:latin typeface="Tahoma"/>
                <a:ea typeface="Tahoma"/>
                <a:cs typeface="Tahoma"/>
                <a:sym typeface="Tahoma"/>
              </a:rPr>
              <a:t>The formal definition for BigO is :</a:t>
            </a:r>
            <a:endParaRPr/>
          </a:p>
          <a:p>
            <a:pPr indent="0" lvl="0" marL="0" marR="0" rtl="0" algn="l">
              <a:spcBef>
                <a:spcPts val="0"/>
              </a:spcBef>
              <a:spcAft>
                <a:spcPts val="0"/>
              </a:spcAft>
              <a:buNone/>
            </a:pPr>
            <a:r>
              <a:t/>
            </a:r>
            <a:endParaRPr sz="2400">
              <a:solidFill>
                <a:schemeClr val="dk1"/>
              </a:solidFill>
              <a:latin typeface="Tahoma"/>
              <a:ea typeface="Tahoma"/>
              <a:cs typeface="Tahoma"/>
              <a:sym typeface="Tahoma"/>
            </a:endParaRPr>
          </a:p>
          <a:p>
            <a:pPr indent="0" lvl="0" marL="0" marR="0" rtl="0" algn="l">
              <a:spcBef>
                <a:spcPts val="0"/>
              </a:spcBef>
              <a:spcAft>
                <a:spcPts val="0"/>
              </a:spcAft>
              <a:buNone/>
            </a:pPr>
            <a:r>
              <a:rPr lang="en-US" sz="2800">
                <a:solidFill>
                  <a:schemeClr val="dk1"/>
                </a:solidFill>
                <a:latin typeface="Tahoma"/>
                <a:ea typeface="Tahoma"/>
                <a:cs typeface="Tahoma"/>
                <a:sym typeface="Tahoma"/>
              </a:rPr>
              <a:t>BigO is bound(N) if runTime(N) &lt;= c * bound(N)</a:t>
            </a:r>
            <a:endParaRPr/>
          </a:p>
          <a:p>
            <a:pPr indent="0" lvl="0" marL="0" marR="0" rtl="0" algn="l">
              <a:spcBef>
                <a:spcPts val="0"/>
              </a:spcBef>
              <a:spcAft>
                <a:spcPts val="0"/>
              </a:spcAft>
              <a:buNone/>
            </a:pPr>
            <a:r>
              <a:t/>
            </a:r>
            <a:endParaRPr sz="2400">
              <a:solidFill>
                <a:schemeClr val="dk1"/>
              </a:solidFill>
              <a:latin typeface="Tahoma"/>
              <a:ea typeface="Tahoma"/>
              <a:cs typeface="Tahoma"/>
              <a:sym typeface="Tahoma"/>
            </a:endParaRPr>
          </a:p>
          <a:p>
            <a:pPr indent="0" lvl="0" marL="0" marR="0" rtl="0" algn="l">
              <a:spcBef>
                <a:spcPts val="0"/>
              </a:spcBef>
              <a:spcAft>
                <a:spcPts val="0"/>
              </a:spcAft>
              <a:buNone/>
            </a:pPr>
            <a:r>
              <a:rPr lang="en-US" sz="2400">
                <a:solidFill>
                  <a:schemeClr val="dk1"/>
                </a:solidFill>
                <a:latin typeface="Tahoma"/>
                <a:ea typeface="Tahoma"/>
                <a:cs typeface="Tahoma"/>
                <a:sym typeface="Tahoma"/>
              </a:rPr>
              <a:t>The actual runtime of an algorithm is the </a:t>
            </a:r>
            <a:endParaRPr/>
          </a:p>
          <a:p>
            <a:pPr indent="0" lvl="0" marL="0" marR="0" rtl="0" algn="l">
              <a:spcBef>
                <a:spcPts val="0"/>
              </a:spcBef>
              <a:spcAft>
                <a:spcPts val="0"/>
              </a:spcAft>
              <a:buNone/>
            </a:pPr>
            <a:r>
              <a:rPr lang="en-US" sz="2400">
                <a:solidFill>
                  <a:schemeClr val="dk1"/>
                </a:solidFill>
                <a:latin typeface="Tahoma"/>
                <a:ea typeface="Tahoma"/>
                <a:cs typeface="Tahoma"/>
                <a:sym typeface="Tahoma"/>
              </a:rPr>
              <a:t>upper bound if the actual runtime is less than </a:t>
            </a:r>
            <a:endParaRPr/>
          </a:p>
          <a:p>
            <a:pPr indent="0" lvl="0" marL="0" marR="0" rtl="0" algn="l">
              <a:spcBef>
                <a:spcPts val="0"/>
              </a:spcBef>
              <a:spcAft>
                <a:spcPts val="0"/>
              </a:spcAft>
              <a:buNone/>
            </a:pPr>
            <a:r>
              <a:rPr lang="en-US" sz="2400">
                <a:solidFill>
                  <a:schemeClr val="dk1"/>
                </a:solidFill>
                <a:latin typeface="Tahoma"/>
                <a:ea typeface="Tahoma"/>
                <a:cs typeface="Tahoma"/>
                <a:sym typeface="Tahoma"/>
              </a:rPr>
              <a:t>c times an upper bound with c being a non-negative </a:t>
            </a:r>
            <a:endParaRPr/>
          </a:p>
          <a:p>
            <a:pPr indent="0" lvl="0" marL="0" marR="0" rtl="0" algn="l">
              <a:spcBef>
                <a:spcPts val="0"/>
              </a:spcBef>
              <a:spcAft>
                <a:spcPts val="0"/>
              </a:spcAft>
              <a:buNone/>
            </a:pPr>
            <a:r>
              <a:rPr lang="en-US" sz="2400">
                <a:solidFill>
                  <a:schemeClr val="dk1"/>
                </a:solidFill>
                <a:latin typeface="Tahoma"/>
                <a:ea typeface="Tahoma"/>
                <a:cs typeface="Tahoma"/>
                <a:sym typeface="Tahoma"/>
              </a:rPr>
              <a:t>constant and using any value of N greater than n</a:t>
            </a:r>
            <a:r>
              <a:rPr baseline="-25000" lang="en-US" sz="2400">
                <a:solidFill>
                  <a:schemeClr val="dk1"/>
                </a:solidFill>
                <a:latin typeface="Tahoma"/>
                <a:ea typeface="Tahoma"/>
                <a:cs typeface="Tahoma"/>
                <a:sym typeface="Tahoma"/>
              </a:rPr>
              <a:t>0</a:t>
            </a:r>
            <a:r>
              <a:rPr lang="en-US" sz="2400">
                <a:solidFill>
                  <a:schemeClr val="dk1"/>
                </a:solidFill>
                <a:latin typeface="Tahoma"/>
                <a:ea typeface="Tahoma"/>
                <a:cs typeface="Tahoma"/>
                <a:sym typeface="Tahoma"/>
              </a:rPr>
              <a:t>.</a:t>
            </a:r>
            <a:endParaRPr/>
          </a:p>
          <a:p>
            <a:pPr indent="0" lvl="0" marL="0" marR="0" rtl="0" algn="l">
              <a:spcBef>
                <a:spcPts val="0"/>
              </a:spcBef>
              <a:spcAft>
                <a:spcPts val="0"/>
              </a:spcAft>
              <a:buNone/>
            </a:pPr>
            <a:r>
              <a:t/>
            </a:r>
            <a:endParaRPr sz="2400">
              <a:solidFill>
                <a:schemeClr val="dk1"/>
              </a:solidFill>
              <a:latin typeface="Tahoma"/>
              <a:ea typeface="Tahoma"/>
              <a:cs typeface="Tahoma"/>
              <a:sym typeface="Tahoma"/>
            </a:endParaRPr>
          </a:p>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sp>
        <p:nvSpPr>
          <p:cNvPr id="157" name="Google Shape;157;p10"/>
          <p:cNvSpPr/>
          <p:nvPr/>
        </p:nvSpPr>
        <p:spPr>
          <a:xfrm>
            <a:off x="3048000" y="5486400"/>
            <a:ext cx="2563813" cy="6413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3600">
                <a:solidFill>
                  <a:srgbClr val="3333CC"/>
                </a:solidFill>
                <a:latin typeface="Tahoma"/>
                <a:ea typeface="Tahoma"/>
                <a:cs typeface="Tahoma"/>
                <a:sym typeface="Tahoma"/>
              </a:rPr>
              <a:t>Say what?</a:t>
            </a:r>
            <a:endParaRPr b="1" sz="3600">
              <a:solidFill>
                <a:schemeClr val="dk1"/>
              </a:solidFill>
              <a:latin typeface="Tahoma"/>
              <a:ea typeface="Tahoma"/>
              <a:cs typeface="Tahoma"/>
              <a:sym typeface="Tahoma"/>
            </a:endParaRPr>
          </a:p>
        </p:txBody>
      </p:sp>
      <p:sp>
        <p:nvSpPr>
          <p:cNvPr id="158" name="Google Shape;158;p10"/>
          <p:cNvSpPr/>
          <p:nvPr/>
        </p:nvSpPr>
        <p:spPr>
          <a:xfrm>
            <a:off x="0" y="381000"/>
            <a:ext cx="914400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Big O Notation</a:t>
            </a:r>
            <a:endParaRPr b="1" sz="5400">
              <a:solidFill>
                <a:srgbClr val="6F93DB"/>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5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1"/>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164" name="Google Shape;164;p11"/>
          <p:cNvSpPr/>
          <p:nvPr/>
        </p:nvSpPr>
        <p:spPr>
          <a:xfrm>
            <a:off x="457200" y="4038600"/>
            <a:ext cx="2176463" cy="519113"/>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800">
                <a:solidFill>
                  <a:schemeClr val="dk1"/>
                </a:solidFill>
                <a:latin typeface="Tahoma"/>
                <a:ea typeface="Tahoma"/>
                <a:cs typeface="Tahoma"/>
                <a:sym typeface="Tahoma"/>
              </a:rPr>
              <a:t>n/2*1 &lt;= ??</a:t>
            </a:r>
            <a:endParaRPr/>
          </a:p>
        </p:txBody>
      </p:sp>
      <p:sp>
        <p:nvSpPr>
          <p:cNvPr id="165" name="Google Shape;165;p11"/>
          <p:cNvSpPr/>
          <p:nvPr/>
        </p:nvSpPr>
        <p:spPr>
          <a:xfrm>
            <a:off x="4267200" y="1676400"/>
            <a:ext cx="4597400" cy="3444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chemeClr val="dk1"/>
                </a:solidFill>
                <a:latin typeface="Tahoma"/>
                <a:ea typeface="Tahoma"/>
                <a:cs typeface="Tahoma"/>
                <a:sym typeface="Tahoma"/>
              </a:rPr>
              <a:t>int run = //some input</a:t>
            </a:r>
            <a:endParaRPr/>
          </a:p>
          <a:p>
            <a:pPr indent="0" lvl="0" marL="0" marR="0" rtl="0" algn="l">
              <a:spcBef>
                <a:spcPts val="0"/>
              </a:spcBef>
              <a:spcAft>
                <a:spcPts val="0"/>
              </a:spcAft>
              <a:buNone/>
            </a:pPr>
            <a:r>
              <a:t/>
            </a:r>
            <a:endParaRPr b="1" sz="2000">
              <a:solidFill>
                <a:schemeClr val="dk1"/>
              </a:solidFill>
              <a:latin typeface="Tahoma"/>
              <a:ea typeface="Tahoma"/>
              <a:cs typeface="Tahoma"/>
              <a:sym typeface="Tahoma"/>
            </a:endParaRPr>
          </a:p>
          <a:p>
            <a:pPr indent="0" lvl="0" marL="0" marR="0" rtl="0" algn="l">
              <a:spcBef>
                <a:spcPts val="0"/>
              </a:spcBef>
              <a:spcAft>
                <a:spcPts val="0"/>
              </a:spcAft>
              <a:buNone/>
            </a:pPr>
            <a:r>
              <a:rPr b="1" lang="en-US" sz="2000">
                <a:solidFill>
                  <a:schemeClr val="dk1"/>
                </a:solidFill>
                <a:latin typeface="Tahoma"/>
                <a:ea typeface="Tahoma"/>
                <a:cs typeface="Tahoma"/>
                <a:sym typeface="Tahoma"/>
              </a:rPr>
              <a:t>for(int go=1; go&lt;=run; go=go+2)</a:t>
            </a:r>
            <a:endParaRPr/>
          </a:p>
          <a:p>
            <a:pPr indent="0" lvl="0" marL="0" marR="0" rtl="0" algn="l">
              <a:spcBef>
                <a:spcPts val="0"/>
              </a:spcBef>
              <a:spcAft>
                <a:spcPts val="0"/>
              </a:spcAft>
              <a:buNone/>
            </a:pPr>
            <a:r>
              <a:rPr b="1" lang="en-US" sz="2000">
                <a:solidFill>
                  <a:schemeClr val="dk1"/>
                </a:solidFill>
                <a:latin typeface="Tahoma"/>
                <a:ea typeface="Tahoma"/>
                <a:cs typeface="Tahoma"/>
                <a:sym typeface="Tahoma"/>
              </a:rPr>
              <a:t>{</a:t>
            </a:r>
            <a:endParaRPr/>
          </a:p>
          <a:p>
            <a:pPr indent="0" lvl="0" marL="0" marR="0" rtl="0" algn="l">
              <a:spcBef>
                <a:spcPts val="0"/>
              </a:spcBef>
              <a:spcAft>
                <a:spcPts val="0"/>
              </a:spcAft>
              <a:buNone/>
            </a:pPr>
            <a:r>
              <a:rPr b="1" lang="en-US" sz="2000">
                <a:solidFill>
                  <a:schemeClr val="dk1"/>
                </a:solidFill>
                <a:latin typeface="Tahoma"/>
                <a:ea typeface="Tahoma"/>
                <a:cs typeface="Tahoma"/>
                <a:sym typeface="Tahoma"/>
              </a:rPr>
              <a:t>  int fun = //some input</a:t>
            </a:r>
            <a:endParaRPr/>
          </a:p>
          <a:p>
            <a:pPr indent="0" lvl="0" marL="0" marR="0" rtl="0" algn="l">
              <a:spcBef>
                <a:spcPts val="0"/>
              </a:spcBef>
              <a:spcAft>
                <a:spcPts val="0"/>
              </a:spcAft>
              <a:buNone/>
            </a:pPr>
            <a:r>
              <a:rPr b="1" lang="en-US" sz="2000">
                <a:solidFill>
                  <a:schemeClr val="dk1"/>
                </a:solidFill>
                <a:latin typeface="Tahoma"/>
                <a:ea typeface="Tahoma"/>
                <a:cs typeface="Tahoma"/>
                <a:sym typeface="Tahoma"/>
              </a:rPr>
              <a:t>  if(fun&gt;30){</a:t>
            </a:r>
            <a:endParaRPr/>
          </a:p>
          <a:p>
            <a:pPr indent="0" lvl="0" marL="0" marR="0" rtl="0" algn="l">
              <a:spcBef>
                <a:spcPts val="0"/>
              </a:spcBef>
              <a:spcAft>
                <a:spcPts val="0"/>
              </a:spcAft>
              <a:buNone/>
            </a:pPr>
            <a:r>
              <a:rPr b="1" lang="en-US" sz="2000">
                <a:solidFill>
                  <a:schemeClr val="dk1"/>
                </a:solidFill>
                <a:latin typeface="Tahoma"/>
                <a:ea typeface="Tahoma"/>
                <a:cs typeface="Tahoma"/>
                <a:sym typeface="Tahoma"/>
              </a:rPr>
              <a:t>     out.println("whoot");</a:t>
            </a:r>
            <a:endParaRPr/>
          </a:p>
          <a:p>
            <a:pPr indent="0" lvl="0" marL="0" marR="0" rtl="0" algn="l">
              <a:spcBef>
                <a:spcPts val="0"/>
              </a:spcBef>
              <a:spcAft>
                <a:spcPts val="0"/>
              </a:spcAft>
              <a:buNone/>
            </a:pPr>
            <a:r>
              <a:rPr b="1" lang="en-US" sz="2000">
                <a:solidFill>
                  <a:schemeClr val="dk1"/>
                </a:solidFill>
                <a:latin typeface="Tahoma"/>
                <a:ea typeface="Tahoma"/>
                <a:cs typeface="Tahoma"/>
                <a:sym typeface="Tahoma"/>
              </a:rPr>
              <a:t>  else if(fun&lt;=30){</a:t>
            </a:r>
            <a:br>
              <a:rPr b="1" lang="en-US" sz="2000">
                <a:solidFill>
                  <a:schemeClr val="dk1"/>
                </a:solidFill>
                <a:latin typeface="Tahoma"/>
                <a:ea typeface="Tahoma"/>
                <a:cs typeface="Tahoma"/>
                <a:sym typeface="Tahoma"/>
              </a:rPr>
            </a:br>
            <a:r>
              <a:rPr b="1" lang="en-US" sz="2000">
                <a:solidFill>
                  <a:schemeClr val="dk1"/>
                </a:solidFill>
                <a:latin typeface="Tahoma"/>
                <a:ea typeface="Tahoma"/>
                <a:cs typeface="Tahoma"/>
                <a:sym typeface="Tahoma"/>
              </a:rPr>
              <a:t>     out.println("fly");</a:t>
            </a:r>
            <a:endParaRPr/>
          </a:p>
          <a:p>
            <a:pPr indent="0" lvl="0" marL="0" marR="0" rtl="0" algn="l">
              <a:spcBef>
                <a:spcPts val="0"/>
              </a:spcBef>
              <a:spcAft>
                <a:spcPts val="0"/>
              </a:spcAft>
              <a:buNone/>
            </a:pPr>
            <a:r>
              <a:rPr b="1" lang="en-US" sz="2000">
                <a:solidFill>
                  <a:schemeClr val="dk1"/>
                </a:solidFill>
                <a:latin typeface="Tahoma"/>
                <a:ea typeface="Tahoma"/>
                <a:cs typeface="Tahoma"/>
                <a:sym typeface="Tahoma"/>
              </a:rPr>
              <a:t>  }</a:t>
            </a:r>
            <a:endParaRPr/>
          </a:p>
          <a:p>
            <a:pPr indent="0" lvl="0" marL="0" marR="0" rtl="0" algn="l">
              <a:spcBef>
                <a:spcPts val="0"/>
              </a:spcBef>
              <a:spcAft>
                <a:spcPts val="0"/>
              </a:spcAft>
              <a:buNone/>
            </a:pPr>
            <a:r>
              <a:rPr b="1" lang="en-US" sz="2000">
                <a:solidFill>
                  <a:schemeClr val="dk1"/>
                </a:solidFill>
                <a:latin typeface="Tahoma"/>
                <a:ea typeface="Tahoma"/>
                <a:cs typeface="Tahoma"/>
                <a:sym typeface="Tahoma"/>
              </a:rPr>
              <a:t>}</a:t>
            </a:r>
            <a:endParaRPr/>
          </a:p>
        </p:txBody>
      </p:sp>
      <p:sp>
        <p:nvSpPr>
          <p:cNvPr id="166" name="Google Shape;166;p11"/>
          <p:cNvSpPr txBox="1"/>
          <p:nvPr/>
        </p:nvSpPr>
        <p:spPr>
          <a:xfrm>
            <a:off x="457200" y="1905000"/>
            <a:ext cx="3048000" cy="469900"/>
          </a:xfrm>
          <a:prstGeom prst="rect">
            <a:avLst/>
          </a:prstGeom>
          <a:noFill/>
          <a:ln cap="flat" cmpd="sng" w="12700">
            <a:solidFill>
              <a:srgbClr val="8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CC0000"/>
                </a:solidFill>
                <a:latin typeface="Tahoma"/>
                <a:ea typeface="Tahoma"/>
                <a:cs typeface="Tahoma"/>
                <a:sym typeface="Tahoma"/>
              </a:rPr>
              <a:t>runTime(N) – n/2 * 1</a:t>
            </a:r>
            <a:r>
              <a:rPr b="1" lang="en-US" sz="2400">
                <a:solidFill>
                  <a:srgbClr val="CC0000"/>
                </a:solidFill>
                <a:latin typeface="Tahoma"/>
                <a:ea typeface="Tahoma"/>
                <a:cs typeface="Tahoma"/>
                <a:sym typeface="Tahoma"/>
              </a:rPr>
              <a:t> </a:t>
            </a:r>
            <a:endParaRPr/>
          </a:p>
        </p:txBody>
      </p:sp>
      <p:sp>
        <p:nvSpPr>
          <p:cNvPr id="167" name="Google Shape;167;p11"/>
          <p:cNvSpPr txBox="1"/>
          <p:nvPr/>
        </p:nvSpPr>
        <p:spPr>
          <a:xfrm>
            <a:off x="457200" y="2667000"/>
            <a:ext cx="3048000" cy="409575"/>
          </a:xfrm>
          <a:prstGeom prst="rect">
            <a:avLst/>
          </a:prstGeom>
          <a:noFill/>
          <a:ln cap="flat" cmpd="sng" w="12700">
            <a:solidFill>
              <a:srgbClr val="8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CC0000"/>
                </a:solidFill>
                <a:latin typeface="Tahoma"/>
                <a:ea typeface="Tahoma"/>
                <a:cs typeface="Tahoma"/>
                <a:sym typeface="Tahoma"/>
              </a:rPr>
              <a:t>bound(N) –  ???? </a:t>
            </a:r>
            <a:endParaRPr/>
          </a:p>
        </p:txBody>
      </p:sp>
      <p:sp>
        <p:nvSpPr>
          <p:cNvPr id="168" name="Google Shape;168;p11"/>
          <p:cNvSpPr/>
          <p:nvPr/>
        </p:nvSpPr>
        <p:spPr>
          <a:xfrm>
            <a:off x="457200" y="3556000"/>
            <a:ext cx="3544888" cy="379413"/>
          </a:xfrm>
          <a:prstGeom prst="rect">
            <a:avLst/>
          </a:prstGeom>
          <a:no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accent2"/>
                </a:solidFill>
                <a:latin typeface="Tahoma"/>
                <a:ea typeface="Tahoma"/>
                <a:cs typeface="Tahoma"/>
                <a:sym typeface="Tahoma"/>
              </a:rPr>
              <a:t>runTime(N) &lt;= c * bound(N)</a:t>
            </a:r>
            <a:endParaRPr/>
          </a:p>
        </p:txBody>
      </p:sp>
      <p:sp>
        <p:nvSpPr>
          <p:cNvPr id="169" name="Google Shape;169;p11"/>
          <p:cNvSpPr/>
          <p:nvPr/>
        </p:nvSpPr>
        <p:spPr>
          <a:xfrm>
            <a:off x="0" y="381000"/>
            <a:ext cx="914400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Big O Notation</a:t>
            </a:r>
            <a:endParaRPr b="1" sz="5400">
              <a:solidFill>
                <a:srgbClr val="6F93DB"/>
              </a:solidFill>
              <a:latin typeface="Tahoma"/>
              <a:ea typeface="Tahoma"/>
              <a:cs typeface="Tahoma"/>
              <a:sym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12"/>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175" name="Google Shape;175;p12"/>
          <p:cNvSpPr/>
          <p:nvPr/>
        </p:nvSpPr>
        <p:spPr>
          <a:xfrm>
            <a:off x="457200" y="2514600"/>
            <a:ext cx="3221038" cy="3081338"/>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800">
                <a:solidFill>
                  <a:schemeClr val="dk1"/>
                </a:solidFill>
                <a:latin typeface="Tahoma"/>
                <a:ea typeface="Tahoma"/>
                <a:cs typeface="Tahoma"/>
                <a:sym typeface="Tahoma"/>
              </a:rPr>
              <a:t>n/2*1 &lt;= c * log</a:t>
            </a:r>
            <a:r>
              <a:rPr baseline="-25000" lang="en-US" sz="2800">
                <a:solidFill>
                  <a:schemeClr val="dk1"/>
                </a:solidFill>
                <a:latin typeface="Tahoma"/>
                <a:ea typeface="Tahoma"/>
                <a:cs typeface="Tahoma"/>
                <a:sym typeface="Tahoma"/>
              </a:rPr>
              <a:t>2</a:t>
            </a:r>
            <a:r>
              <a:rPr lang="en-US" sz="2800">
                <a:solidFill>
                  <a:schemeClr val="dk1"/>
                </a:solidFill>
                <a:latin typeface="Tahoma"/>
                <a:ea typeface="Tahoma"/>
                <a:cs typeface="Tahoma"/>
                <a:sym typeface="Tahoma"/>
              </a:rPr>
              <a:t>n</a:t>
            </a:r>
            <a:endParaRPr/>
          </a:p>
          <a:p>
            <a:pPr indent="0" lvl="0" marL="0" marR="0" rtl="0" algn="l">
              <a:spcBef>
                <a:spcPts val="0"/>
              </a:spcBef>
              <a:spcAft>
                <a:spcPts val="0"/>
              </a:spcAft>
              <a:buNone/>
            </a:pPr>
            <a:r>
              <a:t/>
            </a:r>
            <a:endParaRPr sz="2800">
              <a:solidFill>
                <a:schemeClr val="dk1"/>
              </a:solidFill>
              <a:latin typeface="Tahoma"/>
              <a:ea typeface="Tahoma"/>
              <a:cs typeface="Tahoma"/>
              <a:sym typeface="Tahoma"/>
            </a:endParaRPr>
          </a:p>
          <a:p>
            <a:pPr indent="0" lvl="0" marL="0" marR="0" rtl="0" algn="l">
              <a:spcBef>
                <a:spcPts val="0"/>
              </a:spcBef>
              <a:spcAft>
                <a:spcPts val="0"/>
              </a:spcAft>
              <a:buNone/>
            </a:pPr>
            <a:r>
              <a:rPr lang="en-US" sz="2800">
                <a:solidFill>
                  <a:schemeClr val="dk1"/>
                </a:solidFill>
                <a:latin typeface="Tahoma"/>
                <a:ea typeface="Tahoma"/>
                <a:cs typeface="Tahoma"/>
                <a:sym typeface="Tahoma"/>
              </a:rPr>
              <a:t>n</a:t>
            </a:r>
            <a:r>
              <a:rPr baseline="-25000" lang="en-US" sz="2800">
                <a:solidFill>
                  <a:schemeClr val="dk1"/>
                </a:solidFill>
                <a:latin typeface="Tahoma"/>
                <a:ea typeface="Tahoma"/>
                <a:cs typeface="Tahoma"/>
                <a:sym typeface="Tahoma"/>
              </a:rPr>
              <a:t>0</a:t>
            </a:r>
            <a:r>
              <a:rPr lang="en-US" sz="2800">
                <a:solidFill>
                  <a:schemeClr val="dk1"/>
                </a:solidFill>
                <a:latin typeface="Tahoma"/>
                <a:ea typeface="Tahoma"/>
                <a:cs typeface="Tahoma"/>
                <a:sym typeface="Tahoma"/>
              </a:rPr>
              <a:t> = 2</a:t>
            </a:r>
            <a:endParaRPr/>
          </a:p>
          <a:p>
            <a:pPr indent="0" lvl="0" marL="0" marR="0" rtl="0" algn="l">
              <a:spcBef>
                <a:spcPts val="0"/>
              </a:spcBef>
              <a:spcAft>
                <a:spcPts val="0"/>
              </a:spcAft>
              <a:buNone/>
            </a:pPr>
            <a:r>
              <a:rPr lang="en-US" sz="2800">
                <a:solidFill>
                  <a:schemeClr val="dk1"/>
                </a:solidFill>
                <a:latin typeface="Tahoma"/>
                <a:ea typeface="Tahoma"/>
                <a:cs typeface="Tahoma"/>
                <a:sym typeface="Tahoma"/>
              </a:rPr>
              <a:t>c = 3</a:t>
            </a:r>
            <a:endParaRPr/>
          </a:p>
          <a:p>
            <a:pPr indent="0" lvl="0" marL="0" marR="0" rtl="0" algn="l">
              <a:spcBef>
                <a:spcPts val="0"/>
              </a:spcBef>
              <a:spcAft>
                <a:spcPts val="0"/>
              </a:spcAft>
              <a:buNone/>
            </a:pPr>
            <a:r>
              <a:t/>
            </a:r>
            <a:endParaRPr sz="2800">
              <a:solidFill>
                <a:schemeClr val="dk1"/>
              </a:solidFill>
              <a:latin typeface="Tahoma"/>
              <a:ea typeface="Tahoma"/>
              <a:cs typeface="Tahoma"/>
              <a:sym typeface="Tahoma"/>
            </a:endParaRPr>
          </a:p>
          <a:p>
            <a:pPr indent="0" lvl="0" marL="0" marR="0" rtl="0" algn="l">
              <a:spcBef>
                <a:spcPts val="0"/>
              </a:spcBef>
              <a:spcAft>
                <a:spcPts val="0"/>
              </a:spcAft>
              <a:buNone/>
            </a:pPr>
            <a:r>
              <a:rPr lang="en-US" sz="2800">
                <a:solidFill>
                  <a:schemeClr val="dk1"/>
                </a:solidFill>
                <a:latin typeface="Tahoma"/>
                <a:ea typeface="Tahoma"/>
                <a:cs typeface="Tahoma"/>
                <a:sym typeface="Tahoma"/>
              </a:rPr>
              <a:t>50/2*1 &lt;= 3*6</a:t>
            </a:r>
            <a:endParaRPr/>
          </a:p>
          <a:p>
            <a:pPr indent="0" lvl="0" marL="0" marR="0" rtl="0" algn="l">
              <a:spcBef>
                <a:spcPts val="0"/>
              </a:spcBef>
              <a:spcAft>
                <a:spcPts val="0"/>
              </a:spcAft>
              <a:buNone/>
            </a:pPr>
            <a:r>
              <a:rPr lang="en-US" sz="2800">
                <a:solidFill>
                  <a:schemeClr val="dk1"/>
                </a:solidFill>
                <a:latin typeface="Tahoma"/>
                <a:ea typeface="Tahoma"/>
                <a:cs typeface="Tahoma"/>
                <a:sym typeface="Tahoma"/>
              </a:rPr>
              <a:t>25 &lt;= 18</a:t>
            </a:r>
            <a:endParaRPr/>
          </a:p>
        </p:txBody>
      </p:sp>
      <p:sp>
        <p:nvSpPr>
          <p:cNvPr id="176" name="Google Shape;176;p12"/>
          <p:cNvSpPr/>
          <p:nvPr/>
        </p:nvSpPr>
        <p:spPr>
          <a:xfrm>
            <a:off x="4191000" y="1828800"/>
            <a:ext cx="4597400" cy="36893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chemeClr val="dk1"/>
                </a:solidFill>
                <a:latin typeface="Tahoma"/>
                <a:ea typeface="Tahoma"/>
                <a:cs typeface="Tahoma"/>
                <a:sym typeface="Tahoma"/>
              </a:rPr>
              <a:t>int run = </a:t>
            </a:r>
            <a:r>
              <a:rPr b="1" lang="en-US" sz="3600">
                <a:solidFill>
                  <a:srgbClr val="008000"/>
                </a:solidFill>
                <a:latin typeface="Tahoma"/>
                <a:ea typeface="Tahoma"/>
                <a:cs typeface="Tahoma"/>
                <a:sym typeface="Tahoma"/>
              </a:rPr>
              <a:t>50</a:t>
            </a:r>
            <a:endParaRPr/>
          </a:p>
          <a:p>
            <a:pPr indent="0" lvl="0" marL="0" marR="0" rtl="0" algn="l">
              <a:spcBef>
                <a:spcPts val="0"/>
              </a:spcBef>
              <a:spcAft>
                <a:spcPts val="0"/>
              </a:spcAft>
              <a:buNone/>
            </a:pPr>
            <a:r>
              <a:t/>
            </a:r>
            <a:endParaRPr b="1" sz="2000">
              <a:solidFill>
                <a:srgbClr val="008000"/>
              </a:solidFill>
              <a:latin typeface="Tahoma"/>
              <a:ea typeface="Tahoma"/>
              <a:cs typeface="Tahoma"/>
              <a:sym typeface="Tahoma"/>
            </a:endParaRPr>
          </a:p>
          <a:p>
            <a:pPr indent="0" lvl="0" marL="0" marR="0" rtl="0" algn="l">
              <a:spcBef>
                <a:spcPts val="0"/>
              </a:spcBef>
              <a:spcAft>
                <a:spcPts val="0"/>
              </a:spcAft>
              <a:buNone/>
            </a:pPr>
            <a:r>
              <a:rPr b="1" lang="en-US" sz="2000">
                <a:solidFill>
                  <a:schemeClr val="dk1"/>
                </a:solidFill>
                <a:latin typeface="Tahoma"/>
                <a:ea typeface="Tahoma"/>
                <a:cs typeface="Tahoma"/>
                <a:sym typeface="Tahoma"/>
              </a:rPr>
              <a:t>for(int go=1; go&lt;=run; go=go+2)</a:t>
            </a:r>
            <a:endParaRPr/>
          </a:p>
          <a:p>
            <a:pPr indent="0" lvl="0" marL="0" marR="0" rtl="0" algn="l">
              <a:spcBef>
                <a:spcPts val="0"/>
              </a:spcBef>
              <a:spcAft>
                <a:spcPts val="0"/>
              </a:spcAft>
              <a:buNone/>
            </a:pPr>
            <a:r>
              <a:rPr b="1" lang="en-US" sz="2000">
                <a:solidFill>
                  <a:schemeClr val="dk1"/>
                </a:solidFill>
                <a:latin typeface="Tahoma"/>
                <a:ea typeface="Tahoma"/>
                <a:cs typeface="Tahoma"/>
                <a:sym typeface="Tahoma"/>
              </a:rPr>
              <a:t>{</a:t>
            </a:r>
            <a:endParaRPr/>
          </a:p>
          <a:p>
            <a:pPr indent="0" lvl="0" marL="0" marR="0" rtl="0" algn="l">
              <a:spcBef>
                <a:spcPts val="0"/>
              </a:spcBef>
              <a:spcAft>
                <a:spcPts val="0"/>
              </a:spcAft>
              <a:buNone/>
            </a:pPr>
            <a:r>
              <a:rPr b="1" lang="en-US" sz="2000">
                <a:solidFill>
                  <a:schemeClr val="dk1"/>
                </a:solidFill>
                <a:latin typeface="Tahoma"/>
                <a:ea typeface="Tahoma"/>
                <a:cs typeface="Tahoma"/>
                <a:sym typeface="Tahoma"/>
              </a:rPr>
              <a:t>  int fun = //some input</a:t>
            </a:r>
            <a:endParaRPr/>
          </a:p>
          <a:p>
            <a:pPr indent="0" lvl="0" marL="0" marR="0" rtl="0" algn="l">
              <a:spcBef>
                <a:spcPts val="0"/>
              </a:spcBef>
              <a:spcAft>
                <a:spcPts val="0"/>
              </a:spcAft>
              <a:buNone/>
            </a:pPr>
            <a:r>
              <a:rPr b="1" lang="en-US" sz="2000">
                <a:solidFill>
                  <a:schemeClr val="dk1"/>
                </a:solidFill>
                <a:latin typeface="Tahoma"/>
                <a:ea typeface="Tahoma"/>
                <a:cs typeface="Tahoma"/>
                <a:sym typeface="Tahoma"/>
              </a:rPr>
              <a:t>  if(fun&gt;30){</a:t>
            </a:r>
            <a:endParaRPr/>
          </a:p>
          <a:p>
            <a:pPr indent="0" lvl="0" marL="0" marR="0" rtl="0" algn="l">
              <a:spcBef>
                <a:spcPts val="0"/>
              </a:spcBef>
              <a:spcAft>
                <a:spcPts val="0"/>
              </a:spcAft>
              <a:buNone/>
            </a:pPr>
            <a:r>
              <a:rPr b="1" lang="en-US" sz="2000">
                <a:solidFill>
                  <a:schemeClr val="dk1"/>
                </a:solidFill>
                <a:latin typeface="Tahoma"/>
                <a:ea typeface="Tahoma"/>
                <a:cs typeface="Tahoma"/>
                <a:sym typeface="Tahoma"/>
              </a:rPr>
              <a:t>     out.println("whoot");</a:t>
            </a:r>
            <a:endParaRPr/>
          </a:p>
          <a:p>
            <a:pPr indent="0" lvl="0" marL="0" marR="0" rtl="0" algn="l">
              <a:spcBef>
                <a:spcPts val="0"/>
              </a:spcBef>
              <a:spcAft>
                <a:spcPts val="0"/>
              </a:spcAft>
              <a:buNone/>
            </a:pPr>
            <a:r>
              <a:rPr b="1" lang="en-US" sz="2000">
                <a:solidFill>
                  <a:schemeClr val="dk1"/>
                </a:solidFill>
                <a:latin typeface="Tahoma"/>
                <a:ea typeface="Tahoma"/>
                <a:cs typeface="Tahoma"/>
                <a:sym typeface="Tahoma"/>
              </a:rPr>
              <a:t>  else if(fun&lt;=30){</a:t>
            </a:r>
            <a:br>
              <a:rPr b="1" lang="en-US" sz="2000">
                <a:solidFill>
                  <a:schemeClr val="dk1"/>
                </a:solidFill>
                <a:latin typeface="Tahoma"/>
                <a:ea typeface="Tahoma"/>
                <a:cs typeface="Tahoma"/>
                <a:sym typeface="Tahoma"/>
              </a:rPr>
            </a:br>
            <a:r>
              <a:rPr b="1" lang="en-US" sz="2000">
                <a:solidFill>
                  <a:schemeClr val="dk1"/>
                </a:solidFill>
                <a:latin typeface="Tahoma"/>
                <a:ea typeface="Tahoma"/>
                <a:cs typeface="Tahoma"/>
                <a:sym typeface="Tahoma"/>
              </a:rPr>
              <a:t>     out.println("fly");</a:t>
            </a:r>
            <a:endParaRPr/>
          </a:p>
          <a:p>
            <a:pPr indent="0" lvl="0" marL="0" marR="0" rtl="0" algn="l">
              <a:spcBef>
                <a:spcPts val="0"/>
              </a:spcBef>
              <a:spcAft>
                <a:spcPts val="0"/>
              </a:spcAft>
              <a:buNone/>
            </a:pPr>
            <a:r>
              <a:rPr b="1" lang="en-US" sz="2000">
                <a:solidFill>
                  <a:schemeClr val="dk1"/>
                </a:solidFill>
                <a:latin typeface="Tahoma"/>
                <a:ea typeface="Tahoma"/>
                <a:cs typeface="Tahoma"/>
                <a:sym typeface="Tahoma"/>
              </a:rPr>
              <a:t>  }</a:t>
            </a:r>
            <a:endParaRPr/>
          </a:p>
          <a:p>
            <a:pPr indent="0" lvl="0" marL="0" marR="0" rtl="0" algn="l">
              <a:spcBef>
                <a:spcPts val="0"/>
              </a:spcBef>
              <a:spcAft>
                <a:spcPts val="0"/>
              </a:spcAft>
              <a:buNone/>
            </a:pPr>
            <a:r>
              <a:rPr b="1" lang="en-US" sz="2000">
                <a:solidFill>
                  <a:schemeClr val="dk1"/>
                </a:solidFill>
                <a:latin typeface="Tahoma"/>
                <a:ea typeface="Tahoma"/>
                <a:cs typeface="Tahoma"/>
                <a:sym typeface="Tahoma"/>
              </a:rPr>
              <a:t>}</a:t>
            </a:r>
            <a:endParaRPr/>
          </a:p>
        </p:txBody>
      </p:sp>
      <p:sp>
        <p:nvSpPr>
          <p:cNvPr id="177" name="Google Shape;177;p12"/>
          <p:cNvSpPr txBox="1"/>
          <p:nvPr/>
        </p:nvSpPr>
        <p:spPr>
          <a:xfrm>
            <a:off x="5181600" y="5867400"/>
            <a:ext cx="3581400" cy="469900"/>
          </a:xfrm>
          <a:prstGeom prst="rect">
            <a:avLst/>
          </a:prstGeom>
          <a:no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333CC"/>
                </a:solidFill>
                <a:latin typeface="Tahoma"/>
                <a:ea typeface="Tahoma"/>
                <a:cs typeface="Tahoma"/>
                <a:sym typeface="Tahoma"/>
              </a:rPr>
              <a:t>O(log</a:t>
            </a:r>
            <a:r>
              <a:rPr b="1" baseline="-25000" lang="en-US" sz="2400">
                <a:solidFill>
                  <a:srgbClr val="3333CC"/>
                </a:solidFill>
                <a:latin typeface="Tahoma"/>
                <a:ea typeface="Tahoma"/>
                <a:cs typeface="Tahoma"/>
                <a:sym typeface="Tahoma"/>
              </a:rPr>
              <a:t>2</a:t>
            </a:r>
            <a:r>
              <a:rPr b="1" lang="en-US" sz="2400">
                <a:solidFill>
                  <a:srgbClr val="3333CC"/>
                </a:solidFill>
                <a:latin typeface="Tahoma"/>
                <a:ea typeface="Tahoma"/>
                <a:cs typeface="Tahoma"/>
                <a:sym typeface="Tahoma"/>
              </a:rPr>
              <a:t>n) is too small.</a:t>
            </a:r>
            <a:r>
              <a:rPr b="1" lang="en-US" sz="2400">
                <a:solidFill>
                  <a:srgbClr val="CC0000"/>
                </a:solidFill>
                <a:latin typeface="Tahoma"/>
                <a:ea typeface="Tahoma"/>
                <a:cs typeface="Tahoma"/>
                <a:sym typeface="Tahoma"/>
              </a:rPr>
              <a:t> </a:t>
            </a:r>
            <a:endParaRPr/>
          </a:p>
        </p:txBody>
      </p:sp>
      <p:sp>
        <p:nvSpPr>
          <p:cNvPr id="178" name="Google Shape;178;p12"/>
          <p:cNvSpPr/>
          <p:nvPr/>
        </p:nvSpPr>
        <p:spPr>
          <a:xfrm>
            <a:off x="457200" y="1752600"/>
            <a:ext cx="3544888" cy="379413"/>
          </a:xfrm>
          <a:prstGeom prst="rect">
            <a:avLst/>
          </a:prstGeom>
          <a:no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accent2"/>
                </a:solidFill>
                <a:latin typeface="Tahoma"/>
                <a:ea typeface="Tahoma"/>
                <a:cs typeface="Tahoma"/>
                <a:sym typeface="Tahoma"/>
              </a:rPr>
              <a:t>runTime(N) &lt;= c * bound(N)</a:t>
            </a:r>
            <a:endParaRPr/>
          </a:p>
        </p:txBody>
      </p:sp>
      <p:sp>
        <p:nvSpPr>
          <p:cNvPr id="179" name="Google Shape;179;p12"/>
          <p:cNvSpPr/>
          <p:nvPr/>
        </p:nvSpPr>
        <p:spPr>
          <a:xfrm>
            <a:off x="0" y="381000"/>
            <a:ext cx="914400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Big O Notation</a:t>
            </a:r>
            <a:endParaRPr b="1" sz="5400">
              <a:solidFill>
                <a:srgbClr val="6F93DB"/>
              </a:solidFill>
              <a:latin typeface="Tahoma"/>
              <a:ea typeface="Tahoma"/>
              <a:cs typeface="Tahoma"/>
              <a:sym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13"/>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185" name="Google Shape;185;p13"/>
          <p:cNvSpPr/>
          <p:nvPr/>
        </p:nvSpPr>
        <p:spPr>
          <a:xfrm>
            <a:off x="457200" y="2438400"/>
            <a:ext cx="2803525" cy="3081338"/>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800">
                <a:solidFill>
                  <a:schemeClr val="dk1"/>
                </a:solidFill>
                <a:latin typeface="Tahoma"/>
                <a:ea typeface="Tahoma"/>
                <a:cs typeface="Tahoma"/>
                <a:sym typeface="Tahoma"/>
              </a:rPr>
              <a:t>n/2*1 &lt;= c * n</a:t>
            </a:r>
            <a:endParaRPr/>
          </a:p>
          <a:p>
            <a:pPr indent="0" lvl="0" marL="0" marR="0" rtl="0" algn="l">
              <a:spcBef>
                <a:spcPts val="0"/>
              </a:spcBef>
              <a:spcAft>
                <a:spcPts val="0"/>
              </a:spcAft>
              <a:buNone/>
            </a:pPr>
            <a:r>
              <a:t/>
            </a:r>
            <a:endParaRPr sz="2800">
              <a:solidFill>
                <a:schemeClr val="dk1"/>
              </a:solidFill>
              <a:latin typeface="Tahoma"/>
              <a:ea typeface="Tahoma"/>
              <a:cs typeface="Tahoma"/>
              <a:sym typeface="Tahoma"/>
            </a:endParaRPr>
          </a:p>
          <a:p>
            <a:pPr indent="0" lvl="0" marL="0" marR="0" rtl="0" algn="l">
              <a:spcBef>
                <a:spcPts val="0"/>
              </a:spcBef>
              <a:spcAft>
                <a:spcPts val="0"/>
              </a:spcAft>
              <a:buNone/>
            </a:pPr>
            <a:r>
              <a:rPr lang="en-US" sz="2800">
                <a:solidFill>
                  <a:schemeClr val="dk1"/>
                </a:solidFill>
                <a:latin typeface="Tahoma"/>
                <a:ea typeface="Tahoma"/>
                <a:cs typeface="Tahoma"/>
                <a:sym typeface="Tahoma"/>
              </a:rPr>
              <a:t>n</a:t>
            </a:r>
            <a:r>
              <a:rPr baseline="-25000" lang="en-US" sz="2800">
                <a:solidFill>
                  <a:schemeClr val="dk1"/>
                </a:solidFill>
                <a:latin typeface="Tahoma"/>
                <a:ea typeface="Tahoma"/>
                <a:cs typeface="Tahoma"/>
                <a:sym typeface="Tahoma"/>
              </a:rPr>
              <a:t>0</a:t>
            </a:r>
            <a:r>
              <a:rPr lang="en-US" sz="2800">
                <a:solidFill>
                  <a:schemeClr val="dk1"/>
                </a:solidFill>
                <a:latin typeface="Tahoma"/>
                <a:ea typeface="Tahoma"/>
                <a:cs typeface="Tahoma"/>
                <a:sym typeface="Tahoma"/>
              </a:rPr>
              <a:t> = 2</a:t>
            </a:r>
            <a:endParaRPr/>
          </a:p>
          <a:p>
            <a:pPr indent="0" lvl="0" marL="0" marR="0" rtl="0" algn="l">
              <a:spcBef>
                <a:spcPts val="0"/>
              </a:spcBef>
              <a:spcAft>
                <a:spcPts val="0"/>
              </a:spcAft>
              <a:buNone/>
            </a:pPr>
            <a:r>
              <a:rPr lang="en-US" sz="2800">
                <a:solidFill>
                  <a:schemeClr val="dk1"/>
                </a:solidFill>
                <a:latin typeface="Tahoma"/>
                <a:ea typeface="Tahoma"/>
                <a:cs typeface="Tahoma"/>
                <a:sym typeface="Tahoma"/>
              </a:rPr>
              <a:t>c = 3</a:t>
            </a:r>
            <a:endParaRPr/>
          </a:p>
          <a:p>
            <a:pPr indent="0" lvl="0" marL="0" marR="0" rtl="0" algn="l">
              <a:spcBef>
                <a:spcPts val="0"/>
              </a:spcBef>
              <a:spcAft>
                <a:spcPts val="0"/>
              </a:spcAft>
              <a:buNone/>
            </a:pPr>
            <a:r>
              <a:t/>
            </a:r>
            <a:endParaRPr sz="2800">
              <a:solidFill>
                <a:schemeClr val="dk1"/>
              </a:solidFill>
              <a:latin typeface="Tahoma"/>
              <a:ea typeface="Tahoma"/>
              <a:cs typeface="Tahoma"/>
              <a:sym typeface="Tahoma"/>
            </a:endParaRPr>
          </a:p>
          <a:p>
            <a:pPr indent="0" lvl="0" marL="0" marR="0" rtl="0" algn="l">
              <a:spcBef>
                <a:spcPts val="0"/>
              </a:spcBef>
              <a:spcAft>
                <a:spcPts val="0"/>
              </a:spcAft>
              <a:buNone/>
            </a:pPr>
            <a:r>
              <a:rPr lang="en-US" sz="2800">
                <a:solidFill>
                  <a:schemeClr val="dk1"/>
                </a:solidFill>
                <a:latin typeface="Tahoma"/>
                <a:ea typeface="Tahoma"/>
                <a:cs typeface="Tahoma"/>
                <a:sym typeface="Tahoma"/>
              </a:rPr>
              <a:t>50/2*1 &lt;= 3*50</a:t>
            </a:r>
            <a:endParaRPr/>
          </a:p>
          <a:p>
            <a:pPr indent="0" lvl="0" marL="0" marR="0" rtl="0" algn="l">
              <a:spcBef>
                <a:spcPts val="0"/>
              </a:spcBef>
              <a:spcAft>
                <a:spcPts val="0"/>
              </a:spcAft>
              <a:buNone/>
            </a:pPr>
            <a:r>
              <a:rPr lang="en-US" sz="2800">
                <a:solidFill>
                  <a:schemeClr val="dk1"/>
                </a:solidFill>
                <a:latin typeface="Tahoma"/>
                <a:ea typeface="Tahoma"/>
                <a:cs typeface="Tahoma"/>
                <a:sym typeface="Tahoma"/>
              </a:rPr>
              <a:t>25 &lt;= 150</a:t>
            </a:r>
            <a:endParaRPr/>
          </a:p>
        </p:txBody>
      </p:sp>
      <p:sp>
        <p:nvSpPr>
          <p:cNvPr id="186" name="Google Shape;186;p13"/>
          <p:cNvSpPr/>
          <p:nvPr/>
        </p:nvSpPr>
        <p:spPr>
          <a:xfrm>
            <a:off x="4191000" y="1828800"/>
            <a:ext cx="4597400" cy="36893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chemeClr val="dk1"/>
                </a:solidFill>
                <a:latin typeface="Tahoma"/>
                <a:ea typeface="Tahoma"/>
                <a:cs typeface="Tahoma"/>
                <a:sym typeface="Tahoma"/>
              </a:rPr>
              <a:t>int run = </a:t>
            </a:r>
            <a:r>
              <a:rPr b="1" lang="en-US" sz="3600">
                <a:solidFill>
                  <a:srgbClr val="008000"/>
                </a:solidFill>
                <a:latin typeface="Tahoma"/>
                <a:ea typeface="Tahoma"/>
                <a:cs typeface="Tahoma"/>
                <a:sym typeface="Tahoma"/>
              </a:rPr>
              <a:t>50</a:t>
            </a:r>
            <a:endParaRPr/>
          </a:p>
          <a:p>
            <a:pPr indent="0" lvl="0" marL="0" marR="0" rtl="0" algn="l">
              <a:spcBef>
                <a:spcPts val="0"/>
              </a:spcBef>
              <a:spcAft>
                <a:spcPts val="0"/>
              </a:spcAft>
              <a:buNone/>
            </a:pPr>
            <a:r>
              <a:t/>
            </a:r>
            <a:endParaRPr b="1" sz="2000">
              <a:solidFill>
                <a:srgbClr val="008000"/>
              </a:solidFill>
              <a:latin typeface="Tahoma"/>
              <a:ea typeface="Tahoma"/>
              <a:cs typeface="Tahoma"/>
              <a:sym typeface="Tahoma"/>
            </a:endParaRPr>
          </a:p>
          <a:p>
            <a:pPr indent="0" lvl="0" marL="0" marR="0" rtl="0" algn="l">
              <a:spcBef>
                <a:spcPts val="0"/>
              </a:spcBef>
              <a:spcAft>
                <a:spcPts val="0"/>
              </a:spcAft>
              <a:buNone/>
            </a:pPr>
            <a:r>
              <a:rPr b="1" lang="en-US" sz="2000">
                <a:solidFill>
                  <a:schemeClr val="dk1"/>
                </a:solidFill>
                <a:latin typeface="Tahoma"/>
                <a:ea typeface="Tahoma"/>
                <a:cs typeface="Tahoma"/>
                <a:sym typeface="Tahoma"/>
              </a:rPr>
              <a:t>for(int go=1; go&lt;=run; go=go+2)</a:t>
            </a:r>
            <a:endParaRPr/>
          </a:p>
          <a:p>
            <a:pPr indent="0" lvl="0" marL="0" marR="0" rtl="0" algn="l">
              <a:spcBef>
                <a:spcPts val="0"/>
              </a:spcBef>
              <a:spcAft>
                <a:spcPts val="0"/>
              </a:spcAft>
              <a:buNone/>
            </a:pPr>
            <a:r>
              <a:rPr b="1" lang="en-US" sz="2000">
                <a:solidFill>
                  <a:schemeClr val="dk1"/>
                </a:solidFill>
                <a:latin typeface="Tahoma"/>
                <a:ea typeface="Tahoma"/>
                <a:cs typeface="Tahoma"/>
                <a:sym typeface="Tahoma"/>
              </a:rPr>
              <a:t>{</a:t>
            </a:r>
            <a:endParaRPr/>
          </a:p>
          <a:p>
            <a:pPr indent="0" lvl="0" marL="0" marR="0" rtl="0" algn="l">
              <a:spcBef>
                <a:spcPts val="0"/>
              </a:spcBef>
              <a:spcAft>
                <a:spcPts val="0"/>
              </a:spcAft>
              <a:buNone/>
            </a:pPr>
            <a:r>
              <a:rPr b="1" lang="en-US" sz="2000">
                <a:solidFill>
                  <a:schemeClr val="dk1"/>
                </a:solidFill>
                <a:latin typeface="Tahoma"/>
                <a:ea typeface="Tahoma"/>
                <a:cs typeface="Tahoma"/>
                <a:sym typeface="Tahoma"/>
              </a:rPr>
              <a:t>  int fun = //some input</a:t>
            </a:r>
            <a:endParaRPr/>
          </a:p>
          <a:p>
            <a:pPr indent="0" lvl="0" marL="0" marR="0" rtl="0" algn="l">
              <a:spcBef>
                <a:spcPts val="0"/>
              </a:spcBef>
              <a:spcAft>
                <a:spcPts val="0"/>
              </a:spcAft>
              <a:buNone/>
            </a:pPr>
            <a:r>
              <a:rPr b="1" lang="en-US" sz="2000">
                <a:solidFill>
                  <a:schemeClr val="dk1"/>
                </a:solidFill>
                <a:latin typeface="Tahoma"/>
                <a:ea typeface="Tahoma"/>
                <a:cs typeface="Tahoma"/>
                <a:sym typeface="Tahoma"/>
              </a:rPr>
              <a:t>  if(fun&gt;30){</a:t>
            </a:r>
            <a:endParaRPr/>
          </a:p>
          <a:p>
            <a:pPr indent="0" lvl="0" marL="0" marR="0" rtl="0" algn="l">
              <a:spcBef>
                <a:spcPts val="0"/>
              </a:spcBef>
              <a:spcAft>
                <a:spcPts val="0"/>
              </a:spcAft>
              <a:buNone/>
            </a:pPr>
            <a:r>
              <a:rPr b="1" lang="en-US" sz="2000">
                <a:solidFill>
                  <a:schemeClr val="dk1"/>
                </a:solidFill>
                <a:latin typeface="Tahoma"/>
                <a:ea typeface="Tahoma"/>
                <a:cs typeface="Tahoma"/>
                <a:sym typeface="Tahoma"/>
              </a:rPr>
              <a:t>     out.println("whoot");</a:t>
            </a:r>
            <a:endParaRPr/>
          </a:p>
          <a:p>
            <a:pPr indent="0" lvl="0" marL="0" marR="0" rtl="0" algn="l">
              <a:spcBef>
                <a:spcPts val="0"/>
              </a:spcBef>
              <a:spcAft>
                <a:spcPts val="0"/>
              </a:spcAft>
              <a:buNone/>
            </a:pPr>
            <a:r>
              <a:rPr b="1" lang="en-US" sz="2000">
                <a:solidFill>
                  <a:schemeClr val="dk1"/>
                </a:solidFill>
                <a:latin typeface="Tahoma"/>
                <a:ea typeface="Tahoma"/>
                <a:cs typeface="Tahoma"/>
                <a:sym typeface="Tahoma"/>
              </a:rPr>
              <a:t>  else if(fun&lt;=30){</a:t>
            </a:r>
            <a:br>
              <a:rPr b="1" lang="en-US" sz="2000">
                <a:solidFill>
                  <a:schemeClr val="dk1"/>
                </a:solidFill>
                <a:latin typeface="Tahoma"/>
                <a:ea typeface="Tahoma"/>
                <a:cs typeface="Tahoma"/>
                <a:sym typeface="Tahoma"/>
              </a:rPr>
            </a:br>
            <a:r>
              <a:rPr b="1" lang="en-US" sz="2000">
                <a:solidFill>
                  <a:schemeClr val="dk1"/>
                </a:solidFill>
                <a:latin typeface="Tahoma"/>
                <a:ea typeface="Tahoma"/>
                <a:cs typeface="Tahoma"/>
                <a:sym typeface="Tahoma"/>
              </a:rPr>
              <a:t>     out.println("fly");</a:t>
            </a:r>
            <a:endParaRPr/>
          </a:p>
          <a:p>
            <a:pPr indent="0" lvl="0" marL="0" marR="0" rtl="0" algn="l">
              <a:spcBef>
                <a:spcPts val="0"/>
              </a:spcBef>
              <a:spcAft>
                <a:spcPts val="0"/>
              </a:spcAft>
              <a:buNone/>
            </a:pPr>
            <a:r>
              <a:rPr b="1" lang="en-US" sz="2000">
                <a:solidFill>
                  <a:schemeClr val="dk1"/>
                </a:solidFill>
                <a:latin typeface="Tahoma"/>
                <a:ea typeface="Tahoma"/>
                <a:cs typeface="Tahoma"/>
                <a:sym typeface="Tahoma"/>
              </a:rPr>
              <a:t>  }</a:t>
            </a:r>
            <a:endParaRPr/>
          </a:p>
          <a:p>
            <a:pPr indent="0" lvl="0" marL="0" marR="0" rtl="0" algn="l">
              <a:spcBef>
                <a:spcPts val="0"/>
              </a:spcBef>
              <a:spcAft>
                <a:spcPts val="0"/>
              </a:spcAft>
              <a:buNone/>
            </a:pPr>
            <a:r>
              <a:rPr b="1" lang="en-US" sz="2000">
                <a:solidFill>
                  <a:schemeClr val="dk1"/>
                </a:solidFill>
                <a:latin typeface="Tahoma"/>
                <a:ea typeface="Tahoma"/>
                <a:cs typeface="Tahoma"/>
                <a:sym typeface="Tahoma"/>
              </a:rPr>
              <a:t>}</a:t>
            </a:r>
            <a:endParaRPr/>
          </a:p>
        </p:txBody>
      </p:sp>
      <p:sp>
        <p:nvSpPr>
          <p:cNvPr id="187" name="Google Shape;187;p13"/>
          <p:cNvSpPr txBox="1"/>
          <p:nvPr/>
        </p:nvSpPr>
        <p:spPr>
          <a:xfrm>
            <a:off x="5181600" y="5867400"/>
            <a:ext cx="3581400" cy="469900"/>
          </a:xfrm>
          <a:prstGeom prst="rect">
            <a:avLst/>
          </a:prstGeom>
          <a:no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333CC"/>
                </a:solidFill>
                <a:latin typeface="Tahoma"/>
                <a:ea typeface="Tahoma"/>
                <a:cs typeface="Tahoma"/>
                <a:sym typeface="Tahoma"/>
              </a:rPr>
              <a:t>O(n) is just right.</a:t>
            </a:r>
            <a:r>
              <a:rPr b="1" lang="en-US" sz="2400">
                <a:solidFill>
                  <a:srgbClr val="CC0000"/>
                </a:solidFill>
                <a:latin typeface="Tahoma"/>
                <a:ea typeface="Tahoma"/>
                <a:cs typeface="Tahoma"/>
                <a:sym typeface="Tahoma"/>
              </a:rPr>
              <a:t> </a:t>
            </a:r>
            <a:endParaRPr/>
          </a:p>
        </p:txBody>
      </p:sp>
      <p:sp>
        <p:nvSpPr>
          <p:cNvPr id="188" name="Google Shape;188;p13"/>
          <p:cNvSpPr/>
          <p:nvPr/>
        </p:nvSpPr>
        <p:spPr>
          <a:xfrm>
            <a:off x="457200" y="1752600"/>
            <a:ext cx="3544888" cy="379413"/>
          </a:xfrm>
          <a:prstGeom prst="rect">
            <a:avLst/>
          </a:prstGeom>
          <a:no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accent2"/>
                </a:solidFill>
                <a:latin typeface="Tahoma"/>
                <a:ea typeface="Tahoma"/>
                <a:cs typeface="Tahoma"/>
                <a:sym typeface="Tahoma"/>
              </a:rPr>
              <a:t>runTime(N) &lt;= c * bound(N)</a:t>
            </a:r>
            <a:endParaRPr/>
          </a:p>
        </p:txBody>
      </p:sp>
      <p:sp>
        <p:nvSpPr>
          <p:cNvPr id="189" name="Google Shape;189;p13"/>
          <p:cNvSpPr/>
          <p:nvPr/>
        </p:nvSpPr>
        <p:spPr>
          <a:xfrm>
            <a:off x="0" y="381000"/>
            <a:ext cx="914400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Big O Notation</a:t>
            </a:r>
            <a:endParaRPr b="1" sz="5400">
              <a:solidFill>
                <a:srgbClr val="6F93DB"/>
              </a:solidFill>
              <a:latin typeface="Tahoma"/>
              <a:ea typeface="Tahoma"/>
              <a:cs typeface="Tahoma"/>
              <a:sym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14"/>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195" name="Google Shape;195;p14"/>
          <p:cNvSpPr/>
          <p:nvPr/>
        </p:nvSpPr>
        <p:spPr>
          <a:xfrm>
            <a:off x="457200" y="2438400"/>
            <a:ext cx="3190875" cy="3081338"/>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800">
                <a:solidFill>
                  <a:schemeClr val="dk1"/>
                </a:solidFill>
                <a:latin typeface="Tahoma"/>
                <a:ea typeface="Tahoma"/>
                <a:cs typeface="Tahoma"/>
                <a:sym typeface="Tahoma"/>
              </a:rPr>
              <a:t>n/2*1 &lt;= c * n</a:t>
            </a:r>
            <a:r>
              <a:rPr baseline="30000" lang="en-US" sz="2800">
                <a:solidFill>
                  <a:schemeClr val="dk1"/>
                </a:solidFill>
                <a:latin typeface="Tahoma"/>
                <a:ea typeface="Tahoma"/>
                <a:cs typeface="Tahoma"/>
                <a:sym typeface="Tahoma"/>
              </a:rPr>
              <a:t>2</a:t>
            </a:r>
            <a:endParaRPr/>
          </a:p>
          <a:p>
            <a:pPr indent="0" lvl="0" marL="0" marR="0" rtl="0" algn="l">
              <a:spcBef>
                <a:spcPts val="0"/>
              </a:spcBef>
              <a:spcAft>
                <a:spcPts val="0"/>
              </a:spcAft>
              <a:buNone/>
            </a:pPr>
            <a:r>
              <a:t/>
            </a:r>
            <a:endParaRPr sz="2800">
              <a:solidFill>
                <a:schemeClr val="dk1"/>
              </a:solidFill>
              <a:latin typeface="Tahoma"/>
              <a:ea typeface="Tahoma"/>
              <a:cs typeface="Tahoma"/>
              <a:sym typeface="Tahoma"/>
            </a:endParaRPr>
          </a:p>
          <a:p>
            <a:pPr indent="0" lvl="0" marL="0" marR="0" rtl="0" algn="l">
              <a:spcBef>
                <a:spcPts val="0"/>
              </a:spcBef>
              <a:spcAft>
                <a:spcPts val="0"/>
              </a:spcAft>
              <a:buNone/>
            </a:pPr>
            <a:r>
              <a:rPr lang="en-US" sz="2800">
                <a:solidFill>
                  <a:schemeClr val="dk1"/>
                </a:solidFill>
                <a:latin typeface="Tahoma"/>
                <a:ea typeface="Tahoma"/>
                <a:cs typeface="Tahoma"/>
                <a:sym typeface="Tahoma"/>
              </a:rPr>
              <a:t>n</a:t>
            </a:r>
            <a:r>
              <a:rPr baseline="-25000" lang="en-US" sz="2800">
                <a:solidFill>
                  <a:schemeClr val="dk1"/>
                </a:solidFill>
                <a:latin typeface="Tahoma"/>
                <a:ea typeface="Tahoma"/>
                <a:cs typeface="Tahoma"/>
                <a:sym typeface="Tahoma"/>
              </a:rPr>
              <a:t>0</a:t>
            </a:r>
            <a:r>
              <a:rPr lang="en-US" sz="2800">
                <a:solidFill>
                  <a:schemeClr val="dk1"/>
                </a:solidFill>
                <a:latin typeface="Tahoma"/>
                <a:ea typeface="Tahoma"/>
                <a:cs typeface="Tahoma"/>
                <a:sym typeface="Tahoma"/>
              </a:rPr>
              <a:t> = 2</a:t>
            </a:r>
            <a:endParaRPr/>
          </a:p>
          <a:p>
            <a:pPr indent="0" lvl="0" marL="0" marR="0" rtl="0" algn="l">
              <a:spcBef>
                <a:spcPts val="0"/>
              </a:spcBef>
              <a:spcAft>
                <a:spcPts val="0"/>
              </a:spcAft>
              <a:buNone/>
            </a:pPr>
            <a:r>
              <a:rPr lang="en-US" sz="2800">
                <a:solidFill>
                  <a:schemeClr val="dk1"/>
                </a:solidFill>
                <a:latin typeface="Tahoma"/>
                <a:ea typeface="Tahoma"/>
                <a:cs typeface="Tahoma"/>
                <a:sym typeface="Tahoma"/>
              </a:rPr>
              <a:t>c = 3</a:t>
            </a:r>
            <a:endParaRPr/>
          </a:p>
          <a:p>
            <a:pPr indent="0" lvl="0" marL="0" marR="0" rtl="0" algn="l">
              <a:spcBef>
                <a:spcPts val="0"/>
              </a:spcBef>
              <a:spcAft>
                <a:spcPts val="0"/>
              </a:spcAft>
              <a:buNone/>
            </a:pPr>
            <a:r>
              <a:t/>
            </a:r>
            <a:endParaRPr sz="2800">
              <a:solidFill>
                <a:schemeClr val="dk1"/>
              </a:solidFill>
              <a:latin typeface="Tahoma"/>
              <a:ea typeface="Tahoma"/>
              <a:cs typeface="Tahoma"/>
              <a:sym typeface="Tahoma"/>
            </a:endParaRPr>
          </a:p>
          <a:p>
            <a:pPr indent="0" lvl="0" marL="0" marR="0" rtl="0" algn="l">
              <a:spcBef>
                <a:spcPts val="0"/>
              </a:spcBef>
              <a:spcAft>
                <a:spcPts val="0"/>
              </a:spcAft>
              <a:buNone/>
            </a:pPr>
            <a:r>
              <a:rPr lang="en-US" sz="2800">
                <a:solidFill>
                  <a:schemeClr val="dk1"/>
                </a:solidFill>
                <a:latin typeface="Tahoma"/>
                <a:ea typeface="Tahoma"/>
                <a:cs typeface="Tahoma"/>
                <a:sym typeface="Tahoma"/>
              </a:rPr>
              <a:t>50/2*1 &lt;= 3*2500</a:t>
            </a:r>
            <a:endParaRPr/>
          </a:p>
          <a:p>
            <a:pPr indent="0" lvl="0" marL="0" marR="0" rtl="0" algn="l">
              <a:spcBef>
                <a:spcPts val="0"/>
              </a:spcBef>
              <a:spcAft>
                <a:spcPts val="0"/>
              </a:spcAft>
              <a:buNone/>
            </a:pPr>
            <a:r>
              <a:rPr lang="en-US" sz="2800">
                <a:solidFill>
                  <a:schemeClr val="dk1"/>
                </a:solidFill>
                <a:latin typeface="Tahoma"/>
                <a:ea typeface="Tahoma"/>
                <a:cs typeface="Tahoma"/>
                <a:sym typeface="Tahoma"/>
              </a:rPr>
              <a:t>25 &lt;= 7500</a:t>
            </a:r>
            <a:endParaRPr/>
          </a:p>
        </p:txBody>
      </p:sp>
      <p:sp>
        <p:nvSpPr>
          <p:cNvPr id="196" name="Google Shape;196;p14"/>
          <p:cNvSpPr/>
          <p:nvPr/>
        </p:nvSpPr>
        <p:spPr>
          <a:xfrm>
            <a:off x="4191000" y="1828800"/>
            <a:ext cx="4597400" cy="36893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chemeClr val="dk1"/>
                </a:solidFill>
                <a:latin typeface="Tahoma"/>
                <a:ea typeface="Tahoma"/>
                <a:cs typeface="Tahoma"/>
                <a:sym typeface="Tahoma"/>
              </a:rPr>
              <a:t>int run = </a:t>
            </a:r>
            <a:r>
              <a:rPr b="1" lang="en-US" sz="3600">
                <a:solidFill>
                  <a:srgbClr val="008000"/>
                </a:solidFill>
                <a:latin typeface="Tahoma"/>
                <a:ea typeface="Tahoma"/>
                <a:cs typeface="Tahoma"/>
                <a:sym typeface="Tahoma"/>
              </a:rPr>
              <a:t>50</a:t>
            </a:r>
            <a:endParaRPr/>
          </a:p>
          <a:p>
            <a:pPr indent="0" lvl="0" marL="0" marR="0" rtl="0" algn="l">
              <a:spcBef>
                <a:spcPts val="0"/>
              </a:spcBef>
              <a:spcAft>
                <a:spcPts val="0"/>
              </a:spcAft>
              <a:buNone/>
            </a:pPr>
            <a:r>
              <a:t/>
            </a:r>
            <a:endParaRPr b="1" sz="2000">
              <a:solidFill>
                <a:srgbClr val="008000"/>
              </a:solidFill>
              <a:latin typeface="Tahoma"/>
              <a:ea typeface="Tahoma"/>
              <a:cs typeface="Tahoma"/>
              <a:sym typeface="Tahoma"/>
            </a:endParaRPr>
          </a:p>
          <a:p>
            <a:pPr indent="0" lvl="0" marL="0" marR="0" rtl="0" algn="l">
              <a:spcBef>
                <a:spcPts val="0"/>
              </a:spcBef>
              <a:spcAft>
                <a:spcPts val="0"/>
              </a:spcAft>
              <a:buNone/>
            </a:pPr>
            <a:r>
              <a:rPr b="1" lang="en-US" sz="2000">
                <a:solidFill>
                  <a:schemeClr val="dk1"/>
                </a:solidFill>
                <a:latin typeface="Tahoma"/>
                <a:ea typeface="Tahoma"/>
                <a:cs typeface="Tahoma"/>
                <a:sym typeface="Tahoma"/>
              </a:rPr>
              <a:t>for(int go=1; go&lt;=run; go=go+2)</a:t>
            </a:r>
            <a:endParaRPr/>
          </a:p>
          <a:p>
            <a:pPr indent="0" lvl="0" marL="0" marR="0" rtl="0" algn="l">
              <a:spcBef>
                <a:spcPts val="0"/>
              </a:spcBef>
              <a:spcAft>
                <a:spcPts val="0"/>
              </a:spcAft>
              <a:buNone/>
            </a:pPr>
            <a:r>
              <a:rPr b="1" lang="en-US" sz="2000">
                <a:solidFill>
                  <a:schemeClr val="dk1"/>
                </a:solidFill>
                <a:latin typeface="Tahoma"/>
                <a:ea typeface="Tahoma"/>
                <a:cs typeface="Tahoma"/>
                <a:sym typeface="Tahoma"/>
              </a:rPr>
              <a:t>{</a:t>
            </a:r>
            <a:endParaRPr/>
          </a:p>
          <a:p>
            <a:pPr indent="0" lvl="0" marL="0" marR="0" rtl="0" algn="l">
              <a:spcBef>
                <a:spcPts val="0"/>
              </a:spcBef>
              <a:spcAft>
                <a:spcPts val="0"/>
              </a:spcAft>
              <a:buNone/>
            </a:pPr>
            <a:r>
              <a:rPr b="1" lang="en-US" sz="2000">
                <a:solidFill>
                  <a:schemeClr val="dk1"/>
                </a:solidFill>
                <a:latin typeface="Tahoma"/>
                <a:ea typeface="Tahoma"/>
                <a:cs typeface="Tahoma"/>
                <a:sym typeface="Tahoma"/>
              </a:rPr>
              <a:t>  int fun = //some input</a:t>
            </a:r>
            <a:endParaRPr/>
          </a:p>
          <a:p>
            <a:pPr indent="0" lvl="0" marL="0" marR="0" rtl="0" algn="l">
              <a:spcBef>
                <a:spcPts val="0"/>
              </a:spcBef>
              <a:spcAft>
                <a:spcPts val="0"/>
              </a:spcAft>
              <a:buNone/>
            </a:pPr>
            <a:r>
              <a:rPr b="1" lang="en-US" sz="2000">
                <a:solidFill>
                  <a:schemeClr val="dk1"/>
                </a:solidFill>
                <a:latin typeface="Tahoma"/>
                <a:ea typeface="Tahoma"/>
                <a:cs typeface="Tahoma"/>
                <a:sym typeface="Tahoma"/>
              </a:rPr>
              <a:t>  if(fun&gt;30){</a:t>
            </a:r>
            <a:endParaRPr/>
          </a:p>
          <a:p>
            <a:pPr indent="0" lvl="0" marL="0" marR="0" rtl="0" algn="l">
              <a:spcBef>
                <a:spcPts val="0"/>
              </a:spcBef>
              <a:spcAft>
                <a:spcPts val="0"/>
              </a:spcAft>
              <a:buNone/>
            </a:pPr>
            <a:r>
              <a:rPr b="1" lang="en-US" sz="2000">
                <a:solidFill>
                  <a:schemeClr val="dk1"/>
                </a:solidFill>
                <a:latin typeface="Tahoma"/>
                <a:ea typeface="Tahoma"/>
                <a:cs typeface="Tahoma"/>
                <a:sym typeface="Tahoma"/>
              </a:rPr>
              <a:t>     out.println("whoot");</a:t>
            </a:r>
            <a:endParaRPr/>
          </a:p>
          <a:p>
            <a:pPr indent="0" lvl="0" marL="0" marR="0" rtl="0" algn="l">
              <a:spcBef>
                <a:spcPts val="0"/>
              </a:spcBef>
              <a:spcAft>
                <a:spcPts val="0"/>
              </a:spcAft>
              <a:buNone/>
            </a:pPr>
            <a:r>
              <a:rPr b="1" lang="en-US" sz="2000">
                <a:solidFill>
                  <a:schemeClr val="dk1"/>
                </a:solidFill>
                <a:latin typeface="Tahoma"/>
                <a:ea typeface="Tahoma"/>
                <a:cs typeface="Tahoma"/>
                <a:sym typeface="Tahoma"/>
              </a:rPr>
              <a:t>  else if(fun&lt;=30){</a:t>
            </a:r>
            <a:br>
              <a:rPr b="1" lang="en-US" sz="2000">
                <a:solidFill>
                  <a:schemeClr val="dk1"/>
                </a:solidFill>
                <a:latin typeface="Tahoma"/>
                <a:ea typeface="Tahoma"/>
                <a:cs typeface="Tahoma"/>
                <a:sym typeface="Tahoma"/>
              </a:rPr>
            </a:br>
            <a:r>
              <a:rPr b="1" lang="en-US" sz="2000">
                <a:solidFill>
                  <a:schemeClr val="dk1"/>
                </a:solidFill>
                <a:latin typeface="Tahoma"/>
                <a:ea typeface="Tahoma"/>
                <a:cs typeface="Tahoma"/>
                <a:sym typeface="Tahoma"/>
              </a:rPr>
              <a:t>     out.println("fly");</a:t>
            </a:r>
            <a:endParaRPr/>
          </a:p>
          <a:p>
            <a:pPr indent="0" lvl="0" marL="0" marR="0" rtl="0" algn="l">
              <a:spcBef>
                <a:spcPts val="0"/>
              </a:spcBef>
              <a:spcAft>
                <a:spcPts val="0"/>
              </a:spcAft>
              <a:buNone/>
            </a:pPr>
            <a:r>
              <a:rPr b="1" lang="en-US" sz="2000">
                <a:solidFill>
                  <a:schemeClr val="dk1"/>
                </a:solidFill>
                <a:latin typeface="Tahoma"/>
                <a:ea typeface="Tahoma"/>
                <a:cs typeface="Tahoma"/>
                <a:sym typeface="Tahoma"/>
              </a:rPr>
              <a:t>  }</a:t>
            </a:r>
            <a:endParaRPr/>
          </a:p>
          <a:p>
            <a:pPr indent="0" lvl="0" marL="0" marR="0" rtl="0" algn="l">
              <a:spcBef>
                <a:spcPts val="0"/>
              </a:spcBef>
              <a:spcAft>
                <a:spcPts val="0"/>
              </a:spcAft>
              <a:buNone/>
            </a:pPr>
            <a:r>
              <a:rPr b="1" lang="en-US" sz="2000">
                <a:solidFill>
                  <a:schemeClr val="dk1"/>
                </a:solidFill>
                <a:latin typeface="Tahoma"/>
                <a:ea typeface="Tahoma"/>
                <a:cs typeface="Tahoma"/>
                <a:sym typeface="Tahoma"/>
              </a:rPr>
              <a:t>}</a:t>
            </a:r>
            <a:endParaRPr/>
          </a:p>
        </p:txBody>
      </p:sp>
      <p:sp>
        <p:nvSpPr>
          <p:cNvPr id="197" name="Google Shape;197;p14"/>
          <p:cNvSpPr txBox="1"/>
          <p:nvPr/>
        </p:nvSpPr>
        <p:spPr>
          <a:xfrm>
            <a:off x="5181600" y="5867400"/>
            <a:ext cx="3581400" cy="469900"/>
          </a:xfrm>
          <a:prstGeom prst="rect">
            <a:avLst/>
          </a:prstGeom>
          <a:no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333CC"/>
                </a:solidFill>
                <a:latin typeface="Tahoma"/>
                <a:ea typeface="Tahoma"/>
                <a:cs typeface="Tahoma"/>
                <a:sym typeface="Tahoma"/>
              </a:rPr>
              <a:t>O(n</a:t>
            </a:r>
            <a:r>
              <a:rPr b="1" baseline="30000" lang="en-US" sz="2400">
                <a:solidFill>
                  <a:srgbClr val="3333CC"/>
                </a:solidFill>
                <a:latin typeface="Tahoma"/>
                <a:ea typeface="Tahoma"/>
                <a:cs typeface="Tahoma"/>
                <a:sym typeface="Tahoma"/>
              </a:rPr>
              <a:t>2</a:t>
            </a:r>
            <a:r>
              <a:rPr b="1" lang="en-US" sz="2400">
                <a:solidFill>
                  <a:srgbClr val="3333CC"/>
                </a:solidFill>
                <a:latin typeface="Tahoma"/>
                <a:ea typeface="Tahoma"/>
                <a:cs typeface="Tahoma"/>
                <a:sym typeface="Tahoma"/>
              </a:rPr>
              <a:t>) is too big.</a:t>
            </a:r>
            <a:r>
              <a:rPr b="1" lang="en-US" sz="2400">
                <a:solidFill>
                  <a:srgbClr val="CC0000"/>
                </a:solidFill>
                <a:latin typeface="Tahoma"/>
                <a:ea typeface="Tahoma"/>
                <a:cs typeface="Tahoma"/>
                <a:sym typeface="Tahoma"/>
              </a:rPr>
              <a:t> </a:t>
            </a:r>
            <a:endParaRPr/>
          </a:p>
        </p:txBody>
      </p:sp>
      <p:sp>
        <p:nvSpPr>
          <p:cNvPr id="198" name="Google Shape;198;p14"/>
          <p:cNvSpPr/>
          <p:nvPr/>
        </p:nvSpPr>
        <p:spPr>
          <a:xfrm>
            <a:off x="457200" y="1752600"/>
            <a:ext cx="3544888" cy="379413"/>
          </a:xfrm>
          <a:prstGeom prst="rect">
            <a:avLst/>
          </a:prstGeom>
          <a:no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accent2"/>
                </a:solidFill>
                <a:latin typeface="Tahoma"/>
                <a:ea typeface="Tahoma"/>
                <a:cs typeface="Tahoma"/>
                <a:sym typeface="Tahoma"/>
              </a:rPr>
              <a:t>runTime(N) &lt;= c * bound(N)</a:t>
            </a:r>
            <a:endParaRPr/>
          </a:p>
        </p:txBody>
      </p:sp>
      <p:sp>
        <p:nvSpPr>
          <p:cNvPr id="199" name="Google Shape;199;p14"/>
          <p:cNvSpPr/>
          <p:nvPr/>
        </p:nvSpPr>
        <p:spPr>
          <a:xfrm>
            <a:off x="0" y="381000"/>
            <a:ext cx="914400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Big O Notation</a:t>
            </a:r>
            <a:endParaRPr b="1" sz="5400">
              <a:solidFill>
                <a:srgbClr val="6F93DB"/>
              </a:solidFill>
              <a:latin typeface="Tahoma"/>
              <a:ea typeface="Tahoma"/>
              <a:cs typeface="Tahoma"/>
              <a:sym typeface="Tahom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15"/>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205" name="Google Shape;205;p15"/>
          <p:cNvSpPr/>
          <p:nvPr/>
        </p:nvSpPr>
        <p:spPr>
          <a:xfrm>
            <a:off x="990600" y="1676400"/>
            <a:ext cx="7061200" cy="3935413"/>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800">
                <a:solidFill>
                  <a:schemeClr val="dk1"/>
                </a:solidFill>
                <a:latin typeface="Tahoma"/>
                <a:ea typeface="Tahoma"/>
                <a:cs typeface="Tahoma"/>
                <a:sym typeface="Tahoma"/>
              </a:rPr>
              <a:t>The BigO determined for a section of code</a:t>
            </a:r>
            <a:endParaRPr/>
          </a:p>
          <a:p>
            <a:pPr indent="0" lvl="0" marL="0" marR="0" rtl="0" algn="l">
              <a:spcBef>
                <a:spcPts val="0"/>
              </a:spcBef>
              <a:spcAft>
                <a:spcPts val="0"/>
              </a:spcAft>
              <a:buNone/>
            </a:pPr>
            <a:r>
              <a:rPr lang="en-US" sz="2800">
                <a:solidFill>
                  <a:schemeClr val="dk1"/>
                </a:solidFill>
                <a:latin typeface="Tahoma"/>
                <a:ea typeface="Tahoma"/>
                <a:cs typeface="Tahoma"/>
                <a:sym typeface="Tahoma"/>
              </a:rPr>
              <a:t>should be the most restrictive BigO possible</a:t>
            </a:r>
            <a:endParaRPr/>
          </a:p>
          <a:p>
            <a:pPr indent="0" lvl="0" marL="0" marR="0" rtl="0" algn="l">
              <a:spcBef>
                <a:spcPts val="0"/>
              </a:spcBef>
              <a:spcAft>
                <a:spcPts val="0"/>
              </a:spcAft>
              <a:buNone/>
            </a:pPr>
            <a:r>
              <a:rPr lang="en-US" sz="2800">
                <a:solidFill>
                  <a:schemeClr val="dk1"/>
                </a:solidFill>
                <a:latin typeface="Tahoma"/>
                <a:ea typeface="Tahoma"/>
                <a:cs typeface="Tahoma"/>
                <a:sym typeface="Tahoma"/>
              </a:rPr>
              <a:t>so that the BigO grows at a faster rate than</a:t>
            </a:r>
            <a:endParaRPr/>
          </a:p>
          <a:p>
            <a:pPr indent="0" lvl="0" marL="0" marR="0" rtl="0" algn="l">
              <a:spcBef>
                <a:spcPts val="0"/>
              </a:spcBef>
              <a:spcAft>
                <a:spcPts val="0"/>
              </a:spcAft>
              <a:buNone/>
            </a:pPr>
            <a:r>
              <a:rPr lang="en-US" sz="2800">
                <a:solidFill>
                  <a:schemeClr val="dk1"/>
                </a:solidFill>
                <a:latin typeface="Tahoma"/>
                <a:ea typeface="Tahoma"/>
                <a:cs typeface="Tahoma"/>
                <a:sym typeface="Tahoma"/>
              </a:rPr>
              <a:t>the actual runtime of the code.</a:t>
            </a:r>
            <a:endParaRPr/>
          </a:p>
          <a:p>
            <a:pPr indent="0" lvl="0" marL="0" marR="0" rtl="0" algn="l">
              <a:spcBef>
                <a:spcPts val="0"/>
              </a:spcBef>
              <a:spcAft>
                <a:spcPts val="0"/>
              </a:spcAft>
              <a:buNone/>
            </a:pPr>
            <a:r>
              <a:t/>
            </a:r>
            <a:endParaRPr sz="2800">
              <a:solidFill>
                <a:schemeClr val="dk1"/>
              </a:solidFill>
              <a:latin typeface="Tahoma"/>
              <a:ea typeface="Tahoma"/>
              <a:cs typeface="Tahoma"/>
              <a:sym typeface="Tahoma"/>
            </a:endParaRPr>
          </a:p>
          <a:p>
            <a:pPr indent="0" lvl="0" marL="0" marR="0" rtl="0" algn="l">
              <a:spcBef>
                <a:spcPts val="0"/>
              </a:spcBef>
              <a:spcAft>
                <a:spcPts val="0"/>
              </a:spcAft>
              <a:buNone/>
            </a:pPr>
            <a:r>
              <a:rPr lang="en-US" sz="2800">
                <a:solidFill>
                  <a:schemeClr val="dk1"/>
                </a:solidFill>
                <a:latin typeface="Tahoma"/>
                <a:ea typeface="Tahoma"/>
                <a:cs typeface="Tahoma"/>
                <a:sym typeface="Tahoma"/>
              </a:rPr>
              <a:t>For the previous example, N is the most</a:t>
            </a:r>
            <a:endParaRPr/>
          </a:p>
          <a:p>
            <a:pPr indent="0" lvl="0" marL="0" marR="0" rtl="0" algn="l">
              <a:spcBef>
                <a:spcPts val="0"/>
              </a:spcBef>
              <a:spcAft>
                <a:spcPts val="0"/>
              </a:spcAft>
              <a:buNone/>
            </a:pPr>
            <a:r>
              <a:rPr lang="en-US" sz="2800">
                <a:solidFill>
                  <a:schemeClr val="dk1"/>
                </a:solidFill>
                <a:latin typeface="Tahoma"/>
                <a:ea typeface="Tahoma"/>
                <a:cs typeface="Tahoma"/>
                <a:sym typeface="Tahoma"/>
              </a:rPr>
              <a:t>appropriate BigO as it meets the criteria</a:t>
            </a:r>
            <a:endParaRPr/>
          </a:p>
          <a:p>
            <a:pPr indent="0" lvl="0" marL="0" marR="0" rtl="0" algn="l">
              <a:spcBef>
                <a:spcPts val="0"/>
              </a:spcBef>
              <a:spcAft>
                <a:spcPts val="0"/>
              </a:spcAft>
              <a:buNone/>
            </a:pPr>
            <a:r>
              <a:rPr lang="en-US" sz="2800">
                <a:solidFill>
                  <a:schemeClr val="dk1"/>
                </a:solidFill>
                <a:latin typeface="Tahoma"/>
                <a:ea typeface="Tahoma"/>
                <a:cs typeface="Tahoma"/>
                <a:sym typeface="Tahoma"/>
              </a:rPr>
              <a:t>and is the most restrictive BigO that would</a:t>
            </a:r>
            <a:endParaRPr/>
          </a:p>
          <a:p>
            <a:pPr indent="0" lvl="0" marL="0" marR="0" rtl="0" algn="l">
              <a:spcBef>
                <a:spcPts val="0"/>
              </a:spcBef>
              <a:spcAft>
                <a:spcPts val="0"/>
              </a:spcAft>
              <a:buNone/>
            </a:pPr>
            <a:r>
              <a:rPr lang="en-US" sz="2800">
                <a:solidFill>
                  <a:schemeClr val="dk1"/>
                </a:solidFill>
                <a:latin typeface="Tahoma"/>
                <a:ea typeface="Tahoma"/>
                <a:cs typeface="Tahoma"/>
                <a:sym typeface="Tahoma"/>
              </a:rPr>
              <a:t>match the formal definition.</a:t>
            </a:r>
            <a:endParaRPr/>
          </a:p>
        </p:txBody>
      </p:sp>
      <p:sp>
        <p:nvSpPr>
          <p:cNvPr id="206" name="Google Shape;206;p15"/>
          <p:cNvSpPr/>
          <p:nvPr/>
        </p:nvSpPr>
        <p:spPr>
          <a:xfrm>
            <a:off x="0" y="381000"/>
            <a:ext cx="914400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Big O Notation</a:t>
            </a:r>
            <a:endParaRPr b="1" sz="5400">
              <a:solidFill>
                <a:srgbClr val="6F93DB"/>
              </a:solidFill>
              <a:latin typeface="Tahoma"/>
              <a:ea typeface="Tahoma"/>
              <a:cs typeface="Tahoma"/>
              <a:sym typeface="Tahom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16"/>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212" name="Google Shape;212;p16"/>
          <p:cNvSpPr/>
          <p:nvPr/>
        </p:nvSpPr>
        <p:spPr>
          <a:xfrm>
            <a:off x="1447800" y="4572000"/>
            <a:ext cx="6096000" cy="762000"/>
          </a:xfrm>
          <a:prstGeom prst="rect">
            <a:avLst/>
          </a:prstGeom>
        </p:spPr>
        <p:txBody>
          <a:bodyPr>
            <a:prstTxWarp prst="textPlain"/>
          </a:bodyPr>
          <a:lstStyle/>
          <a:p>
            <a:pPr lvl="0" algn="ctr"/>
            <a:r>
              <a:rPr b="0" i="0">
                <a:ln cap="flat" cmpd="sng" w="9525">
                  <a:solidFill>
                    <a:srgbClr val="FFFF00"/>
                  </a:solidFill>
                  <a:prstDash val="solid"/>
                  <a:round/>
                  <a:headEnd len="sm" w="sm" type="none"/>
                  <a:tailEnd len="sm" w="sm" type="none"/>
                </a:ln>
                <a:solidFill>
                  <a:srgbClr val="0000FF"/>
                </a:solidFill>
                <a:latin typeface="Impact"/>
              </a:rPr>
              <a:t>What is the Big-O?</a:t>
            </a:r>
          </a:p>
        </p:txBody>
      </p:sp>
      <p:sp>
        <p:nvSpPr>
          <p:cNvPr id="213" name="Google Shape;213;p16"/>
          <p:cNvSpPr/>
          <p:nvPr/>
        </p:nvSpPr>
        <p:spPr>
          <a:xfrm>
            <a:off x="990600" y="1066800"/>
            <a:ext cx="7162800" cy="2286000"/>
          </a:xfrm>
          <a:prstGeom prst="rect">
            <a:avLst/>
          </a:prstGeom>
        </p:spPr>
        <p:txBody>
          <a:bodyPr>
            <a:prstTxWarp prst="textPlain"/>
          </a:bodyPr>
          <a:lstStyle/>
          <a:p>
            <a:pPr lvl="0" algn="ctr"/>
            <a:r>
              <a:rPr b="0" i="0">
                <a:ln cap="flat" cmpd="sng" w="9525">
                  <a:solidFill>
                    <a:srgbClr val="FFFF00"/>
                  </a:solidFill>
                  <a:prstDash val="solid"/>
                  <a:round/>
                  <a:headEnd len="sm" w="sm" type="none"/>
                  <a:tailEnd len="sm" w="sm" type="none"/>
                </a:ln>
                <a:solidFill>
                  <a:srgbClr val="008000"/>
                </a:solidFill>
                <a:latin typeface="Impact"/>
              </a:rPr>
              <a:t>Now it is time for </a:t>
            </a:r>
            <a:br>
              <a:rPr b="0" i="0">
                <a:ln cap="flat" cmpd="sng" w="9525">
                  <a:solidFill>
                    <a:srgbClr val="FFFF00"/>
                  </a:solidFill>
                  <a:prstDash val="solid"/>
                  <a:round/>
                  <a:headEnd len="sm" w="sm" type="none"/>
                  <a:tailEnd len="sm" w="sm" type="none"/>
                </a:ln>
                <a:solidFill>
                  <a:srgbClr val="008000"/>
                </a:solidFill>
                <a:latin typeface="Impact"/>
              </a:rPr>
            </a:br>
            <a:r>
              <a:rPr b="0" i="0">
                <a:ln cap="flat" cmpd="sng" w="9525">
                  <a:solidFill>
                    <a:srgbClr val="FFFF00"/>
                  </a:solidFill>
                  <a:prstDash val="solid"/>
                  <a:round/>
                  <a:headEnd len="sm" w="sm" type="none"/>
                  <a:tailEnd len="sm" w="sm" type="none"/>
                </a:ln>
                <a:solidFill>
                  <a:srgbClr val="008000"/>
                </a:solidFill>
                <a:latin typeface="Impact"/>
              </a:rPr>
              <a:t>another round of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18"/>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219" name="Google Shape;219;p18"/>
          <p:cNvSpPr/>
          <p:nvPr/>
        </p:nvSpPr>
        <p:spPr>
          <a:xfrm>
            <a:off x="1524000" y="1600200"/>
            <a:ext cx="6059488" cy="210502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3600">
                <a:solidFill>
                  <a:schemeClr val="dk1"/>
                </a:solidFill>
                <a:latin typeface="Tahoma"/>
                <a:ea typeface="Tahoma"/>
                <a:cs typeface="Tahoma"/>
                <a:sym typeface="Tahoma"/>
              </a:rPr>
              <a:t>int n = ray.size();</a:t>
            </a:r>
            <a:endParaRPr/>
          </a:p>
          <a:p>
            <a:pPr indent="0" lvl="0" marL="0" marR="0" rtl="0" algn="l">
              <a:spcBef>
                <a:spcPts val="0"/>
              </a:spcBef>
              <a:spcAft>
                <a:spcPts val="0"/>
              </a:spcAft>
              <a:buNone/>
            </a:pPr>
            <a:r>
              <a:rPr b="1" lang="en-US" sz="3600">
                <a:solidFill>
                  <a:schemeClr val="dk1"/>
                </a:solidFill>
                <a:latin typeface="Tahoma"/>
                <a:ea typeface="Tahoma"/>
                <a:cs typeface="Tahoma"/>
                <a:sym typeface="Tahoma"/>
              </a:rPr>
              <a:t>for(int i=0; i&lt;n; i++)</a:t>
            </a:r>
            <a:endParaRPr/>
          </a:p>
          <a:p>
            <a:pPr indent="0" lvl="0" marL="0" marR="0" rtl="0" algn="l">
              <a:spcBef>
                <a:spcPts val="0"/>
              </a:spcBef>
              <a:spcAft>
                <a:spcPts val="0"/>
              </a:spcAft>
              <a:buNone/>
            </a:pPr>
            <a:r>
              <a:rPr b="1" lang="en-US" sz="3600">
                <a:solidFill>
                  <a:schemeClr val="dk1"/>
                </a:solidFill>
                <a:latin typeface="Tahoma"/>
                <a:ea typeface="Tahoma"/>
                <a:cs typeface="Tahoma"/>
                <a:sym typeface="Tahoma"/>
              </a:rPr>
              <a:t>   out.println( ray.get(i) );</a:t>
            </a:r>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220" name="Google Shape;220;p18"/>
          <p:cNvSpPr txBox="1"/>
          <p:nvPr/>
        </p:nvSpPr>
        <p:spPr>
          <a:xfrm>
            <a:off x="6781800" y="4114800"/>
            <a:ext cx="1981200" cy="1200150"/>
          </a:xfrm>
          <a:prstGeom prst="rect">
            <a:avLst/>
          </a:prstGeom>
          <a:noFill/>
          <a:ln cap="flat" cmpd="sng" w="12700">
            <a:solidFill>
              <a:srgbClr val="8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C0000"/>
                </a:solidFill>
                <a:latin typeface="Tahoma"/>
                <a:ea typeface="Tahoma"/>
                <a:cs typeface="Tahoma"/>
                <a:sym typeface="Tahoma"/>
              </a:rPr>
              <a:t>Which roof/bound fits best?</a:t>
            </a:r>
            <a:endParaRPr/>
          </a:p>
        </p:txBody>
      </p:sp>
      <p:cxnSp>
        <p:nvCxnSpPr>
          <p:cNvPr id="221" name="Google Shape;221;p18"/>
          <p:cNvCxnSpPr/>
          <p:nvPr/>
        </p:nvCxnSpPr>
        <p:spPr>
          <a:xfrm flipH="1" rot="10800000">
            <a:off x="3048000" y="3962400"/>
            <a:ext cx="685800" cy="990600"/>
          </a:xfrm>
          <a:prstGeom prst="straightConnector1">
            <a:avLst/>
          </a:prstGeom>
          <a:noFill/>
          <a:ln cap="flat" cmpd="sng" w="12700">
            <a:solidFill>
              <a:srgbClr val="0000FF"/>
            </a:solidFill>
            <a:prstDash val="solid"/>
            <a:round/>
            <a:headEnd len="sm" w="sm" type="none"/>
            <a:tailEnd len="sm" w="sm" type="none"/>
          </a:ln>
        </p:spPr>
      </p:cxnSp>
      <p:cxnSp>
        <p:nvCxnSpPr>
          <p:cNvPr id="222" name="Google Shape;222;p18"/>
          <p:cNvCxnSpPr/>
          <p:nvPr/>
        </p:nvCxnSpPr>
        <p:spPr>
          <a:xfrm>
            <a:off x="3733800" y="3962400"/>
            <a:ext cx="762000" cy="990600"/>
          </a:xfrm>
          <a:prstGeom prst="straightConnector1">
            <a:avLst/>
          </a:prstGeom>
          <a:noFill/>
          <a:ln cap="flat" cmpd="sng" w="12700">
            <a:solidFill>
              <a:srgbClr val="0000FF"/>
            </a:solidFill>
            <a:prstDash val="solid"/>
            <a:round/>
            <a:headEnd len="sm" w="sm" type="none"/>
            <a:tailEnd len="sm" w="sm" type="none"/>
          </a:ln>
        </p:spPr>
      </p:cxnSp>
      <p:sp>
        <p:nvSpPr>
          <p:cNvPr id="223" name="Google Shape;223;p18"/>
          <p:cNvSpPr txBox="1"/>
          <p:nvPr/>
        </p:nvSpPr>
        <p:spPr>
          <a:xfrm>
            <a:off x="3429000" y="4419600"/>
            <a:ext cx="727075"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accent2"/>
                </a:solidFill>
                <a:latin typeface="Tahoma"/>
                <a:ea typeface="Tahoma"/>
                <a:cs typeface="Tahoma"/>
                <a:sym typeface="Tahoma"/>
              </a:rPr>
              <a:t>O(N)</a:t>
            </a:r>
            <a:endParaRPr/>
          </a:p>
        </p:txBody>
      </p:sp>
      <p:cxnSp>
        <p:nvCxnSpPr>
          <p:cNvPr id="224" name="Google Shape;224;p18"/>
          <p:cNvCxnSpPr/>
          <p:nvPr/>
        </p:nvCxnSpPr>
        <p:spPr>
          <a:xfrm flipH="1" rot="10800000">
            <a:off x="4953000" y="3581400"/>
            <a:ext cx="685800" cy="990600"/>
          </a:xfrm>
          <a:prstGeom prst="straightConnector1">
            <a:avLst/>
          </a:prstGeom>
          <a:noFill/>
          <a:ln cap="flat" cmpd="sng" w="12700">
            <a:solidFill>
              <a:srgbClr val="0000FF"/>
            </a:solidFill>
            <a:prstDash val="solid"/>
            <a:round/>
            <a:headEnd len="sm" w="sm" type="none"/>
            <a:tailEnd len="sm" w="sm" type="none"/>
          </a:ln>
        </p:spPr>
      </p:cxnSp>
      <p:cxnSp>
        <p:nvCxnSpPr>
          <p:cNvPr id="225" name="Google Shape;225;p18"/>
          <p:cNvCxnSpPr/>
          <p:nvPr/>
        </p:nvCxnSpPr>
        <p:spPr>
          <a:xfrm>
            <a:off x="5638800" y="3581400"/>
            <a:ext cx="762000" cy="990600"/>
          </a:xfrm>
          <a:prstGeom prst="straightConnector1">
            <a:avLst/>
          </a:prstGeom>
          <a:noFill/>
          <a:ln cap="flat" cmpd="sng" w="12700">
            <a:solidFill>
              <a:srgbClr val="0000FF"/>
            </a:solidFill>
            <a:prstDash val="solid"/>
            <a:round/>
            <a:headEnd len="sm" w="sm" type="none"/>
            <a:tailEnd len="sm" w="sm" type="none"/>
          </a:ln>
        </p:spPr>
      </p:cxnSp>
      <p:sp>
        <p:nvSpPr>
          <p:cNvPr id="226" name="Google Shape;226;p18"/>
          <p:cNvSpPr txBox="1"/>
          <p:nvPr/>
        </p:nvSpPr>
        <p:spPr>
          <a:xfrm>
            <a:off x="5257800" y="4038600"/>
            <a:ext cx="817563"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accent2"/>
                </a:solidFill>
                <a:latin typeface="Tahoma"/>
                <a:ea typeface="Tahoma"/>
                <a:cs typeface="Tahoma"/>
                <a:sym typeface="Tahoma"/>
              </a:rPr>
              <a:t>O(N</a:t>
            </a:r>
            <a:r>
              <a:rPr baseline="30000" lang="en-US" sz="2000">
                <a:solidFill>
                  <a:schemeClr val="accent2"/>
                </a:solidFill>
                <a:latin typeface="Tahoma"/>
                <a:ea typeface="Tahoma"/>
                <a:cs typeface="Tahoma"/>
                <a:sym typeface="Tahoma"/>
              </a:rPr>
              <a:t>2</a:t>
            </a:r>
            <a:r>
              <a:rPr lang="en-US" sz="2000">
                <a:solidFill>
                  <a:schemeClr val="accent2"/>
                </a:solidFill>
                <a:latin typeface="Tahoma"/>
                <a:ea typeface="Tahoma"/>
                <a:cs typeface="Tahoma"/>
                <a:sym typeface="Tahoma"/>
              </a:rPr>
              <a:t>)</a:t>
            </a:r>
            <a:endParaRPr/>
          </a:p>
        </p:txBody>
      </p:sp>
      <p:cxnSp>
        <p:nvCxnSpPr>
          <p:cNvPr id="227" name="Google Shape;227;p18"/>
          <p:cNvCxnSpPr/>
          <p:nvPr/>
        </p:nvCxnSpPr>
        <p:spPr>
          <a:xfrm>
            <a:off x="4953000" y="4572000"/>
            <a:ext cx="1447800" cy="0"/>
          </a:xfrm>
          <a:prstGeom prst="straightConnector1">
            <a:avLst/>
          </a:prstGeom>
          <a:noFill/>
          <a:ln cap="flat" cmpd="sng" w="12700">
            <a:solidFill>
              <a:srgbClr val="0000FF"/>
            </a:solidFill>
            <a:prstDash val="solid"/>
            <a:round/>
            <a:headEnd len="sm" w="sm" type="none"/>
            <a:tailEnd len="sm" w="sm" type="none"/>
          </a:ln>
        </p:spPr>
      </p:cxnSp>
      <p:sp>
        <p:nvSpPr>
          <p:cNvPr id="228" name="Google Shape;228;p18"/>
          <p:cNvSpPr/>
          <p:nvPr/>
        </p:nvSpPr>
        <p:spPr>
          <a:xfrm>
            <a:off x="1143000" y="4953000"/>
            <a:ext cx="1447800" cy="1143000"/>
          </a:xfrm>
          <a:prstGeom prst="rect">
            <a:avLst/>
          </a:prstGeom>
          <a:solidFill>
            <a:srgbClr val="FFFF99"/>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   </a:t>
            </a:r>
            <a:r>
              <a:rPr b="1" lang="en-US" sz="1600">
                <a:solidFill>
                  <a:schemeClr val="dk1"/>
                </a:solidFill>
                <a:latin typeface="Tahoma"/>
                <a:ea typeface="Tahoma"/>
                <a:cs typeface="Tahoma"/>
                <a:sym typeface="Tahoma"/>
              </a:rPr>
              <a:t>CODE</a:t>
            </a:r>
            <a:br>
              <a:rPr b="1" lang="en-US" sz="1600">
                <a:solidFill>
                  <a:schemeClr val="dk1"/>
                </a:solidFill>
                <a:latin typeface="Tahoma"/>
                <a:ea typeface="Tahoma"/>
                <a:cs typeface="Tahoma"/>
                <a:sym typeface="Tahoma"/>
              </a:rPr>
            </a:br>
            <a:r>
              <a:rPr lang="en-US" sz="1600">
                <a:solidFill>
                  <a:schemeClr val="dk1"/>
                </a:solidFill>
                <a:latin typeface="Tahoma"/>
                <a:ea typeface="Tahoma"/>
                <a:cs typeface="Tahoma"/>
                <a:sym typeface="Tahoma"/>
              </a:rPr>
              <a:t>for . . . N</a:t>
            </a:r>
            <a:endParaRPr/>
          </a:p>
          <a:p>
            <a:pPr indent="0" lvl="0" marL="0" marR="0" rtl="0" algn="l">
              <a:spcBef>
                <a:spcPts val="0"/>
              </a:spcBef>
              <a:spcAft>
                <a:spcPts val="0"/>
              </a:spcAft>
              <a:buNone/>
            </a:pPr>
            <a:r>
              <a:rPr lang="en-US" sz="1600">
                <a:solidFill>
                  <a:schemeClr val="dk1"/>
                </a:solidFill>
                <a:latin typeface="Tahoma"/>
                <a:ea typeface="Tahoma"/>
                <a:cs typeface="Tahoma"/>
                <a:sym typeface="Tahoma"/>
              </a:rPr>
              <a:t>  out . .  .</a:t>
            </a:r>
            <a:endParaRPr/>
          </a:p>
        </p:txBody>
      </p:sp>
      <p:cxnSp>
        <p:nvCxnSpPr>
          <p:cNvPr id="229" name="Google Shape;229;p18"/>
          <p:cNvCxnSpPr/>
          <p:nvPr/>
        </p:nvCxnSpPr>
        <p:spPr>
          <a:xfrm flipH="1" rot="10800000">
            <a:off x="1143000" y="4343400"/>
            <a:ext cx="685800" cy="990600"/>
          </a:xfrm>
          <a:prstGeom prst="straightConnector1">
            <a:avLst/>
          </a:prstGeom>
          <a:noFill/>
          <a:ln cap="flat" cmpd="sng" w="12700">
            <a:solidFill>
              <a:srgbClr val="0000FF"/>
            </a:solidFill>
            <a:prstDash val="solid"/>
            <a:round/>
            <a:headEnd len="sm" w="sm" type="none"/>
            <a:tailEnd len="sm" w="sm" type="none"/>
          </a:ln>
        </p:spPr>
      </p:cxnSp>
      <p:cxnSp>
        <p:nvCxnSpPr>
          <p:cNvPr id="230" name="Google Shape;230;p18"/>
          <p:cNvCxnSpPr/>
          <p:nvPr/>
        </p:nvCxnSpPr>
        <p:spPr>
          <a:xfrm>
            <a:off x="1828800" y="4343400"/>
            <a:ext cx="762000" cy="990600"/>
          </a:xfrm>
          <a:prstGeom prst="straightConnector1">
            <a:avLst/>
          </a:prstGeom>
          <a:noFill/>
          <a:ln cap="flat" cmpd="sng" w="12700">
            <a:solidFill>
              <a:srgbClr val="0000FF"/>
            </a:solidFill>
            <a:prstDash val="solid"/>
            <a:round/>
            <a:headEnd len="sm" w="sm" type="none"/>
            <a:tailEnd len="sm" w="sm" type="none"/>
          </a:ln>
        </p:spPr>
      </p:cxnSp>
      <p:sp>
        <p:nvSpPr>
          <p:cNvPr id="231" name="Google Shape;231;p18"/>
          <p:cNvSpPr txBox="1"/>
          <p:nvPr/>
        </p:nvSpPr>
        <p:spPr>
          <a:xfrm>
            <a:off x="1371600" y="4876800"/>
            <a:ext cx="965200"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accent2"/>
                </a:solidFill>
                <a:latin typeface="Tahoma"/>
                <a:ea typeface="Tahoma"/>
                <a:cs typeface="Tahoma"/>
                <a:sym typeface="Tahoma"/>
              </a:rPr>
              <a:t>O(log</a:t>
            </a:r>
            <a:r>
              <a:rPr baseline="-25000" lang="en-US" sz="1600">
                <a:solidFill>
                  <a:schemeClr val="accent2"/>
                </a:solidFill>
                <a:latin typeface="Tahoma"/>
                <a:ea typeface="Tahoma"/>
                <a:cs typeface="Tahoma"/>
                <a:sym typeface="Tahoma"/>
              </a:rPr>
              <a:t>2</a:t>
            </a:r>
            <a:r>
              <a:rPr lang="en-US" sz="1600">
                <a:solidFill>
                  <a:schemeClr val="accent2"/>
                </a:solidFill>
                <a:latin typeface="Tahoma"/>
                <a:ea typeface="Tahoma"/>
                <a:cs typeface="Tahoma"/>
                <a:sym typeface="Tahoma"/>
              </a:rPr>
              <a:t>N)</a:t>
            </a:r>
            <a:endParaRPr/>
          </a:p>
        </p:txBody>
      </p:sp>
      <p:cxnSp>
        <p:nvCxnSpPr>
          <p:cNvPr id="232" name="Google Shape;232;p18"/>
          <p:cNvCxnSpPr/>
          <p:nvPr/>
        </p:nvCxnSpPr>
        <p:spPr>
          <a:xfrm>
            <a:off x="1143000" y="5334000"/>
            <a:ext cx="1447800" cy="0"/>
          </a:xfrm>
          <a:prstGeom prst="straightConnector1">
            <a:avLst/>
          </a:prstGeom>
          <a:noFill/>
          <a:ln cap="flat" cmpd="sng" w="12700">
            <a:solidFill>
              <a:srgbClr val="0000FF"/>
            </a:solidFill>
            <a:prstDash val="solid"/>
            <a:round/>
            <a:headEnd len="sm" w="sm" type="none"/>
            <a:tailEnd len="sm" w="sm" type="none"/>
          </a:ln>
        </p:spPr>
      </p:cxnSp>
      <p:cxnSp>
        <p:nvCxnSpPr>
          <p:cNvPr id="233" name="Google Shape;233;p18"/>
          <p:cNvCxnSpPr/>
          <p:nvPr/>
        </p:nvCxnSpPr>
        <p:spPr>
          <a:xfrm>
            <a:off x="3048000" y="4953000"/>
            <a:ext cx="1447800" cy="0"/>
          </a:xfrm>
          <a:prstGeom prst="straightConnector1">
            <a:avLst/>
          </a:prstGeom>
          <a:noFill/>
          <a:ln cap="flat" cmpd="sng" w="12700">
            <a:solidFill>
              <a:srgbClr val="0000FF"/>
            </a:solidFill>
            <a:prstDash val="solid"/>
            <a:round/>
            <a:headEnd len="sm" w="sm" type="none"/>
            <a:tailEnd len="sm" w="sm" type="none"/>
          </a:ln>
        </p:spPr>
      </p:cxnSp>
      <p:sp>
        <p:nvSpPr>
          <p:cNvPr id="234" name="Google Shape;234;p18"/>
          <p:cNvSpPr/>
          <p:nvPr/>
        </p:nvSpPr>
        <p:spPr>
          <a:xfrm>
            <a:off x="3048000" y="4953000"/>
            <a:ext cx="1447800" cy="1143000"/>
          </a:xfrm>
          <a:prstGeom prst="rect">
            <a:avLst/>
          </a:prstGeom>
          <a:solidFill>
            <a:srgbClr val="FFFF99"/>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   </a:t>
            </a:r>
            <a:r>
              <a:rPr b="1" lang="en-US" sz="1600">
                <a:solidFill>
                  <a:schemeClr val="dk1"/>
                </a:solidFill>
                <a:latin typeface="Tahoma"/>
                <a:ea typeface="Tahoma"/>
                <a:cs typeface="Tahoma"/>
                <a:sym typeface="Tahoma"/>
              </a:rPr>
              <a:t>CODE</a:t>
            </a:r>
            <a:br>
              <a:rPr b="1" lang="en-US" sz="1600">
                <a:solidFill>
                  <a:schemeClr val="dk1"/>
                </a:solidFill>
                <a:latin typeface="Tahoma"/>
                <a:ea typeface="Tahoma"/>
                <a:cs typeface="Tahoma"/>
                <a:sym typeface="Tahoma"/>
              </a:rPr>
            </a:br>
            <a:r>
              <a:rPr lang="en-US" sz="1600">
                <a:solidFill>
                  <a:schemeClr val="dk1"/>
                </a:solidFill>
                <a:latin typeface="Tahoma"/>
                <a:ea typeface="Tahoma"/>
                <a:cs typeface="Tahoma"/>
                <a:sym typeface="Tahoma"/>
              </a:rPr>
              <a:t>for . . . N</a:t>
            </a:r>
            <a:endParaRPr/>
          </a:p>
          <a:p>
            <a:pPr indent="0" lvl="0" marL="0" marR="0" rtl="0" algn="l">
              <a:spcBef>
                <a:spcPts val="0"/>
              </a:spcBef>
              <a:spcAft>
                <a:spcPts val="0"/>
              </a:spcAft>
              <a:buNone/>
            </a:pPr>
            <a:r>
              <a:rPr lang="en-US" sz="1600">
                <a:solidFill>
                  <a:schemeClr val="dk1"/>
                </a:solidFill>
                <a:latin typeface="Tahoma"/>
                <a:ea typeface="Tahoma"/>
                <a:cs typeface="Tahoma"/>
                <a:sym typeface="Tahoma"/>
              </a:rPr>
              <a:t>  out . .  .</a:t>
            </a:r>
            <a:endParaRPr/>
          </a:p>
        </p:txBody>
      </p:sp>
      <p:sp>
        <p:nvSpPr>
          <p:cNvPr id="235" name="Google Shape;235;p18"/>
          <p:cNvSpPr/>
          <p:nvPr/>
        </p:nvSpPr>
        <p:spPr>
          <a:xfrm>
            <a:off x="4953000" y="4953000"/>
            <a:ext cx="1447800" cy="1143000"/>
          </a:xfrm>
          <a:prstGeom prst="rect">
            <a:avLst/>
          </a:prstGeom>
          <a:solidFill>
            <a:srgbClr val="FFFF99"/>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   </a:t>
            </a:r>
            <a:r>
              <a:rPr b="1" lang="en-US" sz="1600">
                <a:solidFill>
                  <a:schemeClr val="dk1"/>
                </a:solidFill>
                <a:latin typeface="Tahoma"/>
                <a:ea typeface="Tahoma"/>
                <a:cs typeface="Tahoma"/>
                <a:sym typeface="Tahoma"/>
              </a:rPr>
              <a:t>CODE</a:t>
            </a:r>
            <a:br>
              <a:rPr b="1" lang="en-US" sz="1600">
                <a:solidFill>
                  <a:schemeClr val="dk1"/>
                </a:solidFill>
                <a:latin typeface="Tahoma"/>
                <a:ea typeface="Tahoma"/>
                <a:cs typeface="Tahoma"/>
                <a:sym typeface="Tahoma"/>
              </a:rPr>
            </a:br>
            <a:r>
              <a:rPr lang="en-US" sz="1600">
                <a:solidFill>
                  <a:schemeClr val="dk1"/>
                </a:solidFill>
                <a:latin typeface="Tahoma"/>
                <a:ea typeface="Tahoma"/>
                <a:cs typeface="Tahoma"/>
                <a:sym typeface="Tahoma"/>
              </a:rPr>
              <a:t>for . . . N</a:t>
            </a:r>
            <a:endParaRPr/>
          </a:p>
          <a:p>
            <a:pPr indent="0" lvl="0" marL="0" marR="0" rtl="0" algn="l">
              <a:spcBef>
                <a:spcPts val="0"/>
              </a:spcBef>
              <a:spcAft>
                <a:spcPts val="0"/>
              </a:spcAft>
              <a:buNone/>
            </a:pPr>
            <a:r>
              <a:rPr lang="en-US" sz="1600">
                <a:solidFill>
                  <a:schemeClr val="dk1"/>
                </a:solidFill>
                <a:latin typeface="Tahoma"/>
                <a:ea typeface="Tahoma"/>
                <a:cs typeface="Tahoma"/>
                <a:sym typeface="Tahoma"/>
              </a:rPr>
              <a:t>  out . .  .</a:t>
            </a:r>
            <a:endParaRPr/>
          </a:p>
        </p:txBody>
      </p:sp>
      <p:sp>
        <p:nvSpPr>
          <p:cNvPr id="236" name="Google Shape;236;p18"/>
          <p:cNvSpPr/>
          <p:nvPr/>
        </p:nvSpPr>
        <p:spPr>
          <a:xfrm>
            <a:off x="0" y="381000"/>
            <a:ext cx="914400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What is the Big O?</a:t>
            </a:r>
            <a:endParaRPr b="1" sz="5400">
              <a:solidFill>
                <a:srgbClr val="6F93DB"/>
              </a:solidFill>
              <a:latin typeface="Tahoma"/>
              <a:ea typeface="Tahoma"/>
              <a:cs typeface="Tahoma"/>
              <a:sym typeface="Tahom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17"/>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242" name="Google Shape;242;p17"/>
          <p:cNvSpPr/>
          <p:nvPr/>
        </p:nvSpPr>
        <p:spPr>
          <a:xfrm>
            <a:off x="1524000" y="1600200"/>
            <a:ext cx="6059488" cy="210502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3600">
                <a:solidFill>
                  <a:schemeClr val="dk1"/>
                </a:solidFill>
                <a:latin typeface="Tahoma"/>
                <a:ea typeface="Tahoma"/>
                <a:cs typeface="Tahoma"/>
                <a:sym typeface="Tahoma"/>
              </a:rPr>
              <a:t>int n = ray.size();</a:t>
            </a:r>
            <a:endParaRPr/>
          </a:p>
          <a:p>
            <a:pPr indent="0" lvl="0" marL="0" marR="0" rtl="0" algn="l">
              <a:spcBef>
                <a:spcPts val="0"/>
              </a:spcBef>
              <a:spcAft>
                <a:spcPts val="0"/>
              </a:spcAft>
              <a:buNone/>
            </a:pPr>
            <a:r>
              <a:rPr b="1" lang="en-US" sz="3600">
                <a:solidFill>
                  <a:schemeClr val="dk1"/>
                </a:solidFill>
                <a:latin typeface="Tahoma"/>
                <a:ea typeface="Tahoma"/>
                <a:cs typeface="Tahoma"/>
                <a:sym typeface="Tahoma"/>
              </a:rPr>
              <a:t>for(int i=0; i&lt;n; i++)</a:t>
            </a:r>
            <a:endParaRPr/>
          </a:p>
          <a:p>
            <a:pPr indent="0" lvl="0" marL="0" marR="0" rtl="0" algn="l">
              <a:spcBef>
                <a:spcPts val="0"/>
              </a:spcBef>
              <a:spcAft>
                <a:spcPts val="0"/>
              </a:spcAft>
              <a:buNone/>
            </a:pPr>
            <a:r>
              <a:rPr b="1" lang="en-US" sz="3600">
                <a:solidFill>
                  <a:schemeClr val="dk1"/>
                </a:solidFill>
                <a:latin typeface="Tahoma"/>
                <a:ea typeface="Tahoma"/>
                <a:cs typeface="Tahoma"/>
                <a:sym typeface="Tahoma"/>
              </a:rPr>
              <a:t>   out.println( ray.get(i) );</a:t>
            </a:r>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243" name="Google Shape;243;p17"/>
          <p:cNvSpPr/>
          <p:nvPr/>
        </p:nvSpPr>
        <p:spPr>
          <a:xfrm>
            <a:off x="533400" y="3962400"/>
            <a:ext cx="8264525" cy="180022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800">
                <a:solidFill>
                  <a:srgbClr val="3333CC"/>
                </a:solidFill>
                <a:latin typeface="Tahoma"/>
                <a:ea typeface="Tahoma"/>
                <a:cs typeface="Tahoma"/>
                <a:sym typeface="Tahoma"/>
              </a:rPr>
              <a:t>This one is clearly N as we access all N items.</a:t>
            </a:r>
            <a:endParaRPr/>
          </a:p>
          <a:p>
            <a:pPr indent="0" lvl="0" marL="0" marR="0" rtl="0" algn="l">
              <a:spcBef>
                <a:spcPts val="0"/>
              </a:spcBef>
              <a:spcAft>
                <a:spcPts val="0"/>
              </a:spcAft>
              <a:buNone/>
            </a:pPr>
            <a:r>
              <a:t/>
            </a:r>
            <a:endParaRPr b="1" sz="2800">
              <a:solidFill>
                <a:srgbClr val="3333CC"/>
              </a:solidFill>
              <a:latin typeface="Tahoma"/>
              <a:ea typeface="Tahoma"/>
              <a:cs typeface="Tahoma"/>
              <a:sym typeface="Tahoma"/>
            </a:endParaRPr>
          </a:p>
          <a:p>
            <a:pPr indent="0" lvl="0" marL="0" marR="0" rtl="0" algn="l">
              <a:spcBef>
                <a:spcPts val="0"/>
              </a:spcBef>
              <a:spcAft>
                <a:spcPts val="0"/>
              </a:spcAft>
              <a:buNone/>
            </a:pPr>
            <a:r>
              <a:rPr b="1" lang="en-US" sz="2800">
                <a:solidFill>
                  <a:srgbClr val="3333CC"/>
                </a:solidFill>
                <a:latin typeface="Tahoma"/>
                <a:ea typeface="Tahoma"/>
                <a:cs typeface="Tahoma"/>
                <a:sym typeface="Tahoma"/>
              </a:rPr>
              <a:t>Big O Notation – O(N)</a:t>
            </a:r>
            <a:endParaRPr/>
          </a:p>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p:txBody>
      </p:sp>
      <p:sp>
        <p:nvSpPr>
          <p:cNvPr id="244" name="Google Shape;244;p17"/>
          <p:cNvSpPr txBox="1"/>
          <p:nvPr/>
        </p:nvSpPr>
        <p:spPr>
          <a:xfrm>
            <a:off x="7162800" y="1371600"/>
            <a:ext cx="1752600" cy="835025"/>
          </a:xfrm>
          <a:prstGeom prst="rect">
            <a:avLst/>
          </a:prstGeom>
          <a:noFill/>
          <a:ln cap="flat" cmpd="sng" w="12700">
            <a:solidFill>
              <a:srgbClr val="8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C0000"/>
                </a:solidFill>
                <a:latin typeface="Tahoma"/>
                <a:ea typeface="Tahoma"/>
                <a:cs typeface="Tahoma"/>
                <a:sym typeface="Tahoma"/>
              </a:rPr>
              <a:t>ray is an ArrayList!</a:t>
            </a:r>
            <a:endParaRPr/>
          </a:p>
        </p:txBody>
      </p:sp>
      <p:sp>
        <p:nvSpPr>
          <p:cNvPr id="245" name="Google Shape;245;p17"/>
          <p:cNvSpPr/>
          <p:nvPr/>
        </p:nvSpPr>
        <p:spPr>
          <a:xfrm>
            <a:off x="0" y="381000"/>
            <a:ext cx="914400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What is the Big O?</a:t>
            </a:r>
            <a:endParaRPr b="1" sz="5400">
              <a:solidFill>
                <a:srgbClr val="6F93DB"/>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500"/>
                                        <p:tgtEl>
                                          <p:spTgt spid="2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20"/>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251" name="Google Shape;251;p20"/>
          <p:cNvSpPr/>
          <p:nvPr/>
        </p:nvSpPr>
        <p:spPr>
          <a:xfrm>
            <a:off x="1524000" y="1600200"/>
            <a:ext cx="6059488" cy="210502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3600">
                <a:solidFill>
                  <a:schemeClr val="dk1"/>
                </a:solidFill>
                <a:latin typeface="Tahoma"/>
                <a:ea typeface="Tahoma"/>
                <a:cs typeface="Tahoma"/>
                <a:sym typeface="Tahoma"/>
              </a:rPr>
              <a:t>int n = ray.size();</a:t>
            </a:r>
            <a:endParaRPr/>
          </a:p>
          <a:p>
            <a:pPr indent="0" lvl="0" marL="0" marR="0" rtl="0" algn="l">
              <a:spcBef>
                <a:spcPts val="0"/>
              </a:spcBef>
              <a:spcAft>
                <a:spcPts val="0"/>
              </a:spcAft>
              <a:buNone/>
            </a:pPr>
            <a:r>
              <a:rPr b="1" lang="en-US" sz="3600">
                <a:solidFill>
                  <a:schemeClr val="dk1"/>
                </a:solidFill>
                <a:latin typeface="Tahoma"/>
                <a:ea typeface="Tahoma"/>
                <a:cs typeface="Tahoma"/>
                <a:sym typeface="Tahoma"/>
              </a:rPr>
              <a:t>for(int i=0; i&lt;n; i+=2)</a:t>
            </a:r>
            <a:endParaRPr/>
          </a:p>
          <a:p>
            <a:pPr indent="0" lvl="0" marL="0" marR="0" rtl="0" algn="l">
              <a:spcBef>
                <a:spcPts val="0"/>
              </a:spcBef>
              <a:spcAft>
                <a:spcPts val="0"/>
              </a:spcAft>
              <a:buNone/>
            </a:pPr>
            <a:r>
              <a:rPr b="1" lang="en-US" sz="3600">
                <a:solidFill>
                  <a:schemeClr val="dk1"/>
                </a:solidFill>
                <a:latin typeface="Tahoma"/>
                <a:ea typeface="Tahoma"/>
                <a:cs typeface="Tahoma"/>
                <a:sym typeface="Tahoma"/>
              </a:rPr>
              <a:t>   out.println( ray.get(i) );</a:t>
            </a:r>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252" name="Google Shape;252;p20"/>
          <p:cNvSpPr txBox="1"/>
          <p:nvPr/>
        </p:nvSpPr>
        <p:spPr>
          <a:xfrm>
            <a:off x="6781800" y="4114800"/>
            <a:ext cx="1981200" cy="1200150"/>
          </a:xfrm>
          <a:prstGeom prst="rect">
            <a:avLst/>
          </a:prstGeom>
          <a:noFill/>
          <a:ln cap="flat" cmpd="sng" w="12700">
            <a:solidFill>
              <a:srgbClr val="8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C0000"/>
                </a:solidFill>
                <a:latin typeface="Tahoma"/>
                <a:ea typeface="Tahoma"/>
                <a:cs typeface="Tahoma"/>
                <a:sym typeface="Tahoma"/>
              </a:rPr>
              <a:t>Which roof/bound fits best?</a:t>
            </a:r>
            <a:endParaRPr/>
          </a:p>
        </p:txBody>
      </p:sp>
      <p:cxnSp>
        <p:nvCxnSpPr>
          <p:cNvPr id="253" name="Google Shape;253;p20"/>
          <p:cNvCxnSpPr/>
          <p:nvPr/>
        </p:nvCxnSpPr>
        <p:spPr>
          <a:xfrm flipH="1" rot="10800000">
            <a:off x="3048000" y="3962400"/>
            <a:ext cx="685800" cy="990600"/>
          </a:xfrm>
          <a:prstGeom prst="straightConnector1">
            <a:avLst/>
          </a:prstGeom>
          <a:noFill/>
          <a:ln cap="flat" cmpd="sng" w="12700">
            <a:solidFill>
              <a:srgbClr val="0000FF"/>
            </a:solidFill>
            <a:prstDash val="solid"/>
            <a:round/>
            <a:headEnd len="sm" w="sm" type="none"/>
            <a:tailEnd len="sm" w="sm" type="none"/>
          </a:ln>
        </p:spPr>
      </p:cxnSp>
      <p:cxnSp>
        <p:nvCxnSpPr>
          <p:cNvPr id="254" name="Google Shape;254;p20"/>
          <p:cNvCxnSpPr/>
          <p:nvPr/>
        </p:nvCxnSpPr>
        <p:spPr>
          <a:xfrm>
            <a:off x="3733800" y="3962400"/>
            <a:ext cx="762000" cy="990600"/>
          </a:xfrm>
          <a:prstGeom prst="straightConnector1">
            <a:avLst/>
          </a:prstGeom>
          <a:noFill/>
          <a:ln cap="flat" cmpd="sng" w="12700">
            <a:solidFill>
              <a:srgbClr val="0000FF"/>
            </a:solidFill>
            <a:prstDash val="solid"/>
            <a:round/>
            <a:headEnd len="sm" w="sm" type="none"/>
            <a:tailEnd len="sm" w="sm" type="none"/>
          </a:ln>
        </p:spPr>
      </p:cxnSp>
      <p:sp>
        <p:nvSpPr>
          <p:cNvPr id="255" name="Google Shape;255;p20"/>
          <p:cNvSpPr txBox="1"/>
          <p:nvPr/>
        </p:nvSpPr>
        <p:spPr>
          <a:xfrm>
            <a:off x="3429000" y="4419600"/>
            <a:ext cx="727075"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accent2"/>
                </a:solidFill>
                <a:latin typeface="Tahoma"/>
                <a:ea typeface="Tahoma"/>
                <a:cs typeface="Tahoma"/>
                <a:sym typeface="Tahoma"/>
              </a:rPr>
              <a:t>O(N)</a:t>
            </a:r>
            <a:endParaRPr/>
          </a:p>
        </p:txBody>
      </p:sp>
      <p:cxnSp>
        <p:nvCxnSpPr>
          <p:cNvPr id="256" name="Google Shape;256;p20"/>
          <p:cNvCxnSpPr/>
          <p:nvPr/>
        </p:nvCxnSpPr>
        <p:spPr>
          <a:xfrm flipH="1" rot="10800000">
            <a:off x="4953000" y="3581400"/>
            <a:ext cx="685800" cy="990600"/>
          </a:xfrm>
          <a:prstGeom prst="straightConnector1">
            <a:avLst/>
          </a:prstGeom>
          <a:noFill/>
          <a:ln cap="flat" cmpd="sng" w="12700">
            <a:solidFill>
              <a:srgbClr val="0000FF"/>
            </a:solidFill>
            <a:prstDash val="solid"/>
            <a:round/>
            <a:headEnd len="sm" w="sm" type="none"/>
            <a:tailEnd len="sm" w="sm" type="none"/>
          </a:ln>
        </p:spPr>
      </p:cxnSp>
      <p:cxnSp>
        <p:nvCxnSpPr>
          <p:cNvPr id="257" name="Google Shape;257;p20"/>
          <p:cNvCxnSpPr/>
          <p:nvPr/>
        </p:nvCxnSpPr>
        <p:spPr>
          <a:xfrm>
            <a:off x="5638800" y="3581400"/>
            <a:ext cx="762000" cy="990600"/>
          </a:xfrm>
          <a:prstGeom prst="straightConnector1">
            <a:avLst/>
          </a:prstGeom>
          <a:noFill/>
          <a:ln cap="flat" cmpd="sng" w="12700">
            <a:solidFill>
              <a:srgbClr val="0000FF"/>
            </a:solidFill>
            <a:prstDash val="solid"/>
            <a:round/>
            <a:headEnd len="sm" w="sm" type="none"/>
            <a:tailEnd len="sm" w="sm" type="none"/>
          </a:ln>
        </p:spPr>
      </p:cxnSp>
      <p:sp>
        <p:nvSpPr>
          <p:cNvPr id="258" name="Google Shape;258;p20"/>
          <p:cNvSpPr txBox="1"/>
          <p:nvPr/>
        </p:nvSpPr>
        <p:spPr>
          <a:xfrm>
            <a:off x="5257800" y="4038600"/>
            <a:ext cx="817563"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accent2"/>
                </a:solidFill>
                <a:latin typeface="Tahoma"/>
                <a:ea typeface="Tahoma"/>
                <a:cs typeface="Tahoma"/>
                <a:sym typeface="Tahoma"/>
              </a:rPr>
              <a:t>O(N</a:t>
            </a:r>
            <a:r>
              <a:rPr baseline="30000" lang="en-US" sz="2000">
                <a:solidFill>
                  <a:schemeClr val="accent2"/>
                </a:solidFill>
                <a:latin typeface="Tahoma"/>
                <a:ea typeface="Tahoma"/>
                <a:cs typeface="Tahoma"/>
                <a:sym typeface="Tahoma"/>
              </a:rPr>
              <a:t>2</a:t>
            </a:r>
            <a:r>
              <a:rPr lang="en-US" sz="2000">
                <a:solidFill>
                  <a:schemeClr val="accent2"/>
                </a:solidFill>
                <a:latin typeface="Tahoma"/>
                <a:ea typeface="Tahoma"/>
                <a:cs typeface="Tahoma"/>
                <a:sym typeface="Tahoma"/>
              </a:rPr>
              <a:t>)</a:t>
            </a:r>
            <a:endParaRPr/>
          </a:p>
        </p:txBody>
      </p:sp>
      <p:cxnSp>
        <p:nvCxnSpPr>
          <p:cNvPr id="259" name="Google Shape;259;p20"/>
          <p:cNvCxnSpPr/>
          <p:nvPr/>
        </p:nvCxnSpPr>
        <p:spPr>
          <a:xfrm>
            <a:off x="4953000" y="4572000"/>
            <a:ext cx="1447800" cy="0"/>
          </a:xfrm>
          <a:prstGeom prst="straightConnector1">
            <a:avLst/>
          </a:prstGeom>
          <a:noFill/>
          <a:ln cap="flat" cmpd="sng" w="12700">
            <a:solidFill>
              <a:srgbClr val="0000FF"/>
            </a:solidFill>
            <a:prstDash val="solid"/>
            <a:round/>
            <a:headEnd len="sm" w="sm" type="none"/>
            <a:tailEnd len="sm" w="sm" type="none"/>
          </a:ln>
        </p:spPr>
      </p:cxnSp>
      <p:sp>
        <p:nvSpPr>
          <p:cNvPr id="260" name="Google Shape;260;p20"/>
          <p:cNvSpPr/>
          <p:nvPr/>
        </p:nvSpPr>
        <p:spPr>
          <a:xfrm>
            <a:off x="1143000" y="4953000"/>
            <a:ext cx="1447800" cy="1143000"/>
          </a:xfrm>
          <a:prstGeom prst="rect">
            <a:avLst/>
          </a:prstGeom>
          <a:solidFill>
            <a:srgbClr val="FFFF99"/>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   </a:t>
            </a:r>
            <a:r>
              <a:rPr b="1" lang="en-US" sz="1600">
                <a:solidFill>
                  <a:schemeClr val="dk1"/>
                </a:solidFill>
                <a:latin typeface="Tahoma"/>
                <a:ea typeface="Tahoma"/>
                <a:cs typeface="Tahoma"/>
                <a:sym typeface="Tahoma"/>
              </a:rPr>
              <a:t>CODE</a:t>
            </a:r>
            <a:br>
              <a:rPr b="1" lang="en-US" sz="1600">
                <a:solidFill>
                  <a:schemeClr val="dk1"/>
                </a:solidFill>
                <a:latin typeface="Tahoma"/>
                <a:ea typeface="Tahoma"/>
                <a:cs typeface="Tahoma"/>
                <a:sym typeface="Tahoma"/>
              </a:rPr>
            </a:br>
            <a:r>
              <a:rPr lang="en-US" sz="1600">
                <a:solidFill>
                  <a:schemeClr val="dk1"/>
                </a:solidFill>
                <a:latin typeface="Tahoma"/>
                <a:ea typeface="Tahoma"/>
                <a:cs typeface="Tahoma"/>
                <a:sym typeface="Tahoma"/>
              </a:rPr>
              <a:t>for . . . N</a:t>
            </a:r>
            <a:endParaRPr/>
          </a:p>
          <a:p>
            <a:pPr indent="0" lvl="0" marL="0" marR="0" rtl="0" algn="l">
              <a:spcBef>
                <a:spcPts val="0"/>
              </a:spcBef>
              <a:spcAft>
                <a:spcPts val="0"/>
              </a:spcAft>
              <a:buNone/>
            </a:pPr>
            <a:r>
              <a:rPr lang="en-US" sz="1600">
                <a:solidFill>
                  <a:schemeClr val="dk1"/>
                </a:solidFill>
                <a:latin typeface="Tahoma"/>
                <a:ea typeface="Tahoma"/>
                <a:cs typeface="Tahoma"/>
                <a:sym typeface="Tahoma"/>
              </a:rPr>
              <a:t>  out . .  .</a:t>
            </a:r>
            <a:endParaRPr/>
          </a:p>
        </p:txBody>
      </p:sp>
      <p:cxnSp>
        <p:nvCxnSpPr>
          <p:cNvPr id="261" name="Google Shape;261;p20"/>
          <p:cNvCxnSpPr/>
          <p:nvPr/>
        </p:nvCxnSpPr>
        <p:spPr>
          <a:xfrm flipH="1" rot="10800000">
            <a:off x="1143000" y="4343400"/>
            <a:ext cx="685800" cy="990600"/>
          </a:xfrm>
          <a:prstGeom prst="straightConnector1">
            <a:avLst/>
          </a:prstGeom>
          <a:noFill/>
          <a:ln cap="flat" cmpd="sng" w="12700">
            <a:solidFill>
              <a:srgbClr val="0000FF"/>
            </a:solidFill>
            <a:prstDash val="solid"/>
            <a:round/>
            <a:headEnd len="sm" w="sm" type="none"/>
            <a:tailEnd len="sm" w="sm" type="none"/>
          </a:ln>
        </p:spPr>
      </p:cxnSp>
      <p:cxnSp>
        <p:nvCxnSpPr>
          <p:cNvPr id="262" name="Google Shape;262;p20"/>
          <p:cNvCxnSpPr/>
          <p:nvPr/>
        </p:nvCxnSpPr>
        <p:spPr>
          <a:xfrm>
            <a:off x="1828800" y="4343400"/>
            <a:ext cx="762000" cy="990600"/>
          </a:xfrm>
          <a:prstGeom prst="straightConnector1">
            <a:avLst/>
          </a:prstGeom>
          <a:noFill/>
          <a:ln cap="flat" cmpd="sng" w="12700">
            <a:solidFill>
              <a:srgbClr val="0000FF"/>
            </a:solidFill>
            <a:prstDash val="solid"/>
            <a:round/>
            <a:headEnd len="sm" w="sm" type="none"/>
            <a:tailEnd len="sm" w="sm" type="none"/>
          </a:ln>
        </p:spPr>
      </p:cxnSp>
      <p:sp>
        <p:nvSpPr>
          <p:cNvPr id="263" name="Google Shape;263;p20"/>
          <p:cNvSpPr txBox="1"/>
          <p:nvPr/>
        </p:nvSpPr>
        <p:spPr>
          <a:xfrm>
            <a:off x="1371600" y="4876800"/>
            <a:ext cx="965200"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accent2"/>
                </a:solidFill>
                <a:latin typeface="Tahoma"/>
                <a:ea typeface="Tahoma"/>
                <a:cs typeface="Tahoma"/>
                <a:sym typeface="Tahoma"/>
              </a:rPr>
              <a:t>O(log</a:t>
            </a:r>
            <a:r>
              <a:rPr baseline="-25000" lang="en-US" sz="1600">
                <a:solidFill>
                  <a:schemeClr val="accent2"/>
                </a:solidFill>
                <a:latin typeface="Tahoma"/>
                <a:ea typeface="Tahoma"/>
                <a:cs typeface="Tahoma"/>
                <a:sym typeface="Tahoma"/>
              </a:rPr>
              <a:t>2</a:t>
            </a:r>
            <a:r>
              <a:rPr lang="en-US" sz="1600">
                <a:solidFill>
                  <a:schemeClr val="accent2"/>
                </a:solidFill>
                <a:latin typeface="Tahoma"/>
                <a:ea typeface="Tahoma"/>
                <a:cs typeface="Tahoma"/>
                <a:sym typeface="Tahoma"/>
              </a:rPr>
              <a:t>N)</a:t>
            </a:r>
            <a:endParaRPr/>
          </a:p>
        </p:txBody>
      </p:sp>
      <p:cxnSp>
        <p:nvCxnSpPr>
          <p:cNvPr id="264" name="Google Shape;264;p20"/>
          <p:cNvCxnSpPr/>
          <p:nvPr/>
        </p:nvCxnSpPr>
        <p:spPr>
          <a:xfrm>
            <a:off x="1143000" y="5334000"/>
            <a:ext cx="1447800" cy="0"/>
          </a:xfrm>
          <a:prstGeom prst="straightConnector1">
            <a:avLst/>
          </a:prstGeom>
          <a:noFill/>
          <a:ln cap="flat" cmpd="sng" w="12700">
            <a:solidFill>
              <a:srgbClr val="0000FF"/>
            </a:solidFill>
            <a:prstDash val="solid"/>
            <a:round/>
            <a:headEnd len="sm" w="sm" type="none"/>
            <a:tailEnd len="sm" w="sm" type="none"/>
          </a:ln>
        </p:spPr>
      </p:cxnSp>
      <p:cxnSp>
        <p:nvCxnSpPr>
          <p:cNvPr id="265" name="Google Shape;265;p20"/>
          <p:cNvCxnSpPr/>
          <p:nvPr/>
        </p:nvCxnSpPr>
        <p:spPr>
          <a:xfrm>
            <a:off x="3048000" y="4953000"/>
            <a:ext cx="1447800" cy="0"/>
          </a:xfrm>
          <a:prstGeom prst="straightConnector1">
            <a:avLst/>
          </a:prstGeom>
          <a:noFill/>
          <a:ln cap="flat" cmpd="sng" w="12700">
            <a:solidFill>
              <a:srgbClr val="0000FF"/>
            </a:solidFill>
            <a:prstDash val="solid"/>
            <a:round/>
            <a:headEnd len="sm" w="sm" type="none"/>
            <a:tailEnd len="sm" w="sm" type="none"/>
          </a:ln>
        </p:spPr>
      </p:cxnSp>
      <p:sp>
        <p:nvSpPr>
          <p:cNvPr id="266" name="Google Shape;266;p20"/>
          <p:cNvSpPr/>
          <p:nvPr/>
        </p:nvSpPr>
        <p:spPr>
          <a:xfrm>
            <a:off x="3048000" y="4953000"/>
            <a:ext cx="1447800" cy="1143000"/>
          </a:xfrm>
          <a:prstGeom prst="rect">
            <a:avLst/>
          </a:prstGeom>
          <a:solidFill>
            <a:srgbClr val="FFFF99"/>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   </a:t>
            </a:r>
            <a:r>
              <a:rPr b="1" lang="en-US" sz="1600">
                <a:solidFill>
                  <a:schemeClr val="dk1"/>
                </a:solidFill>
                <a:latin typeface="Tahoma"/>
                <a:ea typeface="Tahoma"/>
                <a:cs typeface="Tahoma"/>
                <a:sym typeface="Tahoma"/>
              </a:rPr>
              <a:t>CODE</a:t>
            </a:r>
            <a:br>
              <a:rPr b="1" lang="en-US" sz="1600">
                <a:solidFill>
                  <a:schemeClr val="dk1"/>
                </a:solidFill>
                <a:latin typeface="Tahoma"/>
                <a:ea typeface="Tahoma"/>
                <a:cs typeface="Tahoma"/>
                <a:sym typeface="Tahoma"/>
              </a:rPr>
            </a:br>
            <a:r>
              <a:rPr lang="en-US" sz="1600">
                <a:solidFill>
                  <a:schemeClr val="dk1"/>
                </a:solidFill>
                <a:latin typeface="Tahoma"/>
                <a:ea typeface="Tahoma"/>
                <a:cs typeface="Tahoma"/>
                <a:sym typeface="Tahoma"/>
              </a:rPr>
              <a:t>for . . . N</a:t>
            </a:r>
            <a:endParaRPr/>
          </a:p>
          <a:p>
            <a:pPr indent="0" lvl="0" marL="0" marR="0" rtl="0" algn="l">
              <a:spcBef>
                <a:spcPts val="0"/>
              </a:spcBef>
              <a:spcAft>
                <a:spcPts val="0"/>
              </a:spcAft>
              <a:buNone/>
            </a:pPr>
            <a:r>
              <a:rPr lang="en-US" sz="1600">
                <a:solidFill>
                  <a:schemeClr val="dk1"/>
                </a:solidFill>
                <a:latin typeface="Tahoma"/>
                <a:ea typeface="Tahoma"/>
                <a:cs typeface="Tahoma"/>
                <a:sym typeface="Tahoma"/>
              </a:rPr>
              <a:t>  out . .  .</a:t>
            </a:r>
            <a:endParaRPr/>
          </a:p>
        </p:txBody>
      </p:sp>
      <p:sp>
        <p:nvSpPr>
          <p:cNvPr id="267" name="Google Shape;267;p20"/>
          <p:cNvSpPr/>
          <p:nvPr/>
        </p:nvSpPr>
        <p:spPr>
          <a:xfrm>
            <a:off x="4953000" y="4953000"/>
            <a:ext cx="1447800" cy="1143000"/>
          </a:xfrm>
          <a:prstGeom prst="rect">
            <a:avLst/>
          </a:prstGeom>
          <a:solidFill>
            <a:srgbClr val="FFFF99"/>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   </a:t>
            </a:r>
            <a:r>
              <a:rPr b="1" lang="en-US" sz="1600">
                <a:solidFill>
                  <a:schemeClr val="dk1"/>
                </a:solidFill>
                <a:latin typeface="Tahoma"/>
                <a:ea typeface="Tahoma"/>
                <a:cs typeface="Tahoma"/>
                <a:sym typeface="Tahoma"/>
              </a:rPr>
              <a:t>CODE</a:t>
            </a:r>
            <a:br>
              <a:rPr b="1" lang="en-US" sz="1600">
                <a:solidFill>
                  <a:schemeClr val="dk1"/>
                </a:solidFill>
                <a:latin typeface="Tahoma"/>
                <a:ea typeface="Tahoma"/>
                <a:cs typeface="Tahoma"/>
                <a:sym typeface="Tahoma"/>
              </a:rPr>
            </a:br>
            <a:r>
              <a:rPr lang="en-US" sz="1600">
                <a:solidFill>
                  <a:schemeClr val="dk1"/>
                </a:solidFill>
                <a:latin typeface="Tahoma"/>
                <a:ea typeface="Tahoma"/>
                <a:cs typeface="Tahoma"/>
                <a:sym typeface="Tahoma"/>
              </a:rPr>
              <a:t>for . . . N</a:t>
            </a:r>
            <a:endParaRPr/>
          </a:p>
          <a:p>
            <a:pPr indent="0" lvl="0" marL="0" marR="0" rtl="0" algn="l">
              <a:spcBef>
                <a:spcPts val="0"/>
              </a:spcBef>
              <a:spcAft>
                <a:spcPts val="0"/>
              </a:spcAft>
              <a:buNone/>
            </a:pPr>
            <a:r>
              <a:rPr lang="en-US" sz="1600">
                <a:solidFill>
                  <a:schemeClr val="dk1"/>
                </a:solidFill>
                <a:latin typeface="Tahoma"/>
                <a:ea typeface="Tahoma"/>
                <a:cs typeface="Tahoma"/>
                <a:sym typeface="Tahoma"/>
              </a:rPr>
              <a:t>  out . .  .</a:t>
            </a:r>
            <a:endParaRPr/>
          </a:p>
        </p:txBody>
      </p:sp>
      <p:sp>
        <p:nvSpPr>
          <p:cNvPr id="268" name="Google Shape;268;p20"/>
          <p:cNvSpPr/>
          <p:nvPr/>
        </p:nvSpPr>
        <p:spPr>
          <a:xfrm>
            <a:off x="0" y="381000"/>
            <a:ext cx="914400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What is the Big O?</a:t>
            </a:r>
            <a:endParaRPr b="1" sz="5400">
              <a:solidFill>
                <a:srgbClr val="6F93DB"/>
              </a:solidFill>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2"/>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p:txBody>
      </p:sp>
      <p:sp>
        <p:nvSpPr>
          <p:cNvPr id="92" name="Google Shape;92;p2"/>
          <p:cNvSpPr/>
          <p:nvPr/>
        </p:nvSpPr>
        <p:spPr>
          <a:xfrm>
            <a:off x="6446838" y="982663"/>
            <a:ext cx="2697162" cy="960437"/>
          </a:xfrm>
          <a:custGeom>
            <a:rect b="b" l="l" r="r" t="t"/>
            <a:pathLst>
              <a:path extrusionOk="0" h="807" w="1274">
                <a:moveTo>
                  <a:pt x="637" y="806"/>
                </a:moveTo>
                <a:lnTo>
                  <a:pt x="0" y="431"/>
                </a:lnTo>
                <a:lnTo>
                  <a:pt x="0" y="371"/>
                </a:lnTo>
                <a:lnTo>
                  <a:pt x="637" y="0"/>
                </a:lnTo>
                <a:lnTo>
                  <a:pt x="1273" y="371"/>
                </a:lnTo>
                <a:lnTo>
                  <a:pt x="1273" y="431"/>
                </a:lnTo>
                <a:lnTo>
                  <a:pt x="637" y="806"/>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Tahoma"/>
              <a:ea typeface="Tahoma"/>
              <a:cs typeface="Tahoma"/>
              <a:sym typeface="Tahoma"/>
            </a:endParaRPr>
          </a:p>
        </p:txBody>
      </p:sp>
      <p:sp>
        <p:nvSpPr>
          <p:cNvPr id="93" name="Google Shape;93;p2"/>
          <p:cNvSpPr/>
          <p:nvPr/>
        </p:nvSpPr>
        <p:spPr>
          <a:xfrm>
            <a:off x="7143750" y="5543550"/>
            <a:ext cx="666750" cy="557213"/>
          </a:xfrm>
          <a:custGeom>
            <a:rect b="b" l="l" r="r" t="t"/>
            <a:pathLst>
              <a:path extrusionOk="0" h="468" w="315">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Tahoma"/>
              <a:ea typeface="Tahoma"/>
              <a:cs typeface="Tahoma"/>
              <a:sym typeface="Tahoma"/>
            </a:endParaRPr>
          </a:p>
        </p:txBody>
      </p:sp>
      <p:sp>
        <p:nvSpPr>
          <p:cNvPr id="94" name="Google Shape;94;p2"/>
          <p:cNvSpPr/>
          <p:nvPr/>
        </p:nvSpPr>
        <p:spPr>
          <a:xfrm>
            <a:off x="1524000" y="914400"/>
            <a:ext cx="427038" cy="76200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4400">
                <a:solidFill>
                  <a:schemeClr val="dk1"/>
                </a:solidFill>
                <a:latin typeface="Comic Sans MS"/>
                <a:ea typeface="Comic Sans MS"/>
                <a:cs typeface="Comic Sans MS"/>
                <a:sym typeface="Comic Sans MS"/>
              </a:rPr>
              <a:t> </a:t>
            </a:r>
            <a:endParaRPr b="0" sz="2800">
              <a:solidFill>
                <a:srgbClr val="CC3300"/>
              </a:solidFill>
              <a:latin typeface="Comic Sans MS"/>
              <a:ea typeface="Comic Sans MS"/>
              <a:cs typeface="Comic Sans MS"/>
              <a:sym typeface="Comic Sans MS"/>
            </a:endParaRPr>
          </a:p>
        </p:txBody>
      </p:sp>
      <p:sp>
        <p:nvSpPr>
          <p:cNvPr id="95" name="Google Shape;95;p2"/>
          <p:cNvSpPr/>
          <p:nvPr/>
        </p:nvSpPr>
        <p:spPr>
          <a:xfrm>
            <a:off x="1752600" y="1600200"/>
            <a:ext cx="5638800" cy="3416320"/>
          </a:xfrm>
          <a:prstGeom prst="rect">
            <a:avLst/>
          </a:prstGeom>
          <a:solidFill>
            <a:srgbClr val="FFFFCC"/>
          </a:solidFill>
          <a:ln cap="flat" cmpd="sng" w="38100">
            <a:solidFill>
              <a:srgbClr val="0066F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7200">
                <a:solidFill>
                  <a:srgbClr val="0066FF"/>
                </a:solidFill>
                <a:latin typeface="Tahoma"/>
                <a:ea typeface="Tahoma"/>
                <a:cs typeface="Tahoma"/>
                <a:sym typeface="Tahoma"/>
              </a:rPr>
              <a:t>Big</a:t>
            </a:r>
            <a:br>
              <a:rPr b="1" lang="en-US" sz="7200">
                <a:solidFill>
                  <a:srgbClr val="0066FF"/>
                </a:solidFill>
                <a:latin typeface="Tahoma"/>
                <a:ea typeface="Tahoma"/>
                <a:cs typeface="Tahoma"/>
                <a:sym typeface="Tahoma"/>
              </a:rPr>
            </a:br>
            <a:r>
              <a:rPr b="1" lang="en-US" sz="7200">
                <a:solidFill>
                  <a:srgbClr val="0066FF"/>
                </a:solidFill>
                <a:latin typeface="Tahoma"/>
                <a:ea typeface="Tahoma"/>
                <a:cs typeface="Tahoma"/>
                <a:sym typeface="Tahoma"/>
              </a:rPr>
              <a:t>O</a:t>
            </a:r>
            <a:br>
              <a:rPr b="1" lang="en-US" sz="7200">
                <a:solidFill>
                  <a:srgbClr val="0066FF"/>
                </a:solidFill>
                <a:latin typeface="Tahoma"/>
                <a:ea typeface="Tahoma"/>
                <a:cs typeface="Tahoma"/>
                <a:sym typeface="Tahoma"/>
              </a:rPr>
            </a:br>
            <a:r>
              <a:rPr b="1" lang="en-US" sz="7200">
                <a:solidFill>
                  <a:srgbClr val="0066FF"/>
                </a:solidFill>
                <a:latin typeface="Tahoma"/>
                <a:ea typeface="Tahoma"/>
                <a:cs typeface="Tahoma"/>
                <a:sym typeface="Tahoma"/>
              </a:rPr>
              <a:t>Notation</a:t>
            </a:r>
            <a:endParaRPr b="1" sz="7200" cap="none">
              <a:solidFill>
                <a:srgbClr val="0066FF"/>
              </a:solidFill>
              <a:latin typeface="Tahoma"/>
              <a:ea typeface="Tahoma"/>
              <a:cs typeface="Tahoma"/>
              <a:sym typeface="Tahoma"/>
            </a:endParaRPr>
          </a:p>
        </p:txBody>
      </p:sp>
      <p:sp>
        <p:nvSpPr>
          <p:cNvPr id="96" name="Google Shape;96;p2"/>
          <p:cNvSpPr txBox="1"/>
          <p:nvPr>
            <p:ph idx="4294967295"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19"/>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274" name="Google Shape;274;p19"/>
          <p:cNvSpPr/>
          <p:nvPr/>
        </p:nvSpPr>
        <p:spPr>
          <a:xfrm>
            <a:off x="1524000" y="1600200"/>
            <a:ext cx="6059488" cy="210502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3600">
                <a:solidFill>
                  <a:schemeClr val="dk1"/>
                </a:solidFill>
                <a:latin typeface="Tahoma"/>
                <a:ea typeface="Tahoma"/>
                <a:cs typeface="Tahoma"/>
                <a:sym typeface="Tahoma"/>
              </a:rPr>
              <a:t>int n = ray.size();</a:t>
            </a:r>
            <a:endParaRPr/>
          </a:p>
          <a:p>
            <a:pPr indent="0" lvl="0" marL="0" marR="0" rtl="0" algn="l">
              <a:spcBef>
                <a:spcPts val="0"/>
              </a:spcBef>
              <a:spcAft>
                <a:spcPts val="0"/>
              </a:spcAft>
              <a:buNone/>
            </a:pPr>
            <a:r>
              <a:rPr b="1" lang="en-US" sz="3600">
                <a:solidFill>
                  <a:schemeClr val="dk1"/>
                </a:solidFill>
                <a:latin typeface="Tahoma"/>
                <a:ea typeface="Tahoma"/>
                <a:cs typeface="Tahoma"/>
                <a:sym typeface="Tahoma"/>
              </a:rPr>
              <a:t>for(int i=0; i&lt;n; i+=2)</a:t>
            </a:r>
            <a:endParaRPr/>
          </a:p>
          <a:p>
            <a:pPr indent="0" lvl="0" marL="0" marR="0" rtl="0" algn="l">
              <a:spcBef>
                <a:spcPts val="0"/>
              </a:spcBef>
              <a:spcAft>
                <a:spcPts val="0"/>
              </a:spcAft>
              <a:buNone/>
            </a:pPr>
            <a:r>
              <a:rPr b="1" lang="en-US" sz="3600">
                <a:solidFill>
                  <a:schemeClr val="dk1"/>
                </a:solidFill>
                <a:latin typeface="Tahoma"/>
                <a:ea typeface="Tahoma"/>
                <a:cs typeface="Tahoma"/>
                <a:sym typeface="Tahoma"/>
              </a:rPr>
              <a:t>   out.println( ray.get(i) );</a:t>
            </a:r>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275" name="Google Shape;275;p19"/>
          <p:cNvSpPr/>
          <p:nvPr/>
        </p:nvSpPr>
        <p:spPr>
          <a:xfrm>
            <a:off x="838200" y="3810000"/>
            <a:ext cx="7467600" cy="2227263"/>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800">
                <a:solidFill>
                  <a:srgbClr val="3333CC"/>
                </a:solidFill>
                <a:latin typeface="Tahoma"/>
                <a:ea typeface="Tahoma"/>
                <a:cs typeface="Tahoma"/>
                <a:sym typeface="Tahoma"/>
              </a:rPr>
              <a:t>This example is not as easy as the last.</a:t>
            </a:r>
            <a:endParaRPr/>
          </a:p>
          <a:p>
            <a:pPr indent="0" lvl="0" marL="0" marR="0" rtl="0" algn="l">
              <a:spcBef>
                <a:spcPts val="0"/>
              </a:spcBef>
              <a:spcAft>
                <a:spcPts val="0"/>
              </a:spcAft>
              <a:buNone/>
            </a:pPr>
            <a:r>
              <a:t/>
            </a:r>
            <a:endParaRPr b="1" sz="2800">
              <a:solidFill>
                <a:srgbClr val="3333CC"/>
              </a:solidFill>
              <a:latin typeface="Tahoma"/>
              <a:ea typeface="Tahoma"/>
              <a:cs typeface="Tahoma"/>
              <a:sym typeface="Tahoma"/>
            </a:endParaRPr>
          </a:p>
          <a:p>
            <a:pPr indent="0" lvl="0" marL="0" marR="0" rtl="0" algn="l">
              <a:spcBef>
                <a:spcPts val="0"/>
              </a:spcBef>
              <a:spcAft>
                <a:spcPts val="0"/>
              </a:spcAft>
              <a:buNone/>
            </a:pPr>
            <a:r>
              <a:rPr b="1" lang="en-US" sz="2800">
                <a:solidFill>
                  <a:srgbClr val="3333CC"/>
                </a:solidFill>
                <a:latin typeface="Tahoma"/>
                <a:ea typeface="Tahoma"/>
                <a:cs typeface="Tahoma"/>
                <a:sym typeface="Tahoma"/>
              </a:rPr>
              <a:t>This code will print N/2 items.</a:t>
            </a:r>
            <a:endParaRPr/>
          </a:p>
          <a:p>
            <a:pPr indent="0" lvl="0" marL="0" marR="0" rtl="0" algn="l">
              <a:spcBef>
                <a:spcPts val="0"/>
              </a:spcBef>
              <a:spcAft>
                <a:spcPts val="0"/>
              </a:spcAft>
              <a:buNone/>
            </a:pPr>
            <a:r>
              <a:t/>
            </a:r>
            <a:endParaRPr b="1" sz="2800">
              <a:solidFill>
                <a:srgbClr val="3333CC"/>
              </a:solidFill>
              <a:latin typeface="Tahoma"/>
              <a:ea typeface="Tahoma"/>
              <a:cs typeface="Tahoma"/>
              <a:sym typeface="Tahoma"/>
            </a:endParaRPr>
          </a:p>
          <a:p>
            <a:pPr indent="0" lvl="0" marL="0" marR="0" rtl="0" algn="l">
              <a:spcBef>
                <a:spcPts val="0"/>
              </a:spcBef>
              <a:spcAft>
                <a:spcPts val="0"/>
              </a:spcAft>
              <a:buNone/>
            </a:pPr>
            <a:r>
              <a:rPr b="1" lang="en-US" sz="2800">
                <a:solidFill>
                  <a:srgbClr val="3333CC"/>
                </a:solidFill>
                <a:latin typeface="Tahoma"/>
                <a:ea typeface="Tahoma"/>
                <a:cs typeface="Tahoma"/>
                <a:sym typeface="Tahoma"/>
              </a:rPr>
              <a:t>Big O Notation – O(N)</a:t>
            </a:r>
            <a:endParaRPr/>
          </a:p>
        </p:txBody>
      </p:sp>
      <p:sp>
        <p:nvSpPr>
          <p:cNvPr id="276" name="Google Shape;276;p19"/>
          <p:cNvSpPr txBox="1"/>
          <p:nvPr/>
        </p:nvSpPr>
        <p:spPr>
          <a:xfrm>
            <a:off x="7162800" y="1371600"/>
            <a:ext cx="1752600" cy="835025"/>
          </a:xfrm>
          <a:prstGeom prst="rect">
            <a:avLst/>
          </a:prstGeom>
          <a:noFill/>
          <a:ln cap="flat" cmpd="sng" w="12700">
            <a:solidFill>
              <a:srgbClr val="8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C0000"/>
                </a:solidFill>
                <a:latin typeface="Tahoma"/>
                <a:ea typeface="Tahoma"/>
                <a:cs typeface="Tahoma"/>
                <a:sym typeface="Tahoma"/>
              </a:rPr>
              <a:t>ray is an ArrayList!</a:t>
            </a:r>
            <a:endParaRPr/>
          </a:p>
        </p:txBody>
      </p:sp>
      <p:sp>
        <p:nvSpPr>
          <p:cNvPr id="277" name="Google Shape;277;p19"/>
          <p:cNvSpPr/>
          <p:nvPr/>
        </p:nvSpPr>
        <p:spPr>
          <a:xfrm>
            <a:off x="0" y="381000"/>
            <a:ext cx="914400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What is the Big O?</a:t>
            </a:r>
            <a:endParaRPr b="1" sz="5400">
              <a:solidFill>
                <a:srgbClr val="6F93DB"/>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500"/>
                                        <p:tgtEl>
                                          <p:spTgt spid="2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21"/>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283" name="Google Shape;283;p21"/>
          <p:cNvSpPr txBox="1"/>
          <p:nvPr/>
        </p:nvSpPr>
        <p:spPr>
          <a:xfrm>
            <a:off x="914400" y="1447800"/>
            <a:ext cx="7191375" cy="2654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Tahoma"/>
              <a:ea typeface="Tahoma"/>
              <a:cs typeface="Tahoma"/>
              <a:sym typeface="Tahoma"/>
            </a:endParaRPr>
          </a:p>
          <a:p>
            <a:pPr indent="0" lvl="0" marL="0" marR="0" rtl="0" algn="l">
              <a:spcBef>
                <a:spcPts val="0"/>
              </a:spcBef>
              <a:spcAft>
                <a:spcPts val="0"/>
              </a:spcAft>
              <a:buNone/>
            </a:pPr>
            <a:r>
              <a:rPr lang="en-US" sz="2800">
                <a:solidFill>
                  <a:schemeClr val="dk1"/>
                </a:solidFill>
                <a:latin typeface="Tahoma"/>
                <a:ea typeface="Tahoma"/>
                <a:cs typeface="Tahoma"/>
                <a:sym typeface="Tahoma"/>
              </a:rPr>
              <a:t>N/2*1  -  N is the dominant term as N gets</a:t>
            </a:r>
            <a:endParaRPr/>
          </a:p>
          <a:p>
            <a:pPr indent="0" lvl="0" marL="0" marR="0" rtl="0" algn="l">
              <a:spcBef>
                <a:spcPts val="0"/>
              </a:spcBef>
              <a:spcAft>
                <a:spcPts val="0"/>
              </a:spcAft>
              <a:buNone/>
            </a:pPr>
            <a:r>
              <a:rPr lang="en-US" sz="2800">
                <a:solidFill>
                  <a:schemeClr val="dk1"/>
                </a:solidFill>
                <a:latin typeface="Tahoma"/>
                <a:ea typeface="Tahoma"/>
                <a:cs typeface="Tahoma"/>
                <a:sym typeface="Tahoma"/>
              </a:rPr>
              <a:t>larger.  Because N dominates the expression</a:t>
            </a:r>
            <a:endParaRPr/>
          </a:p>
          <a:p>
            <a:pPr indent="0" lvl="0" marL="0" marR="0" rtl="0" algn="l">
              <a:spcBef>
                <a:spcPts val="0"/>
              </a:spcBef>
              <a:spcAft>
                <a:spcPts val="0"/>
              </a:spcAft>
              <a:buNone/>
            </a:pPr>
            <a:r>
              <a:rPr lang="en-US" sz="2800">
                <a:solidFill>
                  <a:schemeClr val="dk1"/>
                </a:solidFill>
                <a:latin typeface="Tahoma"/>
                <a:ea typeface="Tahoma"/>
                <a:cs typeface="Tahoma"/>
                <a:sym typeface="Tahoma"/>
              </a:rPr>
              <a:t>the constants can be dropped.</a:t>
            </a:r>
            <a:endParaRPr/>
          </a:p>
          <a:p>
            <a:pPr indent="0" lvl="0" marL="0" marR="0" rtl="0" algn="l">
              <a:spcBef>
                <a:spcPts val="0"/>
              </a:spcBef>
              <a:spcAft>
                <a:spcPts val="0"/>
              </a:spcAft>
              <a:buNone/>
            </a:pPr>
            <a:r>
              <a:t/>
            </a:r>
            <a:endParaRPr sz="2800">
              <a:solidFill>
                <a:schemeClr val="dk1"/>
              </a:solidFill>
              <a:latin typeface="Tahoma"/>
              <a:ea typeface="Tahoma"/>
              <a:cs typeface="Tahoma"/>
              <a:sym typeface="Tahoma"/>
            </a:endParaRPr>
          </a:p>
          <a:p>
            <a:pPr indent="0" lvl="0" marL="0" marR="0" rtl="0" algn="l">
              <a:spcBef>
                <a:spcPts val="0"/>
              </a:spcBef>
              <a:spcAft>
                <a:spcPts val="0"/>
              </a:spcAft>
              <a:buNone/>
            </a:pPr>
            <a:r>
              <a:rPr lang="en-US" sz="2800">
                <a:solidFill>
                  <a:schemeClr val="dk1"/>
                </a:solidFill>
                <a:latin typeface="Tahoma"/>
                <a:ea typeface="Tahoma"/>
                <a:cs typeface="Tahoma"/>
                <a:sym typeface="Tahoma"/>
              </a:rPr>
              <a:t>N/2*1 == N</a:t>
            </a:r>
            <a:endParaRPr/>
          </a:p>
        </p:txBody>
      </p:sp>
      <p:sp>
        <p:nvSpPr>
          <p:cNvPr id="284" name="Google Shape;284;p21"/>
          <p:cNvSpPr/>
          <p:nvPr/>
        </p:nvSpPr>
        <p:spPr>
          <a:xfrm>
            <a:off x="0" y="381000"/>
            <a:ext cx="914400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What is the Big O?</a:t>
            </a:r>
            <a:endParaRPr b="1" sz="5400">
              <a:solidFill>
                <a:srgbClr val="6F93DB"/>
              </a:solidFill>
              <a:latin typeface="Tahoma"/>
              <a:ea typeface="Tahoma"/>
              <a:cs typeface="Tahoma"/>
              <a:sym typeface="Tahom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22"/>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290" name="Google Shape;290;p22"/>
          <p:cNvSpPr/>
          <p:nvPr/>
        </p:nvSpPr>
        <p:spPr>
          <a:xfrm>
            <a:off x="1066800" y="1447800"/>
            <a:ext cx="6592888" cy="265430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3600">
                <a:solidFill>
                  <a:schemeClr val="dk1"/>
                </a:solidFill>
                <a:latin typeface="Tahoma"/>
                <a:ea typeface="Tahoma"/>
                <a:cs typeface="Tahoma"/>
                <a:sym typeface="Tahoma"/>
              </a:rPr>
              <a:t>int n = ray.size();</a:t>
            </a:r>
            <a:endParaRPr/>
          </a:p>
          <a:p>
            <a:pPr indent="0" lvl="0" marL="0" marR="0" rtl="0" algn="l">
              <a:spcBef>
                <a:spcPts val="0"/>
              </a:spcBef>
              <a:spcAft>
                <a:spcPts val="0"/>
              </a:spcAft>
              <a:buNone/>
            </a:pPr>
            <a:r>
              <a:rPr b="1" lang="en-US" sz="3600">
                <a:solidFill>
                  <a:schemeClr val="dk1"/>
                </a:solidFill>
                <a:latin typeface="Tahoma"/>
                <a:ea typeface="Tahoma"/>
                <a:cs typeface="Tahoma"/>
                <a:sym typeface="Tahoma"/>
              </a:rPr>
              <a:t>for(int i=0; i&lt;n; i++)</a:t>
            </a:r>
            <a:endParaRPr/>
          </a:p>
          <a:p>
            <a:pPr indent="0" lvl="0" marL="0" marR="0" rtl="0" algn="l">
              <a:spcBef>
                <a:spcPts val="0"/>
              </a:spcBef>
              <a:spcAft>
                <a:spcPts val="0"/>
              </a:spcAft>
              <a:buNone/>
            </a:pPr>
            <a:r>
              <a:rPr b="1" lang="en-US" sz="3600">
                <a:solidFill>
                  <a:schemeClr val="dk1"/>
                </a:solidFill>
                <a:latin typeface="Tahoma"/>
                <a:ea typeface="Tahoma"/>
                <a:cs typeface="Tahoma"/>
                <a:sym typeface="Tahoma"/>
              </a:rPr>
              <a:t>   for(int j=0; j&lt;n;j++)</a:t>
            </a:r>
            <a:endParaRPr/>
          </a:p>
          <a:p>
            <a:pPr indent="0" lvl="0" marL="0" marR="0" rtl="0" algn="l">
              <a:spcBef>
                <a:spcPts val="0"/>
              </a:spcBef>
              <a:spcAft>
                <a:spcPts val="0"/>
              </a:spcAft>
              <a:buNone/>
            </a:pPr>
            <a:r>
              <a:rPr b="1" lang="en-US" sz="3600">
                <a:solidFill>
                  <a:schemeClr val="dk1"/>
                </a:solidFill>
                <a:latin typeface="Tahoma"/>
                <a:ea typeface="Tahoma"/>
                <a:cs typeface="Tahoma"/>
                <a:sym typeface="Tahoma"/>
              </a:rPr>
              <a:t>       out.println( ray.get(i) );</a:t>
            </a:r>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291" name="Google Shape;291;p22"/>
          <p:cNvSpPr/>
          <p:nvPr/>
        </p:nvSpPr>
        <p:spPr>
          <a:xfrm>
            <a:off x="762000" y="4114800"/>
            <a:ext cx="7848600" cy="2227263"/>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800">
                <a:solidFill>
                  <a:srgbClr val="3333CC"/>
                </a:solidFill>
                <a:latin typeface="Tahoma"/>
                <a:ea typeface="Tahoma"/>
                <a:cs typeface="Tahoma"/>
                <a:sym typeface="Tahoma"/>
              </a:rPr>
              <a:t>Big-O Notation – N*N</a:t>
            </a:r>
            <a:endParaRPr/>
          </a:p>
          <a:p>
            <a:pPr indent="0" lvl="0" marL="0" marR="0" rtl="0" algn="l">
              <a:spcBef>
                <a:spcPts val="0"/>
              </a:spcBef>
              <a:spcAft>
                <a:spcPts val="0"/>
              </a:spcAft>
              <a:buNone/>
            </a:pPr>
            <a:r>
              <a:t/>
            </a:r>
            <a:endParaRPr b="1" sz="2800">
              <a:solidFill>
                <a:srgbClr val="3333CC"/>
              </a:solidFill>
              <a:latin typeface="Tahoma"/>
              <a:ea typeface="Tahoma"/>
              <a:cs typeface="Tahoma"/>
              <a:sym typeface="Tahoma"/>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N*N units of work are needed to print each N*N element.</a:t>
            </a:r>
            <a:endParaRPr/>
          </a:p>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p:txBody>
      </p:sp>
      <p:sp>
        <p:nvSpPr>
          <p:cNvPr id="292" name="Google Shape;292;p22"/>
          <p:cNvSpPr txBox="1"/>
          <p:nvPr/>
        </p:nvSpPr>
        <p:spPr>
          <a:xfrm>
            <a:off x="7162800" y="1371600"/>
            <a:ext cx="1752600" cy="835025"/>
          </a:xfrm>
          <a:prstGeom prst="rect">
            <a:avLst/>
          </a:prstGeom>
          <a:noFill/>
          <a:ln cap="flat" cmpd="sng" w="12700">
            <a:solidFill>
              <a:srgbClr val="8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C0000"/>
                </a:solidFill>
                <a:latin typeface="Tahoma"/>
                <a:ea typeface="Tahoma"/>
                <a:cs typeface="Tahoma"/>
                <a:sym typeface="Tahoma"/>
              </a:rPr>
              <a:t>ray is an ArrayList!</a:t>
            </a:r>
            <a:endParaRPr/>
          </a:p>
        </p:txBody>
      </p:sp>
      <p:sp>
        <p:nvSpPr>
          <p:cNvPr id="293" name="Google Shape;293;p22"/>
          <p:cNvSpPr/>
          <p:nvPr/>
        </p:nvSpPr>
        <p:spPr>
          <a:xfrm>
            <a:off x="0" y="381000"/>
            <a:ext cx="914400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What is the Big O?</a:t>
            </a:r>
            <a:endParaRPr b="1" sz="5400">
              <a:solidFill>
                <a:srgbClr val="6F93DB"/>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500"/>
                                        <p:tgtEl>
                                          <p:spTgt spid="2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23"/>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299" name="Google Shape;299;p23"/>
          <p:cNvSpPr/>
          <p:nvPr/>
        </p:nvSpPr>
        <p:spPr>
          <a:xfrm>
            <a:off x="1219200" y="1524000"/>
            <a:ext cx="6592888" cy="265430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3600">
                <a:solidFill>
                  <a:schemeClr val="dk1"/>
                </a:solidFill>
                <a:latin typeface="Tahoma"/>
                <a:ea typeface="Tahoma"/>
                <a:cs typeface="Tahoma"/>
                <a:sym typeface="Tahoma"/>
              </a:rPr>
              <a:t>int n = ray.size();</a:t>
            </a:r>
            <a:endParaRPr/>
          </a:p>
          <a:p>
            <a:pPr indent="0" lvl="0" marL="0" marR="0" rtl="0" algn="l">
              <a:spcBef>
                <a:spcPts val="0"/>
              </a:spcBef>
              <a:spcAft>
                <a:spcPts val="0"/>
              </a:spcAft>
              <a:buNone/>
            </a:pPr>
            <a:r>
              <a:rPr b="1" lang="en-US" sz="3600">
                <a:solidFill>
                  <a:schemeClr val="dk1"/>
                </a:solidFill>
                <a:latin typeface="Tahoma"/>
                <a:ea typeface="Tahoma"/>
                <a:cs typeface="Tahoma"/>
                <a:sym typeface="Tahoma"/>
              </a:rPr>
              <a:t>for ( int i=0; i&lt;n; i++)</a:t>
            </a:r>
            <a:endParaRPr/>
          </a:p>
          <a:p>
            <a:pPr indent="0" lvl="0" marL="0" marR="0" rtl="0" algn="l">
              <a:spcBef>
                <a:spcPts val="0"/>
              </a:spcBef>
              <a:spcAft>
                <a:spcPts val="0"/>
              </a:spcAft>
              <a:buNone/>
            </a:pPr>
            <a:r>
              <a:rPr b="1" lang="en-US" sz="3600">
                <a:solidFill>
                  <a:schemeClr val="dk1"/>
                </a:solidFill>
                <a:latin typeface="Tahoma"/>
                <a:ea typeface="Tahoma"/>
                <a:cs typeface="Tahoma"/>
                <a:sym typeface="Tahoma"/>
              </a:rPr>
              <a:t>   for(int j=1; j&lt;n;j*=2)</a:t>
            </a:r>
            <a:endParaRPr/>
          </a:p>
          <a:p>
            <a:pPr indent="0" lvl="0" marL="0" marR="0" rtl="0" algn="l">
              <a:spcBef>
                <a:spcPts val="0"/>
              </a:spcBef>
              <a:spcAft>
                <a:spcPts val="0"/>
              </a:spcAft>
              <a:buNone/>
            </a:pPr>
            <a:r>
              <a:rPr b="1" lang="en-US" sz="3600">
                <a:solidFill>
                  <a:schemeClr val="dk1"/>
                </a:solidFill>
                <a:latin typeface="Tahoma"/>
                <a:ea typeface="Tahoma"/>
                <a:cs typeface="Tahoma"/>
                <a:sym typeface="Tahoma"/>
              </a:rPr>
              <a:t>       out.println( ray.get(i) );</a:t>
            </a:r>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00" name="Google Shape;300;p23"/>
          <p:cNvSpPr txBox="1"/>
          <p:nvPr/>
        </p:nvSpPr>
        <p:spPr>
          <a:xfrm>
            <a:off x="7162800" y="1371600"/>
            <a:ext cx="1752600" cy="835025"/>
          </a:xfrm>
          <a:prstGeom prst="rect">
            <a:avLst/>
          </a:prstGeom>
          <a:noFill/>
          <a:ln cap="flat" cmpd="sng" w="12700">
            <a:solidFill>
              <a:srgbClr val="8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C0000"/>
                </a:solidFill>
                <a:latin typeface="Tahoma"/>
                <a:ea typeface="Tahoma"/>
                <a:cs typeface="Tahoma"/>
                <a:sym typeface="Tahoma"/>
              </a:rPr>
              <a:t>ray is an ArrayList!</a:t>
            </a:r>
            <a:endParaRPr/>
          </a:p>
        </p:txBody>
      </p:sp>
      <p:sp>
        <p:nvSpPr>
          <p:cNvPr id="301" name="Google Shape;301;p23"/>
          <p:cNvSpPr/>
          <p:nvPr/>
        </p:nvSpPr>
        <p:spPr>
          <a:xfrm>
            <a:off x="609600" y="4191000"/>
            <a:ext cx="8229600" cy="1800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3333CC"/>
                </a:solidFill>
                <a:latin typeface="Tahoma"/>
                <a:ea typeface="Tahoma"/>
                <a:cs typeface="Tahoma"/>
                <a:sym typeface="Tahoma"/>
              </a:rPr>
              <a:t>Big-O Notation – N*Log</a:t>
            </a:r>
            <a:r>
              <a:rPr b="1" baseline="-25000" lang="en-US" sz="2800">
                <a:solidFill>
                  <a:srgbClr val="3333CC"/>
                </a:solidFill>
                <a:latin typeface="Tahoma"/>
                <a:ea typeface="Tahoma"/>
                <a:cs typeface="Tahoma"/>
                <a:sym typeface="Tahoma"/>
              </a:rPr>
              <a:t>2</a:t>
            </a:r>
            <a:r>
              <a:rPr b="1" lang="en-US" sz="2800">
                <a:solidFill>
                  <a:srgbClr val="3333CC"/>
                </a:solidFill>
                <a:latin typeface="Tahoma"/>
                <a:ea typeface="Tahoma"/>
                <a:cs typeface="Tahoma"/>
                <a:sym typeface="Tahoma"/>
              </a:rPr>
              <a:t>(N)</a:t>
            </a:r>
            <a:endParaRPr/>
          </a:p>
          <a:p>
            <a:pPr indent="0" lvl="0" marL="0" marR="0" rtl="0" algn="l">
              <a:spcBef>
                <a:spcPts val="0"/>
              </a:spcBef>
              <a:spcAft>
                <a:spcPts val="0"/>
              </a:spcAft>
              <a:buNone/>
            </a:pPr>
            <a:r>
              <a:t/>
            </a:r>
            <a:endParaRPr b="1" sz="2800">
              <a:solidFill>
                <a:srgbClr val="3333CC"/>
              </a:solidFill>
              <a:latin typeface="Tahoma"/>
              <a:ea typeface="Tahoma"/>
              <a:cs typeface="Tahoma"/>
              <a:sym typeface="Tahoma"/>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N * log2N units of work are needed to print each element log</a:t>
            </a:r>
            <a:r>
              <a:rPr b="1" baseline="-25000" lang="en-US" sz="2800">
                <a:solidFill>
                  <a:schemeClr val="dk1"/>
                </a:solidFill>
                <a:latin typeface="Tahoma"/>
                <a:ea typeface="Tahoma"/>
                <a:cs typeface="Tahoma"/>
                <a:sym typeface="Tahoma"/>
              </a:rPr>
              <a:t>2</a:t>
            </a:r>
            <a:r>
              <a:rPr b="1" lang="en-US" sz="2800">
                <a:solidFill>
                  <a:schemeClr val="dk1"/>
                </a:solidFill>
                <a:latin typeface="Tahoma"/>
                <a:ea typeface="Tahoma"/>
                <a:cs typeface="Tahoma"/>
                <a:sym typeface="Tahoma"/>
              </a:rPr>
              <a:t> times.</a:t>
            </a:r>
            <a:endParaRPr/>
          </a:p>
        </p:txBody>
      </p:sp>
      <p:sp>
        <p:nvSpPr>
          <p:cNvPr id="302" name="Google Shape;302;p23"/>
          <p:cNvSpPr/>
          <p:nvPr/>
        </p:nvSpPr>
        <p:spPr>
          <a:xfrm>
            <a:off x="0" y="381000"/>
            <a:ext cx="914400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What is the Big O?</a:t>
            </a:r>
            <a:endParaRPr b="1" sz="5400">
              <a:solidFill>
                <a:srgbClr val="6F93DB"/>
              </a:solidFill>
              <a:latin typeface="Tahoma"/>
              <a:ea typeface="Tahoma"/>
              <a:cs typeface="Tahoma"/>
              <a:sym typeface="Tahom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24"/>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308" name="Google Shape;308;p24"/>
          <p:cNvSpPr/>
          <p:nvPr/>
        </p:nvSpPr>
        <p:spPr>
          <a:xfrm>
            <a:off x="685800" y="762000"/>
            <a:ext cx="7696200" cy="4343400"/>
          </a:xfrm>
          <a:prstGeom prst="rect">
            <a:avLst/>
          </a:prstGeom>
        </p:spPr>
        <p:txBody>
          <a:bodyPr>
            <a:prstTxWarp prst="textPlain"/>
          </a:bodyPr>
          <a:lstStyle/>
          <a:p>
            <a:pPr lvl="0" algn="ctr"/>
            <a:r>
              <a:rPr b="0" i="0">
                <a:ln cap="flat" cmpd="sng" w="9525">
                  <a:solidFill>
                    <a:srgbClr val="FFFF00"/>
                  </a:solidFill>
                  <a:prstDash val="solid"/>
                  <a:round/>
                  <a:headEnd len="sm" w="sm" type="none"/>
                  <a:tailEnd len="sm" w="sm" type="none"/>
                </a:ln>
                <a:solidFill>
                  <a:srgbClr val="0000FF"/>
                </a:solidFill>
                <a:latin typeface="Impact"/>
              </a:rPr>
              <a:t>Comparing Runtimes</a:t>
            </a:r>
            <a:br>
              <a:rPr b="0" i="0">
                <a:ln cap="flat" cmpd="sng" w="9525">
                  <a:solidFill>
                    <a:srgbClr val="FFFF00"/>
                  </a:solidFill>
                  <a:prstDash val="solid"/>
                  <a:round/>
                  <a:headEnd len="sm" w="sm" type="none"/>
                  <a:tailEnd len="sm" w="sm" type="none"/>
                </a:ln>
                <a:solidFill>
                  <a:srgbClr val="0000FF"/>
                </a:solidFill>
                <a:latin typeface="Impact"/>
              </a:rPr>
            </a:br>
            <a:r>
              <a:rPr b="0" i="0">
                <a:ln cap="flat" cmpd="sng" w="9525">
                  <a:solidFill>
                    <a:srgbClr val="FFFF00"/>
                  </a:solidFill>
                  <a:prstDash val="solid"/>
                  <a:round/>
                  <a:headEnd len="sm" w="sm" type="none"/>
                  <a:tailEnd len="sm" w="sm" type="none"/>
                </a:ln>
                <a:solidFill>
                  <a:srgbClr val="0000FF"/>
                </a:solidFill>
                <a:latin typeface="Impact"/>
              </a:rPr>
              <a:t>of Arrays, Lists, </a:t>
            </a:r>
            <a:br>
              <a:rPr b="0" i="0">
                <a:ln cap="flat" cmpd="sng" w="9525">
                  <a:solidFill>
                    <a:srgbClr val="FFFF00"/>
                  </a:solidFill>
                  <a:prstDash val="solid"/>
                  <a:round/>
                  <a:headEnd len="sm" w="sm" type="none"/>
                  <a:tailEnd len="sm" w="sm" type="none"/>
                </a:ln>
                <a:solidFill>
                  <a:srgbClr val="0000FF"/>
                </a:solidFill>
                <a:latin typeface="Impact"/>
              </a:rPr>
            </a:br>
            <a:r>
              <a:rPr b="0" i="0">
                <a:ln cap="flat" cmpd="sng" w="9525">
                  <a:solidFill>
                    <a:srgbClr val="FFFF00"/>
                  </a:solidFill>
                  <a:prstDash val="solid"/>
                  <a:round/>
                  <a:headEnd len="sm" w="sm" type="none"/>
                  <a:tailEnd len="sm" w="sm" type="none"/>
                </a:ln>
                <a:solidFill>
                  <a:srgbClr val="0000FF"/>
                </a:solidFill>
                <a:latin typeface="Impact"/>
              </a:rPr>
              <a:t>Trees, and Collections</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25"/>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314" name="Google Shape;314;p25"/>
          <p:cNvSpPr txBox="1"/>
          <p:nvPr/>
        </p:nvSpPr>
        <p:spPr>
          <a:xfrm>
            <a:off x="1371600" y="1447800"/>
            <a:ext cx="7239000" cy="30241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ahoma"/>
                <a:ea typeface="Tahoma"/>
                <a:cs typeface="Tahoma"/>
                <a:sym typeface="Tahoma"/>
              </a:rPr>
              <a:t>traverse all spots			O(N)</a:t>
            </a:r>
            <a:endParaRPr/>
          </a:p>
          <a:p>
            <a:pPr indent="0" lvl="0" marL="0" marR="0" rtl="0" algn="l">
              <a:spcBef>
                <a:spcPts val="900"/>
              </a:spcBef>
              <a:spcAft>
                <a:spcPts val="0"/>
              </a:spcAft>
              <a:buNone/>
            </a:pPr>
            <a:r>
              <a:rPr b="1" lang="en-US" sz="1800">
                <a:solidFill>
                  <a:schemeClr val="dk1"/>
                </a:solidFill>
                <a:latin typeface="Tahoma"/>
                <a:ea typeface="Tahoma"/>
                <a:cs typeface="Tahoma"/>
                <a:sym typeface="Tahoma"/>
              </a:rPr>
              <a:t>search for an item			O(N) or O(Log</a:t>
            </a:r>
            <a:r>
              <a:rPr b="1" baseline="-25000" lang="en-US" sz="1800">
                <a:solidFill>
                  <a:schemeClr val="dk1"/>
                </a:solidFill>
                <a:latin typeface="Tahoma"/>
                <a:ea typeface="Tahoma"/>
                <a:cs typeface="Tahoma"/>
                <a:sym typeface="Tahoma"/>
              </a:rPr>
              <a:t>2</a:t>
            </a:r>
            <a:r>
              <a:rPr b="1" lang="en-US" sz="1800">
                <a:solidFill>
                  <a:schemeClr val="dk1"/>
                </a:solidFill>
                <a:latin typeface="Tahoma"/>
                <a:ea typeface="Tahoma"/>
                <a:cs typeface="Tahoma"/>
                <a:sym typeface="Tahoma"/>
              </a:rPr>
              <a:t>N)</a:t>
            </a:r>
            <a:endParaRPr/>
          </a:p>
          <a:p>
            <a:pPr indent="0" lvl="0" marL="0" marR="0" rtl="0" algn="l">
              <a:spcBef>
                <a:spcPts val="900"/>
              </a:spcBef>
              <a:spcAft>
                <a:spcPts val="0"/>
              </a:spcAft>
              <a:buNone/>
            </a:pPr>
            <a:r>
              <a:rPr b="1" lang="en-US" sz="1800">
                <a:solidFill>
                  <a:schemeClr val="dk1"/>
                </a:solidFill>
                <a:latin typeface="Tahoma"/>
                <a:ea typeface="Tahoma"/>
                <a:cs typeface="Tahoma"/>
                <a:sym typeface="Tahoma"/>
              </a:rPr>
              <a:t>remove any item			O(N)	</a:t>
            </a:r>
            <a:br>
              <a:rPr b="1" lang="en-US" sz="1800">
                <a:solidFill>
                  <a:schemeClr val="dk1"/>
                </a:solidFill>
                <a:latin typeface="Tahoma"/>
                <a:ea typeface="Tahoma"/>
                <a:cs typeface="Tahoma"/>
                <a:sym typeface="Tahoma"/>
              </a:rPr>
            </a:br>
            <a:r>
              <a:rPr b="1" lang="en-US" sz="1800">
                <a:solidFill>
                  <a:schemeClr val="dk1"/>
                </a:solidFill>
                <a:latin typeface="Tahoma"/>
                <a:ea typeface="Tahoma"/>
                <a:cs typeface="Tahoma"/>
                <a:sym typeface="Tahoma"/>
              </a:rPr>
              <a:t>   location unknown</a:t>
            </a:r>
            <a:endParaRPr/>
          </a:p>
          <a:p>
            <a:pPr indent="0" lvl="0" marL="0" marR="0" rtl="0" algn="l">
              <a:spcBef>
                <a:spcPts val="900"/>
              </a:spcBef>
              <a:spcAft>
                <a:spcPts val="0"/>
              </a:spcAft>
              <a:buNone/>
            </a:pPr>
            <a:r>
              <a:rPr b="1" lang="en-US" sz="1800">
                <a:solidFill>
                  <a:schemeClr val="dk1"/>
                </a:solidFill>
                <a:latin typeface="Tahoma"/>
                <a:ea typeface="Tahoma"/>
                <a:cs typeface="Tahoma"/>
                <a:sym typeface="Tahoma"/>
              </a:rPr>
              <a:t>get any item				O(1)	</a:t>
            </a:r>
            <a:br>
              <a:rPr b="1" lang="en-US" sz="1800">
                <a:solidFill>
                  <a:schemeClr val="dk1"/>
                </a:solidFill>
                <a:latin typeface="Tahoma"/>
                <a:ea typeface="Tahoma"/>
                <a:cs typeface="Tahoma"/>
                <a:sym typeface="Tahoma"/>
              </a:rPr>
            </a:br>
            <a:r>
              <a:rPr b="1" lang="en-US" sz="1800">
                <a:solidFill>
                  <a:schemeClr val="dk1"/>
                </a:solidFill>
                <a:latin typeface="Tahoma"/>
                <a:ea typeface="Tahoma"/>
                <a:cs typeface="Tahoma"/>
                <a:sym typeface="Tahoma"/>
              </a:rPr>
              <a:t>   location unknown</a:t>
            </a:r>
            <a:endParaRPr/>
          </a:p>
          <a:p>
            <a:pPr indent="0" lvl="0" marL="0" marR="0" rtl="0" algn="l">
              <a:spcBef>
                <a:spcPts val="900"/>
              </a:spcBef>
              <a:spcAft>
                <a:spcPts val="0"/>
              </a:spcAft>
              <a:buNone/>
            </a:pPr>
            <a:r>
              <a:rPr b="1" lang="en-US" sz="1800">
                <a:solidFill>
                  <a:schemeClr val="dk1"/>
                </a:solidFill>
                <a:latin typeface="Tahoma"/>
                <a:ea typeface="Tahoma"/>
                <a:cs typeface="Tahoma"/>
                <a:sym typeface="Tahoma"/>
              </a:rPr>
              <a:t>add item at the end			O(1)	</a:t>
            </a:r>
            <a:endParaRPr/>
          </a:p>
          <a:p>
            <a:pPr indent="0" lvl="0" marL="0" marR="0" rtl="0" algn="l">
              <a:spcBef>
                <a:spcPts val="1000"/>
              </a:spcBef>
              <a:spcAft>
                <a:spcPts val="0"/>
              </a:spcAft>
              <a:buNone/>
            </a:pPr>
            <a:r>
              <a:rPr b="1" lang="en-US" sz="1800">
                <a:solidFill>
                  <a:schemeClr val="dk1"/>
                </a:solidFill>
                <a:latin typeface="Tahoma"/>
                <a:ea typeface="Tahoma"/>
                <a:cs typeface="Tahoma"/>
                <a:sym typeface="Tahoma"/>
              </a:rPr>
              <a:t>add item at the front			O(N)</a:t>
            </a:r>
            <a:r>
              <a:rPr b="1" lang="en-US" sz="2000">
                <a:solidFill>
                  <a:schemeClr val="dk1"/>
                </a:solidFill>
                <a:latin typeface="Tahoma"/>
                <a:ea typeface="Tahoma"/>
                <a:cs typeface="Tahoma"/>
                <a:sym typeface="Tahoma"/>
              </a:rPr>
              <a:t>	</a:t>
            </a:r>
            <a:endParaRPr/>
          </a:p>
        </p:txBody>
      </p:sp>
      <p:graphicFrame>
        <p:nvGraphicFramePr>
          <p:cNvPr id="315" name="Google Shape;315;p25"/>
          <p:cNvGraphicFramePr/>
          <p:nvPr/>
        </p:nvGraphicFramePr>
        <p:xfrm>
          <a:off x="1676400" y="5486400"/>
          <a:ext cx="3000000" cy="3000000"/>
        </p:xfrm>
        <a:graphic>
          <a:graphicData uri="http://schemas.openxmlformats.org/drawingml/2006/table">
            <a:tbl>
              <a:tblPr>
                <a:noFill/>
                <a:tableStyleId>{447D2BC7-60AB-47D6-A697-7644F531B91E}</a:tableStyleId>
              </a:tblPr>
              <a:tblGrid>
                <a:gridCol w="1096975"/>
                <a:gridCol w="1096950"/>
                <a:gridCol w="1098550"/>
                <a:gridCol w="1096975"/>
                <a:gridCol w="1096950"/>
              </a:tblGrid>
              <a:tr h="508000">
                <a:tc>
                  <a:txBody>
                    <a:bodyPr/>
                    <a:lstStyle/>
                    <a:p>
                      <a:pPr indent="0" lvl="0" marL="0" marR="0" rtl="0" algn="ctr">
                        <a:lnSpc>
                          <a:spcPct val="100000"/>
                        </a:lnSpc>
                        <a:spcBef>
                          <a:spcPts val="0"/>
                        </a:spcBef>
                        <a:spcAft>
                          <a:spcPts val="0"/>
                        </a:spcAft>
                        <a:buClr>
                          <a:schemeClr val="accent2"/>
                        </a:buClr>
                        <a:buSzPts val="2800"/>
                        <a:buFont typeface="Tahoma"/>
                        <a:buNone/>
                      </a:pPr>
                      <a:r>
                        <a:rPr b="1" i="0" lang="en-US" sz="2800" u="none" cap="none" strike="noStrike">
                          <a:solidFill>
                            <a:schemeClr val="accent2"/>
                          </a:solidFill>
                          <a:latin typeface="Tahoma"/>
                          <a:ea typeface="Tahoma"/>
                          <a:cs typeface="Tahoma"/>
                          <a:sym typeface="Tahoma"/>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CC">
                        <a:alpha val="49803"/>
                      </a:srgbClr>
                    </a:solidFill>
                  </a:tcPr>
                </a:tc>
                <a:tc>
                  <a:txBody>
                    <a:bodyPr/>
                    <a:lstStyle/>
                    <a:p>
                      <a:pPr indent="0" lvl="0" marL="0" marR="0" rtl="0" algn="ctr">
                        <a:lnSpc>
                          <a:spcPct val="100000"/>
                        </a:lnSpc>
                        <a:spcBef>
                          <a:spcPts val="0"/>
                        </a:spcBef>
                        <a:spcAft>
                          <a:spcPts val="0"/>
                        </a:spcAft>
                        <a:buClr>
                          <a:schemeClr val="accent2"/>
                        </a:buClr>
                        <a:buSzPts val="2800"/>
                        <a:buFont typeface="Tahoma"/>
                        <a:buNone/>
                      </a:pPr>
                      <a:r>
                        <a:rPr b="1" i="0" lang="en-US" sz="2800" u="none" cap="none" strike="noStrike">
                          <a:solidFill>
                            <a:schemeClr val="accent2"/>
                          </a:solidFill>
                          <a:latin typeface="Tahoma"/>
                          <a:ea typeface="Tahoma"/>
                          <a:cs typeface="Tahoma"/>
                          <a:sym typeface="Tahoma"/>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CC">
                        <a:alpha val="49803"/>
                      </a:srgbClr>
                    </a:solidFill>
                  </a:tcPr>
                </a:tc>
                <a:tc>
                  <a:txBody>
                    <a:bodyPr/>
                    <a:lstStyle/>
                    <a:p>
                      <a:pPr indent="0" lvl="0" marL="0" marR="0" rtl="0" algn="ctr">
                        <a:lnSpc>
                          <a:spcPct val="100000"/>
                        </a:lnSpc>
                        <a:spcBef>
                          <a:spcPts val="0"/>
                        </a:spcBef>
                        <a:spcAft>
                          <a:spcPts val="0"/>
                        </a:spcAft>
                        <a:buClr>
                          <a:schemeClr val="accent2"/>
                        </a:buClr>
                        <a:buSzPts val="2800"/>
                        <a:buFont typeface="Tahoma"/>
                        <a:buNone/>
                      </a:pPr>
                      <a:r>
                        <a:rPr b="1" i="0" lang="en-US" sz="2800" u="none" cap="none" strike="noStrike">
                          <a:solidFill>
                            <a:schemeClr val="accent2"/>
                          </a:solidFill>
                          <a:latin typeface="Tahoma"/>
                          <a:ea typeface="Tahoma"/>
                          <a:cs typeface="Tahoma"/>
                          <a:sym typeface="Tahoma"/>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CC">
                        <a:alpha val="49803"/>
                      </a:srgbClr>
                    </a:solidFill>
                  </a:tcPr>
                </a:tc>
                <a:tc>
                  <a:txBody>
                    <a:bodyPr/>
                    <a:lstStyle/>
                    <a:p>
                      <a:pPr indent="0" lvl="0" marL="0" marR="0" rtl="0" algn="ctr">
                        <a:lnSpc>
                          <a:spcPct val="100000"/>
                        </a:lnSpc>
                        <a:spcBef>
                          <a:spcPts val="0"/>
                        </a:spcBef>
                        <a:spcAft>
                          <a:spcPts val="0"/>
                        </a:spcAft>
                        <a:buClr>
                          <a:schemeClr val="accent2"/>
                        </a:buClr>
                        <a:buSzPts val="2800"/>
                        <a:buFont typeface="Tahoma"/>
                        <a:buNone/>
                      </a:pPr>
                      <a:r>
                        <a:rPr b="1" i="0" lang="en-US" sz="2800" u="none" cap="none" strike="noStrike">
                          <a:solidFill>
                            <a:schemeClr val="accent2"/>
                          </a:solidFill>
                          <a:latin typeface="Tahoma"/>
                          <a:ea typeface="Tahoma"/>
                          <a:cs typeface="Tahoma"/>
                          <a:sym typeface="Tahoma"/>
                        </a:rPr>
                        <a:t>9</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CC">
                        <a:alpha val="49803"/>
                      </a:srgbClr>
                    </a:solidFill>
                  </a:tcPr>
                </a:tc>
                <a:tc>
                  <a:txBody>
                    <a:bodyPr/>
                    <a:lstStyle/>
                    <a:p>
                      <a:pPr indent="0" lvl="0" marL="0" marR="0" rtl="0" algn="ctr">
                        <a:lnSpc>
                          <a:spcPct val="100000"/>
                        </a:lnSpc>
                        <a:spcBef>
                          <a:spcPts val="0"/>
                        </a:spcBef>
                        <a:spcAft>
                          <a:spcPts val="0"/>
                        </a:spcAft>
                        <a:buClr>
                          <a:schemeClr val="accent2"/>
                        </a:buClr>
                        <a:buSzPts val="2800"/>
                        <a:buFont typeface="Tahoma"/>
                        <a:buNone/>
                      </a:pPr>
                      <a:r>
                        <a:rPr b="1" i="0" lang="en-US" sz="2800" u="none" cap="none" strike="noStrike">
                          <a:solidFill>
                            <a:schemeClr val="accent2"/>
                          </a:solidFill>
                          <a:latin typeface="Tahoma"/>
                          <a:ea typeface="Tahoma"/>
                          <a:cs typeface="Tahoma"/>
                          <a:sym typeface="Tahoma"/>
                        </a:rPr>
                        <a:t>11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CC">
                        <a:alpha val="49803"/>
                      </a:srgbClr>
                    </a:solidFill>
                  </a:tcPr>
                </a:tc>
              </a:tr>
            </a:tbl>
          </a:graphicData>
        </a:graphic>
      </p:graphicFrame>
      <p:sp>
        <p:nvSpPr>
          <p:cNvPr id="316" name="Google Shape;316;p25"/>
          <p:cNvSpPr txBox="1"/>
          <p:nvPr/>
        </p:nvSpPr>
        <p:spPr>
          <a:xfrm>
            <a:off x="1752600" y="4953000"/>
            <a:ext cx="5392738" cy="7016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2"/>
                </a:solidFill>
                <a:latin typeface="Tahoma"/>
                <a:ea typeface="Tahoma"/>
                <a:cs typeface="Tahoma"/>
                <a:sym typeface="Tahoma"/>
              </a:rPr>
              <a:t>An array is a collection of like variables.</a:t>
            </a:r>
            <a:r>
              <a:rPr b="1" lang="en-US" sz="2000">
                <a:solidFill>
                  <a:schemeClr val="dk1"/>
                </a:solidFill>
                <a:latin typeface="Tahoma"/>
                <a:ea typeface="Tahoma"/>
                <a:cs typeface="Tahoma"/>
                <a:sym typeface="Tahoma"/>
              </a:rPr>
              <a:t>  </a:t>
            </a:r>
            <a:endParaRPr/>
          </a:p>
          <a:p>
            <a:pPr indent="0" lvl="0" marL="0" marR="0" rtl="0" algn="l">
              <a:spcBef>
                <a:spcPts val="0"/>
              </a:spcBef>
              <a:spcAft>
                <a:spcPts val="0"/>
              </a:spcAft>
              <a:buNone/>
            </a:pPr>
            <a:r>
              <a:t/>
            </a:r>
            <a:endParaRPr sz="2000">
              <a:solidFill>
                <a:schemeClr val="dk1"/>
              </a:solidFill>
              <a:latin typeface="Tahoma"/>
              <a:ea typeface="Tahoma"/>
              <a:cs typeface="Tahoma"/>
              <a:sym typeface="Tahoma"/>
            </a:endParaRPr>
          </a:p>
        </p:txBody>
      </p:sp>
      <p:sp>
        <p:nvSpPr>
          <p:cNvPr id="317" name="Google Shape;317;p25"/>
          <p:cNvSpPr txBox="1"/>
          <p:nvPr/>
        </p:nvSpPr>
        <p:spPr>
          <a:xfrm>
            <a:off x="7086600" y="2362200"/>
            <a:ext cx="1905000" cy="1752600"/>
          </a:xfrm>
          <a:prstGeom prst="rect">
            <a:avLst/>
          </a:prstGeom>
          <a:no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2"/>
                </a:solidFill>
                <a:latin typeface="Tahoma"/>
                <a:ea typeface="Tahoma"/>
                <a:cs typeface="Tahoma"/>
                <a:sym typeface="Tahoma"/>
              </a:rPr>
              <a:t>If the array is sorted, a binary search would be the best choice and result in a  log</a:t>
            </a:r>
            <a:r>
              <a:rPr baseline="-25000" lang="en-US" sz="1800">
                <a:solidFill>
                  <a:schemeClr val="accent2"/>
                </a:solidFill>
                <a:latin typeface="Tahoma"/>
                <a:ea typeface="Tahoma"/>
                <a:cs typeface="Tahoma"/>
                <a:sym typeface="Tahoma"/>
              </a:rPr>
              <a:t>2</a:t>
            </a:r>
            <a:r>
              <a:rPr lang="en-US" sz="1800">
                <a:solidFill>
                  <a:schemeClr val="accent2"/>
                </a:solidFill>
                <a:latin typeface="Tahoma"/>
                <a:ea typeface="Tahoma"/>
                <a:cs typeface="Tahoma"/>
                <a:sym typeface="Tahoma"/>
              </a:rPr>
              <a:t>N runtime.</a:t>
            </a:r>
            <a:endParaRPr/>
          </a:p>
        </p:txBody>
      </p:sp>
      <p:sp>
        <p:nvSpPr>
          <p:cNvPr id="318" name="Google Shape;318;p25"/>
          <p:cNvSpPr/>
          <p:nvPr/>
        </p:nvSpPr>
        <p:spPr>
          <a:xfrm>
            <a:off x="0" y="381000"/>
            <a:ext cx="914400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Array Runtimes</a:t>
            </a:r>
            <a:endParaRPr b="1" sz="5400">
              <a:solidFill>
                <a:srgbClr val="6F93DB"/>
              </a:solidFill>
              <a:latin typeface="Tahoma"/>
              <a:ea typeface="Tahoma"/>
              <a:cs typeface="Tahoma"/>
              <a:sym typeface="Tahom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26"/>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324" name="Google Shape;324;p26"/>
          <p:cNvSpPr txBox="1"/>
          <p:nvPr/>
        </p:nvSpPr>
        <p:spPr>
          <a:xfrm>
            <a:off x="1371600" y="1447800"/>
            <a:ext cx="6705600" cy="45481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ahoma"/>
                <a:ea typeface="Tahoma"/>
                <a:cs typeface="Tahoma"/>
                <a:sym typeface="Tahoma"/>
              </a:rPr>
              <a:t>traverse all nodes			O(N)</a:t>
            </a:r>
            <a:endParaRPr/>
          </a:p>
          <a:p>
            <a:pPr indent="0" lvl="0" marL="0" marR="0" rtl="0" algn="l">
              <a:spcBef>
                <a:spcPts val="900"/>
              </a:spcBef>
              <a:spcAft>
                <a:spcPts val="0"/>
              </a:spcAft>
              <a:buNone/>
            </a:pPr>
            <a:r>
              <a:rPr b="1" lang="en-US" sz="1800">
                <a:solidFill>
                  <a:schemeClr val="dk1"/>
                </a:solidFill>
                <a:latin typeface="Tahoma"/>
                <a:ea typeface="Tahoma"/>
                <a:cs typeface="Tahoma"/>
                <a:sym typeface="Tahoma"/>
              </a:rPr>
              <a:t>search for an item			O(N)</a:t>
            </a:r>
            <a:endParaRPr/>
          </a:p>
          <a:p>
            <a:pPr indent="0" lvl="0" marL="0" marR="0" rtl="0" algn="l">
              <a:spcBef>
                <a:spcPts val="900"/>
              </a:spcBef>
              <a:spcAft>
                <a:spcPts val="0"/>
              </a:spcAft>
              <a:buNone/>
            </a:pPr>
            <a:r>
              <a:rPr b="1" lang="en-US" sz="1800">
                <a:solidFill>
                  <a:schemeClr val="dk1"/>
                </a:solidFill>
                <a:latin typeface="Tahoma"/>
                <a:ea typeface="Tahoma"/>
                <a:cs typeface="Tahoma"/>
                <a:sym typeface="Tahoma"/>
              </a:rPr>
              <a:t>remove any item			O(N)	</a:t>
            </a:r>
            <a:br>
              <a:rPr b="1" lang="en-US" sz="1800">
                <a:solidFill>
                  <a:schemeClr val="dk1"/>
                </a:solidFill>
                <a:latin typeface="Tahoma"/>
                <a:ea typeface="Tahoma"/>
                <a:cs typeface="Tahoma"/>
                <a:sym typeface="Tahoma"/>
              </a:rPr>
            </a:br>
            <a:r>
              <a:rPr b="1" lang="en-US" sz="1800">
                <a:solidFill>
                  <a:schemeClr val="dk1"/>
                </a:solidFill>
                <a:latin typeface="Tahoma"/>
                <a:ea typeface="Tahoma"/>
                <a:cs typeface="Tahoma"/>
                <a:sym typeface="Tahoma"/>
              </a:rPr>
              <a:t>   location unknown</a:t>
            </a:r>
            <a:endParaRPr/>
          </a:p>
          <a:p>
            <a:pPr indent="0" lvl="0" marL="0" marR="0" rtl="0" algn="l">
              <a:spcBef>
                <a:spcPts val="900"/>
              </a:spcBef>
              <a:spcAft>
                <a:spcPts val="0"/>
              </a:spcAft>
              <a:buNone/>
            </a:pPr>
            <a:r>
              <a:rPr b="1" lang="en-US" sz="1800">
                <a:solidFill>
                  <a:schemeClr val="dk1"/>
                </a:solidFill>
                <a:latin typeface="Tahoma"/>
                <a:ea typeface="Tahoma"/>
                <a:cs typeface="Tahoma"/>
                <a:sym typeface="Tahoma"/>
              </a:rPr>
              <a:t>get any item				O(N)	</a:t>
            </a:r>
            <a:br>
              <a:rPr b="1" lang="en-US" sz="1800">
                <a:solidFill>
                  <a:schemeClr val="dk1"/>
                </a:solidFill>
                <a:latin typeface="Tahoma"/>
                <a:ea typeface="Tahoma"/>
                <a:cs typeface="Tahoma"/>
                <a:sym typeface="Tahoma"/>
              </a:rPr>
            </a:br>
            <a:r>
              <a:rPr b="1" lang="en-US" sz="1800">
                <a:solidFill>
                  <a:schemeClr val="dk1"/>
                </a:solidFill>
                <a:latin typeface="Tahoma"/>
                <a:ea typeface="Tahoma"/>
                <a:cs typeface="Tahoma"/>
                <a:sym typeface="Tahoma"/>
              </a:rPr>
              <a:t>   location unknown</a:t>
            </a:r>
            <a:endParaRPr/>
          </a:p>
          <a:p>
            <a:pPr indent="0" lvl="0" marL="0" marR="0" rtl="0" algn="l">
              <a:spcBef>
                <a:spcPts val="900"/>
              </a:spcBef>
              <a:spcAft>
                <a:spcPts val="0"/>
              </a:spcAft>
              <a:buNone/>
            </a:pPr>
            <a:r>
              <a:rPr b="1" lang="en-US" sz="1800">
                <a:solidFill>
                  <a:schemeClr val="dk1"/>
                </a:solidFill>
                <a:latin typeface="Tahoma"/>
                <a:ea typeface="Tahoma"/>
                <a:cs typeface="Tahoma"/>
                <a:sym typeface="Tahoma"/>
              </a:rPr>
              <a:t>add item at the end			O(N)	</a:t>
            </a:r>
            <a:endParaRPr/>
          </a:p>
          <a:p>
            <a:pPr indent="0" lvl="0" marL="0" marR="0" rtl="0" algn="l">
              <a:spcBef>
                <a:spcPts val="1000"/>
              </a:spcBef>
              <a:spcAft>
                <a:spcPts val="0"/>
              </a:spcAft>
              <a:buNone/>
            </a:pPr>
            <a:r>
              <a:rPr b="1" lang="en-US" sz="1800">
                <a:solidFill>
                  <a:schemeClr val="dk1"/>
                </a:solidFill>
                <a:latin typeface="Tahoma"/>
                <a:ea typeface="Tahoma"/>
                <a:cs typeface="Tahoma"/>
                <a:sym typeface="Tahoma"/>
              </a:rPr>
              <a:t>add item at the front			O(1)</a:t>
            </a:r>
            <a:r>
              <a:rPr b="1" lang="en-US" sz="2000">
                <a:solidFill>
                  <a:schemeClr val="dk1"/>
                </a:solidFill>
                <a:latin typeface="Tahoma"/>
                <a:ea typeface="Tahoma"/>
                <a:cs typeface="Tahoma"/>
                <a:sym typeface="Tahoma"/>
              </a:rPr>
              <a:t> 	</a:t>
            </a:r>
            <a:endParaRPr/>
          </a:p>
          <a:p>
            <a:pPr indent="0" lvl="0" marL="0" marR="0" rtl="0" algn="l">
              <a:spcBef>
                <a:spcPts val="1000"/>
              </a:spcBef>
              <a:spcAft>
                <a:spcPts val="0"/>
              </a:spcAft>
              <a:buNone/>
            </a:pPr>
            <a:r>
              <a:t/>
            </a:r>
            <a:endParaRPr b="1" sz="2000">
              <a:solidFill>
                <a:schemeClr val="dk1"/>
              </a:solidFill>
              <a:latin typeface="Tahoma"/>
              <a:ea typeface="Tahoma"/>
              <a:cs typeface="Tahoma"/>
              <a:sym typeface="Tahoma"/>
            </a:endParaRPr>
          </a:p>
          <a:p>
            <a:pPr indent="0" lvl="0" marL="0" marR="0" rtl="0" algn="l">
              <a:spcBef>
                <a:spcPts val="1000"/>
              </a:spcBef>
              <a:spcAft>
                <a:spcPts val="0"/>
              </a:spcAft>
              <a:buNone/>
            </a:pPr>
            <a:r>
              <a:rPr b="1" lang="en-US" sz="2000">
                <a:solidFill>
                  <a:srgbClr val="3333CC"/>
                </a:solidFill>
                <a:latin typeface="Tahoma"/>
                <a:ea typeface="Tahoma"/>
                <a:cs typeface="Tahoma"/>
                <a:sym typeface="Tahoma"/>
              </a:rPr>
              <a:t>A single linked node has a reference to the next node only.  A single linked node has no reference to the previous node.</a:t>
            </a:r>
            <a:endParaRPr/>
          </a:p>
        </p:txBody>
      </p:sp>
      <p:sp>
        <p:nvSpPr>
          <p:cNvPr id="325" name="Google Shape;325;p26"/>
          <p:cNvSpPr/>
          <p:nvPr/>
        </p:nvSpPr>
        <p:spPr>
          <a:xfrm>
            <a:off x="5791200" y="5776913"/>
            <a:ext cx="1295400" cy="533400"/>
          </a:xfrm>
          <a:prstGeom prst="rect">
            <a:avLst/>
          </a:prstGeom>
          <a:solidFill>
            <a:srgbClr val="CC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ahoma"/>
              <a:ea typeface="Tahoma"/>
              <a:cs typeface="Tahoma"/>
              <a:sym typeface="Tahoma"/>
            </a:endParaRPr>
          </a:p>
        </p:txBody>
      </p:sp>
      <p:sp>
        <p:nvSpPr>
          <p:cNvPr id="326" name="Google Shape;326;p26"/>
          <p:cNvSpPr/>
          <p:nvPr/>
        </p:nvSpPr>
        <p:spPr>
          <a:xfrm>
            <a:off x="6705600" y="5776913"/>
            <a:ext cx="673100" cy="533400"/>
          </a:xfrm>
          <a:prstGeom prst="rect">
            <a:avLst/>
          </a:prstGeom>
          <a:solidFill>
            <a:srgbClr val="CCFF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Tahoma"/>
              <a:ea typeface="Tahoma"/>
              <a:cs typeface="Tahoma"/>
              <a:sym typeface="Tahoma"/>
            </a:endParaRPr>
          </a:p>
        </p:txBody>
      </p:sp>
      <p:cxnSp>
        <p:nvCxnSpPr>
          <p:cNvPr id="327" name="Google Shape;327;p26"/>
          <p:cNvCxnSpPr/>
          <p:nvPr/>
        </p:nvCxnSpPr>
        <p:spPr>
          <a:xfrm>
            <a:off x="7010400" y="6019800"/>
            <a:ext cx="569913" cy="1588"/>
          </a:xfrm>
          <a:prstGeom prst="straightConnector1">
            <a:avLst/>
          </a:prstGeom>
          <a:noFill/>
          <a:ln cap="flat" cmpd="sng" w="63500">
            <a:solidFill>
              <a:srgbClr val="FF0000"/>
            </a:solidFill>
            <a:prstDash val="solid"/>
            <a:round/>
            <a:headEnd len="sm" w="sm" type="none"/>
            <a:tailEnd len="sm" w="sm" type="triangle"/>
          </a:ln>
        </p:spPr>
      </p:cxnSp>
      <p:sp>
        <p:nvSpPr>
          <p:cNvPr id="328" name="Google Shape;328;p26"/>
          <p:cNvSpPr txBox="1"/>
          <p:nvPr/>
        </p:nvSpPr>
        <p:spPr>
          <a:xfrm>
            <a:off x="5867400" y="5867400"/>
            <a:ext cx="569913"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ahoma"/>
                <a:ea typeface="Tahoma"/>
                <a:cs typeface="Tahoma"/>
                <a:sym typeface="Tahoma"/>
              </a:rPr>
              <a:t>10</a:t>
            </a:r>
            <a:endParaRPr/>
          </a:p>
        </p:txBody>
      </p:sp>
      <p:sp>
        <p:nvSpPr>
          <p:cNvPr id="329" name="Google Shape;329;p26"/>
          <p:cNvSpPr/>
          <p:nvPr/>
        </p:nvSpPr>
        <p:spPr>
          <a:xfrm>
            <a:off x="0" y="381000"/>
            <a:ext cx="914400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Linked List Runtimes</a:t>
            </a:r>
            <a:endParaRPr b="1" sz="5400">
              <a:solidFill>
                <a:srgbClr val="6F93DB"/>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500"/>
                                        <p:tgtEl>
                                          <p:spTgt spid="325"/>
                                        </p:tgtEl>
                                      </p:cBhvr>
                                    </p:animEffect>
                                  </p:childTnLst>
                                </p:cTn>
                              </p:par>
                              <p:par>
                                <p:cTn fill="hold" nodeType="with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500"/>
                                        <p:tgtEl>
                                          <p:spTgt spid="326"/>
                                        </p:tgtEl>
                                      </p:cBhvr>
                                    </p:animEffect>
                                  </p:childTnLst>
                                </p:cTn>
                              </p:par>
                              <p:par>
                                <p:cTn fill="hold" nodeType="with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500"/>
                                        <p:tgtEl>
                                          <p:spTgt spid="327"/>
                                        </p:tgtEl>
                                      </p:cBhvr>
                                    </p:animEffect>
                                  </p:childTnLst>
                                </p:cTn>
                              </p:par>
                              <p:par>
                                <p:cTn fill="hold" nodeType="with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500"/>
                                        <p:tgtEl>
                                          <p:spTgt spid="3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27"/>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335" name="Google Shape;335;p27"/>
          <p:cNvSpPr txBox="1"/>
          <p:nvPr/>
        </p:nvSpPr>
        <p:spPr>
          <a:xfrm>
            <a:off x="1371600" y="1447800"/>
            <a:ext cx="6705600" cy="4197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ahoma"/>
                <a:ea typeface="Tahoma"/>
                <a:cs typeface="Tahoma"/>
                <a:sym typeface="Tahoma"/>
              </a:rPr>
              <a:t>traverse all nodes			O(N)</a:t>
            </a:r>
            <a:endParaRPr/>
          </a:p>
          <a:p>
            <a:pPr indent="0" lvl="0" marL="0" marR="0" rtl="0" algn="l">
              <a:spcBef>
                <a:spcPts val="900"/>
              </a:spcBef>
              <a:spcAft>
                <a:spcPts val="0"/>
              </a:spcAft>
              <a:buNone/>
            </a:pPr>
            <a:r>
              <a:rPr b="1" lang="en-US" sz="1800">
                <a:solidFill>
                  <a:schemeClr val="dk1"/>
                </a:solidFill>
                <a:latin typeface="Tahoma"/>
                <a:ea typeface="Tahoma"/>
                <a:cs typeface="Tahoma"/>
                <a:sym typeface="Tahoma"/>
              </a:rPr>
              <a:t>search for an item			O(N)</a:t>
            </a:r>
            <a:endParaRPr/>
          </a:p>
          <a:p>
            <a:pPr indent="0" lvl="0" marL="0" marR="0" rtl="0" algn="l">
              <a:spcBef>
                <a:spcPts val="900"/>
              </a:spcBef>
              <a:spcAft>
                <a:spcPts val="0"/>
              </a:spcAft>
              <a:buNone/>
            </a:pPr>
            <a:r>
              <a:rPr b="1" lang="en-US" sz="1800">
                <a:solidFill>
                  <a:schemeClr val="dk1"/>
                </a:solidFill>
                <a:latin typeface="Tahoma"/>
                <a:ea typeface="Tahoma"/>
                <a:cs typeface="Tahoma"/>
                <a:sym typeface="Tahoma"/>
              </a:rPr>
              <a:t>remove any item			O(N)	</a:t>
            </a:r>
            <a:br>
              <a:rPr b="1" lang="en-US" sz="1800">
                <a:solidFill>
                  <a:schemeClr val="dk1"/>
                </a:solidFill>
                <a:latin typeface="Tahoma"/>
                <a:ea typeface="Tahoma"/>
                <a:cs typeface="Tahoma"/>
                <a:sym typeface="Tahoma"/>
              </a:rPr>
            </a:br>
            <a:r>
              <a:rPr b="1" lang="en-US" sz="1800">
                <a:solidFill>
                  <a:schemeClr val="dk1"/>
                </a:solidFill>
                <a:latin typeface="Tahoma"/>
                <a:ea typeface="Tahoma"/>
                <a:cs typeface="Tahoma"/>
                <a:sym typeface="Tahoma"/>
              </a:rPr>
              <a:t>   location unknown</a:t>
            </a:r>
            <a:endParaRPr/>
          </a:p>
          <a:p>
            <a:pPr indent="0" lvl="0" marL="0" marR="0" rtl="0" algn="l">
              <a:spcBef>
                <a:spcPts val="900"/>
              </a:spcBef>
              <a:spcAft>
                <a:spcPts val="0"/>
              </a:spcAft>
              <a:buNone/>
            </a:pPr>
            <a:r>
              <a:rPr b="1" lang="en-US" sz="1800">
                <a:solidFill>
                  <a:schemeClr val="dk1"/>
                </a:solidFill>
                <a:latin typeface="Tahoma"/>
                <a:ea typeface="Tahoma"/>
                <a:cs typeface="Tahoma"/>
                <a:sym typeface="Tahoma"/>
              </a:rPr>
              <a:t>get any item				O(N)	</a:t>
            </a:r>
            <a:br>
              <a:rPr b="1" lang="en-US" sz="1800">
                <a:solidFill>
                  <a:schemeClr val="dk1"/>
                </a:solidFill>
                <a:latin typeface="Tahoma"/>
                <a:ea typeface="Tahoma"/>
                <a:cs typeface="Tahoma"/>
                <a:sym typeface="Tahoma"/>
              </a:rPr>
            </a:br>
            <a:r>
              <a:rPr b="1" lang="en-US" sz="1800">
                <a:solidFill>
                  <a:schemeClr val="dk1"/>
                </a:solidFill>
                <a:latin typeface="Tahoma"/>
                <a:ea typeface="Tahoma"/>
                <a:cs typeface="Tahoma"/>
                <a:sym typeface="Tahoma"/>
              </a:rPr>
              <a:t>   location unknown</a:t>
            </a:r>
            <a:endParaRPr/>
          </a:p>
          <a:p>
            <a:pPr indent="0" lvl="0" marL="0" marR="0" rtl="0" algn="l">
              <a:spcBef>
                <a:spcPts val="900"/>
              </a:spcBef>
              <a:spcAft>
                <a:spcPts val="0"/>
              </a:spcAft>
              <a:buNone/>
            </a:pPr>
            <a:r>
              <a:rPr b="1" lang="en-US" sz="1800">
                <a:solidFill>
                  <a:schemeClr val="dk1"/>
                </a:solidFill>
                <a:latin typeface="Tahoma"/>
                <a:ea typeface="Tahoma"/>
                <a:cs typeface="Tahoma"/>
                <a:sym typeface="Tahoma"/>
              </a:rPr>
              <a:t>add item at the end			O(1)	</a:t>
            </a:r>
            <a:endParaRPr/>
          </a:p>
          <a:p>
            <a:pPr indent="0" lvl="0" marL="0" marR="0" rtl="0" algn="l">
              <a:spcBef>
                <a:spcPts val="900"/>
              </a:spcBef>
              <a:spcAft>
                <a:spcPts val="0"/>
              </a:spcAft>
              <a:buNone/>
            </a:pPr>
            <a:r>
              <a:rPr b="1" lang="en-US" sz="1800">
                <a:solidFill>
                  <a:schemeClr val="dk1"/>
                </a:solidFill>
                <a:latin typeface="Tahoma"/>
                <a:ea typeface="Tahoma"/>
                <a:cs typeface="Tahoma"/>
                <a:sym typeface="Tahoma"/>
              </a:rPr>
              <a:t>add item at the front			O(1)</a:t>
            </a:r>
            <a:endParaRPr b="1" sz="2000">
              <a:solidFill>
                <a:schemeClr val="dk1"/>
              </a:solidFill>
              <a:latin typeface="Tahoma"/>
              <a:ea typeface="Tahoma"/>
              <a:cs typeface="Tahoma"/>
              <a:sym typeface="Tahoma"/>
            </a:endParaRPr>
          </a:p>
          <a:p>
            <a:pPr indent="0" lvl="0" marL="0" marR="0" rtl="0" algn="l">
              <a:spcBef>
                <a:spcPts val="1200"/>
              </a:spcBef>
              <a:spcAft>
                <a:spcPts val="0"/>
              </a:spcAft>
              <a:buNone/>
            </a:pPr>
            <a:br>
              <a:rPr b="1" lang="en-US" sz="2400">
                <a:solidFill>
                  <a:schemeClr val="dk1"/>
                </a:solidFill>
                <a:latin typeface="Tahoma"/>
                <a:ea typeface="Tahoma"/>
                <a:cs typeface="Tahoma"/>
                <a:sym typeface="Tahoma"/>
              </a:rPr>
            </a:br>
            <a:r>
              <a:rPr b="1" lang="en-US" sz="2000">
                <a:solidFill>
                  <a:schemeClr val="accent2"/>
                </a:solidFill>
                <a:latin typeface="Tahoma"/>
                <a:ea typeface="Tahoma"/>
                <a:cs typeface="Tahoma"/>
                <a:sym typeface="Tahoma"/>
              </a:rPr>
              <a:t>A double linked node has a reference to the next node and to the previous node.</a:t>
            </a:r>
            <a:r>
              <a:rPr b="1" lang="en-US" sz="2400">
                <a:solidFill>
                  <a:schemeClr val="dk1"/>
                </a:solidFill>
                <a:latin typeface="Tahoma"/>
                <a:ea typeface="Tahoma"/>
                <a:cs typeface="Tahoma"/>
                <a:sym typeface="Tahoma"/>
              </a:rPr>
              <a:t>  </a:t>
            </a:r>
            <a:endParaRPr/>
          </a:p>
        </p:txBody>
      </p:sp>
      <p:sp>
        <p:nvSpPr>
          <p:cNvPr id="336" name="Google Shape;336;p27"/>
          <p:cNvSpPr/>
          <p:nvPr/>
        </p:nvSpPr>
        <p:spPr>
          <a:xfrm>
            <a:off x="6248400" y="5638800"/>
            <a:ext cx="1295400" cy="533400"/>
          </a:xfrm>
          <a:prstGeom prst="rect">
            <a:avLst/>
          </a:prstGeom>
          <a:solidFill>
            <a:srgbClr val="CC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ahoma"/>
              <a:ea typeface="Tahoma"/>
              <a:cs typeface="Tahoma"/>
              <a:sym typeface="Tahoma"/>
            </a:endParaRPr>
          </a:p>
        </p:txBody>
      </p:sp>
      <p:sp>
        <p:nvSpPr>
          <p:cNvPr id="337" name="Google Shape;337;p27"/>
          <p:cNvSpPr/>
          <p:nvPr/>
        </p:nvSpPr>
        <p:spPr>
          <a:xfrm>
            <a:off x="7315200" y="5638800"/>
            <a:ext cx="520700" cy="533400"/>
          </a:xfrm>
          <a:prstGeom prst="rect">
            <a:avLst/>
          </a:prstGeom>
          <a:solidFill>
            <a:srgbClr val="CCFF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Tahoma"/>
              <a:ea typeface="Tahoma"/>
              <a:cs typeface="Tahoma"/>
              <a:sym typeface="Tahoma"/>
            </a:endParaRPr>
          </a:p>
        </p:txBody>
      </p:sp>
      <p:cxnSp>
        <p:nvCxnSpPr>
          <p:cNvPr id="338" name="Google Shape;338;p27"/>
          <p:cNvCxnSpPr/>
          <p:nvPr/>
        </p:nvCxnSpPr>
        <p:spPr>
          <a:xfrm>
            <a:off x="7543800" y="5867400"/>
            <a:ext cx="569913" cy="1588"/>
          </a:xfrm>
          <a:prstGeom prst="straightConnector1">
            <a:avLst/>
          </a:prstGeom>
          <a:noFill/>
          <a:ln cap="flat" cmpd="sng" w="63500">
            <a:solidFill>
              <a:srgbClr val="FF0000"/>
            </a:solidFill>
            <a:prstDash val="solid"/>
            <a:round/>
            <a:headEnd len="sm" w="sm" type="none"/>
            <a:tailEnd len="sm" w="sm" type="triangle"/>
          </a:ln>
        </p:spPr>
      </p:cxnSp>
      <p:sp>
        <p:nvSpPr>
          <p:cNvPr id="339" name="Google Shape;339;p27"/>
          <p:cNvSpPr txBox="1"/>
          <p:nvPr/>
        </p:nvSpPr>
        <p:spPr>
          <a:xfrm>
            <a:off x="6781800" y="5715000"/>
            <a:ext cx="6096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ahoma"/>
                <a:ea typeface="Tahoma"/>
                <a:cs typeface="Tahoma"/>
                <a:sym typeface="Tahoma"/>
              </a:rPr>
              <a:t>10</a:t>
            </a:r>
            <a:endParaRPr/>
          </a:p>
        </p:txBody>
      </p:sp>
      <p:sp>
        <p:nvSpPr>
          <p:cNvPr id="340" name="Google Shape;340;p27"/>
          <p:cNvSpPr/>
          <p:nvPr/>
        </p:nvSpPr>
        <p:spPr>
          <a:xfrm>
            <a:off x="6248400" y="5638800"/>
            <a:ext cx="457200" cy="533400"/>
          </a:xfrm>
          <a:prstGeom prst="rect">
            <a:avLst/>
          </a:prstGeom>
          <a:solidFill>
            <a:srgbClr val="FFFF99"/>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Tahoma"/>
              <a:ea typeface="Tahoma"/>
              <a:cs typeface="Tahoma"/>
              <a:sym typeface="Tahoma"/>
            </a:endParaRPr>
          </a:p>
        </p:txBody>
      </p:sp>
      <p:cxnSp>
        <p:nvCxnSpPr>
          <p:cNvPr id="341" name="Google Shape;341;p27"/>
          <p:cNvCxnSpPr/>
          <p:nvPr/>
        </p:nvCxnSpPr>
        <p:spPr>
          <a:xfrm rot="10800000">
            <a:off x="6019800" y="5867400"/>
            <a:ext cx="457200" cy="0"/>
          </a:xfrm>
          <a:prstGeom prst="straightConnector1">
            <a:avLst/>
          </a:prstGeom>
          <a:noFill/>
          <a:ln cap="flat" cmpd="sng" w="63500">
            <a:solidFill>
              <a:srgbClr val="FF0000"/>
            </a:solidFill>
            <a:prstDash val="solid"/>
            <a:round/>
            <a:headEnd len="sm" w="sm" type="none"/>
            <a:tailEnd len="sm" w="sm" type="triangle"/>
          </a:ln>
        </p:spPr>
      </p:cxnSp>
      <p:sp>
        <p:nvSpPr>
          <p:cNvPr id="342" name="Google Shape;342;p27"/>
          <p:cNvSpPr/>
          <p:nvPr/>
        </p:nvSpPr>
        <p:spPr>
          <a:xfrm>
            <a:off x="0" y="381000"/>
            <a:ext cx="914400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Linked List Runtimes</a:t>
            </a:r>
            <a:endParaRPr b="1" sz="5400">
              <a:solidFill>
                <a:srgbClr val="6F93DB"/>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500"/>
                                        <p:tgtEl>
                                          <p:spTgt spid="336"/>
                                        </p:tgtEl>
                                      </p:cBhvr>
                                    </p:animEffect>
                                  </p:childTnLst>
                                </p:cTn>
                              </p:par>
                              <p:par>
                                <p:cTn fill="hold" nodeType="with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500"/>
                                        <p:tgtEl>
                                          <p:spTgt spid="337"/>
                                        </p:tgtEl>
                                      </p:cBhvr>
                                    </p:animEffect>
                                  </p:childTnLst>
                                </p:cTn>
                              </p:par>
                              <p:par>
                                <p:cTn fill="hold" nodeType="with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500"/>
                                        <p:tgtEl>
                                          <p:spTgt spid="338"/>
                                        </p:tgtEl>
                                      </p:cBhvr>
                                    </p:animEffect>
                                  </p:childTnLst>
                                </p:cTn>
                              </p:par>
                              <p:par>
                                <p:cTn fill="hold" nodeType="with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500"/>
                                        <p:tgtEl>
                                          <p:spTgt spid="339"/>
                                        </p:tgtEl>
                                      </p:cBhvr>
                                    </p:animEffect>
                                  </p:childTnLst>
                                </p:cTn>
                              </p:par>
                              <p:par>
                                <p:cTn fill="hold" nodeType="with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500"/>
                                        <p:tgtEl>
                                          <p:spTgt spid="3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28"/>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348" name="Google Shape;348;p28"/>
          <p:cNvSpPr txBox="1"/>
          <p:nvPr/>
        </p:nvSpPr>
        <p:spPr>
          <a:xfrm>
            <a:off x="914400" y="1447800"/>
            <a:ext cx="6705600" cy="4899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ahoma"/>
                <a:ea typeface="Tahoma"/>
                <a:cs typeface="Tahoma"/>
                <a:sym typeface="Tahoma"/>
              </a:rPr>
              <a:t>traverse all nodes			O(N)</a:t>
            </a:r>
            <a:endParaRPr/>
          </a:p>
          <a:p>
            <a:pPr indent="0" lvl="0" marL="0" marR="0" rtl="0" algn="l">
              <a:spcBef>
                <a:spcPts val="900"/>
              </a:spcBef>
              <a:spcAft>
                <a:spcPts val="0"/>
              </a:spcAft>
              <a:buNone/>
            </a:pPr>
            <a:r>
              <a:rPr b="1" lang="en-US" sz="1800">
                <a:solidFill>
                  <a:schemeClr val="dk1"/>
                </a:solidFill>
                <a:latin typeface="Tahoma"/>
                <a:ea typeface="Tahoma"/>
                <a:cs typeface="Tahoma"/>
                <a:sym typeface="Tahoma"/>
              </a:rPr>
              <a:t>search for an item			O(log</a:t>
            </a:r>
            <a:r>
              <a:rPr b="1" baseline="-25000" lang="en-US" sz="1800">
                <a:solidFill>
                  <a:schemeClr val="dk1"/>
                </a:solidFill>
                <a:latin typeface="Tahoma"/>
                <a:ea typeface="Tahoma"/>
                <a:cs typeface="Tahoma"/>
                <a:sym typeface="Tahoma"/>
              </a:rPr>
              <a:t>2</a:t>
            </a:r>
            <a:r>
              <a:rPr b="1" lang="en-US" sz="1800">
                <a:solidFill>
                  <a:schemeClr val="dk1"/>
                </a:solidFill>
                <a:latin typeface="Tahoma"/>
                <a:ea typeface="Tahoma"/>
                <a:cs typeface="Tahoma"/>
                <a:sym typeface="Tahoma"/>
              </a:rPr>
              <a:t>N)</a:t>
            </a:r>
            <a:endParaRPr/>
          </a:p>
          <a:p>
            <a:pPr indent="0" lvl="0" marL="0" marR="0" rtl="0" algn="l">
              <a:spcBef>
                <a:spcPts val="900"/>
              </a:spcBef>
              <a:spcAft>
                <a:spcPts val="0"/>
              </a:spcAft>
              <a:buNone/>
            </a:pPr>
            <a:r>
              <a:rPr b="1" lang="en-US" sz="1800">
                <a:solidFill>
                  <a:schemeClr val="dk1"/>
                </a:solidFill>
                <a:latin typeface="Tahoma"/>
                <a:ea typeface="Tahoma"/>
                <a:cs typeface="Tahoma"/>
                <a:sym typeface="Tahoma"/>
              </a:rPr>
              <a:t>remove any item			O(log</a:t>
            </a:r>
            <a:r>
              <a:rPr b="1" baseline="-25000" lang="en-US" sz="1800">
                <a:solidFill>
                  <a:schemeClr val="dk1"/>
                </a:solidFill>
                <a:latin typeface="Tahoma"/>
                <a:ea typeface="Tahoma"/>
                <a:cs typeface="Tahoma"/>
                <a:sym typeface="Tahoma"/>
              </a:rPr>
              <a:t>2</a:t>
            </a:r>
            <a:r>
              <a:rPr b="1" lang="en-US" sz="1800">
                <a:solidFill>
                  <a:schemeClr val="dk1"/>
                </a:solidFill>
                <a:latin typeface="Tahoma"/>
                <a:ea typeface="Tahoma"/>
                <a:cs typeface="Tahoma"/>
                <a:sym typeface="Tahoma"/>
              </a:rPr>
              <a:t>N)	</a:t>
            </a:r>
            <a:br>
              <a:rPr b="1" lang="en-US" sz="1800">
                <a:solidFill>
                  <a:schemeClr val="dk1"/>
                </a:solidFill>
                <a:latin typeface="Tahoma"/>
                <a:ea typeface="Tahoma"/>
                <a:cs typeface="Tahoma"/>
                <a:sym typeface="Tahoma"/>
              </a:rPr>
            </a:br>
            <a:r>
              <a:rPr b="1" lang="en-US" sz="1800">
                <a:solidFill>
                  <a:schemeClr val="dk1"/>
                </a:solidFill>
                <a:latin typeface="Tahoma"/>
                <a:ea typeface="Tahoma"/>
                <a:cs typeface="Tahoma"/>
                <a:sym typeface="Tahoma"/>
              </a:rPr>
              <a:t>   location unknown</a:t>
            </a:r>
            <a:endParaRPr/>
          </a:p>
          <a:p>
            <a:pPr indent="0" lvl="0" marL="0" marR="0" rtl="0" algn="l">
              <a:spcBef>
                <a:spcPts val="900"/>
              </a:spcBef>
              <a:spcAft>
                <a:spcPts val="0"/>
              </a:spcAft>
              <a:buNone/>
            </a:pPr>
            <a:r>
              <a:rPr b="1" lang="en-US" sz="1800">
                <a:solidFill>
                  <a:schemeClr val="dk1"/>
                </a:solidFill>
                <a:latin typeface="Tahoma"/>
                <a:ea typeface="Tahoma"/>
                <a:cs typeface="Tahoma"/>
                <a:sym typeface="Tahoma"/>
              </a:rPr>
              <a:t>get any item				O(log</a:t>
            </a:r>
            <a:r>
              <a:rPr b="1" baseline="-25000" lang="en-US" sz="1800">
                <a:solidFill>
                  <a:schemeClr val="dk1"/>
                </a:solidFill>
                <a:latin typeface="Tahoma"/>
                <a:ea typeface="Tahoma"/>
                <a:cs typeface="Tahoma"/>
                <a:sym typeface="Tahoma"/>
              </a:rPr>
              <a:t>2</a:t>
            </a:r>
            <a:r>
              <a:rPr b="1" lang="en-US" sz="1800">
                <a:solidFill>
                  <a:schemeClr val="dk1"/>
                </a:solidFill>
                <a:latin typeface="Tahoma"/>
                <a:ea typeface="Tahoma"/>
                <a:cs typeface="Tahoma"/>
                <a:sym typeface="Tahoma"/>
              </a:rPr>
              <a:t>N)	</a:t>
            </a:r>
            <a:br>
              <a:rPr b="1" lang="en-US" sz="1800">
                <a:solidFill>
                  <a:schemeClr val="dk1"/>
                </a:solidFill>
                <a:latin typeface="Tahoma"/>
                <a:ea typeface="Tahoma"/>
                <a:cs typeface="Tahoma"/>
                <a:sym typeface="Tahoma"/>
              </a:rPr>
            </a:br>
            <a:r>
              <a:rPr b="1" lang="en-US" sz="1800">
                <a:solidFill>
                  <a:schemeClr val="dk1"/>
                </a:solidFill>
                <a:latin typeface="Tahoma"/>
                <a:ea typeface="Tahoma"/>
                <a:cs typeface="Tahoma"/>
                <a:sym typeface="Tahoma"/>
              </a:rPr>
              <a:t>   location unknown</a:t>
            </a:r>
            <a:endParaRPr/>
          </a:p>
          <a:p>
            <a:pPr indent="0" lvl="0" marL="0" marR="0" rtl="0" algn="l">
              <a:spcBef>
                <a:spcPts val="900"/>
              </a:spcBef>
              <a:spcAft>
                <a:spcPts val="0"/>
              </a:spcAft>
              <a:buNone/>
            </a:pPr>
            <a:r>
              <a:rPr b="1" lang="en-US" sz="1800">
                <a:solidFill>
                  <a:schemeClr val="dk1"/>
                </a:solidFill>
                <a:latin typeface="Tahoma"/>
                <a:ea typeface="Tahoma"/>
                <a:cs typeface="Tahoma"/>
                <a:sym typeface="Tahoma"/>
              </a:rPr>
              <a:t>add item at the end			O(log</a:t>
            </a:r>
            <a:r>
              <a:rPr b="1" baseline="-25000" lang="en-US" sz="1800">
                <a:solidFill>
                  <a:schemeClr val="dk1"/>
                </a:solidFill>
                <a:latin typeface="Tahoma"/>
                <a:ea typeface="Tahoma"/>
                <a:cs typeface="Tahoma"/>
                <a:sym typeface="Tahoma"/>
              </a:rPr>
              <a:t>2</a:t>
            </a:r>
            <a:r>
              <a:rPr b="1" lang="en-US" sz="1800">
                <a:solidFill>
                  <a:schemeClr val="dk1"/>
                </a:solidFill>
                <a:latin typeface="Tahoma"/>
                <a:ea typeface="Tahoma"/>
                <a:cs typeface="Tahoma"/>
                <a:sym typeface="Tahoma"/>
              </a:rPr>
              <a:t>N)	</a:t>
            </a:r>
            <a:endParaRPr/>
          </a:p>
          <a:p>
            <a:pPr indent="0" lvl="0" marL="0" marR="0" rtl="0" algn="l">
              <a:spcBef>
                <a:spcPts val="900"/>
              </a:spcBef>
              <a:spcAft>
                <a:spcPts val="0"/>
              </a:spcAft>
              <a:buNone/>
            </a:pPr>
            <a:r>
              <a:rPr b="1" lang="en-US" sz="1800">
                <a:solidFill>
                  <a:schemeClr val="dk1"/>
                </a:solidFill>
                <a:latin typeface="Tahoma"/>
                <a:ea typeface="Tahoma"/>
                <a:cs typeface="Tahoma"/>
                <a:sym typeface="Tahoma"/>
              </a:rPr>
              <a:t>add item at the front			O(1)</a:t>
            </a:r>
            <a:endParaRPr b="1" sz="2000">
              <a:solidFill>
                <a:schemeClr val="dk1"/>
              </a:solidFill>
              <a:latin typeface="Tahoma"/>
              <a:ea typeface="Tahoma"/>
              <a:cs typeface="Tahoma"/>
              <a:sym typeface="Tahoma"/>
            </a:endParaRPr>
          </a:p>
          <a:p>
            <a:pPr indent="0" lvl="0" marL="0" marR="0" rtl="0" algn="l">
              <a:spcBef>
                <a:spcPts val="1200"/>
              </a:spcBef>
              <a:spcAft>
                <a:spcPts val="0"/>
              </a:spcAft>
              <a:buNone/>
            </a:pPr>
            <a:br>
              <a:rPr b="1" lang="en-US" sz="2400">
                <a:solidFill>
                  <a:schemeClr val="dk1"/>
                </a:solidFill>
                <a:latin typeface="Tahoma"/>
                <a:ea typeface="Tahoma"/>
                <a:cs typeface="Tahoma"/>
                <a:sym typeface="Tahoma"/>
              </a:rPr>
            </a:br>
            <a:r>
              <a:rPr b="1" lang="en-US" sz="2000">
                <a:solidFill>
                  <a:schemeClr val="accent2"/>
                </a:solidFill>
                <a:latin typeface="Tahoma"/>
                <a:ea typeface="Tahoma"/>
                <a:cs typeface="Tahoma"/>
                <a:sym typeface="Tahoma"/>
              </a:rPr>
              <a:t>A binary tree node has a reference to its left and right nodes.  Nodes are ordered.</a:t>
            </a:r>
            <a:endParaRPr/>
          </a:p>
          <a:p>
            <a:pPr indent="0" lvl="0" marL="0" marR="0" rtl="0" algn="l">
              <a:spcBef>
                <a:spcPts val="1000"/>
              </a:spcBef>
              <a:spcAft>
                <a:spcPts val="0"/>
              </a:spcAft>
              <a:buNone/>
            </a:pPr>
            <a:r>
              <a:rPr b="1" lang="en-US" sz="2000">
                <a:solidFill>
                  <a:schemeClr val="accent2"/>
                </a:solidFill>
                <a:latin typeface="Tahoma"/>
                <a:ea typeface="Tahoma"/>
                <a:cs typeface="Tahoma"/>
                <a:sym typeface="Tahoma"/>
              </a:rPr>
              <a:t>These notations assume the tree is balanced or near balanced.</a:t>
            </a:r>
            <a:endParaRPr/>
          </a:p>
        </p:txBody>
      </p:sp>
      <p:sp>
        <p:nvSpPr>
          <p:cNvPr id="349" name="Google Shape;349;p28"/>
          <p:cNvSpPr/>
          <p:nvPr/>
        </p:nvSpPr>
        <p:spPr>
          <a:xfrm>
            <a:off x="0" y="381000"/>
            <a:ext cx="914400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Binary Tree Runtimes</a:t>
            </a:r>
            <a:endParaRPr b="1" sz="5400">
              <a:solidFill>
                <a:srgbClr val="6F93DB"/>
              </a:solidFill>
              <a:latin typeface="Tahoma"/>
              <a:ea typeface="Tahoma"/>
              <a:cs typeface="Tahoma"/>
              <a:sym typeface="Tahom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29"/>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355" name="Google Shape;355;p29"/>
          <p:cNvSpPr txBox="1"/>
          <p:nvPr/>
        </p:nvSpPr>
        <p:spPr>
          <a:xfrm>
            <a:off x="762000" y="1600200"/>
            <a:ext cx="6950075" cy="822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ahoma"/>
                <a:ea typeface="Tahoma"/>
                <a:cs typeface="Tahoma"/>
                <a:sym typeface="Tahoma"/>
              </a:rPr>
              <a:t>If you insert items into a Binary Search Tree</a:t>
            </a:r>
            <a:endParaRPr/>
          </a:p>
          <a:p>
            <a:pPr indent="0" lvl="0" marL="0" marR="0" rtl="0" algn="l">
              <a:spcBef>
                <a:spcPts val="0"/>
              </a:spcBef>
              <a:spcAft>
                <a:spcPts val="0"/>
              </a:spcAft>
              <a:buNone/>
            </a:pPr>
            <a:r>
              <a:rPr b="1" lang="en-US" sz="2400">
                <a:solidFill>
                  <a:schemeClr val="dk1"/>
                </a:solidFill>
                <a:latin typeface="Tahoma"/>
                <a:ea typeface="Tahoma"/>
                <a:cs typeface="Tahoma"/>
                <a:sym typeface="Tahoma"/>
              </a:rPr>
              <a:t>in order, the tree becomes a linked list.</a:t>
            </a:r>
            <a:endParaRPr/>
          </a:p>
        </p:txBody>
      </p:sp>
      <p:sp>
        <p:nvSpPr>
          <p:cNvPr id="356" name="Google Shape;356;p29"/>
          <p:cNvSpPr/>
          <p:nvPr/>
        </p:nvSpPr>
        <p:spPr>
          <a:xfrm>
            <a:off x="0" y="381000"/>
            <a:ext cx="914400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Binary Tree Runtimes</a:t>
            </a:r>
            <a:endParaRPr b="1" sz="5400">
              <a:solidFill>
                <a:srgbClr val="6F93DB"/>
              </a:solidFill>
              <a:latin typeface="Tahoma"/>
              <a:ea typeface="Tahoma"/>
              <a:cs typeface="Tahoma"/>
              <a:sym typeface="Tahoma"/>
            </a:endParaRPr>
          </a:p>
        </p:txBody>
      </p:sp>
      <p:pic>
        <p:nvPicPr>
          <p:cNvPr id="357" name="Google Shape;357;p29"/>
          <p:cNvPicPr preferRelativeResize="0"/>
          <p:nvPr/>
        </p:nvPicPr>
        <p:blipFill rotWithShape="1">
          <a:blip r:embed="rId3">
            <a:alphaModFix/>
          </a:blip>
          <a:srcRect b="0" l="0" r="0" t="0"/>
          <a:stretch/>
        </p:blipFill>
        <p:spPr>
          <a:xfrm>
            <a:off x="5896403" y="4191000"/>
            <a:ext cx="3247597" cy="2109113"/>
          </a:xfrm>
          <a:prstGeom prst="rect">
            <a:avLst/>
          </a:prstGeom>
          <a:noFill/>
          <a:ln>
            <a:noFill/>
          </a:ln>
        </p:spPr>
      </p:pic>
      <p:sp>
        <p:nvSpPr>
          <p:cNvPr id="358" name="Google Shape;358;p29"/>
          <p:cNvSpPr txBox="1"/>
          <p:nvPr/>
        </p:nvSpPr>
        <p:spPr>
          <a:xfrm>
            <a:off x="762000" y="2667000"/>
            <a:ext cx="6934200" cy="289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ahoma"/>
                <a:ea typeface="Tahoma"/>
                <a:cs typeface="Tahoma"/>
                <a:sym typeface="Tahoma"/>
              </a:rPr>
              <a:t>1 - &gt;2-&gt; 3-&gt; 4-&gt; 5-&gt; 6-&gt; 7-&gt;</a:t>
            </a:r>
            <a:endParaRPr/>
          </a:p>
          <a:p>
            <a:pPr indent="0" lvl="0" marL="0" marR="0" rtl="0" algn="l">
              <a:spcBef>
                <a:spcPts val="0"/>
              </a:spcBef>
              <a:spcAft>
                <a:spcPts val="0"/>
              </a:spcAft>
              <a:buNone/>
            </a:pPr>
            <a:r>
              <a:t/>
            </a:r>
            <a:endParaRPr b="1" sz="2400">
              <a:solidFill>
                <a:schemeClr val="dk1"/>
              </a:solidFill>
              <a:latin typeface="Tahoma"/>
              <a:ea typeface="Tahoma"/>
              <a:cs typeface="Tahoma"/>
              <a:sym typeface="Tahoma"/>
            </a:endParaRPr>
          </a:p>
          <a:p>
            <a:pPr indent="0" lvl="0" marL="0" marR="0" rtl="0" algn="l">
              <a:spcBef>
                <a:spcPts val="0"/>
              </a:spcBef>
              <a:spcAft>
                <a:spcPts val="0"/>
              </a:spcAft>
              <a:buNone/>
            </a:pPr>
            <a:r>
              <a:rPr b="1" lang="en-US" sz="2800">
                <a:solidFill>
                  <a:schemeClr val="accent2"/>
                </a:solidFill>
                <a:latin typeface="Tahoma"/>
                <a:ea typeface="Tahoma"/>
                <a:cs typeface="Tahoma"/>
                <a:sym typeface="Tahoma"/>
              </a:rPr>
              <a:t>An unbalanced tree would have a worst case of O(N) for searching,</a:t>
            </a:r>
            <a:endParaRPr/>
          </a:p>
          <a:p>
            <a:pPr indent="0" lvl="0" marL="0" marR="0" rtl="0" algn="l">
              <a:spcBef>
                <a:spcPts val="0"/>
              </a:spcBef>
              <a:spcAft>
                <a:spcPts val="0"/>
              </a:spcAft>
              <a:buNone/>
            </a:pPr>
            <a:r>
              <a:rPr b="1" lang="en-US" sz="2800">
                <a:solidFill>
                  <a:schemeClr val="accent2"/>
                </a:solidFill>
                <a:latin typeface="Tahoma"/>
                <a:ea typeface="Tahoma"/>
                <a:cs typeface="Tahoma"/>
                <a:sym typeface="Tahoma"/>
              </a:rPr>
              <a:t>adding at the end, removing any item, and getting any item.</a:t>
            </a:r>
            <a:endParaRPr b="1" sz="2400">
              <a:solidFill>
                <a:schemeClr val="accent2"/>
              </a:solidFill>
              <a:latin typeface="Tahoma"/>
              <a:ea typeface="Tahoma"/>
              <a:cs typeface="Tahoma"/>
              <a:sym typeface="Tahoma"/>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3"/>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102" name="Google Shape;102;p3"/>
          <p:cNvSpPr/>
          <p:nvPr/>
        </p:nvSpPr>
        <p:spPr>
          <a:xfrm>
            <a:off x="1371600" y="1447800"/>
            <a:ext cx="6138863" cy="43624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800">
                <a:solidFill>
                  <a:schemeClr val="dk1"/>
                </a:solidFill>
                <a:latin typeface="Tahoma"/>
                <a:ea typeface="Tahoma"/>
                <a:cs typeface="Tahoma"/>
                <a:sym typeface="Tahoma"/>
              </a:rPr>
              <a:t>Big-O notation is an assessment of an</a:t>
            </a:r>
            <a:endParaRPr/>
          </a:p>
          <a:p>
            <a:pPr indent="0" lvl="0" marL="0" marR="0" rtl="0" algn="l">
              <a:spcBef>
                <a:spcPts val="0"/>
              </a:spcBef>
              <a:spcAft>
                <a:spcPts val="0"/>
              </a:spcAft>
              <a:buNone/>
            </a:pPr>
            <a:r>
              <a:rPr lang="en-US" sz="2800">
                <a:solidFill>
                  <a:schemeClr val="dk1"/>
                </a:solidFill>
                <a:latin typeface="Tahoma"/>
                <a:ea typeface="Tahoma"/>
                <a:cs typeface="Tahoma"/>
                <a:sym typeface="Tahoma"/>
              </a:rPr>
              <a:t>algorithm’s efficiency.  Big-O notation</a:t>
            </a:r>
            <a:endParaRPr/>
          </a:p>
          <a:p>
            <a:pPr indent="0" lvl="0" marL="0" marR="0" rtl="0" algn="l">
              <a:spcBef>
                <a:spcPts val="0"/>
              </a:spcBef>
              <a:spcAft>
                <a:spcPts val="0"/>
              </a:spcAft>
              <a:buNone/>
            </a:pPr>
            <a:r>
              <a:rPr lang="en-US" sz="2800">
                <a:solidFill>
                  <a:schemeClr val="dk1"/>
                </a:solidFill>
                <a:latin typeface="Tahoma"/>
                <a:ea typeface="Tahoma"/>
                <a:cs typeface="Tahoma"/>
                <a:sym typeface="Tahoma"/>
              </a:rPr>
              <a:t>helps gauge the amount of work that</a:t>
            </a:r>
            <a:endParaRPr/>
          </a:p>
          <a:p>
            <a:pPr indent="0" lvl="0" marL="0" marR="0" rtl="0" algn="l">
              <a:spcBef>
                <a:spcPts val="0"/>
              </a:spcBef>
              <a:spcAft>
                <a:spcPts val="0"/>
              </a:spcAft>
              <a:buNone/>
            </a:pPr>
            <a:r>
              <a:rPr lang="en-US" sz="2800">
                <a:solidFill>
                  <a:schemeClr val="dk1"/>
                </a:solidFill>
                <a:latin typeface="Tahoma"/>
                <a:ea typeface="Tahoma"/>
                <a:cs typeface="Tahoma"/>
                <a:sym typeface="Tahoma"/>
              </a:rPr>
              <a:t>is taking place.</a:t>
            </a:r>
            <a:endParaRPr/>
          </a:p>
          <a:p>
            <a:pPr indent="0" lvl="0" marL="0" marR="0" rtl="0" algn="l">
              <a:spcBef>
                <a:spcPts val="0"/>
              </a:spcBef>
              <a:spcAft>
                <a:spcPts val="0"/>
              </a:spcAft>
              <a:buNone/>
            </a:pPr>
            <a:r>
              <a:t/>
            </a:r>
            <a:endParaRPr sz="2800">
              <a:solidFill>
                <a:schemeClr val="dk1"/>
              </a:solidFill>
              <a:latin typeface="Tahoma"/>
              <a:ea typeface="Tahoma"/>
              <a:cs typeface="Tahoma"/>
              <a:sym typeface="Tahoma"/>
            </a:endParaRPr>
          </a:p>
          <a:p>
            <a:pPr indent="0" lvl="0" marL="0" marR="0" rtl="0" algn="l">
              <a:spcBef>
                <a:spcPts val="0"/>
              </a:spcBef>
              <a:spcAft>
                <a:spcPts val="0"/>
              </a:spcAft>
              <a:buNone/>
            </a:pPr>
            <a:r>
              <a:rPr lang="en-US" sz="2800">
                <a:solidFill>
                  <a:schemeClr val="dk1"/>
                </a:solidFill>
                <a:latin typeface="Tahoma"/>
                <a:ea typeface="Tahoma"/>
                <a:cs typeface="Tahoma"/>
                <a:sym typeface="Tahoma"/>
              </a:rPr>
              <a:t>Common Big-O Notations :</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O(1)				O(Log</a:t>
            </a:r>
            <a:r>
              <a:rPr b="1" baseline="-25000" lang="en-US" sz="2800">
                <a:solidFill>
                  <a:schemeClr val="dk1"/>
                </a:solidFill>
                <a:latin typeface="Tahoma"/>
                <a:ea typeface="Tahoma"/>
                <a:cs typeface="Tahoma"/>
                <a:sym typeface="Tahoma"/>
              </a:rPr>
              <a:t>2</a:t>
            </a:r>
            <a:r>
              <a:rPr b="1" lang="en-US" sz="2800">
                <a:solidFill>
                  <a:schemeClr val="dk1"/>
                </a:solidFill>
                <a:latin typeface="Tahoma"/>
                <a:ea typeface="Tahoma"/>
                <a:cs typeface="Tahoma"/>
                <a:sym typeface="Tahoma"/>
              </a:rPr>
              <a:t>N)</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O(2</a:t>
            </a:r>
            <a:r>
              <a:rPr b="1" baseline="30000" lang="en-US" sz="2800">
                <a:solidFill>
                  <a:schemeClr val="dk1"/>
                </a:solidFill>
                <a:latin typeface="Tahoma"/>
                <a:ea typeface="Tahoma"/>
                <a:cs typeface="Tahoma"/>
                <a:sym typeface="Tahoma"/>
              </a:rPr>
              <a:t>N</a:t>
            </a:r>
            <a:r>
              <a:rPr b="1" lang="en-US" sz="2800">
                <a:solidFill>
                  <a:schemeClr val="dk1"/>
                </a:solidFill>
                <a:latin typeface="Tahoma"/>
                <a:ea typeface="Tahoma"/>
                <a:cs typeface="Tahoma"/>
                <a:sym typeface="Tahoma"/>
              </a:rPr>
              <a:t>)   			O(N</a:t>
            </a:r>
            <a:r>
              <a:rPr b="1" baseline="30000" lang="en-US" sz="2800">
                <a:solidFill>
                  <a:schemeClr val="dk1"/>
                </a:solidFill>
                <a:latin typeface="Tahoma"/>
                <a:ea typeface="Tahoma"/>
                <a:cs typeface="Tahoma"/>
                <a:sym typeface="Tahoma"/>
              </a:rPr>
              <a:t>2</a:t>
            </a:r>
            <a:r>
              <a:rPr b="1" lang="en-US" sz="2800">
                <a:solidFill>
                  <a:schemeClr val="dk1"/>
                </a:solidFill>
                <a:latin typeface="Tahoma"/>
                <a:ea typeface="Tahoma"/>
                <a:cs typeface="Tahoma"/>
                <a:sym typeface="Tahoma"/>
              </a:rPr>
              <a:t>)</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O(N Log</a:t>
            </a:r>
            <a:r>
              <a:rPr b="1" baseline="-25000" lang="en-US" sz="2800">
                <a:solidFill>
                  <a:schemeClr val="dk1"/>
                </a:solidFill>
                <a:latin typeface="Tahoma"/>
                <a:ea typeface="Tahoma"/>
                <a:cs typeface="Tahoma"/>
                <a:sym typeface="Tahoma"/>
              </a:rPr>
              <a:t>2</a:t>
            </a:r>
            <a:r>
              <a:rPr b="1" lang="en-US" sz="2800">
                <a:solidFill>
                  <a:schemeClr val="dk1"/>
                </a:solidFill>
                <a:latin typeface="Tahoma"/>
                <a:ea typeface="Tahoma"/>
                <a:cs typeface="Tahoma"/>
                <a:sym typeface="Tahoma"/>
              </a:rPr>
              <a:t>N)		O(N)</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O(Log</a:t>
            </a:r>
            <a:r>
              <a:rPr b="1" baseline="-25000" lang="en-US" sz="2800">
                <a:solidFill>
                  <a:schemeClr val="dk1"/>
                </a:solidFill>
                <a:latin typeface="Tahoma"/>
                <a:ea typeface="Tahoma"/>
                <a:cs typeface="Tahoma"/>
                <a:sym typeface="Tahoma"/>
              </a:rPr>
              <a:t>2</a:t>
            </a:r>
            <a:r>
              <a:rPr b="1" lang="en-US" sz="2800">
                <a:solidFill>
                  <a:schemeClr val="dk1"/>
                </a:solidFill>
                <a:latin typeface="Tahoma"/>
                <a:ea typeface="Tahoma"/>
                <a:cs typeface="Tahoma"/>
                <a:sym typeface="Tahoma"/>
              </a:rPr>
              <a:t>N)</a:t>
            </a:r>
            <a:r>
              <a:rPr lang="en-US" sz="2400">
                <a:solidFill>
                  <a:schemeClr val="dk1"/>
                </a:solidFill>
                <a:latin typeface="Arial"/>
                <a:ea typeface="Arial"/>
                <a:cs typeface="Arial"/>
                <a:sym typeface="Arial"/>
              </a:rPr>
              <a:t> 			</a:t>
            </a:r>
            <a:r>
              <a:rPr b="1" lang="en-US" sz="2800">
                <a:solidFill>
                  <a:schemeClr val="dk1"/>
                </a:solidFill>
                <a:latin typeface="Tahoma"/>
                <a:ea typeface="Tahoma"/>
                <a:cs typeface="Tahoma"/>
                <a:sym typeface="Tahoma"/>
              </a:rPr>
              <a:t>O(N</a:t>
            </a:r>
            <a:r>
              <a:rPr b="1" baseline="30000" lang="en-US" sz="2800">
                <a:solidFill>
                  <a:schemeClr val="dk1"/>
                </a:solidFill>
                <a:latin typeface="Tahoma"/>
                <a:ea typeface="Tahoma"/>
                <a:cs typeface="Tahoma"/>
                <a:sym typeface="Tahoma"/>
              </a:rPr>
              <a:t>3</a:t>
            </a:r>
            <a:r>
              <a:rPr b="1" lang="en-US" sz="2800">
                <a:solidFill>
                  <a:schemeClr val="dk1"/>
                </a:solidFill>
                <a:latin typeface="Tahoma"/>
                <a:ea typeface="Tahoma"/>
                <a:cs typeface="Tahoma"/>
                <a:sym typeface="Tahoma"/>
              </a:rPr>
              <a:t>)</a:t>
            </a:r>
            <a:endParaRPr/>
          </a:p>
        </p:txBody>
      </p:sp>
      <p:sp>
        <p:nvSpPr>
          <p:cNvPr id="103" name="Google Shape;103;p3"/>
          <p:cNvSpPr/>
          <p:nvPr/>
        </p:nvSpPr>
        <p:spPr>
          <a:xfrm>
            <a:off x="0" y="381000"/>
            <a:ext cx="914400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Big O Notation</a:t>
            </a:r>
            <a:endParaRPr b="1" sz="5400">
              <a:solidFill>
                <a:srgbClr val="6F93DB"/>
              </a:solidFill>
              <a:latin typeface="Tahoma"/>
              <a:ea typeface="Tahoma"/>
              <a:cs typeface="Tahoma"/>
              <a:sym typeface="Tahom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30"/>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364" name="Google Shape;364;p30"/>
          <p:cNvSpPr txBox="1"/>
          <p:nvPr/>
        </p:nvSpPr>
        <p:spPr>
          <a:xfrm>
            <a:off x="914400" y="1676400"/>
            <a:ext cx="6934200" cy="4181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ahoma"/>
                <a:ea typeface="Tahoma"/>
                <a:cs typeface="Tahoma"/>
                <a:sym typeface="Tahoma"/>
              </a:rPr>
              <a:t>traverse all spots			O(N)</a:t>
            </a:r>
            <a:endParaRPr/>
          </a:p>
          <a:p>
            <a:pPr indent="0" lvl="0" marL="0" marR="0" rtl="0" algn="l">
              <a:spcBef>
                <a:spcPts val="900"/>
              </a:spcBef>
              <a:spcAft>
                <a:spcPts val="0"/>
              </a:spcAft>
              <a:buNone/>
            </a:pPr>
            <a:r>
              <a:rPr b="1" lang="en-US" sz="1800">
                <a:solidFill>
                  <a:schemeClr val="dk1"/>
                </a:solidFill>
                <a:latin typeface="Tahoma"/>
                <a:ea typeface="Tahoma"/>
                <a:cs typeface="Tahoma"/>
                <a:sym typeface="Tahoma"/>
              </a:rPr>
              <a:t>search for an item			O(N) or O(Log</a:t>
            </a:r>
            <a:r>
              <a:rPr b="1" baseline="-25000" lang="en-US" sz="1800">
                <a:solidFill>
                  <a:schemeClr val="dk1"/>
                </a:solidFill>
                <a:latin typeface="Tahoma"/>
                <a:ea typeface="Tahoma"/>
                <a:cs typeface="Tahoma"/>
                <a:sym typeface="Tahoma"/>
              </a:rPr>
              <a:t>2</a:t>
            </a:r>
            <a:r>
              <a:rPr b="1" lang="en-US" sz="1800">
                <a:solidFill>
                  <a:schemeClr val="dk1"/>
                </a:solidFill>
                <a:latin typeface="Tahoma"/>
                <a:ea typeface="Tahoma"/>
                <a:cs typeface="Tahoma"/>
                <a:sym typeface="Tahoma"/>
              </a:rPr>
              <a:t>N)</a:t>
            </a:r>
            <a:endParaRPr/>
          </a:p>
          <a:p>
            <a:pPr indent="0" lvl="0" marL="0" marR="0" rtl="0" algn="l">
              <a:spcBef>
                <a:spcPts val="900"/>
              </a:spcBef>
              <a:spcAft>
                <a:spcPts val="0"/>
              </a:spcAft>
              <a:buNone/>
            </a:pPr>
            <a:r>
              <a:rPr b="1" lang="en-US" sz="1800">
                <a:solidFill>
                  <a:schemeClr val="dk1"/>
                </a:solidFill>
                <a:latin typeface="Tahoma"/>
                <a:ea typeface="Tahoma"/>
                <a:cs typeface="Tahoma"/>
                <a:sym typeface="Tahoma"/>
              </a:rPr>
              <a:t>remove any item			O(N)	</a:t>
            </a:r>
            <a:br>
              <a:rPr b="1" lang="en-US" sz="1800">
                <a:solidFill>
                  <a:schemeClr val="dk1"/>
                </a:solidFill>
                <a:latin typeface="Tahoma"/>
                <a:ea typeface="Tahoma"/>
                <a:cs typeface="Tahoma"/>
                <a:sym typeface="Tahoma"/>
              </a:rPr>
            </a:br>
            <a:r>
              <a:rPr b="1" lang="en-US" sz="1800">
                <a:solidFill>
                  <a:schemeClr val="dk1"/>
                </a:solidFill>
                <a:latin typeface="Tahoma"/>
                <a:ea typeface="Tahoma"/>
                <a:cs typeface="Tahoma"/>
                <a:sym typeface="Tahoma"/>
              </a:rPr>
              <a:t>   location unknown</a:t>
            </a:r>
            <a:endParaRPr/>
          </a:p>
          <a:p>
            <a:pPr indent="0" lvl="0" marL="0" marR="0" rtl="0" algn="l">
              <a:spcBef>
                <a:spcPts val="900"/>
              </a:spcBef>
              <a:spcAft>
                <a:spcPts val="0"/>
              </a:spcAft>
              <a:buNone/>
            </a:pPr>
            <a:r>
              <a:rPr b="1" lang="en-US" sz="1800">
                <a:solidFill>
                  <a:schemeClr val="dk1"/>
                </a:solidFill>
                <a:latin typeface="Tahoma"/>
                <a:ea typeface="Tahoma"/>
                <a:cs typeface="Tahoma"/>
                <a:sym typeface="Tahoma"/>
              </a:rPr>
              <a:t>get any item				O(1)	</a:t>
            </a:r>
            <a:br>
              <a:rPr b="1" lang="en-US" sz="1800">
                <a:solidFill>
                  <a:schemeClr val="dk1"/>
                </a:solidFill>
                <a:latin typeface="Tahoma"/>
                <a:ea typeface="Tahoma"/>
                <a:cs typeface="Tahoma"/>
                <a:sym typeface="Tahoma"/>
              </a:rPr>
            </a:br>
            <a:r>
              <a:rPr b="1" lang="en-US" sz="1800">
                <a:solidFill>
                  <a:schemeClr val="dk1"/>
                </a:solidFill>
                <a:latin typeface="Tahoma"/>
                <a:ea typeface="Tahoma"/>
                <a:cs typeface="Tahoma"/>
                <a:sym typeface="Tahoma"/>
              </a:rPr>
              <a:t>   location unknown</a:t>
            </a:r>
            <a:endParaRPr/>
          </a:p>
          <a:p>
            <a:pPr indent="0" lvl="0" marL="0" marR="0" rtl="0" algn="l">
              <a:spcBef>
                <a:spcPts val="900"/>
              </a:spcBef>
              <a:spcAft>
                <a:spcPts val="0"/>
              </a:spcAft>
              <a:buNone/>
            </a:pPr>
            <a:r>
              <a:rPr b="1" lang="en-US" sz="1800">
                <a:solidFill>
                  <a:schemeClr val="dk1"/>
                </a:solidFill>
                <a:latin typeface="Tahoma"/>
                <a:ea typeface="Tahoma"/>
                <a:cs typeface="Tahoma"/>
                <a:sym typeface="Tahoma"/>
              </a:rPr>
              <a:t>add item at the end			O(1)	</a:t>
            </a:r>
            <a:endParaRPr/>
          </a:p>
          <a:p>
            <a:pPr indent="0" lvl="0" marL="0" marR="0" rtl="0" algn="l">
              <a:spcBef>
                <a:spcPts val="1000"/>
              </a:spcBef>
              <a:spcAft>
                <a:spcPts val="0"/>
              </a:spcAft>
              <a:buNone/>
            </a:pPr>
            <a:r>
              <a:rPr b="1" lang="en-US" sz="1800">
                <a:solidFill>
                  <a:schemeClr val="dk1"/>
                </a:solidFill>
                <a:latin typeface="Tahoma"/>
                <a:ea typeface="Tahoma"/>
                <a:cs typeface="Tahoma"/>
                <a:sym typeface="Tahoma"/>
              </a:rPr>
              <a:t>add item at the front			O(N)</a:t>
            </a:r>
            <a:r>
              <a:rPr b="1" lang="en-US" sz="2000">
                <a:solidFill>
                  <a:schemeClr val="dk1"/>
                </a:solidFill>
                <a:latin typeface="Tahoma"/>
                <a:ea typeface="Tahoma"/>
                <a:cs typeface="Tahoma"/>
                <a:sym typeface="Tahoma"/>
              </a:rPr>
              <a:t>	</a:t>
            </a:r>
            <a:endParaRPr/>
          </a:p>
          <a:p>
            <a:pPr indent="0" lvl="0" marL="0" marR="0" rtl="0" algn="l">
              <a:spcBef>
                <a:spcPts val="1200"/>
              </a:spcBef>
              <a:spcAft>
                <a:spcPts val="0"/>
              </a:spcAft>
              <a:buNone/>
            </a:pPr>
            <a:br>
              <a:rPr b="1" lang="en-US" sz="2400">
                <a:solidFill>
                  <a:schemeClr val="dk1"/>
                </a:solidFill>
                <a:latin typeface="Tahoma"/>
                <a:ea typeface="Tahoma"/>
                <a:cs typeface="Tahoma"/>
                <a:sym typeface="Tahoma"/>
              </a:rPr>
            </a:br>
            <a:r>
              <a:rPr b="1" lang="en-US" sz="2000">
                <a:solidFill>
                  <a:srgbClr val="3333CC"/>
                </a:solidFill>
                <a:latin typeface="Tahoma"/>
                <a:ea typeface="Tahoma"/>
                <a:cs typeface="Tahoma"/>
                <a:sym typeface="Tahoma"/>
              </a:rPr>
              <a:t>ArrayList is implemented with an array.</a:t>
            </a:r>
            <a:br>
              <a:rPr b="1" lang="en-US" sz="2000">
                <a:solidFill>
                  <a:schemeClr val="dk1"/>
                </a:solidFill>
                <a:latin typeface="Tahoma"/>
                <a:ea typeface="Tahoma"/>
                <a:cs typeface="Tahoma"/>
                <a:sym typeface="Tahoma"/>
              </a:rPr>
            </a:br>
            <a:endParaRPr b="1" sz="2000">
              <a:solidFill>
                <a:schemeClr val="dk1"/>
              </a:solidFill>
              <a:latin typeface="Tahoma"/>
              <a:ea typeface="Tahoma"/>
              <a:cs typeface="Tahoma"/>
              <a:sym typeface="Tahoma"/>
            </a:endParaRPr>
          </a:p>
        </p:txBody>
      </p:sp>
      <p:sp>
        <p:nvSpPr>
          <p:cNvPr id="365" name="Google Shape;365;p30"/>
          <p:cNvSpPr txBox="1"/>
          <p:nvPr/>
        </p:nvSpPr>
        <p:spPr>
          <a:xfrm>
            <a:off x="6781800" y="3048000"/>
            <a:ext cx="1905000" cy="1752600"/>
          </a:xfrm>
          <a:prstGeom prst="rect">
            <a:avLst/>
          </a:prstGeom>
          <a:no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2"/>
                </a:solidFill>
                <a:latin typeface="Tahoma"/>
                <a:ea typeface="Tahoma"/>
                <a:cs typeface="Tahoma"/>
                <a:sym typeface="Tahoma"/>
              </a:rPr>
              <a:t>If the array is sorted, a binary search would be the best choice and result in a  log</a:t>
            </a:r>
            <a:r>
              <a:rPr baseline="-25000" lang="en-US" sz="1800">
                <a:solidFill>
                  <a:schemeClr val="accent2"/>
                </a:solidFill>
                <a:latin typeface="Tahoma"/>
                <a:ea typeface="Tahoma"/>
                <a:cs typeface="Tahoma"/>
                <a:sym typeface="Tahoma"/>
              </a:rPr>
              <a:t>2</a:t>
            </a:r>
            <a:r>
              <a:rPr lang="en-US" sz="1800">
                <a:solidFill>
                  <a:schemeClr val="accent2"/>
                </a:solidFill>
                <a:latin typeface="Tahoma"/>
                <a:ea typeface="Tahoma"/>
                <a:cs typeface="Tahoma"/>
                <a:sym typeface="Tahoma"/>
              </a:rPr>
              <a:t>N runtime.</a:t>
            </a:r>
            <a:endParaRPr/>
          </a:p>
        </p:txBody>
      </p:sp>
      <p:sp>
        <p:nvSpPr>
          <p:cNvPr id="366" name="Google Shape;366;p30"/>
          <p:cNvSpPr/>
          <p:nvPr/>
        </p:nvSpPr>
        <p:spPr>
          <a:xfrm>
            <a:off x="0" y="381000"/>
            <a:ext cx="914400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ArrayList Runtimes</a:t>
            </a:r>
            <a:endParaRPr b="1" sz="5400">
              <a:solidFill>
                <a:srgbClr val="6F93DB"/>
              </a:solidFill>
              <a:latin typeface="Tahoma"/>
              <a:ea typeface="Tahoma"/>
              <a:cs typeface="Tahoma"/>
              <a:sym typeface="Tahom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31"/>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372" name="Google Shape;372;p31"/>
          <p:cNvSpPr txBox="1"/>
          <p:nvPr/>
        </p:nvSpPr>
        <p:spPr>
          <a:xfrm>
            <a:off x="1447800" y="1752600"/>
            <a:ext cx="6248400" cy="427809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ahoma"/>
                <a:ea typeface="Tahoma"/>
                <a:cs typeface="Tahoma"/>
                <a:sym typeface="Tahoma"/>
              </a:rPr>
              <a:t>traverse all spots			O(N)</a:t>
            </a:r>
            <a:endParaRPr/>
          </a:p>
          <a:p>
            <a:pPr indent="0" lvl="0" marL="0" marR="0" rtl="0" algn="l">
              <a:spcBef>
                <a:spcPts val="900"/>
              </a:spcBef>
              <a:spcAft>
                <a:spcPts val="0"/>
              </a:spcAft>
              <a:buNone/>
            </a:pPr>
            <a:r>
              <a:rPr b="1" lang="en-US" sz="1800">
                <a:solidFill>
                  <a:schemeClr val="dk1"/>
                </a:solidFill>
                <a:latin typeface="Tahoma"/>
                <a:ea typeface="Tahoma"/>
                <a:cs typeface="Tahoma"/>
                <a:sym typeface="Tahoma"/>
              </a:rPr>
              <a:t>search for an item			O(N) </a:t>
            </a:r>
            <a:endParaRPr/>
          </a:p>
          <a:p>
            <a:pPr indent="0" lvl="0" marL="0" marR="0" rtl="0" algn="l">
              <a:spcBef>
                <a:spcPts val="900"/>
              </a:spcBef>
              <a:spcAft>
                <a:spcPts val="0"/>
              </a:spcAft>
              <a:buNone/>
            </a:pPr>
            <a:r>
              <a:rPr b="1" lang="en-US" sz="1800">
                <a:solidFill>
                  <a:schemeClr val="dk1"/>
                </a:solidFill>
                <a:latin typeface="Tahoma"/>
                <a:ea typeface="Tahoma"/>
                <a:cs typeface="Tahoma"/>
                <a:sym typeface="Tahoma"/>
              </a:rPr>
              <a:t>remove any item			O(N)	</a:t>
            </a:r>
            <a:br>
              <a:rPr b="1" lang="en-US" sz="1800">
                <a:solidFill>
                  <a:schemeClr val="dk1"/>
                </a:solidFill>
                <a:latin typeface="Tahoma"/>
                <a:ea typeface="Tahoma"/>
                <a:cs typeface="Tahoma"/>
                <a:sym typeface="Tahoma"/>
              </a:rPr>
            </a:br>
            <a:r>
              <a:rPr b="1" lang="en-US" sz="1800">
                <a:solidFill>
                  <a:schemeClr val="dk1"/>
                </a:solidFill>
                <a:latin typeface="Tahoma"/>
                <a:ea typeface="Tahoma"/>
                <a:cs typeface="Tahoma"/>
                <a:sym typeface="Tahoma"/>
              </a:rPr>
              <a:t>   location unknown</a:t>
            </a:r>
            <a:endParaRPr/>
          </a:p>
          <a:p>
            <a:pPr indent="0" lvl="0" marL="0" marR="0" rtl="0" algn="l">
              <a:spcBef>
                <a:spcPts val="900"/>
              </a:spcBef>
              <a:spcAft>
                <a:spcPts val="0"/>
              </a:spcAft>
              <a:buNone/>
            </a:pPr>
            <a:r>
              <a:rPr b="1" lang="en-US" sz="1800">
                <a:solidFill>
                  <a:schemeClr val="dk1"/>
                </a:solidFill>
                <a:latin typeface="Tahoma"/>
                <a:ea typeface="Tahoma"/>
                <a:cs typeface="Tahoma"/>
                <a:sym typeface="Tahoma"/>
              </a:rPr>
              <a:t>get any item				O(N)	</a:t>
            </a:r>
            <a:br>
              <a:rPr b="1" lang="en-US" sz="1800">
                <a:solidFill>
                  <a:schemeClr val="dk1"/>
                </a:solidFill>
                <a:latin typeface="Tahoma"/>
                <a:ea typeface="Tahoma"/>
                <a:cs typeface="Tahoma"/>
                <a:sym typeface="Tahoma"/>
              </a:rPr>
            </a:br>
            <a:r>
              <a:rPr b="1" lang="en-US" sz="1800">
                <a:solidFill>
                  <a:schemeClr val="dk1"/>
                </a:solidFill>
                <a:latin typeface="Tahoma"/>
                <a:ea typeface="Tahoma"/>
                <a:cs typeface="Tahoma"/>
                <a:sym typeface="Tahoma"/>
              </a:rPr>
              <a:t>   location unknown</a:t>
            </a:r>
            <a:endParaRPr/>
          </a:p>
          <a:p>
            <a:pPr indent="0" lvl="0" marL="0" marR="0" rtl="0" algn="l">
              <a:spcBef>
                <a:spcPts val="900"/>
              </a:spcBef>
              <a:spcAft>
                <a:spcPts val="0"/>
              </a:spcAft>
              <a:buNone/>
            </a:pPr>
            <a:r>
              <a:rPr b="1" lang="en-US" sz="1800">
                <a:solidFill>
                  <a:schemeClr val="dk1"/>
                </a:solidFill>
                <a:latin typeface="Tahoma"/>
                <a:ea typeface="Tahoma"/>
                <a:cs typeface="Tahoma"/>
                <a:sym typeface="Tahoma"/>
              </a:rPr>
              <a:t>add item at the end			O(1)	</a:t>
            </a:r>
            <a:endParaRPr/>
          </a:p>
          <a:p>
            <a:pPr indent="0" lvl="0" marL="0" marR="0" rtl="0" algn="l">
              <a:spcBef>
                <a:spcPts val="1000"/>
              </a:spcBef>
              <a:spcAft>
                <a:spcPts val="0"/>
              </a:spcAft>
              <a:buNone/>
            </a:pPr>
            <a:r>
              <a:rPr b="1" lang="en-US" sz="1800">
                <a:solidFill>
                  <a:schemeClr val="dk1"/>
                </a:solidFill>
                <a:latin typeface="Tahoma"/>
                <a:ea typeface="Tahoma"/>
                <a:cs typeface="Tahoma"/>
                <a:sym typeface="Tahoma"/>
              </a:rPr>
              <a:t>add item at the front			O(1)</a:t>
            </a:r>
            <a:r>
              <a:rPr b="1" lang="en-US" sz="2000">
                <a:solidFill>
                  <a:schemeClr val="dk1"/>
                </a:solidFill>
                <a:latin typeface="Tahoma"/>
                <a:ea typeface="Tahoma"/>
                <a:cs typeface="Tahoma"/>
                <a:sym typeface="Tahoma"/>
              </a:rPr>
              <a:t>	</a:t>
            </a:r>
            <a:endParaRPr/>
          </a:p>
          <a:p>
            <a:pPr indent="0" lvl="0" marL="0" marR="0" rtl="0" algn="l">
              <a:spcBef>
                <a:spcPts val="1200"/>
              </a:spcBef>
              <a:spcAft>
                <a:spcPts val="0"/>
              </a:spcAft>
              <a:buNone/>
            </a:pPr>
            <a:r>
              <a:rPr b="1" lang="en-US" sz="2400">
                <a:solidFill>
                  <a:schemeClr val="accent2"/>
                </a:solidFill>
                <a:latin typeface="Tahoma"/>
                <a:ea typeface="Tahoma"/>
                <a:cs typeface="Tahoma"/>
                <a:sym typeface="Tahoma"/>
              </a:rPr>
              <a:t>The Java LinkedList class is a double linked list.</a:t>
            </a:r>
            <a:br>
              <a:rPr b="1" lang="en-US" sz="2000">
                <a:solidFill>
                  <a:schemeClr val="accent2"/>
                </a:solidFill>
                <a:latin typeface="Tahoma"/>
                <a:ea typeface="Tahoma"/>
                <a:cs typeface="Tahoma"/>
                <a:sym typeface="Tahoma"/>
              </a:rPr>
            </a:br>
            <a:endParaRPr b="1" sz="2000">
              <a:solidFill>
                <a:schemeClr val="accent2"/>
              </a:solidFill>
              <a:latin typeface="Tahoma"/>
              <a:ea typeface="Tahoma"/>
              <a:cs typeface="Tahoma"/>
              <a:sym typeface="Tahoma"/>
            </a:endParaRPr>
          </a:p>
        </p:txBody>
      </p:sp>
      <p:sp>
        <p:nvSpPr>
          <p:cNvPr id="373" name="Google Shape;373;p31"/>
          <p:cNvSpPr/>
          <p:nvPr/>
        </p:nvSpPr>
        <p:spPr>
          <a:xfrm>
            <a:off x="0" y="381000"/>
            <a:ext cx="914400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LinkedList Runtimes</a:t>
            </a:r>
            <a:endParaRPr b="1" sz="5400">
              <a:solidFill>
                <a:srgbClr val="6F93DB"/>
              </a:solidFill>
              <a:latin typeface="Tahoma"/>
              <a:ea typeface="Tahoma"/>
              <a:cs typeface="Tahoma"/>
              <a:sym typeface="Tahom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32"/>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379" name="Google Shape;379;p32"/>
          <p:cNvSpPr txBox="1"/>
          <p:nvPr/>
        </p:nvSpPr>
        <p:spPr>
          <a:xfrm>
            <a:off x="838200" y="1981200"/>
            <a:ext cx="7696200" cy="41481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ahoma"/>
                <a:ea typeface="Tahoma"/>
                <a:cs typeface="Tahoma"/>
                <a:sym typeface="Tahoma"/>
              </a:rPr>
              <a:t>		        	Tree Set   	       	Hash Set</a:t>
            </a:r>
            <a:endParaRPr/>
          </a:p>
          <a:p>
            <a:pPr indent="0" lvl="0" marL="0" marR="0" rtl="0" algn="l">
              <a:spcBef>
                <a:spcPts val="1400"/>
              </a:spcBef>
              <a:spcAft>
                <a:spcPts val="0"/>
              </a:spcAft>
              <a:buNone/>
            </a:pPr>
            <a:r>
              <a:rPr b="1" lang="en-US" sz="1800">
                <a:solidFill>
                  <a:schemeClr val="dk1"/>
                </a:solidFill>
                <a:latin typeface="Tahoma"/>
                <a:ea typeface="Tahoma"/>
                <a:cs typeface="Tahoma"/>
                <a:sym typeface="Tahoma"/>
              </a:rPr>
              <a:t>add		</a:t>
            </a:r>
            <a:r>
              <a:rPr b="1" lang="en-US" sz="2400">
                <a:solidFill>
                  <a:schemeClr val="dk1"/>
                </a:solidFill>
                <a:latin typeface="Tahoma"/>
                <a:ea typeface="Tahoma"/>
                <a:cs typeface="Tahoma"/>
                <a:sym typeface="Tahoma"/>
              </a:rPr>
              <a:t>      	O(Log</a:t>
            </a:r>
            <a:r>
              <a:rPr b="1" baseline="-25000" lang="en-US" sz="2400">
                <a:solidFill>
                  <a:schemeClr val="dk1"/>
                </a:solidFill>
                <a:latin typeface="Tahoma"/>
                <a:ea typeface="Tahoma"/>
                <a:cs typeface="Tahoma"/>
                <a:sym typeface="Tahoma"/>
              </a:rPr>
              <a:t>2</a:t>
            </a:r>
            <a:r>
              <a:rPr b="1" lang="en-US" sz="2400">
                <a:solidFill>
                  <a:schemeClr val="dk1"/>
                </a:solidFill>
                <a:latin typeface="Tahoma"/>
                <a:ea typeface="Tahoma"/>
                <a:cs typeface="Tahoma"/>
                <a:sym typeface="Tahoma"/>
              </a:rPr>
              <a:t>N)</a:t>
            </a:r>
            <a:r>
              <a:rPr lang="en-US" sz="2800">
                <a:solidFill>
                  <a:schemeClr val="dk1"/>
                </a:solidFill>
                <a:latin typeface="Tahoma"/>
                <a:ea typeface="Tahoma"/>
                <a:cs typeface="Tahoma"/>
                <a:sym typeface="Tahoma"/>
              </a:rPr>
              <a:t> </a:t>
            </a:r>
            <a:r>
              <a:rPr b="1" lang="en-US" sz="2400">
                <a:solidFill>
                  <a:schemeClr val="dk1"/>
                </a:solidFill>
                <a:latin typeface="Tahoma"/>
                <a:ea typeface="Tahoma"/>
                <a:cs typeface="Tahoma"/>
                <a:sym typeface="Tahoma"/>
              </a:rPr>
              <a:t>		O(1)</a:t>
            </a:r>
            <a:endParaRPr/>
          </a:p>
          <a:p>
            <a:pPr indent="0" lvl="0" marL="0" marR="0" rtl="0" algn="l">
              <a:spcBef>
                <a:spcPts val="1400"/>
              </a:spcBef>
              <a:spcAft>
                <a:spcPts val="0"/>
              </a:spcAft>
              <a:buNone/>
            </a:pPr>
            <a:r>
              <a:rPr b="1" lang="en-US" sz="1800">
                <a:solidFill>
                  <a:schemeClr val="dk1"/>
                </a:solidFill>
                <a:latin typeface="Tahoma"/>
                <a:ea typeface="Tahoma"/>
                <a:cs typeface="Tahoma"/>
                <a:sym typeface="Tahoma"/>
              </a:rPr>
              <a:t>remove		</a:t>
            </a:r>
            <a:r>
              <a:rPr b="1" lang="en-US" sz="2400">
                <a:solidFill>
                  <a:schemeClr val="dk1"/>
                </a:solidFill>
                <a:latin typeface="Tahoma"/>
                <a:ea typeface="Tahoma"/>
                <a:cs typeface="Tahoma"/>
                <a:sym typeface="Tahoma"/>
              </a:rPr>
              <a:t>      	O(Log</a:t>
            </a:r>
            <a:r>
              <a:rPr b="1" baseline="-25000" lang="en-US" sz="2400">
                <a:solidFill>
                  <a:schemeClr val="dk1"/>
                </a:solidFill>
                <a:latin typeface="Tahoma"/>
                <a:ea typeface="Tahoma"/>
                <a:cs typeface="Tahoma"/>
                <a:sym typeface="Tahoma"/>
              </a:rPr>
              <a:t>2</a:t>
            </a:r>
            <a:r>
              <a:rPr b="1" lang="en-US" sz="2400">
                <a:solidFill>
                  <a:schemeClr val="dk1"/>
                </a:solidFill>
                <a:latin typeface="Tahoma"/>
                <a:ea typeface="Tahoma"/>
                <a:cs typeface="Tahoma"/>
                <a:sym typeface="Tahoma"/>
              </a:rPr>
              <a:t>N)</a:t>
            </a:r>
            <a:r>
              <a:rPr lang="en-US" sz="2800">
                <a:solidFill>
                  <a:schemeClr val="dk1"/>
                </a:solidFill>
                <a:latin typeface="Tahoma"/>
                <a:ea typeface="Tahoma"/>
                <a:cs typeface="Tahoma"/>
                <a:sym typeface="Tahoma"/>
              </a:rPr>
              <a:t> </a:t>
            </a:r>
            <a:r>
              <a:rPr b="1" lang="en-US" sz="2400">
                <a:solidFill>
                  <a:schemeClr val="dk1"/>
                </a:solidFill>
                <a:latin typeface="Tahoma"/>
                <a:ea typeface="Tahoma"/>
                <a:cs typeface="Tahoma"/>
                <a:sym typeface="Tahoma"/>
              </a:rPr>
              <a:t>		O(1)</a:t>
            </a:r>
            <a:endParaRPr/>
          </a:p>
          <a:p>
            <a:pPr indent="0" lvl="0" marL="0" marR="0" rtl="0" algn="l">
              <a:spcBef>
                <a:spcPts val="1400"/>
              </a:spcBef>
              <a:spcAft>
                <a:spcPts val="0"/>
              </a:spcAft>
              <a:buNone/>
            </a:pPr>
            <a:r>
              <a:rPr b="1" lang="en-US" sz="1800">
                <a:solidFill>
                  <a:schemeClr val="dk1"/>
                </a:solidFill>
                <a:latin typeface="Tahoma"/>
                <a:ea typeface="Tahoma"/>
                <a:cs typeface="Tahoma"/>
                <a:sym typeface="Tahoma"/>
              </a:rPr>
              <a:t>contains</a:t>
            </a:r>
            <a:r>
              <a:rPr b="1" lang="en-US" sz="2800">
                <a:solidFill>
                  <a:schemeClr val="dk1"/>
                </a:solidFill>
                <a:latin typeface="Tahoma"/>
                <a:ea typeface="Tahoma"/>
                <a:cs typeface="Tahoma"/>
                <a:sym typeface="Tahoma"/>
              </a:rPr>
              <a:t>	     	</a:t>
            </a:r>
            <a:r>
              <a:rPr b="1" lang="en-US" sz="2400">
                <a:solidFill>
                  <a:schemeClr val="dk1"/>
                </a:solidFill>
                <a:latin typeface="Tahoma"/>
                <a:ea typeface="Tahoma"/>
                <a:cs typeface="Tahoma"/>
                <a:sym typeface="Tahoma"/>
              </a:rPr>
              <a:t>O(Log</a:t>
            </a:r>
            <a:r>
              <a:rPr b="1" baseline="-25000" lang="en-US" sz="2400">
                <a:solidFill>
                  <a:schemeClr val="dk1"/>
                </a:solidFill>
                <a:latin typeface="Tahoma"/>
                <a:ea typeface="Tahoma"/>
                <a:cs typeface="Tahoma"/>
                <a:sym typeface="Tahoma"/>
              </a:rPr>
              <a:t>2</a:t>
            </a:r>
            <a:r>
              <a:rPr b="1" lang="en-US" sz="2400">
                <a:solidFill>
                  <a:schemeClr val="dk1"/>
                </a:solidFill>
                <a:latin typeface="Tahoma"/>
                <a:ea typeface="Tahoma"/>
                <a:cs typeface="Tahoma"/>
                <a:sym typeface="Tahoma"/>
              </a:rPr>
              <a:t>N)</a:t>
            </a:r>
            <a:r>
              <a:rPr lang="en-US" sz="2800">
                <a:solidFill>
                  <a:schemeClr val="dk1"/>
                </a:solidFill>
                <a:latin typeface="Tahoma"/>
                <a:ea typeface="Tahoma"/>
                <a:cs typeface="Tahoma"/>
                <a:sym typeface="Tahoma"/>
              </a:rPr>
              <a:t> </a:t>
            </a:r>
            <a:r>
              <a:rPr b="1" lang="en-US" sz="2800">
                <a:solidFill>
                  <a:schemeClr val="dk1"/>
                </a:solidFill>
                <a:latin typeface="Tahoma"/>
                <a:ea typeface="Tahoma"/>
                <a:cs typeface="Tahoma"/>
                <a:sym typeface="Tahoma"/>
              </a:rPr>
              <a:t>		</a:t>
            </a:r>
            <a:r>
              <a:rPr b="1" lang="en-US" sz="2400">
                <a:solidFill>
                  <a:schemeClr val="dk1"/>
                </a:solidFill>
                <a:latin typeface="Tahoma"/>
                <a:ea typeface="Tahoma"/>
                <a:cs typeface="Tahoma"/>
                <a:sym typeface="Tahoma"/>
              </a:rPr>
              <a:t>O(1)</a:t>
            </a:r>
            <a:endParaRPr/>
          </a:p>
          <a:p>
            <a:pPr indent="0" lvl="0" marL="0" marR="0" rtl="0" algn="l">
              <a:spcBef>
                <a:spcPts val="1200"/>
              </a:spcBef>
              <a:spcAft>
                <a:spcPts val="0"/>
              </a:spcAft>
              <a:buNone/>
            </a:pPr>
            <a:r>
              <a:t/>
            </a:r>
            <a:endParaRPr b="1" sz="2400">
              <a:solidFill>
                <a:schemeClr val="dk1"/>
              </a:solidFill>
              <a:latin typeface="Tahoma"/>
              <a:ea typeface="Tahoma"/>
              <a:cs typeface="Tahoma"/>
              <a:sym typeface="Tahoma"/>
            </a:endParaRPr>
          </a:p>
          <a:p>
            <a:pPr indent="0" lvl="0" marL="0" marR="0" rtl="0" algn="l">
              <a:spcBef>
                <a:spcPts val="1000"/>
              </a:spcBef>
              <a:spcAft>
                <a:spcPts val="0"/>
              </a:spcAft>
              <a:buNone/>
            </a:pPr>
            <a:r>
              <a:rPr b="1" lang="en-US" sz="2000">
                <a:solidFill>
                  <a:schemeClr val="accent2"/>
                </a:solidFill>
                <a:latin typeface="Tahoma"/>
                <a:ea typeface="Tahoma"/>
                <a:cs typeface="Tahoma"/>
                <a:sym typeface="Tahoma"/>
              </a:rPr>
              <a:t>TreeSets are implemented with balanced binary trees</a:t>
            </a:r>
            <a:br>
              <a:rPr b="1" lang="en-US" sz="2000">
                <a:solidFill>
                  <a:schemeClr val="accent2"/>
                </a:solidFill>
                <a:latin typeface="Tahoma"/>
                <a:ea typeface="Tahoma"/>
                <a:cs typeface="Tahoma"/>
                <a:sym typeface="Tahoma"/>
              </a:rPr>
            </a:br>
            <a:r>
              <a:rPr b="1" lang="en-US" sz="2000">
                <a:solidFill>
                  <a:schemeClr val="accent2"/>
                </a:solidFill>
                <a:latin typeface="Tahoma"/>
                <a:ea typeface="Tahoma"/>
                <a:cs typeface="Tahoma"/>
                <a:sym typeface="Tahoma"/>
              </a:rPr>
              <a:t>( red/black trees ).</a:t>
            </a:r>
            <a:endParaRPr/>
          </a:p>
          <a:p>
            <a:pPr indent="0" lvl="0" marL="0" marR="0" rtl="0" algn="l">
              <a:spcBef>
                <a:spcPts val="1000"/>
              </a:spcBef>
              <a:spcAft>
                <a:spcPts val="0"/>
              </a:spcAft>
              <a:buNone/>
            </a:pPr>
            <a:r>
              <a:rPr b="1" lang="en-US" sz="2000">
                <a:solidFill>
                  <a:schemeClr val="accent2"/>
                </a:solidFill>
                <a:latin typeface="Tahoma"/>
                <a:ea typeface="Tahoma"/>
                <a:cs typeface="Tahoma"/>
                <a:sym typeface="Tahoma"/>
              </a:rPr>
              <a:t>HashSets are implemented with</a:t>
            </a:r>
            <a:r>
              <a:rPr lang="en-US" sz="2000">
                <a:solidFill>
                  <a:schemeClr val="accent2"/>
                </a:solidFill>
                <a:latin typeface="Tahoma"/>
                <a:ea typeface="Tahoma"/>
                <a:cs typeface="Tahoma"/>
                <a:sym typeface="Tahoma"/>
              </a:rPr>
              <a:t> </a:t>
            </a:r>
            <a:r>
              <a:rPr b="1" lang="en-US" sz="2000">
                <a:solidFill>
                  <a:schemeClr val="accent2"/>
                </a:solidFill>
                <a:latin typeface="Tahoma"/>
                <a:ea typeface="Tahoma"/>
                <a:cs typeface="Tahoma"/>
                <a:sym typeface="Tahoma"/>
              </a:rPr>
              <a:t>hash tables.</a:t>
            </a:r>
            <a:endParaRPr/>
          </a:p>
        </p:txBody>
      </p:sp>
      <p:sp>
        <p:nvSpPr>
          <p:cNvPr id="380" name="Google Shape;380;p32"/>
          <p:cNvSpPr/>
          <p:nvPr/>
        </p:nvSpPr>
        <p:spPr>
          <a:xfrm>
            <a:off x="0" y="381000"/>
            <a:ext cx="914400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Set Runtimes</a:t>
            </a:r>
            <a:endParaRPr b="1" sz="5400">
              <a:solidFill>
                <a:srgbClr val="6F93DB"/>
              </a:solidFill>
              <a:latin typeface="Tahoma"/>
              <a:ea typeface="Tahoma"/>
              <a:cs typeface="Tahoma"/>
              <a:sym typeface="Tahom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33"/>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386" name="Google Shape;386;p33"/>
          <p:cNvSpPr txBox="1"/>
          <p:nvPr/>
        </p:nvSpPr>
        <p:spPr>
          <a:xfrm>
            <a:off x="838200" y="1981200"/>
            <a:ext cx="7696200" cy="41481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ahoma"/>
                <a:ea typeface="Tahoma"/>
                <a:cs typeface="Tahoma"/>
                <a:sym typeface="Tahoma"/>
              </a:rPr>
              <a:t>			Tree Map		Hash Map</a:t>
            </a:r>
            <a:endParaRPr/>
          </a:p>
          <a:p>
            <a:pPr indent="0" lvl="0" marL="0" marR="0" rtl="0" algn="l">
              <a:spcBef>
                <a:spcPts val="1400"/>
              </a:spcBef>
              <a:spcAft>
                <a:spcPts val="0"/>
              </a:spcAft>
              <a:buNone/>
            </a:pPr>
            <a:r>
              <a:rPr b="1" lang="en-US" sz="1800">
                <a:solidFill>
                  <a:schemeClr val="dk1"/>
                </a:solidFill>
                <a:latin typeface="Tahoma"/>
                <a:ea typeface="Tahoma"/>
                <a:cs typeface="Tahoma"/>
                <a:sym typeface="Tahoma"/>
              </a:rPr>
              <a:t>put		</a:t>
            </a:r>
            <a:r>
              <a:rPr b="1" lang="en-US" sz="2400">
                <a:solidFill>
                  <a:schemeClr val="dk1"/>
                </a:solidFill>
                <a:latin typeface="Tahoma"/>
                <a:ea typeface="Tahoma"/>
                <a:cs typeface="Tahoma"/>
                <a:sym typeface="Tahoma"/>
              </a:rPr>
              <a:t>      	O(Log</a:t>
            </a:r>
            <a:r>
              <a:rPr b="1" baseline="-25000" lang="en-US" sz="2400">
                <a:solidFill>
                  <a:schemeClr val="dk1"/>
                </a:solidFill>
                <a:latin typeface="Tahoma"/>
                <a:ea typeface="Tahoma"/>
                <a:cs typeface="Tahoma"/>
                <a:sym typeface="Tahoma"/>
              </a:rPr>
              <a:t>2</a:t>
            </a:r>
            <a:r>
              <a:rPr b="1" lang="en-US" sz="2400">
                <a:solidFill>
                  <a:schemeClr val="dk1"/>
                </a:solidFill>
                <a:latin typeface="Tahoma"/>
                <a:ea typeface="Tahoma"/>
                <a:cs typeface="Tahoma"/>
                <a:sym typeface="Tahoma"/>
              </a:rPr>
              <a:t>N)</a:t>
            </a:r>
            <a:r>
              <a:rPr lang="en-US" sz="2800">
                <a:solidFill>
                  <a:schemeClr val="dk1"/>
                </a:solidFill>
                <a:latin typeface="Tahoma"/>
                <a:ea typeface="Tahoma"/>
                <a:cs typeface="Tahoma"/>
                <a:sym typeface="Tahoma"/>
              </a:rPr>
              <a:t> </a:t>
            </a:r>
            <a:r>
              <a:rPr b="1" lang="en-US" sz="2400">
                <a:solidFill>
                  <a:schemeClr val="dk1"/>
                </a:solidFill>
                <a:latin typeface="Tahoma"/>
                <a:ea typeface="Tahoma"/>
                <a:cs typeface="Tahoma"/>
                <a:sym typeface="Tahoma"/>
              </a:rPr>
              <a:t>		O(1)</a:t>
            </a:r>
            <a:endParaRPr/>
          </a:p>
          <a:p>
            <a:pPr indent="0" lvl="0" marL="0" marR="0" rtl="0" algn="l">
              <a:spcBef>
                <a:spcPts val="1400"/>
              </a:spcBef>
              <a:spcAft>
                <a:spcPts val="0"/>
              </a:spcAft>
              <a:buNone/>
            </a:pPr>
            <a:r>
              <a:rPr b="1" lang="en-US" sz="1800">
                <a:solidFill>
                  <a:schemeClr val="dk1"/>
                </a:solidFill>
                <a:latin typeface="Tahoma"/>
                <a:ea typeface="Tahoma"/>
                <a:cs typeface="Tahoma"/>
                <a:sym typeface="Tahoma"/>
              </a:rPr>
              <a:t>get 		</a:t>
            </a:r>
            <a:r>
              <a:rPr b="1" lang="en-US" sz="2400">
                <a:solidFill>
                  <a:schemeClr val="dk1"/>
                </a:solidFill>
                <a:latin typeface="Tahoma"/>
                <a:ea typeface="Tahoma"/>
                <a:cs typeface="Tahoma"/>
                <a:sym typeface="Tahoma"/>
              </a:rPr>
              <a:t>      	O(Log</a:t>
            </a:r>
            <a:r>
              <a:rPr b="1" baseline="-25000" lang="en-US" sz="2400">
                <a:solidFill>
                  <a:schemeClr val="dk1"/>
                </a:solidFill>
                <a:latin typeface="Tahoma"/>
                <a:ea typeface="Tahoma"/>
                <a:cs typeface="Tahoma"/>
                <a:sym typeface="Tahoma"/>
              </a:rPr>
              <a:t>2</a:t>
            </a:r>
            <a:r>
              <a:rPr b="1" lang="en-US" sz="2400">
                <a:solidFill>
                  <a:schemeClr val="dk1"/>
                </a:solidFill>
                <a:latin typeface="Tahoma"/>
                <a:ea typeface="Tahoma"/>
                <a:cs typeface="Tahoma"/>
                <a:sym typeface="Tahoma"/>
              </a:rPr>
              <a:t>N)</a:t>
            </a:r>
            <a:r>
              <a:rPr lang="en-US" sz="2800">
                <a:solidFill>
                  <a:schemeClr val="dk1"/>
                </a:solidFill>
                <a:latin typeface="Tahoma"/>
                <a:ea typeface="Tahoma"/>
                <a:cs typeface="Tahoma"/>
                <a:sym typeface="Tahoma"/>
              </a:rPr>
              <a:t> </a:t>
            </a:r>
            <a:r>
              <a:rPr b="1" lang="en-US" sz="2400">
                <a:solidFill>
                  <a:schemeClr val="dk1"/>
                </a:solidFill>
                <a:latin typeface="Tahoma"/>
                <a:ea typeface="Tahoma"/>
                <a:cs typeface="Tahoma"/>
                <a:sym typeface="Tahoma"/>
              </a:rPr>
              <a:t>		O(1)</a:t>
            </a:r>
            <a:endParaRPr/>
          </a:p>
          <a:p>
            <a:pPr indent="0" lvl="0" marL="0" marR="0" rtl="0" algn="l">
              <a:spcBef>
                <a:spcPts val="1400"/>
              </a:spcBef>
              <a:spcAft>
                <a:spcPts val="0"/>
              </a:spcAft>
              <a:buNone/>
            </a:pPr>
            <a:r>
              <a:rPr b="1" lang="en-US" sz="1800">
                <a:solidFill>
                  <a:schemeClr val="dk1"/>
                </a:solidFill>
                <a:latin typeface="Tahoma"/>
                <a:ea typeface="Tahoma"/>
                <a:cs typeface="Tahoma"/>
                <a:sym typeface="Tahoma"/>
              </a:rPr>
              <a:t>containsKey</a:t>
            </a:r>
            <a:r>
              <a:rPr b="1" lang="en-US" sz="2800">
                <a:solidFill>
                  <a:schemeClr val="dk1"/>
                </a:solidFill>
                <a:latin typeface="Tahoma"/>
                <a:ea typeface="Tahoma"/>
                <a:cs typeface="Tahoma"/>
                <a:sym typeface="Tahoma"/>
              </a:rPr>
              <a:t>	     	</a:t>
            </a:r>
            <a:r>
              <a:rPr b="1" lang="en-US" sz="2400">
                <a:solidFill>
                  <a:schemeClr val="dk1"/>
                </a:solidFill>
                <a:latin typeface="Tahoma"/>
                <a:ea typeface="Tahoma"/>
                <a:cs typeface="Tahoma"/>
                <a:sym typeface="Tahoma"/>
              </a:rPr>
              <a:t>O(Log</a:t>
            </a:r>
            <a:r>
              <a:rPr b="1" baseline="-25000" lang="en-US" sz="2400">
                <a:solidFill>
                  <a:schemeClr val="dk1"/>
                </a:solidFill>
                <a:latin typeface="Tahoma"/>
                <a:ea typeface="Tahoma"/>
                <a:cs typeface="Tahoma"/>
                <a:sym typeface="Tahoma"/>
              </a:rPr>
              <a:t>2</a:t>
            </a:r>
            <a:r>
              <a:rPr b="1" lang="en-US" sz="2400">
                <a:solidFill>
                  <a:schemeClr val="dk1"/>
                </a:solidFill>
                <a:latin typeface="Tahoma"/>
                <a:ea typeface="Tahoma"/>
                <a:cs typeface="Tahoma"/>
                <a:sym typeface="Tahoma"/>
              </a:rPr>
              <a:t>N)</a:t>
            </a:r>
            <a:r>
              <a:rPr lang="en-US" sz="2800">
                <a:solidFill>
                  <a:schemeClr val="dk1"/>
                </a:solidFill>
                <a:latin typeface="Tahoma"/>
                <a:ea typeface="Tahoma"/>
                <a:cs typeface="Tahoma"/>
                <a:sym typeface="Tahoma"/>
              </a:rPr>
              <a:t> </a:t>
            </a:r>
            <a:r>
              <a:rPr b="1" lang="en-US" sz="2800">
                <a:solidFill>
                  <a:schemeClr val="dk1"/>
                </a:solidFill>
                <a:latin typeface="Tahoma"/>
                <a:ea typeface="Tahoma"/>
                <a:cs typeface="Tahoma"/>
                <a:sym typeface="Tahoma"/>
              </a:rPr>
              <a:t>		</a:t>
            </a:r>
            <a:r>
              <a:rPr b="1" lang="en-US" sz="2400">
                <a:solidFill>
                  <a:schemeClr val="dk1"/>
                </a:solidFill>
                <a:latin typeface="Tahoma"/>
                <a:ea typeface="Tahoma"/>
                <a:cs typeface="Tahoma"/>
                <a:sym typeface="Tahoma"/>
              </a:rPr>
              <a:t>O(1)</a:t>
            </a:r>
            <a:endParaRPr/>
          </a:p>
          <a:p>
            <a:pPr indent="0" lvl="0" marL="0" marR="0" rtl="0" algn="l">
              <a:spcBef>
                <a:spcPts val="1200"/>
              </a:spcBef>
              <a:spcAft>
                <a:spcPts val="0"/>
              </a:spcAft>
              <a:buNone/>
            </a:pPr>
            <a:r>
              <a:t/>
            </a:r>
            <a:endParaRPr b="1" sz="2400">
              <a:solidFill>
                <a:schemeClr val="dk1"/>
              </a:solidFill>
              <a:latin typeface="Tahoma"/>
              <a:ea typeface="Tahoma"/>
              <a:cs typeface="Tahoma"/>
              <a:sym typeface="Tahoma"/>
            </a:endParaRPr>
          </a:p>
          <a:p>
            <a:pPr indent="0" lvl="0" marL="0" marR="0" rtl="0" algn="l">
              <a:spcBef>
                <a:spcPts val="1000"/>
              </a:spcBef>
              <a:spcAft>
                <a:spcPts val="0"/>
              </a:spcAft>
              <a:buNone/>
            </a:pPr>
            <a:r>
              <a:rPr b="1" lang="en-US" sz="2000">
                <a:solidFill>
                  <a:schemeClr val="accent2"/>
                </a:solidFill>
                <a:latin typeface="Tahoma"/>
                <a:ea typeface="Tahoma"/>
                <a:cs typeface="Tahoma"/>
                <a:sym typeface="Tahoma"/>
              </a:rPr>
              <a:t>TreeMaps are implemented with balanced binary trees </a:t>
            </a:r>
            <a:br>
              <a:rPr b="1" lang="en-US" sz="2000">
                <a:solidFill>
                  <a:schemeClr val="accent2"/>
                </a:solidFill>
                <a:latin typeface="Tahoma"/>
                <a:ea typeface="Tahoma"/>
                <a:cs typeface="Tahoma"/>
                <a:sym typeface="Tahoma"/>
              </a:rPr>
            </a:br>
            <a:r>
              <a:rPr b="1" lang="en-US" sz="2000">
                <a:solidFill>
                  <a:schemeClr val="accent2"/>
                </a:solidFill>
                <a:latin typeface="Tahoma"/>
                <a:ea typeface="Tahoma"/>
                <a:cs typeface="Tahoma"/>
                <a:sym typeface="Tahoma"/>
              </a:rPr>
              <a:t>(red/black trees ).</a:t>
            </a:r>
            <a:endParaRPr/>
          </a:p>
          <a:p>
            <a:pPr indent="0" lvl="0" marL="0" marR="0" rtl="0" algn="l">
              <a:spcBef>
                <a:spcPts val="1000"/>
              </a:spcBef>
              <a:spcAft>
                <a:spcPts val="0"/>
              </a:spcAft>
              <a:buNone/>
            </a:pPr>
            <a:r>
              <a:rPr b="1" lang="en-US" sz="2000">
                <a:solidFill>
                  <a:schemeClr val="accent2"/>
                </a:solidFill>
                <a:latin typeface="Tahoma"/>
                <a:ea typeface="Tahoma"/>
                <a:cs typeface="Tahoma"/>
                <a:sym typeface="Tahoma"/>
              </a:rPr>
              <a:t>HashMaps are implemented with</a:t>
            </a:r>
            <a:r>
              <a:rPr lang="en-US" sz="2000">
                <a:solidFill>
                  <a:schemeClr val="accent2"/>
                </a:solidFill>
                <a:latin typeface="Tahoma"/>
                <a:ea typeface="Tahoma"/>
                <a:cs typeface="Tahoma"/>
                <a:sym typeface="Tahoma"/>
              </a:rPr>
              <a:t> </a:t>
            </a:r>
            <a:r>
              <a:rPr b="1" lang="en-US" sz="2000">
                <a:solidFill>
                  <a:schemeClr val="accent2"/>
                </a:solidFill>
                <a:latin typeface="Tahoma"/>
                <a:ea typeface="Tahoma"/>
                <a:cs typeface="Tahoma"/>
                <a:sym typeface="Tahoma"/>
              </a:rPr>
              <a:t>hash tables.</a:t>
            </a:r>
            <a:endParaRPr/>
          </a:p>
        </p:txBody>
      </p:sp>
      <p:sp>
        <p:nvSpPr>
          <p:cNvPr id="387" name="Google Shape;387;p33"/>
          <p:cNvSpPr/>
          <p:nvPr/>
        </p:nvSpPr>
        <p:spPr>
          <a:xfrm>
            <a:off x="0" y="381000"/>
            <a:ext cx="914400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Map Runtimes</a:t>
            </a:r>
            <a:endParaRPr b="1" sz="5400">
              <a:solidFill>
                <a:srgbClr val="6F93DB"/>
              </a:solidFill>
              <a:latin typeface="Tahoma"/>
              <a:ea typeface="Tahoma"/>
              <a:cs typeface="Tahoma"/>
              <a:sym typeface="Tahom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34"/>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393" name="Google Shape;393;p34"/>
          <p:cNvSpPr/>
          <p:nvPr/>
        </p:nvSpPr>
        <p:spPr>
          <a:xfrm>
            <a:off x="1447800" y="4572000"/>
            <a:ext cx="6096000" cy="762000"/>
          </a:xfrm>
          <a:prstGeom prst="rect">
            <a:avLst/>
          </a:prstGeom>
        </p:spPr>
        <p:txBody>
          <a:bodyPr>
            <a:prstTxWarp prst="textPlain"/>
          </a:bodyPr>
          <a:lstStyle/>
          <a:p>
            <a:pPr lvl="0" algn="ctr"/>
            <a:r>
              <a:rPr b="0" i="0">
                <a:ln cap="flat" cmpd="sng" w="9525">
                  <a:solidFill>
                    <a:srgbClr val="FFFF00"/>
                  </a:solidFill>
                  <a:prstDash val="solid"/>
                  <a:round/>
                  <a:headEnd len="sm" w="sm" type="none"/>
                  <a:tailEnd len="sm" w="sm" type="none"/>
                </a:ln>
                <a:solidFill>
                  <a:srgbClr val="0000FF"/>
                </a:solidFill>
                <a:latin typeface="Impact"/>
              </a:rPr>
              <a:t>What is the Big-O?</a:t>
            </a:r>
          </a:p>
        </p:txBody>
      </p:sp>
      <p:sp>
        <p:nvSpPr>
          <p:cNvPr id="394" name="Google Shape;394;p34"/>
          <p:cNvSpPr/>
          <p:nvPr/>
        </p:nvSpPr>
        <p:spPr>
          <a:xfrm>
            <a:off x="990600" y="1066800"/>
            <a:ext cx="7162800" cy="2286000"/>
          </a:xfrm>
          <a:prstGeom prst="rect">
            <a:avLst/>
          </a:prstGeom>
        </p:spPr>
        <p:txBody>
          <a:bodyPr>
            <a:prstTxWarp prst="textPlain"/>
          </a:bodyPr>
          <a:lstStyle/>
          <a:p>
            <a:pPr lvl="0" algn="ctr"/>
            <a:r>
              <a:rPr b="0" i="0">
                <a:ln cap="flat" cmpd="sng" w="9525">
                  <a:solidFill>
                    <a:srgbClr val="FFFF00"/>
                  </a:solidFill>
                  <a:prstDash val="solid"/>
                  <a:round/>
                  <a:headEnd len="sm" w="sm" type="none"/>
                  <a:tailEnd len="sm" w="sm" type="none"/>
                </a:ln>
                <a:solidFill>
                  <a:srgbClr val="008000"/>
                </a:solidFill>
                <a:latin typeface="Impact"/>
              </a:rPr>
              <a:t>Now it is time for </a:t>
            </a:r>
            <a:br>
              <a:rPr b="0" i="0">
                <a:ln cap="flat" cmpd="sng" w="9525">
                  <a:solidFill>
                    <a:srgbClr val="FFFF00"/>
                  </a:solidFill>
                  <a:prstDash val="solid"/>
                  <a:round/>
                  <a:headEnd len="sm" w="sm" type="none"/>
                  <a:tailEnd len="sm" w="sm" type="none"/>
                </a:ln>
                <a:solidFill>
                  <a:srgbClr val="008000"/>
                </a:solidFill>
                <a:latin typeface="Impact"/>
              </a:rPr>
            </a:br>
            <a:r>
              <a:rPr b="0" i="0">
                <a:ln cap="flat" cmpd="sng" w="9525">
                  <a:solidFill>
                    <a:srgbClr val="FFFF00"/>
                  </a:solidFill>
                  <a:prstDash val="solid"/>
                  <a:round/>
                  <a:headEnd len="sm" w="sm" type="none"/>
                  <a:tailEnd len="sm" w="sm" type="none"/>
                </a:ln>
                <a:solidFill>
                  <a:srgbClr val="008000"/>
                </a:solidFill>
                <a:latin typeface="Impact"/>
              </a:rPr>
              <a:t>another round of ....</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35"/>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400" name="Google Shape;400;p35"/>
          <p:cNvSpPr/>
          <p:nvPr/>
        </p:nvSpPr>
        <p:spPr>
          <a:xfrm>
            <a:off x="1524000" y="1600200"/>
            <a:ext cx="5530850" cy="265430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3600">
                <a:solidFill>
                  <a:schemeClr val="dk1"/>
                </a:solidFill>
                <a:latin typeface="Tahoma"/>
                <a:ea typeface="Tahoma"/>
                <a:cs typeface="Tahoma"/>
                <a:sym typeface="Tahoma"/>
              </a:rPr>
              <a:t>int n = ray.size();</a:t>
            </a:r>
            <a:endParaRPr/>
          </a:p>
          <a:p>
            <a:pPr indent="0" lvl="0" marL="0" marR="0" rtl="0" algn="l">
              <a:spcBef>
                <a:spcPts val="0"/>
              </a:spcBef>
              <a:spcAft>
                <a:spcPts val="0"/>
              </a:spcAft>
              <a:buNone/>
            </a:pPr>
            <a:r>
              <a:rPr b="1" lang="en-US" sz="3600">
                <a:solidFill>
                  <a:schemeClr val="dk1"/>
                </a:solidFill>
                <a:latin typeface="Tahoma"/>
                <a:ea typeface="Tahoma"/>
                <a:cs typeface="Tahoma"/>
                <a:sym typeface="Tahoma"/>
              </a:rPr>
              <a:t>Set s = new HashSet();</a:t>
            </a:r>
            <a:endParaRPr/>
          </a:p>
          <a:p>
            <a:pPr indent="0" lvl="0" marL="0" marR="0" rtl="0" algn="l">
              <a:spcBef>
                <a:spcPts val="0"/>
              </a:spcBef>
              <a:spcAft>
                <a:spcPts val="0"/>
              </a:spcAft>
              <a:buNone/>
            </a:pPr>
            <a:r>
              <a:rPr b="1" lang="en-US" sz="3600">
                <a:solidFill>
                  <a:schemeClr val="dk1"/>
                </a:solidFill>
                <a:latin typeface="Tahoma"/>
                <a:ea typeface="Tahoma"/>
                <a:cs typeface="Tahoma"/>
                <a:sym typeface="Tahoma"/>
              </a:rPr>
              <a:t>for(int i=0; i&lt;n; i++)</a:t>
            </a:r>
            <a:endParaRPr/>
          </a:p>
          <a:p>
            <a:pPr indent="0" lvl="0" marL="0" marR="0" rtl="0" algn="l">
              <a:spcBef>
                <a:spcPts val="0"/>
              </a:spcBef>
              <a:spcAft>
                <a:spcPts val="0"/>
              </a:spcAft>
              <a:buNone/>
            </a:pPr>
            <a:r>
              <a:rPr b="1" lang="en-US" sz="3600">
                <a:solidFill>
                  <a:schemeClr val="dk1"/>
                </a:solidFill>
                <a:latin typeface="Tahoma"/>
                <a:ea typeface="Tahoma"/>
                <a:cs typeface="Tahoma"/>
                <a:sym typeface="Tahoma"/>
              </a:rPr>
              <a:t>    s.add(ray.get(i));</a:t>
            </a:r>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401" name="Google Shape;401;p35"/>
          <p:cNvSpPr/>
          <p:nvPr/>
        </p:nvSpPr>
        <p:spPr>
          <a:xfrm>
            <a:off x="533400" y="4191000"/>
            <a:ext cx="8229600" cy="22272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3333CC"/>
                </a:solidFill>
                <a:latin typeface="Tahoma"/>
                <a:ea typeface="Tahoma"/>
                <a:cs typeface="Tahoma"/>
                <a:sym typeface="Tahoma"/>
              </a:rPr>
              <a:t>Big O Notation – N</a:t>
            </a:r>
            <a:endParaRPr/>
          </a:p>
          <a:p>
            <a:pPr indent="0" lvl="0" marL="0" marR="0" rtl="0" algn="l">
              <a:spcBef>
                <a:spcPts val="0"/>
              </a:spcBef>
              <a:spcAft>
                <a:spcPts val="0"/>
              </a:spcAft>
              <a:buNone/>
            </a:pPr>
            <a:r>
              <a:t/>
            </a:r>
            <a:endParaRPr b="1" sz="2800">
              <a:solidFill>
                <a:srgbClr val="3333CC"/>
              </a:solidFill>
              <a:latin typeface="Tahoma"/>
              <a:ea typeface="Tahoma"/>
              <a:cs typeface="Tahoma"/>
              <a:sym typeface="Tahoma"/>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The work needed to add each element</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of ray to s would be N*1.  Ray has N items</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and add() for HashSet has an O(1) bigO.</a:t>
            </a:r>
            <a:r>
              <a:rPr lang="en-US" sz="2800">
                <a:solidFill>
                  <a:schemeClr val="dk1"/>
                </a:solidFill>
                <a:latin typeface="Tahoma"/>
                <a:ea typeface="Tahoma"/>
                <a:cs typeface="Tahoma"/>
                <a:sym typeface="Tahoma"/>
              </a:rPr>
              <a:t> </a:t>
            </a:r>
            <a:endParaRPr/>
          </a:p>
        </p:txBody>
      </p:sp>
      <p:sp>
        <p:nvSpPr>
          <p:cNvPr id="402" name="Google Shape;402;p35"/>
          <p:cNvSpPr/>
          <p:nvPr/>
        </p:nvSpPr>
        <p:spPr>
          <a:xfrm>
            <a:off x="0" y="381000"/>
            <a:ext cx="914400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What is the Big O?</a:t>
            </a:r>
            <a:endParaRPr b="1" sz="5400">
              <a:solidFill>
                <a:srgbClr val="6F93DB"/>
              </a:solidFill>
              <a:latin typeface="Tahoma"/>
              <a:ea typeface="Tahoma"/>
              <a:cs typeface="Tahoma"/>
              <a:sym typeface="Tahom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36"/>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408" name="Google Shape;408;p36"/>
          <p:cNvSpPr/>
          <p:nvPr/>
        </p:nvSpPr>
        <p:spPr>
          <a:xfrm>
            <a:off x="1524000" y="1600200"/>
            <a:ext cx="5402263" cy="265430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3600">
                <a:solidFill>
                  <a:schemeClr val="dk1"/>
                </a:solidFill>
                <a:latin typeface="Tahoma"/>
                <a:ea typeface="Tahoma"/>
                <a:cs typeface="Tahoma"/>
                <a:sym typeface="Tahoma"/>
              </a:rPr>
              <a:t>int n = ray.size();</a:t>
            </a:r>
            <a:endParaRPr/>
          </a:p>
          <a:p>
            <a:pPr indent="0" lvl="0" marL="0" marR="0" rtl="0" algn="l">
              <a:spcBef>
                <a:spcPts val="0"/>
              </a:spcBef>
              <a:spcAft>
                <a:spcPts val="0"/>
              </a:spcAft>
              <a:buNone/>
            </a:pPr>
            <a:r>
              <a:rPr b="1" lang="en-US" sz="3600">
                <a:solidFill>
                  <a:schemeClr val="dk1"/>
                </a:solidFill>
                <a:latin typeface="Tahoma"/>
                <a:ea typeface="Tahoma"/>
                <a:cs typeface="Tahoma"/>
                <a:sym typeface="Tahoma"/>
              </a:rPr>
              <a:t>Set s = new TreeSet();</a:t>
            </a:r>
            <a:endParaRPr/>
          </a:p>
          <a:p>
            <a:pPr indent="0" lvl="0" marL="0" marR="0" rtl="0" algn="l">
              <a:spcBef>
                <a:spcPts val="0"/>
              </a:spcBef>
              <a:spcAft>
                <a:spcPts val="0"/>
              </a:spcAft>
              <a:buNone/>
            </a:pPr>
            <a:r>
              <a:rPr b="1" lang="en-US" sz="3600">
                <a:solidFill>
                  <a:schemeClr val="dk1"/>
                </a:solidFill>
                <a:latin typeface="Tahoma"/>
                <a:ea typeface="Tahoma"/>
                <a:cs typeface="Tahoma"/>
                <a:sym typeface="Tahoma"/>
              </a:rPr>
              <a:t>for(int i=0; i&lt;n; i++)</a:t>
            </a:r>
            <a:endParaRPr/>
          </a:p>
          <a:p>
            <a:pPr indent="0" lvl="0" marL="0" marR="0" rtl="0" algn="l">
              <a:spcBef>
                <a:spcPts val="0"/>
              </a:spcBef>
              <a:spcAft>
                <a:spcPts val="0"/>
              </a:spcAft>
              <a:buNone/>
            </a:pPr>
            <a:r>
              <a:rPr b="1" lang="en-US" sz="3600">
                <a:solidFill>
                  <a:schemeClr val="dk1"/>
                </a:solidFill>
                <a:latin typeface="Tahoma"/>
                <a:ea typeface="Tahoma"/>
                <a:cs typeface="Tahoma"/>
                <a:sym typeface="Tahoma"/>
              </a:rPr>
              <a:t>    s.add(ray.get(i));</a:t>
            </a:r>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409" name="Google Shape;409;p36"/>
          <p:cNvSpPr/>
          <p:nvPr/>
        </p:nvSpPr>
        <p:spPr>
          <a:xfrm>
            <a:off x="533400" y="4191000"/>
            <a:ext cx="8229600" cy="22272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3333CC"/>
                </a:solidFill>
                <a:latin typeface="Tahoma"/>
                <a:ea typeface="Tahoma"/>
                <a:cs typeface="Tahoma"/>
                <a:sym typeface="Tahoma"/>
              </a:rPr>
              <a:t>Big O Notation – N*Log</a:t>
            </a:r>
            <a:r>
              <a:rPr b="1" baseline="-25000" lang="en-US" sz="2800">
                <a:solidFill>
                  <a:srgbClr val="3333CC"/>
                </a:solidFill>
                <a:latin typeface="Tahoma"/>
                <a:ea typeface="Tahoma"/>
                <a:cs typeface="Tahoma"/>
                <a:sym typeface="Tahoma"/>
              </a:rPr>
              <a:t>2</a:t>
            </a:r>
            <a:r>
              <a:rPr b="1" lang="en-US" sz="2800">
                <a:solidFill>
                  <a:srgbClr val="3333CC"/>
                </a:solidFill>
                <a:latin typeface="Tahoma"/>
                <a:ea typeface="Tahoma"/>
                <a:cs typeface="Tahoma"/>
                <a:sym typeface="Tahoma"/>
              </a:rPr>
              <a:t>(N)</a:t>
            </a:r>
            <a:endParaRPr/>
          </a:p>
          <a:p>
            <a:pPr indent="0" lvl="0" marL="0" marR="0" rtl="0" algn="l">
              <a:spcBef>
                <a:spcPts val="0"/>
              </a:spcBef>
              <a:spcAft>
                <a:spcPts val="0"/>
              </a:spcAft>
              <a:buNone/>
            </a:pPr>
            <a:r>
              <a:t/>
            </a:r>
            <a:endParaRPr b="1" sz="2800">
              <a:solidFill>
                <a:srgbClr val="3333CC"/>
              </a:solidFill>
              <a:latin typeface="Tahoma"/>
              <a:ea typeface="Tahoma"/>
              <a:cs typeface="Tahoma"/>
              <a:sym typeface="Tahoma"/>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The work needed to add each element</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of ray to s would be N * log</a:t>
            </a:r>
            <a:r>
              <a:rPr b="1" baseline="-25000" lang="en-US" sz="2800">
                <a:solidFill>
                  <a:schemeClr val="dk1"/>
                </a:solidFill>
                <a:latin typeface="Tahoma"/>
                <a:ea typeface="Tahoma"/>
                <a:cs typeface="Tahoma"/>
                <a:sym typeface="Tahoma"/>
              </a:rPr>
              <a:t>2</a:t>
            </a:r>
            <a:r>
              <a:rPr b="1" lang="en-US" sz="2800">
                <a:solidFill>
                  <a:schemeClr val="dk1"/>
                </a:solidFill>
                <a:latin typeface="Tahoma"/>
                <a:ea typeface="Tahoma"/>
                <a:cs typeface="Tahoma"/>
                <a:sym typeface="Tahoma"/>
              </a:rPr>
              <a:t>N.  Ray has N items and add() for TreeSet has a log</a:t>
            </a:r>
            <a:r>
              <a:rPr b="1" baseline="-25000" lang="en-US" sz="2800">
                <a:solidFill>
                  <a:schemeClr val="dk1"/>
                </a:solidFill>
                <a:latin typeface="Tahoma"/>
                <a:ea typeface="Tahoma"/>
                <a:cs typeface="Tahoma"/>
                <a:sym typeface="Tahoma"/>
              </a:rPr>
              <a:t>2</a:t>
            </a:r>
            <a:r>
              <a:rPr b="1" lang="en-US" sz="2800">
                <a:solidFill>
                  <a:schemeClr val="dk1"/>
                </a:solidFill>
                <a:latin typeface="Tahoma"/>
                <a:ea typeface="Tahoma"/>
                <a:cs typeface="Tahoma"/>
                <a:sym typeface="Tahoma"/>
              </a:rPr>
              <a:t> bigO.</a:t>
            </a:r>
            <a:r>
              <a:rPr lang="en-US" sz="2800">
                <a:solidFill>
                  <a:schemeClr val="dk1"/>
                </a:solidFill>
                <a:latin typeface="Tahoma"/>
                <a:ea typeface="Tahoma"/>
                <a:cs typeface="Tahoma"/>
                <a:sym typeface="Tahoma"/>
              </a:rPr>
              <a:t> </a:t>
            </a:r>
            <a:endParaRPr/>
          </a:p>
        </p:txBody>
      </p:sp>
      <p:sp>
        <p:nvSpPr>
          <p:cNvPr id="410" name="Google Shape;410;p36"/>
          <p:cNvSpPr/>
          <p:nvPr/>
        </p:nvSpPr>
        <p:spPr>
          <a:xfrm>
            <a:off x="0" y="381000"/>
            <a:ext cx="914400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What is the Big O?</a:t>
            </a:r>
            <a:endParaRPr b="1" sz="5400">
              <a:solidFill>
                <a:srgbClr val="6F93DB"/>
              </a:solidFill>
              <a:latin typeface="Tahoma"/>
              <a:ea typeface="Tahoma"/>
              <a:cs typeface="Tahoma"/>
              <a:sym typeface="Tahom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37"/>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416" name="Google Shape;416;p37"/>
          <p:cNvSpPr txBox="1"/>
          <p:nvPr/>
        </p:nvSpPr>
        <p:spPr>
          <a:xfrm>
            <a:off x="457200" y="1524000"/>
            <a:ext cx="8413750" cy="46386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Tahoma"/>
              <a:ea typeface="Tahoma"/>
              <a:cs typeface="Tahoma"/>
              <a:sym typeface="Tahoma"/>
            </a:endParaRPr>
          </a:p>
          <a:p>
            <a:pPr indent="0" lvl="0" marL="0" marR="0" rtl="0" algn="l">
              <a:spcBef>
                <a:spcPts val="0"/>
              </a:spcBef>
              <a:spcAft>
                <a:spcPts val="0"/>
              </a:spcAft>
              <a:buNone/>
            </a:pPr>
            <a:r>
              <a:t/>
            </a:r>
            <a:endParaRPr sz="2800">
              <a:solidFill>
                <a:schemeClr val="dk1"/>
              </a:solidFill>
              <a:latin typeface="Tahoma"/>
              <a:ea typeface="Tahoma"/>
              <a:cs typeface="Tahoma"/>
              <a:sym typeface="Tahoma"/>
            </a:endParaRPr>
          </a:p>
          <a:p>
            <a:pPr indent="0" lvl="0" marL="0" marR="0" rtl="0" algn="l">
              <a:spcBef>
                <a:spcPts val="0"/>
              </a:spcBef>
              <a:spcAft>
                <a:spcPts val="0"/>
              </a:spcAft>
              <a:buNone/>
            </a:pPr>
            <a:r>
              <a:rPr lang="en-US" sz="2800">
                <a:solidFill>
                  <a:schemeClr val="dk1"/>
                </a:solidFill>
                <a:latin typeface="Tahoma"/>
                <a:ea typeface="Tahoma"/>
                <a:cs typeface="Tahoma"/>
                <a:sym typeface="Tahoma"/>
              </a:rPr>
              <a:t>Name			Best Cast	Avg. Case	Worst</a:t>
            </a:r>
            <a:endParaRPr/>
          </a:p>
          <a:p>
            <a:pPr indent="0" lvl="0" marL="0" marR="0" rtl="0" algn="l">
              <a:spcBef>
                <a:spcPts val="0"/>
              </a:spcBef>
              <a:spcAft>
                <a:spcPts val="0"/>
              </a:spcAft>
              <a:buNone/>
            </a:pPr>
            <a:r>
              <a:t/>
            </a:r>
            <a:endParaRPr b="1" sz="1600" u="sng">
              <a:solidFill>
                <a:schemeClr val="dk1"/>
              </a:solidFill>
              <a:latin typeface="Tahoma"/>
              <a:ea typeface="Tahoma"/>
              <a:cs typeface="Tahoma"/>
              <a:sym typeface="Tahoma"/>
            </a:endParaRPr>
          </a:p>
          <a:p>
            <a:pPr indent="0" lvl="0" marL="0" marR="0" rtl="0" algn="l">
              <a:spcBef>
                <a:spcPts val="0"/>
              </a:spcBef>
              <a:spcAft>
                <a:spcPts val="0"/>
              </a:spcAft>
              <a:buNone/>
            </a:pPr>
            <a:r>
              <a:rPr lang="en-US" sz="1800">
                <a:solidFill>
                  <a:schemeClr val="dk1"/>
                </a:solidFill>
                <a:latin typeface="Tahoma"/>
                <a:ea typeface="Tahoma"/>
                <a:cs typeface="Tahoma"/>
                <a:sym typeface="Tahoma"/>
              </a:rPr>
              <a:t>Linear/Sequential Search	   O(1) 	 	O(N) 		O(N)</a:t>
            </a:r>
            <a:r>
              <a:rPr lang="en-US" sz="1400">
                <a:solidFill>
                  <a:schemeClr val="dk1"/>
                </a:solidFill>
                <a:latin typeface="Tahoma"/>
                <a:ea typeface="Tahoma"/>
                <a:cs typeface="Tahoma"/>
                <a:sym typeface="Tahoma"/>
              </a:rPr>
              <a:t>		</a:t>
            </a:r>
            <a:endParaRPr/>
          </a:p>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p>
            <a:pPr indent="0" lvl="0" marL="0" marR="0" rtl="0" algn="l">
              <a:spcBef>
                <a:spcPts val="0"/>
              </a:spcBef>
              <a:spcAft>
                <a:spcPts val="0"/>
              </a:spcAft>
              <a:buNone/>
            </a:pPr>
            <a:r>
              <a:rPr lang="en-US" sz="1800">
                <a:solidFill>
                  <a:schemeClr val="dk1"/>
                </a:solidFill>
                <a:latin typeface="Tahoma"/>
                <a:ea typeface="Tahoma"/>
                <a:cs typeface="Tahoma"/>
                <a:sym typeface="Tahoma"/>
              </a:rPr>
              <a:t>Binary Search		   O(1)	 	O( log</a:t>
            </a:r>
            <a:r>
              <a:rPr baseline="-25000" lang="en-US" sz="1800">
                <a:solidFill>
                  <a:schemeClr val="dk1"/>
                </a:solidFill>
                <a:latin typeface="Tahoma"/>
                <a:ea typeface="Tahoma"/>
                <a:cs typeface="Tahoma"/>
                <a:sym typeface="Tahoma"/>
              </a:rPr>
              <a:t>2</a:t>
            </a:r>
            <a:r>
              <a:rPr lang="en-US" sz="1800">
                <a:solidFill>
                  <a:schemeClr val="dk1"/>
                </a:solidFill>
                <a:latin typeface="Tahoma"/>
                <a:ea typeface="Tahoma"/>
                <a:cs typeface="Tahoma"/>
                <a:sym typeface="Tahoma"/>
              </a:rPr>
              <a:t> N )	O( log</a:t>
            </a:r>
            <a:r>
              <a:rPr baseline="-25000" lang="en-US" sz="1800">
                <a:solidFill>
                  <a:schemeClr val="dk1"/>
                </a:solidFill>
                <a:latin typeface="Tahoma"/>
                <a:ea typeface="Tahoma"/>
                <a:cs typeface="Tahoma"/>
                <a:sym typeface="Tahoma"/>
              </a:rPr>
              <a:t>2</a:t>
            </a:r>
            <a:r>
              <a:rPr lang="en-US" sz="1800">
                <a:solidFill>
                  <a:schemeClr val="dk1"/>
                </a:solidFill>
                <a:latin typeface="Tahoma"/>
                <a:ea typeface="Tahoma"/>
                <a:cs typeface="Tahoma"/>
                <a:sym typeface="Tahoma"/>
              </a:rPr>
              <a:t> N ) </a:t>
            </a:r>
            <a:endParaRPr/>
          </a:p>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p>
            <a:pPr indent="0" lvl="0" marL="0" marR="0" rtl="0" algn="l">
              <a:spcBef>
                <a:spcPts val="0"/>
              </a:spcBef>
              <a:spcAft>
                <a:spcPts val="0"/>
              </a:spcAft>
              <a:buNone/>
            </a:pPr>
            <a:r>
              <a:rPr lang="en-US" sz="1800">
                <a:solidFill>
                  <a:schemeClr val="dk1"/>
                </a:solidFill>
                <a:latin typeface="Tahoma"/>
                <a:ea typeface="Tahoma"/>
                <a:cs typeface="Tahoma"/>
                <a:sym typeface="Tahoma"/>
              </a:rPr>
              <a:t>All searches have a best case run time of O(1) if written properly.</a:t>
            </a:r>
            <a:endParaRPr/>
          </a:p>
          <a:p>
            <a:pPr indent="0" lvl="0" marL="0" marR="0" rtl="0" algn="l">
              <a:spcBef>
                <a:spcPts val="0"/>
              </a:spcBef>
              <a:spcAft>
                <a:spcPts val="0"/>
              </a:spcAft>
              <a:buNone/>
            </a:pPr>
            <a:r>
              <a:rPr lang="en-US" sz="1800">
                <a:solidFill>
                  <a:schemeClr val="dk1"/>
                </a:solidFill>
                <a:latin typeface="Tahoma"/>
                <a:ea typeface="Tahoma"/>
                <a:cs typeface="Tahoma"/>
                <a:sym typeface="Tahoma"/>
              </a:rPr>
              <a:t>You have to look at the code to determine if the search has the </a:t>
            </a:r>
            <a:endParaRPr/>
          </a:p>
          <a:p>
            <a:pPr indent="0" lvl="0" marL="0" marR="0" rtl="0" algn="l">
              <a:spcBef>
                <a:spcPts val="0"/>
              </a:spcBef>
              <a:spcAft>
                <a:spcPts val="0"/>
              </a:spcAft>
              <a:buNone/>
            </a:pPr>
            <a:r>
              <a:rPr lang="en-US" sz="1800">
                <a:solidFill>
                  <a:schemeClr val="dk1"/>
                </a:solidFill>
                <a:latin typeface="Tahoma"/>
                <a:ea typeface="Tahoma"/>
                <a:cs typeface="Tahoma"/>
                <a:sym typeface="Tahoma"/>
              </a:rPr>
              <a:t>ability to find the item and return immediately.  If this case is present,</a:t>
            </a:r>
            <a:endParaRPr/>
          </a:p>
          <a:p>
            <a:pPr indent="0" lvl="0" marL="0" marR="0" rtl="0" algn="l">
              <a:spcBef>
                <a:spcPts val="0"/>
              </a:spcBef>
              <a:spcAft>
                <a:spcPts val="0"/>
              </a:spcAft>
              <a:buNone/>
            </a:pPr>
            <a:r>
              <a:rPr lang="en-US" sz="1800">
                <a:solidFill>
                  <a:schemeClr val="dk1"/>
                </a:solidFill>
                <a:latin typeface="Tahoma"/>
                <a:ea typeface="Tahoma"/>
                <a:cs typeface="Tahoma"/>
                <a:sym typeface="Tahoma"/>
              </a:rPr>
              <a:t>the algorithm can have a best case of O(1).</a:t>
            </a:r>
            <a:endParaRPr/>
          </a:p>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417" name="Google Shape;417;p37"/>
          <p:cNvSpPr/>
          <p:nvPr/>
        </p:nvSpPr>
        <p:spPr>
          <a:xfrm>
            <a:off x="0" y="381000"/>
            <a:ext cx="914400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What is the Big O?</a:t>
            </a:r>
            <a:endParaRPr b="1" sz="5400">
              <a:solidFill>
                <a:srgbClr val="6F93DB"/>
              </a:solidFill>
              <a:latin typeface="Tahoma"/>
              <a:ea typeface="Tahoma"/>
              <a:cs typeface="Tahoma"/>
              <a:sym typeface="Tahom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38"/>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423" name="Google Shape;423;p38"/>
          <p:cNvSpPr txBox="1"/>
          <p:nvPr/>
        </p:nvSpPr>
        <p:spPr>
          <a:xfrm>
            <a:off x="1219200" y="1143000"/>
            <a:ext cx="6591300" cy="39957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Tahoma"/>
              <a:ea typeface="Tahoma"/>
              <a:cs typeface="Tahoma"/>
              <a:sym typeface="Tahoma"/>
            </a:endParaRPr>
          </a:p>
          <a:p>
            <a:pPr indent="0" lvl="0" marL="0" marR="0" rtl="0" algn="l">
              <a:spcBef>
                <a:spcPts val="0"/>
              </a:spcBef>
              <a:spcAft>
                <a:spcPts val="0"/>
              </a:spcAft>
              <a:buNone/>
            </a:pPr>
            <a:r>
              <a:t/>
            </a:r>
            <a:endParaRPr sz="2800">
              <a:solidFill>
                <a:schemeClr val="dk1"/>
              </a:solidFill>
              <a:latin typeface="Tahoma"/>
              <a:ea typeface="Tahoma"/>
              <a:cs typeface="Tahoma"/>
              <a:sym typeface="Tahoma"/>
            </a:endParaRPr>
          </a:p>
          <a:p>
            <a:pPr indent="0" lvl="0" marL="0" marR="0" rtl="0" algn="l">
              <a:spcBef>
                <a:spcPts val="0"/>
              </a:spcBef>
              <a:spcAft>
                <a:spcPts val="0"/>
              </a:spcAft>
              <a:buNone/>
            </a:pPr>
            <a:r>
              <a:rPr lang="en-US" sz="2800">
                <a:solidFill>
                  <a:schemeClr val="dk1"/>
                </a:solidFill>
                <a:latin typeface="Tahoma"/>
                <a:ea typeface="Tahoma"/>
                <a:cs typeface="Tahoma"/>
                <a:sym typeface="Tahoma"/>
              </a:rPr>
              <a:t>Name		Best Case	Avg. Case	Worst</a:t>
            </a:r>
            <a:endParaRPr/>
          </a:p>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p>
            <a:pPr indent="0" lvl="0" marL="0" marR="0" rtl="0" algn="l">
              <a:spcBef>
                <a:spcPts val="0"/>
              </a:spcBef>
              <a:spcAft>
                <a:spcPts val="0"/>
              </a:spcAft>
              <a:buNone/>
            </a:pPr>
            <a:r>
              <a:rPr lang="en-US" sz="1800">
                <a:solidFill>
                  <a:schemeClr val="dk1"/>
                </a:solidFill>
                <a:latin typeface="Tahoma"/>
                <a:ea typeface="Tahoma"/>
                <a:cs typeface="Tahoma"/>
                <a:sym typeface="Tahoma"/>
              </a:rPr>
              <a:t>Selection Sort	 O(N</a:t>
            </a:r>
            <a:r>
              <a:rPr baseline="30000" lang="en-US" sz="1800">
                <a:solidFill>
                  <a:schemeClr val="dk1"/>
                </a:solidFill>
                <a:latin typeface="Tahoma"/>
                <a:ea typeface="Tahoma"/>
                <a:cs typeface="Tahoma"/>
                <a:sym typeface="Tahoma"/>
              </a:rPr>
              <a:t>2</a:t>
            </a:r>
            <a:r>
              <a:rPr lang="en-US" sz="1800">
                <a:solidFill>
                  <a:schemeClr val="dk1"/>
                </a:solidFill>
                <a:latin typeface="Tahoma"/>
                <a:ea typeface="Tahoma"/>
                <a:cs typeface="Tahoma"/>
                <a:sym typeface="Tahoma"/>
              </a:rPr>
              <a:t>) 		 O(N</a:t>
            </a:r>
            <a:r>
              <a:rPr baseline="30000" lang="en-US" sz="1800">
                <a:solidFill>
                  <a:schemeClr val="dk1"/>
                </a:solidFill>
                <a:latin typeface="Tahoma"/>
                <a:ea typeface="Tahoma"/>
                <a:cs typeface="Tahoma"/>
                <a:sym typeface="Tahoma"/>
              </a:rPr>
              <a:t>2</a:t>
            </a:r>
            <a:r>
              <a:rPr lang="en-US" sz="1800">
                <a:solidFill>
                  <a:schemeClr val="dk1"/>
                </a:solidFill>
                <a:latin typeface="Tahoma"/>
                <a:ea typeface="Tahoma"/>
                <a:cs typeface="Tahoma"/>
                <a:sym typeface="Tahoma"/>
              </a:rPr>
              <a:t>) 		O(N</a:t>
            </a:r>
            <a:r>
              <a:rPr baseline="30000" lang="en-US" sz="1800">
                <a:solidFill>
                  <a:schemeClr val="dk1"/>
                </a:solidFill>
                <a:latin typeface="Tahoma"/>
                <a:ea typeface="Tahoma"/>
                <a:cs typeface="Tahoma"/>
                <a:sym typeface="Tahoma"/>
              </a:rPr>
              <a:t>2</a:t>
            </a:r>
            <a:r>
              <a:rPr lang="en-US" sz="1800">
                <a:solidFill>
                  <a:schemeClr val="dk1"/>
                </a:solidFill>
                <a:latin typeface="Tahoma"/>
                <a:ea typeface="Tahoma"/>
                <a:cs typeface="Tahoma"/>
                <a:sym typeface="Tahoma"/>
              </a:rPr>
              <a:t>)</a:t>
            </a:r>
            <a:r>
              <a:rPr lang="en-US" sz="1400">
                <a:solidFill>
                  <a:schemeClr val="dk1"/>
                </a:solidFill>
                <a:latin typeface="Tahoma"/>
                <a:ea typeface="Tahoma"/>
                <a:cs typeface="Tahoma"/>
                <a:sym typeface="Tahoma"/>
              </a:rPr>
              <a:t>	</a:t>
            </a:r>
            <a:br>
              <a:rPr lang="en-US" sz="1400">
                <a:solidFill>
                  <a:schemeClr val="dk1"/>
                </a:solidFill>
                <a:latin typeface="Tahoma"/>
                <a:ea typeface="Tahoma"/>
                <a:cs typeface="Tahoma"/>
                <a:sym typeface="Tahoma"/>
              </a:rPr>
            </a:br>
            <a:r>
              <a:rPr lang="en-US" sz="1400">
                <a:solidFill>
                  <a:schemeClr val="dk1"/>
                </a:solidFill>
                <a:latin typeface="Tahoma"/>
                <a:ea typeface="Tahoma"/>
                <a:cs typeface="Tahoma"/>
                <a:sym typeface="Tahoma"/>
              </a:rPr>
              <a:t>	</a:t>
            </a:r>
            <a:br>
              <a:rPr lang="en-US" sz="1400">
                <a:solidFill>
                  <a:schemeClr val="dk1"/>
                </a:solidFill>
                <a:latin typeface="Tahoma"/>
                <a:ea typeface="Tahoma"/>
                <a:cs typeface="Tahoma"/>
                <a:sym typeface="Tahoma"/>
              </a:rPr>
            </a:br>
            <a:endParaRPr sz="1400">
              <a:solidFill>
                <a:schemeClr val="dk1"/>
              </a:solidFill>
              <a:latin typeface="Tahoma"/>
              <a:ea typeface="Tahoma"/>
              <a:cs typeface="Tahoma"/>
              <a:sym typeface="Tahoma"/>
            </a:endParaRPr>
          </a:p>
          <a:p>
            <a:pPr indent="0" lvl="0" marL="0" marR="0" rtl="0" algn="l">
              <a:spcBef>
                <a:spcPts val="0"/>
              </a:spcBef>
              <a:spcAft>
                <a:spcPts val="0"/>
              </a:spcAft>
              <a:buNone/>
            </a:pPr>
            <a:r>
              <a:rPr lang="en-US" sz="1800">
                <a:solidFill>
                  <a:schemeClr val="dk1"/>
                </a:solidFill>
                <a:latin typeface="Tahoma"/>
                <a:ea typeface="Tahoma"/>
                <a:cs typeface="Tahoma"/>
                <a:sym typeface="Tahoma"/>
              </a:rPr>
              <a:t>Bubble Sort	 O(N</a:t>
            </a:r>
            <a:r>
              <a:rPr baseline="30000" lang="en-US" sz="1800">
                <a:solidFill>
                  <a:schemeClr val="dk1"/>
                </a:solidFill>
                <a:latin typeface="Tahoma"/>
                <a:ea typeface="Tahoma"/>
                <a:cs typeface="Tahoma"/>
                <a:sym typeface="Tahoma"/>
              </a:rPr>
              <a:t>2</a:t>
            </a:r>
            <a:r>
              <a:rPr lang="en-US" sz="1800">
                <a:solidFill>
                  <a:schemeClr val="dk1"/>
                </a:solidFill>
                <a:latin typeface="Tahoma"/>
                <a:ea typeface="Tahoma"/>
                <a:cs typeface="Tahoma"/>
                <a:sym typeface="Tahoma"/>
              </a:rPr>
              <a:t>) 		 O(N</a:t>
            </a:r>
            <a:r>
              <a:rPr baseline="30000" lang="en-US" sz="1800">
                <a:solidFill>
                  <a:schemeClr val="dk1"/>
                </a:solidFill>
                <a:latin typeface="Tahoma"/>
                <a:ea typeface="Tahoma"/>
                <a:cs typeface="Tahoma"/>
                <a:sym typeface="Tahoma"/>
              </a:rPr>
              <a:t>2</a:t>
            </a:r>
            <a:r>
              <a:rPr lang="en-US" sz="1800">
                <a:solidFill>
                  <a:schemeClr val="dk1"/>
                </a:solidFill>
                <a:latin typeface="Tahoma"/>
                <a:ea typeface="Tahoma"/>
                <a:cs typeface="Tahoma"/>
                <a:sym typeface="Tahoma"/>
              </a:rPr>
              <a:t>) 		O(N</a:t>
            </a:r>
            <a:r>
              <a:rPr baseline="30000" lang="en-US" sz="1800">
                <a:solidFill>
                  <a:schemeClr val="dk1"/>
                </a:solidFill>
                <a:latin typeface="Tahoma"/>
                <a:ea typeface="Tahoma"/>
                <a:cs typeface="Tahoma"/>
                <a:sym typeface="Tahoma"/>
              </a:rPr>
              <a:t>2</a:t>
            </a:r>
            <a:r>
              <a:rPr lang="en-US" sz="1800">
                <a:solidFill>
                  <a:schemeClr val="dk1"/>
                </a:solidFill>
                <a:latin typeface="Tahoma"/>
                <a:ea typeface="Tahoma"/>
                <a:cs typeface="Tahoma"/>
                <a:sym typeface="Tahoma"/>
              </a:rPr>
              <a:t>)</a:t>
            </a:r>
            <a:endParaRPr/>
          </a:p>
          <a:p>
            <a:pPr indent="0" lvl="0" marL="0" marR="0" rtl="0" algn="l">
              <a:spcBef>
                <a:spcPts val="0"/>
              </a:spcBef>
              <a:spcAft>
                <a:spcPts val="0"/>
              </a:spcAft>
              <a:buNone/>
            </a:pPr>
            <a:br>
              <a:rPr lang="en-US" sz="1800">
                <a:solidFill>
                  <a:schemeClr val="dk1"/>
                </a:solidFill>
                <a:latin typeface="Tahoma"/>
                <a:ea typeface="Tahoma"/>
                <a:cs typeface="Tahoma"/>
                <a:sym typeface="Tahoma"/>
              </a:rPr>
            </a:br>
            <a:r>
              <a:rPr lang="en-US" sz="1800">
                <a:solidFill>
                  <a:schemeClr val="dk1"/>
                </a:solidFill>
                <a:latin typeface="Tahoma"/>
                <a:ea typeface="Tahoma"/>
                <a:cs typeface="Tahoma"/>
                <a:sym typeface="Tahoma"/>
              </a:rPr>
              <a:t>Insertion Sort	 O(N) (@) 	 O(N</a:t>
            </a:r>
            <a:r>
              <a:rPr baseline="30000" lang="en-US" sz="1800">
                <a:solidFill>
                  <a:schemeClr val="dk1"/>
                </a:solidFill>
                <a:latin typeface="Tahoma"/>
                <a:ea typeface="Tahoma"/>
                <a:cs typeface="Tahoma"/>
                <a:sym typeface="Tahoma"/>
              </a:rPr>
              <a:t>2</a:t>
            </a:r>
            <a:r>
              <a:rPr lang="en-US" sz="1800">
                <a:solidFill>
                  <a:schemeClr val="dk1"/>
                </a:solidFill>
                <a:latin typeface="Tahoma"/>
                <a:ea typeface="Tahoma"/>
                <a:cs typeface="Tahoma"/>
                <a:sym typeface="Tahoma"/>
              </a:rPr>
              <a:t>) 		O(N</a:t>
            </a:r>
            <a:r>
              <a:rPr baseline="30000" lang="en-US" sz="1800">
                <a:solidFill>
                  <a:schemeClr val="dk1"/>
                </a:solidFill>
                <a:latin typeface="Tahoma"/>
                <a:ea typeface="Tahoma"/>
                <a:cs typeface="Tahoma"/>
                <a:sym typeface="Tahoma"/>
              </a:rPr>
              <a:t>2</a:t>
            </a:r>
            <a:r>
              <a:rPr lang="en-US" sz="1800">
                <a:solidFill>
                  <a:schemeClr val="dk1"/>
                </a:solidFill>
                <a:latin typeface="Tahoma"/>
                <a:ea typeface="Tahoma"/>
                <a:cs typeface="Tahoma"/>
                <a:sym typeface="Tahoma"/>
              </a:rPr>
              <a:t>)</a:t>
            </a:r>
            <a:endParaRPr/>
          </a:p>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p>
            <a:pPr indent="0" lvl="0" marL="0" marR="0" rtl="0" algn="l">
              <a:spcBef>
                <a:spcPts val="0"/>
              </a:spcBef>
              <a:spcAft>
                <a:spcPts val="0"/>
              </a:spcAft>
              <a:buNone/>
            </a:pPr>
            <a:r>
              <a:rPr lang="en-US" sz="1800">
                <a:solidFill>
                  <a:schemeClr val="dk1"/>
                </a:solidFill>
                <a:latin typeface="Tahoma"/>
                <a:ea typeface="Tahoma"/>
                <a:cs typeface="Tahoma"/>
                <a:sym typeface="Tahoma"/>
              </a:rPr>
              <a:t>@ If the data is sorted, Insertion sort will only make one pass </a:t>
            </a:r>
            <a:endParaRPr/>
          </a:p>
          <a:p>
            <a:pPr indent="0" lvl="0" marL="0" marR="0" rtl="0" algn="l">
              <a:spcBef>
                <a:spcPts val="0"/>
              </a:spcBef>
              <a:spcAft>
                <a:spcPts val="0"/>
              </a:spcAft>
              <a:buNone/>
            </a:pPr>
            <a:r>
              <a:rPr lang="en-US" sz="1800">
                <a:solidFill>
                  <a:schemeClr val="dk1"/>
                </a:solidFill>
                <a:latin typeface="Tahoma"/>
                <a:ea typeface="Tahoma"/>
                <a:cs typeface="Tahoma"/>
                <a:sym typeface="Tahoma"/>
              </a:rPr>
              <a:t>  through the list.  </a:t>
            </a:r>
            <a:endParaRPr/>
          </a:p>
        </p:txBody>
      </p:sp>
      <p:sp>
        <p:nvSpPr>
          <p:cNvPr id="424" name="Google Shape;424;p38"/>
          <p:cNvSpPr/>
          <p:nvPr/>
        </p:nvSpPr>
        <p:spPr>
          <a:xfrm>
            <a:off x="0" y="381000"/>
            <a:ext cx="914400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What is the Big O?</a:t>
            </a:r>
            <a:endParaRPr b="1" sz="5400">
              <a:solidFill>
                <a:srgbClr val="6F93DB"/>
              </a:solidFill>
              <a:latin typeface="Tahoma"/>
              <a:ea typeface="Tahoma"/>
              <a:cs typeface="Tahoma"/>
              <a:sym typeface="Tahom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39"/>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430" name="Google Shape;430;p39"/>
          <p:cNvSpPr txBox="1"/>
          <p:nvPr/>
        </p:nvSpPr>
        <p:spPr>
          <a:xfrm>
            <a:off x="838200" y="1143000"/>
            <a:ext cx="6997700" cy="4546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Tahoma"/>
              <a:ea typeface="Tahoma"/>
              <a:cs typeface="Tahoma"/>
              <a:sym typeface="Tahoma"/>
            </a:endParaRPr>
          </a:p>
          <a:p>
            <a:pPr indent="0" lvl="0" marL="0" marR="0" rtl="0" algn="l">
              <a:spcBef>
                <a:spcPts val="0"/>
              </a:spcBef>
              <a:spcAft>
                <a:spcPts val="0"/>
              </a:spcAft>
              <a:buNone/>
            </a:pPr>
            <a:r>
              <a:t/>
            </a:r>
            <a:endParaRPr sz="2800">
              <a:solidFill>
                <a:schemeClr val="dk1"/>
              </a:solidFill>
              <a:latin typeface="Tahoma"/>
              <a:ea typeface="Tahoma"/>
              <a:cs typeface="Tahoma"/>
              <a:sym typeface="Tahoma"/>
            </a:endParaRPr>
          </a:p>
          <a:p>
            <a:pPr indent="0" lvl="0" marL="0" marR="0" rtl="0" algn="l">
              <a:spcBef>
                <a:spcPts val="0"/>
              </a:spcBef>
              <a:spcAft>
                <a:spcPts val="0"/>
              </a:spcAft>
              <a:buNone/>
            </a:pPr>
            <a:r>
              <a:rPr lang="en-US" sz="2800">
                <a:solidFill>
                  <a:schemeClr val="dk1"/>
                </a:solidFill>
                <a:latin typeface="Tahoma"/>
                <a:ea typeface="Tahoma"/>
                <a:cs typeface="Tahoma"/>
                <a:sym typeface="Tahoma"/>
              </a:rPr>
              <a:t>Name		Best Case	Avg. Case	Worst</a:t>
            </a:r>
            <a:endParaRPr/>
          </a:p>
          <a:p>
            <a:pPr indent="0" lvl="0" marL="0" marR="0" rtl="0" algn="l">
              <a:spcBef>
                <a:spcPts val="0"/>
              </a:spcBef>
              <a:spcAft>
                <a:spcPts val="0"/>
              </a:spcAft>
              <a:buNone/>
            </a:pPr>
            <a:r>
              <a:t/>
            </a:r>
            <a:endParaRPr sz="2800">
              <a:solidFill>
                <a:schemeClr val="dk1"/>
              </a:solidFill>
              <a:latin typeface="Tahoma"/>
              <a:ea typeface="Tahoma"/>
              <a:cs typeface="Tahoma"/>
              <a:sym typeface="Tahoma"/>
            </a:endParaRPr>
          </a:p>
          <a:p>
            <a:pPr indent="0" lvl="0" marL="0" marR="0" rtl="0" algn="l">
              <a:spcBef>
                <a:spcPts val="0"/>
              </a:spcBef>
              <a:spcAft>
                <a:spcPts val="0"/>
              </a:spcAft>
              <a:buNone/>
            </a:pPr>
            <a:r>
              <a:rPr lang="en-US" sz="1800">
                <a:solidFill>
                  <a:schemeClr val="dk1"/>
                </a:solidFill>
                <a:latin typeface="Tahoma"/>
                <a:ea typeface="Tahoma"/>
                <a:cs typeface="Tahoma"/>
                <a:sym typeface="Tahoma"/>
              </a:rPr>
              <a:t>Merge Sort	 O(N log</a:t>
            </a:r>
            <a:r>
              <a:rPr baseline="-25000" lang="en-US" sz="1800">
                <a:solidFill>
                  <a:schemeClr val="dk1"/>
                </a:solidFill>
                <a:latin typeface="Tahoma"/>
                <a:ea typeface="Tahoma"/>
                <a:cs typeface="Tahoma"/>
                <a:sym typeface="Tahoma"/>
              </a:rPr>
              <a:t>2</a:t>
            </a:r>
            <a:r>
              <a:rPr lang="en-US" sz="1800">
                <a:solidFill>
                  <a:schemeClr val="dk1"/>
                </a:solidFill>
                <a:latin typeface="Tahoma"/>
                <a:ea typeface="Tahoma"/>
                <a:cs typeface="Tahoma"/>
                <a:sym typeface="Tahoma"/>
              </a:rPr>
              <a:t> N ) 	 O(N log</a:t>
            </a:r>
            <a:r>
              <a:rPr baseline="-25000" lang="en-US" sz="1800">
                <a:solidFill>
                  <a:schemeClr val="dk1"/>
                </a:solidFill>
                <a:latin typeface="Tahoma"/>
                <a:ea typeface="Tahoma"/>
                <a:cs typeface="Tahoma"/>
                <a:sym typeface="Tahoma"/>
              </a:rPr>
              <a:t>2</a:t>
            </a:r>
            <a:r>
              <a:rPr lang="en-US" sz="1800">
                <a:solidFill>
                  <a:schemeClr val="dk1"/>
                </a:solidFill>
                <a:latin typeface="Tahoma"/>
                <a:ea typeface="Tahoma"/>
                <a:cs typeface="Tahoma"/>
                <a:sym typeface="Tahoma"/>
              </a:rPr>
              <a:t> N )	O(N log</a:t>
            </a:r>
            <a:r>
              <a:rPr baseline="-25000" lang="en-US" sz="1800">
                <a:solidFill>
                  <a:schemeClr val="dk1"/>
                </a:solidFill>
                <a:latin typeface="Tahoma"/>
                <a:ea typeface="Tahoma"/>
                <a:cs typeface="Tahoma"/>
                <a:sym typeface="Tahoma"/>
              </a:rPr>
              <a:t>2</a:t>
            </a:r>
            <a:r>
              <a:rPr lang="en-US" sz="1800">
                <a:solidFill>
                  <a:schemeClr val="dk1"/>
                </a:solidFill>
                <a:latin typeface="Tahoma"/>
                <a:ea typeface="Tahoma"/>
                <a:cs typeface="Tahoma"/>
                <a:sym typeface="Tahoma"/>
              </a:rPr>
              <a:t> N ) </a:t>
            </a:r>
            <a:endParaRPr/>
          </a:p>
          <a:p>
            <a:pPr indent="0" lvl="0" marL="0" marR="0" rtl="0" algn="l">
              <a:spcBef>
                <a:spcPts val="0"/>
              </a:spcBef>
              <a:spcAft>
                <a:spcPts val="0"/>
              </a:spcAft>
              <a:buNone/>
            </a:pPr>
            <a:br>
              <a:rPr lang="en-US" sz="1800">
                <a:solidFill>
                  <a:schemeClr val="dk1"/>
                </a:solidFill>
                <a:latin typeface="Tahoma"/>
                <a:ea typeface="Tahoma"/>
                <a:cs typeface="Tahoma"/>
                <a:sym typeface="Tahoma"/>
              </a:rPr>
            </a:br>
            <a:r>
              <a:rPr lang="en-US" sz="1800">
                <a:solidFill>
                  <a:schemeClr val="dk1"/>
                </a:solidFill>
                <a:latin typeface="Tahoma"/>
                <a:ea typeface="Tahoma"/>
                <a:cs typeface="Tahoma"/>
                <a:sym typeface="Tahoma"/>
              </a:rPr>
              <a:t>QuickSort	 O(N log</a:t>
            </a:r>
            <a:r>
              <a:rPr baseline="-25000" lang="en-US" sz="1800">
                <a:solidFill>
                  <a:schemeClr val="dk1"/>
                </a:solidFill>
                <a:latin typeface="Tahoma"/>
                <a:ea typeface="Tahoma"/>
                <a:cs typeface="Tahoma"/>
                <a:sym typeface="Tahoma"/>
              </a:rPr>
              <a:t>2</a:t>
            </a:r>
            <a:r>
              <a:rPr lang="en-US" sz="1800">
                <a:solidFill>
                  <a:schemeClr val="dk1"/>
                </a:solidFill>
                <a:latin typeface="Tahoma"/>
                <a:ea typeface="Tahoma"/>
                <a:cs typeface="Tahoma"/>
                <a:sym typeface="Tahoma"/>
              </a:rPr>
              <a:t> N ) 	 O(N log</a:t>
            </a:r>
            <a:r>
              <a:rPr baseline="-25000" lang="en-US" sz="1800">
                <a:solidFill>
                  <a:schemeClr val="dk1"/>
                </a:solidFill>
                <a:latin typeface="Tahoma"/>
                <a:ea typeface="Tahoma"/>
                <a:cs typeface="Tahoma"/>
                <a:sym typeface="Tahoma"/>
              </a:rPr>
              <a:t>2</a:t>
            </a:r>
            <a:r>
              <a:rPr lang="en-US" sz="1800">
                <a:solidFill>
                  <a:schemeClr val="dk1"/>
                </a:solidFill>
                <a:latin typeface="Tahoma"/>
                <a:ea typeface="Tahoma"/>
                <a:cs typeface="Tahoma"/>
                <a:sym typeface="Tahoma"/>
              </a:rPr>
              <a:t> N )	O(N</a:t>
            </a:r>
            <a:r>
              <a:rPr baseline="30000" lang="en-US" sz="1800">
                <a:solidFill>
                  <a:schemeClr val="dk1"/>
                </a:solidFill>
                <a:latin typeface="Tahoma"/>
                <a:ea typeface="Tahoma"/>
                <a:cs typeface="Tahoma"/>
                <a:sym typeface="Tahoma"/>
              </a:rPr>
              <a:t>2</a:t>
            </a:r>
            <a:r>
              <a:rPr lang="en-US" sz="1800">
                <a:solidFill>
                  <a:schemeClr val="dk1"/>
                </a:solidFill>
                <a:latin typeface="Tahoma"/>
                <a:ea typeface="Tahoma"/>
                <a:cs typeface="Tahoma"/>
                <a:sym typeface="Tahoma"/>
              </a:rPr>
              <a:t>) (@)</a:t>
            </a:r>
            <a:endParaRPr/>
          </a:p>
          <a:p>
            <a:pPr indent="0" lvl="0" marL="0" marR="0" rtl="0" algn="l">
              <a:spcBef>
                <a:spcPts val="0"/>
              </a:spcBef>
              <a:spcAft>
                <a:spcPts val="0"/>
              </a:spcAft>
              <a:buNone/>
            </a:pPr>
            <a:br>
              <a:rPr lang="en-US" sz="1800">
                <a:solidFill>
                  <a:schemeClr val="dk1"/>
                </a:solidFill>
                <a:latin typeface="Tahoma"/>
                <a:ea typeface="Tahoma"/>
                <a:cs typeface="Tahoma"/>
                <a:sym typeface="Tahoma"/>
              </a:rPr>
            </a:br>
            <a:r>
              <a:rPr lang="en-US" sz="1800">
                <a:solidFill>
                  <a:schemeClr val="dk1"/>
                </a:solidFill>
                <a:latin typeface="Tahoma"/>
                <a:ea typeface="Tahoma"/>
                <a:cs typeface="Tahoma"/>
                <a:sym typeface="Tahoma"/>
              </a:rPr>
              <a:t>Heap Sort	 O(N log</a:t>
            </a:r>
            <a:r>
              <a:rPr baseline="-25000" lang="en-US" sz="1800">
                <a:solidFill>
                  <a:schemeClr val="dk1"/>
                </a:solidFill>
                <a:latin typeface="Tahoma"/>
                <a:ea typeface="Tahoma"/>
                <a:cs typeface="Tahoma"/>
                <a:sym typeface="Tahoma"/>
              </a:rPr>
              <a:t>2</a:t>
            </a:r>
            <a:r>
              <a:rPr lang="en-US" sz="1800">
                <a:solidFill>
                  <a:schemeClr val="dk1"/>
                </a:solidFill>
                <a:latin typeface="Tahoma"/>
                <a:ea typeface="Tahoma"/>
                <a:cs typeface="Tahoma"/>
                <a:sym typeface="Tahoma"/>
              </a:rPr>
              <a:t> N ) 	 O(N log</a:t>
            </a:r>
            <a:r>
              <a:rPr baseline="-25000" lang="en-US" sz="1800">
                <a:solidFill>
                  <a:schemeClr val="dk1"/>
                </a:solidFill>
                <a:latin typeface="Tahoma"/>
                <a:ea typeface="Tahoma"/>
                <a:cs typeface="Tahoma"/>
                <a:sym typeface="Tahoma"/>
              </a:rPr>
              <a:t>2</a:t>
            </a:r>
            <a:r>
              <a:rPr lang="en-US" sz="1800">
                <a:solidFill>
                  <a:schemeClr val="dk1"/>
                </a:solidFill>
                <a:latin typeface="Tahoma"/>
                <a:ea typeface="Tahoma"/>
                <a:cs typeface="Tahoma"/>
                <a:sym typeface="Tahoma"/>
              </a:rPr>
              <a:t> N )	O(N log</a:t>
            </a:r>
            <a:r>
              <a:rPr baseline="-25000" lang="en-US" sz="1800">
                <a:solidFill>
                  <a:schemeClr val="dk1"/>
                </a:solidFill>
                <a:latin typeface="Tahoma"/>
                <a:ea typeface="Tahoma"/>
                <a:cs typeface="Tahoma"/>
                <a:sym typeface="Tahoma"/>
              </a:rPr>
              <a:t>2</a:t>
            </a:r>
            <a:r>
              <a:rPr lang="en-US" sz="1800">
                <a:solidFill>
                  <a:schemeClr val="dk1"/>
                </a:solidFill>
                <a:latin typeface="Tahoma"/>
                <a:ea typeface="Tahoma"/>
                <a:cs typeface="Tahoma"/>
                <a:sym typeface="Tahoma"/>
              </a:rPr>
              <a:t> N )</a:t>
            </a:r>
            <a:endParaRPr/>
          </a:p>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p>
            <a:pPr indent="0" lvl="0" marL="0" marR="0" rtl="0" algn="l">
              <a:spcBef>
                <a:spcPts val="0"/>
              </a:spcBef>
              <a:spcAft>
                <a:spcPts val="0"/>
              </a:spcAft>
              <a:buNone/>
            </a:pPr>
            <a:r>
              <a:rPr lang="en-US" sz="1800">
                <a:solidFill>
                  <a:schemeClr val="dk1"/>
                </a:solidFill>
                <a:latin typeface="Tahoma"/>
                <a:ea typeface="Tahoma"/>
                <a:cs typeface="Tahoma"/>
                <a:sym typeface="Tahoma"/>
              </a:rPr>
              <a:t>@ QuickSort can degenerate to N</a:t>
            </a:r>
            <a:r>
              <a:rPr baseline="30000" lang="en-US" sz="1800">
                <a:solidFill>
                  <a:schemeClr val="dk1"/>
                </a:solidFill>
                <a:latin typeface="Tahoma"/>
                <a:ea typeface="Tahoma"/>
                <a:cs typeface="Tahoma"/>
                <a:sym typeface="Tahoma"/>
              </a:rPr>
              <a:t>2</a:t>
            </a:r>
            <a:r>
              <a:rPr lang="en-US" sz="1800">
                <a:solidFill>
                  <a:schemeClr val="dk1"/>
                </a:solidFill>
                <a:latin typeface="Tahoma"/>
                <a:ea typeface="Tahoma"/>
                <a:cs typeface="Tahoma"/>
                <a:sym typeface="Tahoma"/>
              </a:rPr>
              <a:t>.   It typically will degenerate on</a:t>
            </a:r>
            <a:endParaRPr/>
          </a:p>
          <a:p>
            <a:pPr indent="0" lvl="0" marL="0" marR="0" rtl="0" algn="l">
              <a:spcBef>
                <a:spcPts val="0"/>
              </a:spcBef>
              <a:spcAft>
                <a:spcPts val="0"/>
              </a:spcAft>
              <a:buNone/>
            </a:pPr>
            <a:r>
              <a:rPr lang="en-US" sz="1800">
                <a:solidFill>
                  <a:schemeClr val="dk1"/>
                </a:solidFill>
                <a:latin typeface="Tahoma"/>
                <a:ea typeface="Tahoma"/>
                <a:cs typeface="Tahoma"/>
                <a:sym typeface="Tahoma"/>
              </a:rPr>
              <a:t>sorted data if using a left or right pivot.   Using a median pivot will </a:t>
            </a:r>
            <a:endParaRPr/>
          </a:p>
          <a:p>
            <a:pPr indent="0" lvl="0" marL="0" marR="0" rtl="0" algn="l">
              <a:spcBef>
                <a:spcPts val="0"/>
              </a:spcBef>
              <a:spcAft>
                <a:spcPts val="0"/>
              </a:spcAft>
              <a:buNone/>
            </a:pPr>
            <a:r>
              <a:rPr lang="en-US" sz="1800">
                <a:solidFill>
                  <a:schemeClr val="dk1"/>
                </a:solidFill>
                <a:latin typeface="Tahoma"/>
                <a:ea typeface="Tahoma"/>
                <a:cs typeface="Tahoma"/>
                <a:sym typeface="Tahoma"/>
              </a:rPr>
              <a:t>help tremendously, but QuickSort can still degenerate on certain</a:t>
            </a:r>
            <a:endParaRPr/>
          </a:p>
          <a:p>
            <a:pPr indent="0" lvl="0" marL="0" marR="0" rtl="0" algn="l">
              <a:spcBef>
                <a:spcPts val="0"/>
              </a:spcBef>
              <a:spcAft>
                <a:spcPts val="0"/>
              </a:spcAft>
              <a:buNone/>
            </a:pPr>
            <a:r>
              <a:rPr lang="en-US" sz="1800">
                <a:solidFill>
                  <a:schemeClr val="dk1"/>
                </a:solidFill>
                <a:latin typeface="Tahoma"/>
                <a:ea typeface="Tahoma"/>
                <a:cs typeface="Tahoma"/>
                <a:sym typeface="Tahoma"/>
              </a:rPr>
              <a:t>sets of data.  The split position determines how QuickSort behaves.</a:t>
            </a:r>
            <a:endParaRPr/>
          </a:p>
        </p:txBody>
      </p:sp>
      <p:sp>
        <p:nvSpPr>
          <p:cNvPr id="431" name="Google Shape;431;p39"/>
          <p:cNvSpPr/>
          <p:nvPr/>
        </p:nvSpPr>
        <p:spPr>
          <a:xfrm>
            <a:off x="0" y="381000"/>
            <a:ext cx="914400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What is the Big O?</a:t>
            </a:r>
            <a:endParaRPr b="1" sz="5400">
              <a:solidFill>
                <a:srgbClr val="6F93DB"/>
              </a:solidFill>
              <a:latin typeface="Tahoma"/>
              <a:ea typeface="Tahoma"/>
              <a:cs typeface="Tahoma"/>
              <a:sym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4"/>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graphicFrame>
        <p:nvGraphicFramePr>
          <p:cNvPr id="109" name="Google Shape;109;p4"/>
          <p:cNvGraphicFramePr/>
          <p:nvPr/>
        </p:nvGraphicFramePr>
        <p:xfrm>
          <a:off x="609600" y="533400"/>
          <a:ext cx="3000000" cy="3000000"/>
        </p:xfrm>
        <a:graphic>
          <a:graphicData uri="http://schemas.openxmlformats.org/drawingml/2006/table">
            <a:tbl>
              <a:tblPr>
                <a:noFill/>
                <a:tableStyleId>{447D2BC7-60AB-47D6-A697-7644F531B91E}</a:tableStyleId>
              </a:tblPr>
              <a:tblGrid>
                <a:gridCol w="3505200"/>
                <a:gridCol w="4572000"/>
              </a:tblGrid>
              <a:tr h="1476375">
                <a:tc gridSpan="2">
                  <a:txBody>
                    <a:bodyPr/>
                    <a:lstStyle/>
                    <a:p>
                      <a:pPr indent="0" lvl="0" marL="0" marR="0" rtl="0" algn="ctr">
                        <a:lnSpc>
                          <a:spcPct val="100000"/>
                        </a:lnSpc>
                        <a:spcBef>
                          <a:spcPts val="0"/>
                        </a:spcBef>
                        <a:spcAft>
                          <a:spcPts val="0"/>
                        </a:spcAft>
                        <a:buClr>
                          <a:srgbClr val="FF0000"/>
                        </a:buClr>
                        <a:buSzPts val="3600"/>
                        <a:buFont typeface="Tahoma"/>
                        <a:buNone/>
                      </a:pPr>
                      <a:r>
                        <a:rPr b="1" i="0" lang="en-US" sz="3600" u="none" cap="none" strike="noStrike">
                          <a:solidFill>
                            <a:srgbClr val="FF0000"/>
                          </a:solidFill>
                          <a:latin typeface="Tahoma"/>
                          <a:ea typeface="Tahoma"/>
                          <a:cs typeface="Tahoma"/>
                          <a:sym typeface="Tahoma"/>
                        </a:rPr>
                        <a:t>Big-O</a:t>
                      </a:r>
                      <a:endParaRPr/>
                    </a:p>
                    <a:p>
                      <a:pPr indent="0" lvl="0" marL="0" marR="0" rtl="0" algn="ctr">
                        <a:lnSpc>
                          <a:spcPct val="100000"/>
                        </a:lnSpc>
                        <a:spcBef>
                          <a:spcPts val="560"/>
                        </a:spcBef>
                        <a:spcAft>
                          <a:spcPts val="0"/>
                        </a:spcAft>
                        <a:buClr>
                          <a:srgbClr val="006600"/>
                        </a:buClr>
                        <a:buSzPts val="2800"/>
                        <a:buFont typeface="Tahoma"/>
                        <a:buNone/>
                      </a:pPr>
                      <a:r>
                        <a:rPr b="1" i="0" lang="en-US" sz="2800" u="none" cap="none" strike="noStrike">
                          <a:solidFill>
                            <a:srgbClr val="006600"/>
                          </a:solidFill>
                          <a:latin typeface="Tahoma"/>
                          <a:ea typeface="Tahoma"/>
                          <a:cs typeface="Tahoma"/>
                          <a:sym typeface="Tahoma"/>
                        </a:rPr>
                        <a:t>frequently used notations</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CC"/>
                    </a:solidFill>
                  </a:tcPr>
                </a:tc>
                <a:tc hMerge="1"/>
              </a:tr>
              <a:tr h="684225">
                <a:tc>
                  <a:txBody>
                    <a:bodyPr/>
                    <a:lstStyle/>
                    <a:p>
                      <a:pPr indent="0" lvl="0" marL="0" marR="0" rtl="0" algn="ctr">
                        <a:lnSpc>
                          <a:spcPct val="100000"/>
                        </a:lnSpc>
                        <a:spcBef>
                          <a:spcPts val="0"/>
                        </a:spcBef>
                        <a:spcAft>
                          <a:spcPts val="0"/>
                        </a:spcAft>
                        <a:buClr>
                          <a:srgbClr val="330099"/>
                        </a:buClr>
                        <a:buSzPts val="2400"/>
                        <a:buFont typeface="Tahoma"/>
                        <a:buNone/>
                      </a:pPr>
                      <a:r>
                        <a:rPr b="1" i="0" lang="en-US" sz="2400" u="none" cap="none" strike="noStrike">
                          <a:solidFill>
                            <a:srgbClr val="330099"/>
                          </a:solidFill>
                          <a:latin typeface="Tahoma"/>
                          <a:ea typeface="Tahoma"/>
                          <a:cs typeface="Tahoma"/>
                          <a:sym typeface="Tahoma"/>
                        </a:rPr>
                        <a:t>Name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1F4FF">
                        <a:alpha val="49803"/>
                      </a:srgbClr>
                    </a:solidFill>
                  </a:tcPr>
                </a:tc>
                <a:tc>
                  <a:txBody>
                    <a:bodyPr/>
                    <a:lstStyle/>
                    <a:p>
                      <a:pPr indent="0" lvl="0" marL="0" marR="0" rtl="0" algn="ctr">
                        <a:lnSpc>
                          <a:spcPct val="100000"/>
                        </a:lnSpc>
                        <a:spcBef>
                          <a:spcPts val="0"/>
                        </a:spcBef>
                        <a:spcAft>
                          <a:spcPts val="0"/>
                        </a:spcAft>
                        <a:buClr>
                          <a:srgbClr val="330099"/>
                        </a:buClr>
                        <a:buSzPts val="2400"/>
                        <a:buFont typeface="Tahoma"/>
                        <a:buNone/>
                      </a:pPr>
                      <a:r>
                        <a:rPr b="1" i="0" lang="en-US" sz="2400" u="none" cap="none" strike="noStrike">
                          <a:solidFill>
                            <a:srgbClr val="330099"/>
                          </a:solidFill>
                          <a:latin typeface="Tahoma"/>
                          <a:ea typeface="Tahoma"/>
                          <a:cs typeface="Tahoma"/>
                          <a:sym typeface="Tahoma"/>
                        </a:rPr>
                        <a:t>Notation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1F4FF">
                        <a:alpha val="49803"/>
                      </a:srgbClr>
                    </a:solidFill>
                  </a:tcPr>
                </a:tc>
              </a:tr>
              <a:tr h="469900">
                <a:tc>
                  <a:txBody>
                    <a:bodyPr/>
                    <a:lstStyle/>
                    <a:p>
                      <a:pPr indent="0" lvl="0" marL="0" marR="0" rtl="0" algn="ctr">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constant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O(1)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0850">
                <a:tc>
                  <a:txBody>
                    <a:bodyPr/>
                    <a:lstStyle/>
                    <a:p>
                      <a:pPr indent="0" lvl="0" marL="0" marR="0" rtl="0" algn="ctr">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logarithmic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O(log</a:t>
                      </a:r>
                      <a:r>
                        <a:rPr b="1" baseline="-25000" i="0" lang="en-US" sz="2000" u="none" cap="none" strike="noStrike">
                          <a:solidFill>
                            <a:schemeClr val="accent2"/>
                          </a:solidFill>
                          <a:latin typeface="Tahoma"/>
                          <a:ea typeface="Tahoma"/>
                          <a:cs typeface="Tahoma"/>
                          <a:sym typeface="Tahoma"/>
                        </a:rPr>
                        <a:t>2</a:t>
                      </a:r>
                      <a:r>
                        <a:rPr b="1" i="0" lang="en-US" sz="2000" u="none" cap="none" strike="noStrike">
                          <a:solidFill>
                            <a:schemeClr val="accent2"/>
                          </a:solidFill>
                          <a:latin typeface="Tahoma"/>
                          <a:ea typeface="Tahoma"/>
                          <a:cs typeface="Tahoma"/>
                          <a:sym typeface="Tahoma"/>
                        </a:rPr>
                        <a:t>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49275">
                <a:tc>
                  <a:txBody>
                    <a:bodyPr/>
                    <a:lstStyle/>
                    <a:p>
                      <a:pPr indent="0" lvl="0" marL="0" marR="0" rtl="0" algn="ctr">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linear</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O(N)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0850">
                <a:tc>
                  <a:txBody>
                    <a:bodyPr/>
                    <a:lstStyle/>
                    <a:p>
                      <a:pPr indent="0" lvl="0" marL="0" marR="0" rtl="0" algn="ctr">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linearithmic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O(N log</a:t>
                      </a:r>
                      <a:r>
                        <a:rPr b="1" baseline="-25000" i="0" lang="en-US" sz="2000" u="none" cap="none" strike="noStrike">
                          <a:solidFill>
                            <a:schemeClr val="accent2"/>
                          </a:solidFill>
                          <a:latin typeface="Tahoma"/>
                          <a:ea typeface="Tahoma"/>
                          <a:cs typeface="Tahoma"/>
                          <a:sym typeface="Tahoma"/>
                        </a:rPr>
                        <a:t>2</a:t>
                      </a:r>
                      <a:r>
                        <a:rPr b="1" i="0" lang="en-US" sz="2000" u="none" cap="none" strike="noStrike">
                          <a:solidFill>
                            <a:schemeClr val="accent2"/>
                          </a:solidFill>
                          <a:latin typeface="Tahoma"/>
                          <a:ea typeface="Tahoma"/>
                          <a:cs typeface="Tahoma"/>
                          <a:sym typeface="Tahoma"/>
                        </a:rPr>
                        <a:t>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0850">
                <a:tc>
                  <a:txBody>
                    <a:bodyPr/>
                    <a:lstStyle/>
                    <a:p>
                      <a:pPr indent="0" lvl="0" marL="0" marR="0" rtl="0" algn="ctr">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quadratic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O(N</a:t>
                      </a:r>
                      <a:r>
                        <a:rPr b="1" baseline="30000" i="0" lang="en-US" sz="2000" u="none" cap="none" strike="noStrike">
                          <a:solidFill>
                            <a:schemeClr val="accent2"/>
                          </a:solidFill>
                          <a:latin typeface="Tahoma"/>
                          <a:ea typeface="Tahoma"/>
                          <a:cs typeface="Tahoma"/>
                          <a:sym typeface="Tahoma"/>
                        </a:rPr>
                        <a:t>2</a:t>
                      </a:r>
                      <a:r>
                        <a:rPr b="1" i="0" lang="en-US" sz="2000" u="none" cap="none" strike="noStrike">
                          <a:solidFill>
                            <a:schemeClr val="accent2"/>
                          </a:solidFill>
                          <a:latin typeface="Tahoma"/>
                          <a:ea typeface="Tahoma"/>
                          <a:cs typeface="Tahoma"/>
                          <a:sym typeface="Tahoma"/>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8150">
                <a:tc>
                  <a:txBody>
                    <a:bodyPr/>
                    <a:lstStyle/>
                    <a:p>
                      <a:pPr indent="0" lvl="0" marL="0" marR="0" rtl="0" algn="ctr">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exponential</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O(N</a:t>
                      </a:r>
                      <a:r>
                        <a:rPr b="1" baseline="30000" i="0" lang="en-US" sz="2000" u="none" cap="none" strike="noStrike">
                          <a:solidFill>
                            <a:schemeClr val="accent2"/>
                          </a:solidFill>
                          <a:latin typeface="Tahoma"/>
                          <a:ea typeface="Tahoma"/>
                          <a:cs typeface="Tahoma"/>
                          <a:sym typeface="Tahoma"/>
                        </a:rPr>
                        <a:t>n</a:t>
                      </a:r>
                      <a:r>
                        <a:rPr b="1" i="0" lang="en-US" sz="2000" u="none" cap="none" strike="noStrike">
                          <a:solidFill>
                            <a:schemeClr val="accent2"/>
                          </a:solidFill>
                          <a:latin typeface="Tahoma"/>
                          <a:ea typeface="Tahoma"/>
                          <a:cs typeface="Tahoma"/>
                          <a:sym typeface="Tahoma"/>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Google Shape;436;p40"/>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437" name="Google Shape;437;p40"/>
          <p:cNvSpPr/>
          <p:nvPr/>
        </p:nvSpPr>
        <p:spPr>
          <a:xfrm>
            <a:off x="1219200" y="1600200"/>
            <a:ext cx="6934200" cy="3886200"/>
          </a:xfrm>
          <a:prstGeom prst="rect">
            <a:avLst/>
          </a:prstGeom>
          <a:solidFill>
            <a:srgbClr val="CC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Tahoma"/>
              <a:ea typeface="Tahoma"/>
              <a:cs typeface="Tahoma"/>
              <a:sym typeface="Tahoma"/>
            </a:endParaRPr>
          </a:p>
        </p:txBody>
      </p:sp>
      <p:cxnSp>
        <p:nvCxnSpPr>
          <p:cNvPr id="438" name="Google Shape;438;p40"/>
          <p:cNvCxnSpPr/>
          <p:nvPr/>
        </p:nvCxnSpPr>
        <p:spPr>
          <a:xfrm flipH="1" rot="10800000">
            <a:off x="1219200" y="1828800"/>
            <a:ext cx="6705600" cy="3657600"/>
          </a:xfrm>
          <a:prstGeom prst="straightConnector1">
            <a:avLst/>
          </a:prstGeom>
          <a:noFill/>
          <a:ln cap="flat" cmpd="sng" w="50800">
            <a:solidFill>
              <a:srgbClr val="0000FF"/>
            </a:solidFill>
            <a:prstDash val="solid"/>
            <a:round/>
            <a:headEnd len="sm" w="sm" type="none"/>
            <a:tailEnd len="sm" w="sm" type="triangle"/>
          </a:ln>
        </p:spPr>
      </p:cxnSp>
      <p:sp>
        <p:nvSpPr>
          <p:cNvPr id="439" name="Google Shape;439;p40"/>
          <p:cNvSpPr txBox="1"/>
          <p:nvPr/>
        </p:nvSpPr>
        <p:spPr>
          <a:xfrm>
            <a:off x="6858000" y="2590800"/>
            <a:ext cx="457200" cy="531813"/>
          </a:xfrm>
          <a:prstGeom prst="rect">
            <a:avLst/>
          </a:prstGeom>
          <a:no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3333CC"/>
                </a:solidFill>
                <a:latin typeface="Tahoma"/>
                <a:ea typeface="Tahoma"/>
                <a:cs typeface="Tahoma"/>
                <a:sym typeface="Tahoma"/>
              </a:rPr>
              <a:t>N</a:t>
            </a:r>
            <a:endParaRPr/>
          </a:p>
        </p:txBody>
      </p:sp>
      <p:cxnSp>
        <p:nvCxnSpPr>
          <p:cNvPr id="440" name="Google Shape;440;p40"/>
          <p:cNvCxnSpPr/>
          <p:nvPr/>
        </p:nvCxnSpPr>
        <p:spPr>
          <a:xfrm flipH="1" rot="10800000">
            <a:off x="1219200" y="2057400"/>
            <a:ext cx="76200" cy="3429000"/>
          </a:xfrm>
          <a:prstGeom prst="straightConnector1">
            <a:avLst/>
          </a:prstGeom>
          <a:noFill/>
          <a:ln cap="flat" cmpd="sng" w="50800">
            <a:solidFill>
              <a:srgbClr val="FF0000"/>
            </a:solidFill>
            <a:prstDash val="solid"/>
            <a:round/>
            <a:headEnd len="sm" w="sm" type="none"/>
            <a:tailEnd len="sm" w="sm" type="triangle"/>
          </a:ln>
        </p:spPr>
      </p:cxnSp>
      <p:sp>
        <p:nvSpPr>
          <p:cNvPr id="441" name="Google Shape;441;p40"/>
          <p:cNvSpPr txBox="1"/>
          <p:nvPr/>
        </p:nvSpPr>
        <p:spPr>
          <a:xfrm>
            <a:off x="1447800" y="2133600"/>
            <a:ext cx="609600" cy="531813"/>
          </a:xfrm>
          <a:prstGeom prst="rect">
            <a:avLst/>
          </a:prstGeom>
          <a:noFill/>
          <a:ln cap="flat" cmpd="sng" w="127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F0000"/>
                </a:solidFill>
                <a:latin typeface="Tahoma"/>
                <a:ea typeface="Tahoma"/>
                <a:cs typeface="Tahoma"/>
                <a:sym typeface="Tahoma"/>
              </a:rPr>
              <a:t>N</a:t>
            </a:r>
            <a:r>
              <a:rPr baseline="30000" lang="en-US" sz="2800">
                <a:solidFill>
                  <a:srgbClr val="FF0000"/>
                </a:solidFill>
                <a:latin typeface="Tahoma"/>
                <a:ea typeface="Tahoma"/>
                <a:cs typeface="Tahoma"/>
                <a:sym typeface="Tahoma"/>
              </a:rPr>
              <a:t>2</a:t>
            </a:r>
            <a:endParaRPr/>
          </a:p>
        </p:txBody>
      </p:sp>
      <p:sp>
        <p:nvSpPr>
          <p:cNvPr id="442" name="Google Shape;442;p40"/>
          <p:cNvSpPr txBox="1"/>
          <p:nvPr/>
        </p:nvSpPr>
        <p:spPr>
          <a:xfrm>
            <a:off x="304800" y="1676400"/>
            <a:ext cx="914400" cy="519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ahoma"/>
                <a:ea typeface="Tahoma"/>
                <a:cs typeface="Tahoma"/>
                <a:sym typeface="Tahoma"/>
              </a:rPr>
              <a:t>time</a:t>
            </a:r>
            <a:endParaRPr/>
          </a:p>
        </p:txBody>
      </p:sp>
      <p:sp>
        <p:nvSpPr>
          <p:cNvPr id="443" name="Google Shape;443;p40"/>
          <p:cNvSpPr txBox="1"/>
          <p:nvPr/>
        </p:nvSpPr>
        <p:spPr>
          <a:xfrm>
            <a:off x="6019800" y="5486400"/>
            <a:ext cx="1219200" cy="519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ahoma"/>
                <a:ea typeface="Tahoma"/>
                <a:cs typeface="Tahoma"/>
                <a:sym typeface="Tahoma"/>
              </a:rPr>
              <a:t>items</a:t>
            </a:r>
            <a:endParaRPr/>
          </a:p>
        </p:txBody>
      </p:sp>
      <p:cxnSp>
        <p:nvCxnSpPr>
          <p:cNvPr id="444" name="Google Shape;444;p40"/>
          <p:cNvCxnSpPr/>
          <p:nvPr/>
        </p:nvCxnSpPr>
        <p:spPr>
          <a:xfrm flipH="1" rot="10800000">
            <a:off x="1295400" y="4648200"/>
            <a:ext cx="6324600" cy="838200"/>
          </a:xfrm>
          <a:prstGeom prst="straightConnector1">
            <a:avLst/>
          </a:prstGeom>
          <a:noFill/>
          <a:ln cap="flat" cmpd="sng" w="50800">
            <a:solidFill>
              <a:srgbClr val="339966"/>
            </a:solidFill>
            <a:prstDash val="solid"/>
            <a:round/>
            <a:headEnd len="sm" w="sm" type="none"/>
            <a:tailEnd len="sm" w="sm" type="triangle"/>
          </a:ln>
        </p:spPr>
      </p:cxnSp>
      <p:sp>
        <p:nvSpPr>
          <p:cNvPr id="445" name="Google Shape;445;p40"/>
          <p:cNvSpPr txBox="1"/>
          <p:nvPr/>
        </p:nvSpPr>
        <p:spPr>
          <a:xfrm>
            <a:off x="5486400" y="4191000"/>
            <a:ext cx="1066800" cy="531813"/>
          </a:xfrm>
          <a:prstGeom prst="rect">
            <a:avLst/>
          </a:prstGeom>
          <a:noFill/>
          <a:ln cap="flat" cmpd="sng" w="12700">
            <a:solidFill>
              <a:srgbClr val="339966"/>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6666"/>
                </a:solidFill>
                <a:latin typeface="Tahoma"/>
                <a:ea typeface="Tahoma"/>
                <a:cs typeface="Tahoma"/>
                <a:sym typeface="Tahoma"/>
              </a:rPr>
              <a:t>log</a:t>
            </a:r>
            <a:r>
              <a:rPr baseline="-25000" lang="en-US" sz="2800">
                <a:solidFill>
                  <a:srgbClr val="006666"/>
                </a:solidFill>
                <a:latin typeface="Tahoma"/>
                <a:ea typeface="Tahoma"/>
                <a:cs typeface="Tahoma"/>
                <a:sym typeface="Tahoma"/>
              </a:rPr>
              <a:t>2</a:t>
            </a:r>
            <a:r>
              <a:rPr lang="en-US" sz="2800">
                <a:solidFill>
                  <a:srgbClr val="006666"/>
                </a:solidFill>
                <a:latin typeface="Tahoma"/>
                <a:ea typeface="Tahoma"/>
                <a:cs typeface="Tahoma"/>
                <a:sym typeface="Tahoma"/>
              </a:rPr>
              <a:t>N</a:t>
            </a:r>
            <a:endParaRPr/>
          </a:p>
        </p:txBody>
      </p:sp>
      <p:sp>
        <p:nvSpPr>
          <p:cNvPr id="446" name="Google Shape;446;p40"/>
          <p:cNvSpPr txBox="1"/>
          <p:nvPr/>
        </p:nvSpPr>
        <p:spPr>
          <a:xfrm>
            <a:off x="228600" y="6019800"/>
            <a:ext cx="3733800" cy="519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ahoma"/>
                <a:ea typeface="Tahoma"/>
                <a:cs typeface="Tahoma"/>
                <a:sym typeface="Tahoma"/>
              </a:rPr>
              <a:t>This is very general.</a:t>
            </a:r>
            <a:endParaRPr/>
          </a:p>
        </p:txBody>
      </p:sp>
      <p:cxnSp>
        <p:nvCxnSpPr>
          <p:cNvPr id="447" name="Google Shape;447;p40"/>
          <p:cNvCxnSpPr/>
          <p:nvPr/>
        </p:nvCxnSpPr>
        <p:spPr>
          <a:xfrm flipH="1" rot="10800000">
            <a:off x="1219200" y="1752600"/>
            <a:ext cx="2286000" cy="3733800"/>
          </a:xfrm>
          <a:prstGeom prst="straightConnector1">
            <a:avLst/>
          </a:prstGeom>
          <a:noFill/>
          <a:ln cap="flat" cmpd="sng" w="50800">
            <a:solidFill>
              <a:srgbClr val="800080"/>
            </a:solidFill>
            <a:prstDash val="solid"/>
            <a:round/>
            <a:headEnd len="sm" w="sm" type="none"/>
            <a:tailEnd len="sm" w="sm" type="triangle"/>
          </a:ln>
        </p:spPr>
      </p:cxnSp>
      <p:sp>
        <p:nvSpPr>
          <p:cNvPr id="448" name="Google Shape;448;p40"/>
          <p:cNvSpPr txBox="1"/>
          <p:nvPr/>
        </p:nvSpPr>
        <p:spPr>
          <a:xfrm>
            <a:off x="3429000" y="2057400"/>
            <a:ext cx="1600200" cy="531813"/>
          </a:xfrm>
          <a:prstGeom prst="rect">
            <a:avLst/>
          </a:prstGeom>
          <a:noFill/>
          <a:ln cap="flat" cmpd="sng" w="12700">
            <a:solidFill>
              <a:srgbClr val="80008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990099"/>
                </a:solidFill>
                <a:latin typeface="Tahoma"/>
                <a:ea typeface="Tahoma"/>
                <a:cs typeface="Tahoma"/>
                <a:sym typeface="Tahoma"/>
              </a:rPr>
              <a:t>N*log</a:t>
            </a:r>
            <a:r>
              <a:rPr baseline="-25000" lang="en-US" sz="2800">
                <a:solidFill>
                  <a:srgbClr val="990099"/>
                </a:solidFill>
                <a:latin typeface="Tahoma"/>
                <a:ea typeface="Tahoma"/>
                <a:cs typeface="Tahoma"/>
                <a:sym typeface="Tahoma"/>
              </a:rPr>
              <a:t>2</a:t>
            </a:r>
            <a:r>
              <a:rPr lang="en-US" sz="2800">
                <a:solidFill>
                  <a:srgbClr val="990099"/>
                </a:solidFill>
                <a:latin typeface="Tahoma"/>
                <a:ea typeface="Tahoma"/>
                <a:cs typeface="Tahoma"/>
                <a:sym typeface="Tahoma"/>
              </a:rPr>
              <a:t>N</a:t>
            </a:r>
            <a:endParaRPr/>
          </a:p>
        </p:txBody>
      </p:sp>
      <p:cxnSp>
        <p:nvCxnSpPr>
          <p:cNvPr id="449" name="Google Shape;449;p40"/>
          <p:cNvCxnSpPr/>
          <p:nvPr/>
        </p:nvCxnSpPr>
        <p:spPr>
          <a:xfrm>
            <a:off x="1295400" y="5486400"/>
            <a:ext cx="6324600" cy="0"/>
          </a:xfrm>
          <a:prstGeom prst="straightConnector1">
            <a:avLst/>
          </a:prstGeom>
          <a:noFill/>
          <a:ln cap="flat" cmpd="sng" w="50800">
            <a:solidFill>
              <a:srgbClr val="FF6600"/>
            </a:solidFill>
            <a:prstDash val="solid"/>
            <a:round/>
            <a:headEnd len="sm" w="sm" type="none"/>
            <a:tailEnd len="sm" w="sm" type="triangle"/>
          </a:ln>
        </p:spPr>
      </p:cxnSp>
      <p:sp>
        <p:nvSpPr>
          <p:cNvPr id="450" name="Google Shape;450;p40"/>
          <p:cNvSpPr txBox="1"/>
          <p:nvPr/>
        </p:nvSpPr>
        <p:spPr>
          <a:xfrm>
            <a:off x="7086600" y="4876800"/>
            <a:ext cx="381000" cy="531813"/>
          </a:xfrm>
          <a:prstGeom prst="rect">
            <a:avLst/>
          </a:prstGeom>
          <a:noFill/>
          <a:ln cap="flat" cmpd="sng" w="12700">
            <a:solidFill>
              <a:srgbClr val="FF66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F6600"/>
                </a:solidFill>
                <a:latin typeface="Tahoma"/>
                <a:ea typeface="Tahoma"/>
                <a:cs typeface="Tahoma"/>
                <a:sym typeface="Tahoma"/>
              </a:rPr>
              <a:t>1</a:t>
            </a:r>
            <a:endParaRPr/>
          </a:p>
        </p:txBody>
      </p:sp>
      <p:sp>
        <p:nvSpPr>
          <p:cNvPr id="451" name="Google Shape;451;p40"/>
          <p:cNvSpPr/>
          <p:nvPr/>
        </p:nvSpPr>
        <p:spPr>
          <a:xfrm>
            <a:off x="0" y="381000"/>
            <a:ext cx="914400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What is the Big O?</a:t>
            </a:r>
            <a:endParaRPr b="1" sz="5400">
              <a:solidFill>
                <a:srgbClr val="6F93DB"/>
              </a:solidFill>
              <a:latin typeface="Tahoma"/>
              <a:ea typeface="Tahoma"/>
              <a:cs typeface="Tahoma"/>
              <a:sym typeface="Tahom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41"/>
          <p:cNvSpPr/>
          <p:nvPr/>
        </p:nvSpPr>
        <p:spPr>
          <a:xfrm>
            <a:off x="609600" y="609600"/>
            <a:ext cx="8153400" cy="5632311"/>
          </a:xfrm>
          <a:prstGeom prst="rect">
            <a:avLst/>
          </a:prstGeom>
          <a:solidFill>
            <a:schemeClr val="accent2"/>
          </a:solidFill>
          <a:ln cap="flat" cmpd="sng" w="25400">
            <a:solidFill>
              <a:srgbClr val="25259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br>
              <a:rPr b="1" lang="en-US" sz="8000">
                <a:solidFill>
                  <a:srgbClr val="EDF9F4"/>
                </a:solidFill>
                <a:latin typeface="Tahoma"/>
                <a:ea typeface="Tahoma"/>
                <a:cs typeface="Tahoma"/>
                <a:sym typeface="Tahoma"/>
              </a:rPr>
            </a:br>
            <a:r>
              <a:rPr b="1" lang="en-US" sz="4000">
                <a:solidFill>
                  <a:srgbClr val="EDF9F4"/>
                </a:solidFill>
                <a:latin typeface="Arial"/>
                <a:ea typeface="Arial"/>
                <a:cs typeface="Arial"/>
                <a:sym typeface="Arial"/>
              </a:rPr>
              <a:t>A+ Computer Science</a:t>
            </a:r>
            <a:endParaRPr/>
          </a:p>
          <a:p>
            <a:pPr indent="0" lvl="0" marL="0" marR="0" rtl="0" algn="ctr">
              <a:spcBef>
                <a:spcPts val="0"/>
              </a:spcBef>
              <a:spcAft>
                <a:spcPts val="0"/>
              </a:spcAft>
              <a:buNone/>
            </a:pPr>
            <a:r>
              <a:rPr b="1" lang="en-US" sz="8000">
                <a:solidFill>
                  <a:srgbClr val="EDF9F4"/>
                </a:solidFill>
                <a:latin typeface="Arial"/>
                <a:ea typeface="Arial"/>
                <a:cs typeface="Arial"/>
                <a:sym typeface="Arial"/>
              </a:rPr>
              <a:t>BIG O NOTATION</a:t>
            </a:r>
            <a:endParaRPr/>
          </a:p>
          <a:p>
            <a:pPr indent="0" lvl="0" marL="0" marR="0" rtl="0" algn="ctr">
              <a:spcBef>
                <a:spcPts val="0"/>
              </a:spcBef>
              <a:spcAft>
                <a:spcPts val="0"/>
              </a:spcAft>
              <a:buNone/>
            </a:pPr>
            <a:r>
              <a:t/>
            </a:r>
            <a:endParaRPr b="1" sz="8000">
              <a:solidFill>
                <a:srgbClr val="EDF9F4"/>
              </a:solidFill>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5"/>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115" name="Google Shape;115;p5"/>
          <p:cNvSpPr/>
          <p:nvPr/>
        </p:nvSpPr>
        <p:spPr>
          <a:xfrm>
            <a:off x="1371600" y="1524000"/>
            <a:ext cx="6362700" cy="3935413"/>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800">
                <a:solidFill>
                  <a:schemeClr val="dk1"/>
                </a:solidFill>
                <a:latin typeface="Tahoma"/>
                <a:ea typeface="Tahoma"/>
                <a:cs typeface="Tahoma"/>
                <a:sym typeface="Tahoma"/>
              </a:rPr>
              <a:t>One of the main reasons for consulting</a:t>
            </a:r>
            <a:endParaRPr/>
          </a:p>
          <a:p>
            <a:pPr indent="0" lvl="0" marL="0" marR="0" rtl="0" algn="l">
              <a:spcBef>
                <a:spcPts val="0"/>
              </a:spcBef>
              <a:spcAft>
                <a:spcPts val="0"/>
              </a:spcAft>
              <a:buNone/>
            </a:pPr>
            <a:r>
              <a:rPr lang="en-US" sz="2800">
                <a:solidFill>
                  <a:schemeClr val="dk1"/>
                </a:solidFill>
                <a:latin typeface="Tahoma"/>
                <a:ea typeface="Tahoma"/>
                <a:cs typeface="Tahoma"/>
                <a:sym typeface="Tahoma"/>
              </a:rPr>
              <a:t>Big-O is to make decisions about which</a:t>
            </a:r>
            <a:endParaRPr/>
          </a:p>
          <a:p>
            <a:pPr indent="0" lvl="0" marL="0" marR="0" rtl="0" algn="l">
              <a:spcBef>
                <a:spcPts val="0"/>
              </a:spcBef>
              <a:spcAft>
                <a:spcPts val="0"/>
              </a:spcAft>
              <a:buNone/>
            </a:pPr>
            <a:r>
              <a:rPr lang="en-US" sz="2800">
                <a:solidFill>
                  <a:schemeClr val="dk1"/>
                </a:solidFill>
                <a:latin typeface="Tahoma"/>
                <a:ea typeface="Tahoma"/>
                <a:cs typeface="Tahoma"/>
                <a:sym typeface="Tahoma"/>
              </a:rPr>
              <a:t>algorithm to use for a particular job.  </a:t>
            </a:r>
            <a:endParaRPr/>
          </a:p>
          <a:p>
            <a:pPr indent="0" lvl="0" marL="0" marR="0" rtl="0" algn="l">
              <a:spcBef>
                <a:spcPts val="0"/>
              </a:spcBef>
              <a:spcAft>
                <a:spcPts val="0"/>
              </a:spcAft>
              <a:buNone/>
            </a:pPr>
            <a:r>
              <a:t/>
            </a:r>
            <a:endParaRPr sz="2800">
              <a:solidFill>
                <a:schemeClr val="dk1"/>
              </a:solidFill>
              <a:latin typeface="Tahoma"/>
              <a:ea typeface="Tahoma"/>
              <a:cs typeface="Tahoma"/>
              <a:sym typeface="Tahoma"/>
            </a:endParaRPr>
          </a:p>
          <a:p>
            <a:pPr indent="0" lvl="0" marL="0" marR="0" rtl="0" algn="l">
              <a:spcBef>
                <a:spcPts val="0"/>
              </a:spcBef>
              <a:spcAft>
                <a:spcPts val="0"/>
              </a:spcAft>
              <a:buNone/>
            </a:pPr>
            <a:r>
              <a:rPr lang="en-US" sz="2800">
                <a:solidFill>
                  <a:schemeClr val="dk1"/>
                </a:solidFill>
                <a:latin typeface="Tahoma"/>
                <a:ea typeface="Tahoma"/>
                <a:cs typeface="Tahoma"/>
                <a:sym typeface="Tahoma"/>
              </a:rPr>
              <a:t>If you are designing a program to </a:t>
            </a:r>
            <a:endParaRPr/>
          </a:p>
          <a:p>
            <a:pPr indent="0" lvl="0" marL="0" marR="0" rtl="0" algn="l">
              <a:spcBef>
                <a:spcPts val="0"/>
              </a:spcBef>
              <a:spcAft>
                <a:spcPts val="0"/>
              </a:spcAft>
              <a:buNone/>
            </a:pPr>
            <a:r>
              <a:rPr lang="en-US" sz="2800">
                <a:solidFill>
                  <a:schemeClr val="dk1"/>
                </a:solidFill>
                <a:latin typeface="Tahoma"/>
                <a:ea typeface="Tahoma"/>
                <a:cs typeface="Tahoma"/>
                <a:sym typeface="Tahoma"/>
              </a:rPr>
              <a:t>sort 2 trillion data base records, writing</a:t>
            </a:r>
            <a:endParaRPr/>
          </a:p>
          <a:p>
            <a:pPr indent="0" lvl="0" marL="0" marR="0" rtl="0" algn="l">
              <a:spcBef>
                <a:spcPts val="0"/>
              </a:spcBef>
              <a:spcAft>
                <a:spcPts val="0"/>
              </a:spcAft>
              <a:buNone/>
            </a:pPr>
            <a:r>
              <a:rPr lang="en-US" sz="2800">
                <a:solidFill>
                  <a:schemeClr val="dk1"/>
                </a:solidFill>
                <a:latin typeface="Tahoma"/>
                <a:ea typeface="Tahoma"/>
                <a:cs typeface="Tahoma"/>
                <a:sym typeface="Tahoma"/>
              </a:rPr>
              <a:t>an N</a:t>
            </a:r>
            <a:r>
              <a:rPr baseline="30000" lang="en-US" sz="2800">
                <a:solidFill>
                  <a:schemeClr val="dk1"/>
                </a:solidFill>
                <a:latin typeface="Tahoma"/>
                <a:ea typeface="Tahoma"/>
                <a:cs typeface="Tahoma"/>
                <a:sym typeface="Tahoma"/>
              </a:rPr>
              <a:t>2</a:t>
            </a:r>
            <a:r>
              <a:rPr lang="en-US" sz="2800">
                <a:solidFill>
                  <a:schemeClr val="dk1"/>
                </a:solidFill>
                <a:latin typeface="Tahoma"/>
                <a:ea typeface="Tahoma"/>
                <a:cs typeface="Tahoma"/>
                <a:sym typeface="Tahoma"/>
              </a:rPr>
              <a:t> sort instead of taking the time </a:t>
            </a:r>
            <a:endParaRPr/>
          </a:p>
          <a:p>
            <a:pPr indent="0" lvl="0" marL="0" marR="0" rtl="0" algn="l">
              <a:spcBef>
                <a:spcPts val="0"/>
              </a:spcBef>
              <a:spcAft>
                <a:spcPts val="0"/>
              </a:spcAft>
              <a:buNone/>
            </a:pPr>
            <a:r>
              <a:rPr lang="en-US" sz="2800">
                <a:solidFill>
                  <a:schemeClr val="dk1"/>
                </a:solidFill>
                <a:latin typeface="Tahoma"/>
                <a:ea typeface="Tahoma"/>
                <a:cs typeface="Tahoma"/>
                <a:sym typeface="Tahoma"/>
              </a:rPr>
              <a:t>to design and write an N*LogN</a:t>
            </a:r>
            <a:endParaRPr/>
          </a:p>
          <a:p>
            <a:pPr indent="0" lvl="0" marL="0" marR="0" rtl="0" algn="l">
              <a:spcBef>
                <a:spcPts val="0"/>
              </a:spcBef>
              <a:spcAft>
                <a:spcPts val="0"/>
              </a:spcAft>
              <a:buNone/>
            </a:pPr>
            <a:r>
              <a:rPr lang="en-US" sz="2800">
                <a:solidFill>
                  <a:schemeClr val="dk1"/>
                </a:solidFill>
                <a:latin typeface="Tahoma"/>
                <a:ea typeface="Tahoma"/>
                <a:cs typeface="Tahoma"/>
                <a:sym typeface="Tahoma"/>
              </a:rPr>
              <a:t>sort, could cost you your job. </a:t>
            </a:r>
            <a:endParaRPr b="1" sz="2800">
              <a:solidFill>
                <a:schemeClr val="dk1"/>
              </a:solidFill>
              <a:latin typeface="Tahoma"/>
              <a:ea typeface="Tahoma"/>
              <a:cs typeface="Tahoma"/>
              <a:sym typeface="Tahoma"/>
            </a:endParaRPr>
          </a:p>
        </p:txBody>
      </p:sp>
      <p:sp>
        <p:nvSpPr>
          <p:cNvPr id="116" name="Google Shape;116;p5"/>
          <p:cNvSpPr/>
          <p:nvPr/>
        </p:nvSpPr>
        <p:spPr>
          <a:xfrm>
            <a:off x="0" y="381000"/>
            <a:ext cx="914400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Big O Notation</a:t>
            </a:r>
            <a:endParaRPr b="1" sz="5400">
              <a:solidFill>
                <a:srgbClr val="6F93DB"/>
              </a:solidFill>
              <a:latin typeface="Tahoma"/>
              <a:ea typeface="Tahoma"/>
              <a:cs typeface="Tahoma"/>
              <a:sym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6"/>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122" name="Google Shape;122;p6"/>
          <p:cNvSpPr/>
          <p:nvPr/>
        </p:nvSpPr>
        <p:spPr>
          <a:xfrm>
            <a:off x="1219200" y="2057400"/>
            <a:ext cx="6896100" cy="180022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800">
                <a:solidFill>
                  <a:schemeClr val="dk1"/>
                </a:solidFill>
                <a:latin typeface="Tahoma"/>
                <a:ea typeface="Tahoma"/>
                <a:cs typeface="Tahoma"/>
                <a:sym typeface="Tahoma"/>
              </a:rPr>
              <a:t>In order to properly apply a BigO notation,</a:t>
            </a:r>
            <a:endParaRPr/>
          </a:p>
          <a:p>
            <a:pPr indent="0" lvl="0" marL="0" marR="0" rtl="0" algn="l">
              <a:spcBef>
                <a:spcPts val="0"/>
              </a:spcBef>
              <a:spcAft>
                <a:spcPts val="0"/>
              </a:spcAft>
              <a:buNone/>
            </a:pPr>
            <a:r>
              <a:rPr lang="en-US" sz="2800">
                <a:solidFill>
                  <a:schemeClr val="dk1"/>
                </a:solidFill>
                <a:latin typeface="Tahoma"/>
                <a:ea typeface="Tahoma"/>
                <a:cs typeface="Tahoma"/>
                <a:sym typeface="Tahoma"/>
              </a:rPr>
              <a:t>it is important to analyze a piece of code</a:t>
            </a:r>
            <a:endParaRPr/>
          </a:p>
          <a:p>
            <a:pPr indent="0" lvl="0" marL="0" marR="0" rtl="0" algn="l">
              <a:spcBef>
                <a:spcPts val="0"/>
              </a:spcBef>
              <a:spcAft>
                <a:spcPts val="0"/>
              </a:spcAft>
              <a:buNone/>
            </a:pPr>
            <a:r>
              <a:rPr lang="en-US" sz="2800">
                <a:solidFill>
                  <a:schemeClr val="dk1"/>
                </a:solidFill>
                <a:latin typeface="Tahoma"/>
                <a:ea typeface="Tahoma"/>
                <a:cs typeface="Tahoma"/>
                <a:sym typeface="Tahoma"/>
              </a:rPr>
              <a:t>to see what the code is doing and how </a:t>
            </a:r>
            <a:endParaRPr/>
          </a:p>
          <a:p>
            <a:pPr indent="0" lvl="0" marL="0" marR="0" rtl="0" algn="l">
              <a:spcBef>
                <a:spcPts val="0"/>
              </a:spcBef>
              <a:spcAft>
                <a:spcPts val="0"/>
              </a:spcAft>
              <a:buNone/>
            </a:pPr>
            <a:r>
              <a:rPr lang="en-US" sz="2800">
                <a:solidFill>
                  <a:schemeClr val="dk1"/>
                </a:solidFill>
                <a:latin typeface="Tahoma"/>
                <a:ea typeface="Tahoma"/>
                <a:cs typeface="Tahoma"/>
                <a:sym typeface="Tahoma"/>
              </a:rPr>
              <a:t>many times it is doing it.</a:t>
            </a:r>
            <a:endParaRPr b="1" sz="2800">
              <a:solidFill>
                <a:schemeClr val="dk1"/>
              </a:solidFill>
              <a:latin typeface="Tahoma"/>
              <a:ea typeface="Tahoma"/>
              <a:cs typeface="Tahoma"/>
              <a:sym typeface="Tahoma"/>
            </a:endParaRPr>
          </a:p>
        </p:txBody>
      </p:sp>
      <p:sp>
        <p:nvSpPr>
          <p:cNvPr id="123" name="Google Shape;123;p6"/>
          <p:cNvSpPr/>
          <p:nvPr/>
        </p:nvSpPr>
        <p:spPr>
          <a:xfrm>
            <a:off x="0" y="381000"/>
            <a:ext cx="914400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Analyzing Code</a:t>
            </a:r>
            <a:endParaRPr b="1" sz="5400">
              <a:solidFill>
                <a:srgbClr val="6F93DB"/>
              </a:solidFill>
              <a:latin typeface="Tahoma"/>
              <a:ea typeface="Tahoma"/>
              <a:cs typeface="Tahoma"/>
              <a:sym typeface="Tahoma"/>
            </a:endParaRPr>
          </a:p>
        </p:txBody>
      </p:sp>
      <p:pic>
        <p:nvPicPr>
          <p:cNvPr id="124" name="Google Shape;124;p6"/>
          <p:cNvPicPr preferRelativeResize="0"/>
          <p:nvPr/>
        </p:nvPicPr>
        <p:blipFill rotWithShape="1">
          <a:blip r:embed="rId3">
            <a:alphaModFix/>
          </a:blip>
          <a:srcRect b="0" l="0" r="0" t="0"/>
          <a:stretch/>
        </p:blipFill>
        <p:spPr>
          <a:xfrm>
            <a:off x="2133600" y="4191000"/>
            <a:ext cx="4953000" cy="218890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7"/>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130" name="Google Shape;130;p7"/>
          <p:cNvSpPr/>
          <p:nvPr/>
        </p:nvSpPr>
        <p:spPr>
          <a:xfrm>
            <a:off x="1219200" y="1600200"/>
            <a:ext cx="4329113" cy="265430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800">
                <a:solidFill>
                  <a:schemeClr val="dk1"/>
                </a:solidFill>
                <a:latin typeface="Tahoma"/>
                <a:ea typeface="Tahoma"/>
                <a:cs typeface="Tahoma"/>
                <a:sym typeface="Tahoma"/>
              </a:rPr>
              <a:t>int fun = //some input</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if(fun&gt;30){</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   out.println("whoot");</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else if(fun&lt;=30){</a:t>
            </a:r>
            <a:br>
              <a:rPr b="1" lang="en-US" sz="2800">
                <a:solidFill>
                  <a:schemeClr val="dk1"/>
                </a:solidFill>
                <a:latin typeface="Tahoma"/>
                <a:ea typeface="Tahoma"/>
                <a:cs typeface="Tahoma"/>
                <a:sym typeface="Tahoma"/>
              </a:rPr>
            </a:br>
            <a:r>
              <a:rPr b="1" lang="en-US" sz="2800">
                <a:solidFill>
                  <a:schemeClr val="dk1"/>
                </a:solidFill>
                <a:latin typeface="Tahoma"/>
                <a:ea typeface="Tahoma"/>
                <a:cs typeface="Tahoma"/>
                <a:sym typeface="Tahoma"/>
              </a:rPr>
              <a:t>   out.println("fly");</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a:t>
            </a:r>
            <a:endParaRPr/>
          </a:p>
        </p:txBody>
      </p:sp>
      <p:sp>
        <p:nvSpPr>
          <p:cNvPr id="131" name="Google Shape;131;p7"/>
          <p:cNvSpPr txBox="1"/>
          <p:nvPr/>
        </p:nvSpPr>
        <p:spPr>
          <a:xfrm>
            <a:off x="6477000" y="2971800"/>
            <a:ext cx="2133600" cy="1930400"/>
          </a:xfrm>
          <a:prstGeom prst="rect">
            <a:avLst/>
          </a:prstGeom>
          <a:noFill/>
          <a:ln cap="flat" cmpd="sng" w="12700">
            <a:solidFill>
              <a:srgbClr val="8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C0000"/>
                </a:solidFill>
                <a:latin typeface="Tahoma"/>
                <a:ea typeface="Tahoma"/>
                <a:cs typeface="Tahoma"/>
                <a:sym typeface="Tahoma"/>
              </a:rPr>
              <a:t>How much work can take place when this code runs?</a:t>
            </a:r>
            <a:endParaRPr/>
          </a:p>
        </p:txBody>
      </p:sp>
      <p:sp>
        <p:nvSpPr>
          <p:cNvPr id="132" name="Google Shape;132;p7"/>
          <p:cNvSpPr/>
          <p:nvPr/>
        </p:nvSpPr>
        <p:spPr>
          <a:xfrm>
            <a:off x="0" y="381000"/>
            <a:ext cx="914400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Analyzing Code</a:t>
            </a:r>
            <a:endParaRPr b="1" sz="5400">
              <a:solidFill>
                <a:srgbClr val="6F93DB"/>
              </a:solidFill>
              <a:latin typeface="Tahoma"/>
              <a:ea typeface="Tahoma"/>
              <a:cs typeface="Tahoma"/>
              <a:sym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8"/>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138" name="Google Shape;138;p8"/>
          <p:cNvSpPr/>
          <p:nvPr/>
        </p:nvSpPr>
        <p:spPr>
          <a:xfrm>
            <a:off x="1219200" y="1600200"/>
            <a:ext cx="5688013" cy="43624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800">
                <a:solidFill>
                  <a:schemeClr val="dk1"/>
                </a:solidFill>
                <a:latin typeface="Tahoma"/>
                <a:ea typeface="Tahoma"/>
                <a:cs typeface="Tahoma"/>
                <a:sym typeface="Tahoma"/>
              </a:rPr>
              <a:t>int run = //some input</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for(int go=1; go&lt;=run; go++)</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  int fun = //some input</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  if(fun&gt;30){</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     out.println("whoot");</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  else if(fun&lt;=30){</a:t>
            </a:r>
            <a:br>
              <a:rPr b="1" lang="en-US" sz="2800">
                <a:solidFill>
                  <a:schemeClr val="dk1"/>
                </a:solidFill>
                <a:latin typeface="Tahoma"/>
                <a:ea typeface="Tahoma"/>
                <a:cs typeface="Tahoma"/>
                <a:sym typeface="Tahoma"/>
              </a:rPr>
            </a:br>
            <a:r>
              <a:rPr b="1" lang="en-US" sz="2800">
                <a:solidFill>
                  <a:schemeClr val="dk1"/>
                </a:solidFill>
                <a:latin typeface="Tahoma"/>
                <a:ea typeface="Tahoma"/>
                <a:cs typeface="Tahoma"/>
                <a:sym typeface="Tahoma"/>
              </a:rPr>
              <a:t>     out.println("fly");</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  }</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a:t>
            </a:r>
            <a:endParaRPr/>
          </a:p>
        </p:txBody>
      </p:sp>
      <p:sp>
        <p:nvSpPr>
          <p:cNvPr id="139" name="Google Shape;139;p8"/>
          <p:cNvSpPr txBox="1"/>
          <p:nvPr/>
        </p:nvSpPr>
        <p:spPr>
          <a:xfrm>
            <a:off x="6477000" y="2971800"/>
            <a:ext cx="2133600" cy="1930400"/>
          </a:xfrm>
          <a:prstGeom prst="rect">
            <a:avLst/>
          </a:prstGeom>
          <a:noFill/>
          <a:ln cap="flat" cmpd="sng" w="12700">
            <a:solidFill>
              <a:srgbClr val="8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C0000"/>
                </a:solidFill>
                <a:latin typeface="Tahoma"/>
                <a:ea typeface="Tahoma"/>
                <a:cs typeface="Tahoma"/>
                <a:sym typeface="Tahoma"/>
              </a:rPr>
              <a:t>How much work can take place when this code runs?</a:t>
            </a:r>
            <a:endParaRPr/>
          </a:p>
        </p:txBody>
      </p:sp>
      <p:sp>
        <p:nvSpPr>
          <p:cNvPr id="140" name="Google Shape;140;p8"/>
          <p:cNvSpPr/>
          <p:nvPr/>
        </p:nvSpPr>
        <p:spPr>
          <a:xfrm>
            <a:off x="0" y="381000"/>
            <a:ext cx="914400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Analyzing Code</a:t>
            </a:r>
            <a:endParaRPr b="1" sz="5400">
              <a:solidFill>
                <a:srgbClr val="6F93DB"/>
              </a:solidFill>
              <a:latin typeface="Tahoma"/>
              <a:ea typeface="Tahoma"/>
              <a:cs typeface="Tahoma"/>
              <a:sym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9"/>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US"/>
              <a:t>© A+ Computer Science  -  www.apluscompsci.com</a:t>
            </a:r>
            <a:endParaRPr/>
          </a:p>
        </p:txBody>
      </p:sp>
      <p:sp>
        <p:nvSpPr>
          <p:cNvPr id="146" name="Google Shape;146;p9"/>
          <p:cNvSpPr/>
          <p:nvPr/>
        </p:nvSpPr>
        <p:spPr>
          <a:xfrm>
            <a:off x="1219200" y="1600200"/>
            <a:ext cx="4117975" cy="3444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chemeClr val="dk1"/>
                </a:solidFill>
                <a:latin typeface="Tahoma"/>
                <a:ea typeface="Tahoma"/>
                <a:cs typeface="Tahoma"/>
                <a:sym typeface="Tahoma"/>
              </a:rPr>
              <a:t>int run = //some input</a:t>
            </a:r>
            <a:endParaRPr/>
          </a:p>
          <a:p>
            <a:pPr indent="0" lvl="0" marL="0" marR="0" rtl="0" algn="l">
              <a:spcBef>
                <a:spcPts val="0"/>
              </a:spcBef>
              <a:spcAft>
                <a:spcPts val="0"/>
              </a:spcAft>
              <a:buNone/>
            </a:pPr>
            <a:r>
              <a:t/>
            </a:r>
            <a:endParaRPr b="1" sz="2000">
              <a:solidFill>
                <a:schemeClr val="dk1"/>
              </a:solidFill>
              <a:latin typeface="Tahoma"/>
              <a:ea typeface="Tahoma"/>
              <a:cs typeface="Tahoma"/>
              <a:sym typeface="Tahoma"/>
            </a:endParaRPr>
          </a:p>
          <a:p>
            <a:pPr indent="0" lvl="0" marL="0" marR="0" rtl="0" algn="l">
              <a:spcBef>
                <a:spcPts val="0"/>
              </a:spcBef>
              <a:spcAft>
                <a:spcPts val="0"/>
              </a:spcAft>
              <a:buNone/>
            </a:pPr>
            <a:r>
              <a:rPr b="1" lang="en-US" sz="2000">
                <a:solidFill>
                  <a:schemeClr val="dk1"/>
                </a:solidFill>
                <a:latin typeface="Tahoma"/>
                <a:ea typeface="Tahoma"/>
                <a:cs typeface="Tahoma"/>
                <a:sym typeface="Tahoma"/>
              </a:rPr>
              <a:t>for(int go=1; go&lt;=run; go++)</a:t>
            </a:r>
            <a:endParaRPr/>
          </a:p>
          <a:p>
            <a:pPr indent="0" lvl="0" marL="0" marR="0" rtl="0" algn="l">
              <a:spcBef>
                <a:spcPts val="0"/>
              </a:spcBef>
              <a:spcAft>
                <a:spcPts val="0"/>
              </a:spcAft>
              <a:buNone/>
            </a:pPr>
            <a:r>
              <a:rPr b="1" lang="en-US" sz="2000">
                <a:solidFill>
                  <a:schemeClr val="dk1"/>
                </a:solidFill>
                <a:latin typeface="Tahoma"/>
                <a:ea typeface="Tahoma"/>
                <a:cs typeface="Tahoma"/>
                <a:sym typeface="Tahoma"/>
              </a:rPr>
              <a:t>{</a:t>
            </a:r>
            <a:endParaRPr/>
          </a:p>
          <a:p>
            <a:pPr indent="0" lvl="0" marL="0" marR="0" rtl="0" algn="l">
              <a:spcBef>
                <a:spcPts val="0"/>
              </a:spcBef>
              <a:spcAft>
                <a:spcPts val="0"/>
              </a:spcAft>
              <a:buNone/>
            </a:pPr>
            <a:r>
              <a:rPr b="1" lang="en-US" sz="2000">
                <a:solidFill>
                  <a:schemeClr val="dk1"/>
                </a:solidFill>
                <a:latin typeface="Tahoma"/>
                <a:ea typeface="Tahoma"/>
                <a:cs typeface="Tahoma"/>
                <a:sym typeface="Tahoma"/>
              </a:rPr>
              <a:t>  int fun = //some input</a:t>
            </a:r>
            <a:endParaRPr/>
          </a:p>
          <a:p>
            <a:pPr indent="0" lvl="0" marL="0" marR="0" rtl="0" algn="l">
              <a:spcBef>
                <a:spcPts val="0"/>
              </a:spcBef>
              <a:spcAft>
                <a:spcPts val="0"/>
              </a:spcAft>
              <a:buNone/>
            </a:pPr>
            <a:r>
              <a:rPr b="1" lang="en-US" sz="2000">
                <a:solidFill>
                  <a:schemeClr val="dk1"/>
                </a:solidFill>
                <a:latin typeface="Tahoma"/>
                <a:ea typeface="Tahoma"/>
                <a:cs typeface="Tahoma"/>
                <a:sym typeface="Tahoma"/>
              </a:rPr>
              <a:t>  if(fun&gt;30){</a:t>
            </a:r>
            <a:endParaRPr/>
          </a:p>
          <a:p>
            <a:pPr indent="0" lvl="0" marL="0" marR="0" rtl="0" algn="l">
              <a:spcBef>
                <a:spcPts val="0"/>
              </a:spcBef>
              <a:spcAft>
                <a:spcPts val="0"/>
              </a:spcAft>
              <a:buNone/>
            </a:pPr>
            <a:r>
              <a:rPr b="1" lang="en-US" sz="2000">
                <a:solidFill>
                  <a:schemeClr val="dk1"/>
                </a:solidFill>
                <a:latin typeface="Tahoma"/>
                <a:ea typeface="Tahoma"/>
                <a:cs typeface="Tahoma"/>
                <a:sym typeface="Tahoma"/>
              </a:rPr>
              <a:t>     out.println("whoot");</a:t>
            </a:r>
            <a:endParaRPr/>
          </a:p>
          <a:p>
            <a:pPr indent="0" lvl="0" marL="0" marR="0" rtl="0" algn="l">
              <a:spcBef>
                <a:spcPts val="0"/>
              </a:spcBef>
              <a:spcAft>
                <a:spcPts val="0"/>
              </a:spcAft>
              <a:buNone/>
            </a:pPr>
            <a:r>
              <a:rPr b="1" lang="en-US" sz="2000">
                <a:solidFill>
                  <a:schemeClr val="dk1"/>
                </a:solidFill>
                <a:latin typeface="Tahoma"/>
                <a:ea typeface="Tahoma"/>
                <a:cs typeface="Tahoma"/>
                <a:sym typeface="Tahoma"/>
              </a:rPr>
              <a:t>  else if(fun&lt;=30){</a:t>
            </a:r>
            <a:br>
              <a:rPr b="1" lang="en-US" sz="2000">
                <a:solidFill>
                  <a:schemeClr val="dk1"/>
                </a:solidFill>
                <a:latin typeface="Tahoma"/>
                <a:ea typeface="Tahoma"/>
                <a:cs typeface="Tahoma"/>
                <a:sym typeface="Tahoma"/>
              </a:rPr>
            </a:br>
            <a:r>
              <a:rPr b="1" lang="en-US" sz="2000">
                <a:solidFill>
                  <a:schemeClr val="dk1"/>
                </a:solidFill>
                <a:latin typeface="Tahoma"/>
                <a:ea typeface="Tahoma"/>
                <a:cs typeface="Tahoma"/>
                <a:sym typeface="Tahoma"/>
              </a:rPr>
              <a:t>     out.println("fly");</a:t>
            </a:r>
            <a:endParaRPr/>
          </a:p>
          <a:p>
            <a:pPr indent="0" lvl="0" marL="0" marR="0" rtl="0" algn="l">
              <a:spcBef>
                <a:spcPts val="0"/>
              </a:spcBef>
              <a:spcAft>
                <a:spcPts val="0"/>
              </a:spcAft>
              <a:buNone/>
            </a:pPr>
            <a:r>
              <a:rPr b="1" lang="en-US" sz="2000">
                <a:solidFill>
                  <a:schemeClr val="dk1"/>
                </a:solidFill>
                <a:latin typeface="Tahoma"/>
                <a:ea typeface="Tahoma"/>
                <a:cs typeface="Tahoma"/>
                <a:sym typeface="Tahoma"/>
              </a:rPr>
              <a:t>  }</a:t>
            </a:r>
            <a:endParaRPr/>
          </a:p>
          <a:p>
            <a:pPr indent="0" lvl="0" marL="0" marR="0" rtl="0" algn="l">
              <a:spcBef>
                <a:spcPts val="0"/>
              </a:spcBef>
              <a:spcAft>
                <a:spcPts val="0"/>
              </a:spcAft>
              <a:buNone/>
            </a:pPr>
            <a:r>
              <a:rPr b="1" lang="en-US" sz="2000">
                <a:solidFill>
                  <a:schemeClr val="dk1"/>
                </a:solidFill>
                <a:latin typeface="Tahoma"/>
                <a:ea typeface="Tahoma"/>
                <a:cs typeface="Tahoma"/>
                <a:sym typeface="Tahoma"/>
              </a:rPr>
              <a:t>}</a:t>
            </a:r>
            <a:endParaRPr/>
          </a:p>
        </p:txBody>
      </p:sp>
      <p:sp>
        <p:nvSpPr>
          <p:cNvPr id="147" name="Google Shape;147;p9"/>
          <p:cNvSpPr txBox="1"/>
          <p:nvPr/>
        </p:nvSpPr>
        <p:spPr>
          <a:xfrm>
            <a:off x="5562600" y="2133600"/>
            <a:ext cx="2743200" cy="469900"/>
          </a:xfrm>
          <a:prstGeom prst="rect">
            <a:avLst/>
          </a:prstGeom>
          <a:noFill/>
          <a:ln cap="flat" cmpd="sng" w="12700">
            <a:solidFill>
              <a:srgbClr val="8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C0000"/>
                </a:solidFill>
                <a:latin typeface="Tahoma"/>
                <a:ea typeface="Tahoma"/>
                <a:cs typeface="Tahoma"/>
                <a:sym typeface="Tahoma"/>
              </a:rPr>
              <a:t>Runs n times</a:t>
            </a:r>
            <a:endParaRPr/>
          </a:p>
        </p:txBody>
      </p:sp>
      <p:sp>
        <p:nvSpPr>
          <p:cNvPr id="148" name="Google Shape;148;p9"/>
          <p:cNvSpPr txBox="1"/>
          <p:nvPr/>
        </p:nvSpPr>
        <p:spPr>
          <a:xfrm>
            <a:off x="4876800" y="3048000"/>
            <a:ext cx="2743200" cy="1200150"/>
          </a:xfrm>
          <a:prstGeom prst="rect">
            <a:avLst/>
          </a:prstGeom>
          <a:noFill/>
          <a:ln cap="flat" cmpd="sng" w="12700">
            <a:solidFill>
              <a:srgbClr val="8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C0000"/>
                </a:solidFill>
                <a:latin typeface="Tahoma"/>
                <a:ea typeface="Tahoma"/>
                <a:cs typeface="Tahoma"/>
                <a:sym typeface="Tahoma"/>
              </a:rPr>
              <a:t>Each time the loop runs, the if</a:t>
            </a:r>
            <a:br>
              <a:rPr b="1" lang="en-US" sz="2400">
                <a:solidFill>
                  <a:srgbClr val="CC0000"/>
                </a:solidFill>
                <a:latin typeface="Tahoma"/>
                <a:ea typeface="Tahoma"/>
                <a:cs typeface="Tahoma"/>
                <a:sym typeface="Tahoma"/>
              </a:rPr>
            </a:br>
            <a:r>
              <a:rPr b="1" lang="en-US" sz="2400">
                <a:solidFill>
                  <a:srgbClr val="CC0000"/>
                </a:solidFill>
                <a:latin typeface="Tahoma"/>
                <a:ea typeface="Tahoma"/>
                <a:cs typeface="Tahoma"/>
                <a:sym typeface="Tahoma"/>
              </a:rPr>
              <a:t>prints.</a:t>
            </a:r>
            <a:endParaRPr/>
          </a:p>
        </p:txBody>
      </p:sp>
      <p:sp>
        <p:nvSpPr>
          <p:cNvPr id="149" name="Google Shape;149;p9"/>
          <p:cNvSpPr txBox="1"/>
          <p:nvPr/>
        </p:nvSpPr>
        <p:spPr>
          <a:xfrm>
            <a:off x="2362200" y="4800600"/>
            <a:ext cx="5486400" cy="469900"/>
          </a:xfrm>
          <a:prstGeom prst="rect">
            <a:avLst/>
          </a:prstGeom>
          <a:noFill/>
          <a:ln cap="flat" cmpd="sng" w="12700">
            <a:solidFill>
              <a:srgbClr val="8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C0000"/>
                </a:solidFill>
                <a:latin typeface="Tahoma"/>
                <a:ea typeface="Tahoma"/>
                <a:cs typeface="Tahoma"/>
                <a:sym typeface="Tahoma"/>
              </a:rPr>
              <a:t>Total work – n(run) * 1</a:t>
            </a:r>
            <a:endParaRPr/>
          </a:p>
        </p:txBody>
      </p:sp>
      <p:sp>
        <p:nvSpPr>
          <p:cNvPr id="150" name="Google Shape;150;p9"/>
          <p:cNvSpPr/>
          <p:nvPr/>
        </p:nvSpPr>
        <p:spPr>
          <a:xfrm>
            <a:off x="0" y="381000"/>
            <a:ext cx="914400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Analyzing Code</a:t>
            </a:r>
            <a:endParaRPr b="1" sz="5400">
              <a:solidFill>
                <a:srgbClr val="6F93DB"/>
              </a:solidFill>
              <a:latin typeface="Tahoma"/>
              <a:ea typeface="Tahoma"/>
              <a:cs typeface="Tahoma"/>
              <a:sym typeface="Tahom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nk Presentation">
  <a:themeElements>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3C8A0E4EDE7F4994A56CF697A75650" ma:contentTypeVersion="2" ma:contentTypeDescription="Create a new document." ma:contentTypeScope="" ma:versionID="d868c44ef8e5a75530b018081ae424cd">
  <xsd:schema xmlns:xsd="http://www.w3.org/2001/XMLSchema" xmlns:xs="http://www.w3.org/2001/XMLSchema" xmlns:p="http://schemas.microsoft.com/office/2006/metadata/properties" xmlns:ns2="3ab15fa3-4dd8-4ec6-a3a4-f5643f6e0f06" targetNamespace="http://schemas.microsoft.com/office/2006/metadata/properties" ma:root="true" ma:fieldsID="58ef0b77fd20bbd9597e8596e6790796" ns2:_="">
    <xsd:import namespace="3ab15fa3-4dd8-4ec6-a3a4-f5643f6e0f0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b15fa3-4dd8-4ec6-a3a4-f5643f6e0f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E8F5DF1-03D5-436B-923D-AF43589F5473}"/>
</file>

<file path=customXml/itemProps2.xml><?xml version="1.0" encoding="utf-8"?>
<ds:datastoreItem xmlns:ds="http://schemas.openxmlformats.org/officeDocument/2006/customXml" ds:itemID="{427B388A-B1A8-46B8-BE85-8E1F29F68018}"/>
</file>

<file path=customXml/itemProps3.xml><?xml version="1.0" encoding="utf-8"?>
<ds:datastoreItem xmlns:ds="http://schemas.openxmlformats.org/officeDocument/2006/customXml" ds:itemID="{66A7E7D9-F15F-4DA3-BD1E-F3D92EED1A92}"/>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 Computer Science</dc:creator>
  <dcterms:created xsi:type="dcterms:W3CDTF">1995-06-17T23:31:02Z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0x0101005F3C8A0E4EDE7F4994A56CF697A75650</vt:lpwstr>
  </property>
</Properties>
</file>