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2"/>
  </p:notesMasterIdLst>
  <p:sldIdLst>
    <p:sldId id="256" r:id="rId3"/>
    <p:sldId id="257" r:id="rId4"/>
    <p:sldId id="258" r:id="rId5"/>
    <p:sldId id="259" r:id="rId6"/>
    <p:sldId id="284" r:id="rId7"/>
    <p:sldId id="262" r:id="rId8"/>
    <p:sldId id="263" r:id="rId9"/>
    <p:sldId id="285" r:id="rId10"/>
    <p:sldId id="286" r:id="rId11"/>
    <p:sldId id="287" r:id="rId12"/>
    <p:sldId id="288" r:id="rId13"/>
    <p:sldId id="289" r:id="rId14"/>
    <p:sldId id="290" r:id="rId15"/>
    <p:sldId id="266" r:id="rId16"/>
    <p:sldId id="267" r:id="rId17"/>
    <p:sldId id="291" r:id="rId18"/>
    <p:sldId id="292" r:id="rId19"/>
    <p:sldId id="293" r:id="rId20"/>
    <p:sldId id="278" r:id="rId2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9"/>
    <p:restoredTop sz="79647"/>
  </p:normalViewPr>
  <p:slideViewPr>
    <p:cSldViewPr snapToGrid="0" snapToObjects="1">
      <p:cViewPr varScale="1">
        <p:scale>
          <a:sx n="85" d="100"/>
          <a:sy n="85" d="100"/>
        </p:scale>
        <p:origin x="11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3393A-299D-4790-B84E-68FE801F6A69}" type="datetimeFigureOut">
              <a:rPr lang="zh-CN" altLang="en-US" smtClean="0"/>
              <a:t>2018/11/25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840F7-CEAE-40F3-BA5E-B466B9EDD128}" type="slidenum">
              <a:rPr lang="zh-CN" altLang="en-US" smtClean="0"/>
              <a:t>‹#›</a:t>
            </a:fld>
            <a:endParaRPr lang="zh-CN" altLang="en-US"/>
          </a:p>
        </p:txBody>
      </p:sp>
    </p:spTree>
    <p:extLst>
      <p:ext uri="{BB962C8B-B14F-4D97-AF65-F5344CB8AC3E}">
        <p14:creationId xmlns:p14="http://schemas.microsoft.com/office/powerpoint/2010/main" val="329077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1</a:t>
            </a:fld>
            <a:endParaRPr lang="zh-CN" altLang="en-US"/>
          </a:p>
        </p:txBody>
      </p:sp>
    </p:spTree>
    <p:extLst>
      <p:ext uri="{BB962C8B-B14F-4D97-AF65-F5344CB8AC3E}">
        <p14:creationId xmlns:p14="http://schemas.microsoft.com/office/powerpoint/2010/main" val="944003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也就是说适应度越高，留下来的概率会更高，这是导致它容易陷入局部最优解的一个原因，除非设一个很高的变异率来跳出局部最优解，但高变异率会导致收敛速度变慢</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10</a:t>
            </a:fld>
            <a:endParaRPr lang="zh-CN" altLang="en-US"/>
          </a:p>
        </p:txBody>
      </p:sp>
    </p:spTree>
    <p:extLst>
      <p:ext uri="{BB962C8B-B14F-4D97-AF65-F5344CB8AC3E}">
        <p14:creationId xmlns:p14="http://schemas.microsoft.com/office/powerpoint/2010/main" val="382727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首先随机配对，再随机设置交叉点，</a:t>
            </a:r>
            <a:r>
              <a:rPr lang="zh-CN" altLang="en-US" sz="1200" kern="1200" dirty="0">
                <a:solidFill>
                  <a:schemeClr val="tx1"/>
                </a:solidFill>
                <a:effectLst/>
                <a:latin typeface="+mn-lt"/>
                <a:ea typeface="+mn-ea"/>
                <a:cs typeface="+mn-cs"/>
              </a:rPr>
              <a:t>最后再相互交换配对染色体之间的部分基因。虽然这里适应度变高了，但是也有可能变低</a:t>
            </a:r>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11</a:t>
            </a:fld>
            <a:endParaRPr lang="zh-CN" altLang="en-US"/>
          </a:p>
        </p:txBody>
      </p:sp>
    </p:spTree>
    <p:extLst>
      <p:ext uri="{BB962C8B-B14F-4D97-AF65-F5344CB8AC3E}">
        <p14:creationId xmlns:p14="http://schemas.microsoft.com/office/powerpoint/2010/main" val="257889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首先确定出各个个体的基因变异位置，下表所示为随机产生的变异点位置，其中的数字表示变异点设置在该基因座处；然后依照某一概率将变异点的原有基因值取反。</a:t>
            </a:r>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12</a:t>
            </a:fld>
            <a:endParaRPr lang="zh-CN" altLang="en-US"/>
          </a:p>
        </p:txBody>
      </p:sp>
    </p:spTree>
    <p:extLst>
      <p:ext uri="{BB962C8B-B14F-4D97-AF65-F5344CB8AC3E}">
        <p14:creationId xmlns:p14="http://schemas.microsoft.com/office/powerpoint/2010/main" val="1669732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从上表中可以看出，群体经过一代进化之后，其适应度的最大值、平均值都得到了明显的改进。事实上，这里已经找到了最佳个体“</a:t>
            </a:r>
            <a:r>
              <a:rPr lang="en-US" altLang="zh-CN" sz="1200" kern="1200" dirty="0">
                <a:solidFill>
                  <a:schemeClr val="tx1"/>
                </a:solidFill>
                <a:effectLst/>
                <a:latin typeface="+mn-lt"/>
                <a:ea typeface="+mn-ea"/>
                <a:cs typeface="+mn-cs"/>
              </a:rPr>
              <a:t>111111”</a:t>
            </a:r>
            <a:r>
              <a:rPr lang="zh-CN" altLang="en-US" sz="1200" kern="1200" dirty="0">
                <a:solidFill>
                  <a:schemeClr val="tx1"/>
                </a:solidFill>
                <a:effectLst/>
                <a:latin typeface="+mn-lt"/>
                <a:ea typeface="+mn-ea"/>
                <a:cs typeface="+mn-cs"/>
              </a:rPr>
              <a:t>。多迭代几次后就会变成全是</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的染色体。最终代就是搜索到的最优解。</a:t>
            </a:r>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13</a:t>
            </a:fld>
            <a:endParaRPr lang="zh-CN" altLang="en-US"/>
          </a:p>
        </p:txBody>
      </p:sp>
    </p:spTree>
    <p:extLst>
      <p:ext uri="{BB962C8B-B14F-4D97-AF65-F5344CB8AC3E}">
        <p14:creationId xmlns:p14="http://schemas.microsoft.com/office/powerpoint/2010/main" val="363996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MOEA/D</a:t>
            </a:r>
            <a:r>
              <a:rPr lang="zh-CN" altLang="en-US" dirty="0"/>
              <a:t>是在进化算法基础上的一个算法。</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14</a:t>
            </a:fld>
            <a:endParaRPr lang="zh-CN" altLang="en-US"/>
          </a:p>
        </p:txBody>
      </p:sp>
    </p:spTree>
    <p:extLst>
      <p:ext uri="{BB962C8B-B14F-4D97-AF65-F5344CB8AC3E}">
        <p14:creationId xmlns:p14="http://schemas.microsoft.com/office/powerpoint/2010/main" val="361076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15</a:t>
            </a:fld>
            <a:endParaRPr lang="zh-CN" altLang="en-US"/>
          </a:p>
        </p:txBody>
      </p:sp>
    </p:spTree>
    <p:extLst>
      <p:ext uri="{BB962C8B-B14F-4D97-AF65-F5344CB8AC3E}">
        <p14:creationId xmlns:p14="http://schemas.microsoft.com/office/powerpoint/2010/main" val="233222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多目标问题最终就是要求</a:t>
            </a:r>
            <a:r>
              <a:rPr lang="en-US" altLang="zh-CN" dirty="0"/>
              <a:t>Pareto</a:t>
            </a:r>
            <a:r>
              <a:rPr lang="zh-CN" altLang="en-US" dirty="0"/>
              <a:t>前沿</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16</a:t>
            </a:fld>
            <a:endParaRPr lang="zh-CN" altLang="en-US"/>
          </a:p>
        </p:txBody>
      </p:sp>
    </p:spTree>
    <p:extLst>
      <p:ext uri="{BB962C8B-B14F-4D97-AF65-F5344CB8AC3E}">
        <p14:creationId xmlns:p14="http://schemas.microsoft.com/office/powerpoint/2010/main" val="358893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MOEA/D</a:t>
            </a:r>
            <a:r>
              <a:rPr kumimoji="1" lang="zh-CN" altLang="en-US" dirty="0"/>
              <a:t>将</a:t>
            </a:r>
            <a:r>
              <a:rPr kumimoji="1" lang="en" altLang="zh-CN" dirty="0"/>
              <a:t>MOP</a:t>
            </a:r>
            <a:r>
              <a:rPr kumimoji="1" lang="zh-CN" altLang="en-US" dirty="0"/>
              <a:t>分解为</a:t>
            </a:r>
            <a:r>
              <a:rPr kumimoji="1" lang="en" altLang="zh-CN" dirty="0"/>
              <a:t>N</a:t>
            </a:r>
            <a:r>
              <a:rPr kumimoji="1" lang="zh-CN" altLang="en-US" dirty="0"/>
              <a:t>个标量的子问题。它通过进化出一个解的种群来同时解决所有子问题。对于每一代种群，种群是从所有代中选出的每一个子问题的最优解的集合。相邻两个子问题键的关联程度是由它们的聚合系数向量间的距离所决定的。对于两个相邻子问题来说，最优解应该是非常相似的。对于每一个子问题来说，只是用与其相邻的子问题的信息来优化它。</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17</a:t>
            </a:fld>
            <a:endParaRPr lang="zh-CN" altLang="en-US"/>
          </a:p>
        </p:txBody>
      </p:sp>
    </p:spTree>
    <p:extLst>
      <p:ext uri="{BB962C8B-B14F-4D97-AF65-F5344CB8AC3E}">
        <p14:creationId xmlns:p14="http://schemas.microsoft.com/office/powerpoint/2010/main" val="263123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解释支配解</a:t>
            </a:r>
            <a:endParaRPr kumimoji="1" lang="en-US" altLang="zh-CN" dirty="0"/>
          </a:p>
          <a:p>
            <a:r>
              <a:rPr kumimoji="1" lang="zh-CN" altLang="en-US" dirty="0"/>
              <a:t>解释基准点</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18</a:t>
            </a:fld>
            <a:endParaRPr lang="zh-CN" altLang="en-US"/>
          </a:p>
        </p:txBody>
      </p:sp>
    </p:spTree>
    <p:extLst>
      <p:ext uri="{BB962C8B-B14F-4D97-AF65-F5344CB8AC3E}">
        <p14:creationId xmlns:p14="http://schemas.microsoft.com/office/powerpoint/2010/main" val="4139422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19</a:t>
            </a:fld>
            <a:endParaRPr lang="zh-CN" altLang="en-US"/>
          </a:p>
        </p:txBody>
      </p:sp>
    </p:spTree>
    <p:extLst>
      <p:ext uri="{BB962C8B-B14F-4D97-AF65-F5344CB8AC3E}">
        <p14:creationId xmlns:p14="http://schemas.microsoft.com/office/powerpoint/2010/main" val="96777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单目标进化算法</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2</a:t>
            </a:fld>
            <a:endParaRPr lang="zh-CN" altLang="en-US"/>
          </a:p>
        </p:txBody>
      </p:sp>
    </p:spTree>
    <p:extLst>
      <p:ext uri="{BB962C8B-B14F-4D97-AF65-F5344CB8AC3E}">
        <p14:creationId xmlns:p14="http://schemas.microsoft.com/office/powerpoint/2010/main" val="313119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3</a:t>
            </a:fld>
            <a:endParaRPr lang="zh-CN" altLang="en-US"/>
          </a:p>
        </p:txBody>
      </p:sp>
    </p:spTree>
    <p:extLst>
      <p:ext uri="{BB962C8B-B14F-4D97-AF65-F5344CB8AC3E}">
        <p14:creationId xmlns:p14="http://schemas.microsoft.com/office/powerpoint/2010/main" val="1539239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如手机生产厂商既要让手机性能较好，又要价格低廉，这是两个不同而且互相矛盾的目标。那么手机厂商生产时候选择材料就是一个多目标优化问题。</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4</a:t>
            </a:fld>
            <a:endParaRPr lang="zh-CN" altLang="en-US"/>
          </a:p>
        </p:txBody>
      </p:sp>
    </p:spTree>
    <p:extLst>
      <p:ext uri="{BB962C8B-B14F-4D97-AF65-F5344CB8AC3E}">
        <p14:creationId xmlns:p14="http://schemas.microsoft.com/office/powerpoint/2010/main" val="120324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这里举个简单的例子，目标是求这两个函数整体的最小值，并不能同时让这两个数取到最小值。</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5</a:t>
            </a:fld>
            <a:endParaRPr lang="zh-CN" altLang="en-US"/>
          </a:p>
        </p:txBody>
      </p:sp>
    </p:spTree>
    <p:extLst>
      <p:ext uri="{BB962C8B-B14F-4D97-AF65-F5344CB8AC3E}">
        <p14:creationId xmlns:p14="http://schemas.microsoft.com/office/powerpoint/2010/main" val="379962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6</a:t>
            </a:fld>
            <a:endParaRPr lang="zh-CN" altLang="en-US"/>
          </a:p>
        </p:txBody>
      </p:sp>
    </p:spTree>
    <p:extLst>
      <p:ext uri="{BB962C8B-B14F-4D97-AF65-F5344CB8AC3E}">
        <p14:creationId xmlns:p14="http://schemas.microsoft.com/office/powerpoint/2010/main" val="72638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种群中的每个个体就是一个解，通过选择来保留适应度高的解，通过交叉和变异产生新的解。整个过程导致解像自然进化一样后代比父代拥有更高的适应度。迭代结束后，最后一代的解就是问题的近似最优解。</a:t>
            </a:r>
          </a:p>
          <a:p>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7</a:t>
            </a:fld>
            <a:endParaRPr lang="zh-CN" altLang="en-US"/>
          </a:p>
        </p:txBody>
      </p:sp>
    </p:spTree>
    <p:extLst>
      <p:ext uri="{BB962C8B-B14F-4D97-AF65-F5344CB8AC3E}">
        <p14:creationId xmlns:p14="http://schemas.microsoft.com/office/powerpoint/2010/main" val="204180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不同约束条件的解有不同的编码方式</a:t>
            </a:r>
            <a:endParaRPr lang="en-US" altLang="zh-CN" dirty="0"/>
          </a:p>
          <a:p>
            <a:r>
              <a:rPr lang="en-US" altLang="zh-CN" dirty="0"/>
              <a:t>2.</a:t>
            </a:r>
            <a:r>
              <a:rPr lang="zh-CN" altLang="en-US" dirty="0"/>
              <a:t>种群规模一般在迭代的过程中是不会变的</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8</a:t>
            </a:fld>
            <a:endParaRPr lang="zh-CN" altLang="en-US"/>
          </a:p>
        </p:txBody>
      </p:sp>
    </p:spTree>
    <p:extLst>
      <p:ext uri="{BB962C8B-B14F-4D97-AF65-F5344CB8AC3E}">
        <p14:creationId xmlns:p14="http://schemas.microsoft.com/office/powerpoint/2010/main" val="311371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如何设计适应度函数根据具体问题而来。</a:t>
            </a:r>
            <a:endParaRPr lang="en-US" altLang="zh-CN" dirty="0"/>
          </a:p>
          <a:p>
            <a:r>
              <a:rPr lang="zh-CN" altLang="en-US" dirty="0"/>
              <a:t>适应度主要用于选择，根据适应度选择个人认为是一个过滤的过程，过滤掉那些不好的解。</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9</a:t>
            </a:fld>
            <a:endParaRPr lang="zh-CN" altLang="en-US"/>
          </a:p>
        </p:txBody>
      </p:sp>
    </p:spTree>
    <p:extLst>
      <p:ext uri="{BB962C8B-B14F-4D97-AF65-F5344CB8AC3E}">
        <p14:creationId xmlns:p14="http://schemas.microsoft.com/office/powerpoint/2010/main" val="10226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userDrawn="1"/>
        </p:nvSpPr>
        <p:spPr>
          <a:xfrm>
            <a:off x="872455" y="254890"/>
            <a:ext cx="1213794" cy="4508927"/>
          </a:xfrm>
          <a:prstGeom prst="rect">
            <a:avLst/>
          </a:prstGeom>
          <a:noFill/>
        </p:spPr>
        <p:txBody>
          <a:bodyPr wrap="non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4" name="文本占位符 3"/>
          <p:cNvSpPr>
            <a:spLocks noGrp="1"/>
          </p:cNvSpPr>
          <p:nvPr>
            <p:ph type="body" sz="quarter" idx="10"/>
          </p:nvPr>
        </p:nvSpPr>
        <p:spPr>
          <a:xfrm>
            <a:off x="1119021" y="2060030"/>
            <a:ext cx="7711080" cy="2310857"/>
          </a:xfrm>
          <a:prstGeom prst="rect">
            <a:avLst/>
          </a:prstGeom>
        </p:spPr>
        <p:txBody>
          <a:bodyPr/>
          <a:lstStyle>
            <a:lvl1pPr marL="0" indent="0">
              <a:lnSpc>
                <a:spcPct val="100000"/>
              </a:lnSpc>
              <a:buNone/>
              <a:defRPr sz="7200" b="1">
                <a:solidFill>
                  <a:schemeClr val="bg1"/>
                </a:solidFill>
              </a:defRPr>
            </a:lvl1pPr>
          </a:lstStyle>
          <a:p>
            <a:pPr lvl="0"/>
            <a:endParaRPr kumimoji="1" lang="zh-CN" altLang="en-US" dirty="0"/>
          </a:p>
        </p:txBody>
      </p:sp>
      <p:sp>
        <p:nvSpPr>
          <p:cNvPr id="5" name="剪去对角的矩形 4"/>
          <p:cNvSpPr/>
          <p:nvPr userDrawn="1"/>
        </p:nvSpPr>
        <p:spPr>
          <a:xfrm>
            <a:off x="1119021" y="4750169"/>
            <a:ext cx="7711080" cy="392220"/>
          </a:xfrm>
          <a:prstGeom prst="snip2DiagRect">
            <a:avLst>
              <a:gd name="adj1" fmla="val 0"/>
              <a:gd name="adj2" fmla="val 27106"/>
            </a:avLst>
          </a:prstGeom>
          <a:solidFill>
            <a:srgbClr val="E13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3"/>
          <p:cNvSpPr>
            <a:spLocks noGrp="1"/>
          </p:cNvSpPr>
          <p:nvPr>
            <p:ph type="body" sz="quarter" idx="11"/>
          </p:nvPr>
        </p:nvSpPr>
        <p:spPr>
          <a:xfrm>
            <a:off x="1602635" y="4749460"/>
            <a:ext cx="4607096" cy="392929"/>
          </a:xfrm>
          <a:prstGeom prst="rect">
            <a:avLst/>
          </a:prstGeom>
        </p:spPr>
        <p:txBody>
          <a:bodyPr anchor="ctr"/>
          <a:lstStyle>
            <a:lvl1pPr marL="0" indent="0">
              <a:lnSpc>
                <a:spcPct val="100000"/>
              </a:lnSpc>
              <a:buNone/>
              <a:defRPr sz="1800" b="1">
                <a:solidFill>
                  <a:schemeClr val="bg1"/>
                </a:solidFill>
              </a:defRPr>
            </a:lvl1pPr>
          </a:lstStyle>
          <a:p>
            <a:pPr lvl="0"/>
            <a:endParaRPr kumimoji="1" lang="zh-CN" altLang="en-US" dirty="0"/>
          </a:p>
        </p:txBody>
      </p:sp>
      <p:sp>
        <p:nvSpPr>
          <p:cNvPr id="7" name="文本占位符 3"/>
          <p:cNvSpPr>
            <a:spLocks noGrp="1"/>
          </p:cNvSpPr>
          <p:nvPr>
            <p:ph type="body" sz="quarter" idx="12"/>
          </p:nvPr>
        </p:nvSpPr>
        <p:spPr>
          <a:xfrm>
            <a:off x="1119021" y="5297645"/>
            <a:ext cx="7711080" cy="392929"/>
          </a:xfrm>
          <a:prstGeom prst="rect">
            <a:avLst/>
          </a:prstGeom>
        </p:spPr>
        <p:txBody>
          <a:bodyPr anchor="ctr"/>
          <a:lstStyle>
            <a:lvl1pPr marL="0" indent="0">
              <a:lnSpc>
                <a:spcPct val="10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318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186669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584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1"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4395743"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8474465"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Tree>
    <p:extLst>
      <p:ext uri="{BB962C8B-B14F-4D97-AF65-F5344CB8AC3E}">
        <p14:creationId xmlns:p14="http://schemas.microsoft.com/office/powerpoint/2010/main" val="111333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3269658"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6222294"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9174929"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extLst>
      <p:ext uri="{BB962C8B-B14F-4D97-AF65-F5344CB8AC3E}">
        <p14:creationId xmlns:p14="http://schemas.microsoft.com/office/powerpoint/2010/main" val="182470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265086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498470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731854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20" name="文本占位符 19"/>
          <p:cNvSpPr>
            <a:spLocks noGrp="1"/>
          </p:cNvSpPr>
          <p:nvPr>
            <p:ph type="body" sz="quarter" idx="15"/>
          </p:nvPr>
        </p:nvSpPr>
        <p:spPr>
          <a:xfrm>
            <a:off x="965238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3"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1" name="文本占位符 10"/>
          <p:cNvSpPr>
            <a:spLocks noGrp="1"/>
          </p:cNvSpPr>
          <p:nvPr>
            <p:ph type="body" sz="quarter" idx="12"/>
          </p:nvPr>
        </p:nvSpPr>
        <p:spPr>
          <a:xfrm>
            <a:off x="2260522"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2" name="文本占位符 11"/>
          <p:cNvSpPr>
            <a:spLocks noGrp="1"/>
          </p:cNvSpPr>
          <p:nvPr>
            <p:ph type="body" sz="quarter" idx="13"/>
          </p:nvPr>
        </p:nvSpPr>
        <p:spPr>
          <a:xfrm>
            <a:off x="4204021"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4" name="文本占位符 13"/>
          <p:cNvSpPr>
            <a:spLocks noGrp="1"/>
          </p:cNvSpPr>
          <p:nvPr>
            <p:ph type="body" sz="quarter" idx="14"/>
          </p:nvPr>
        </p:nvSpPr>
        <p:spPr>
          <a:xfrm>
            <a:off x="6147520"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5" name="文本占位符 14"/>
          <p:cNvSpPr>
            <a:spLocks noGrp="1"/>
          </p:cNvSpPr>
          <p:nvPr>
            <p:ph type="body" sz="quarter" idx="15"/>
          </p:nvPr>
        </p:nvSpPr>
        <p:spPr>
          <a:xfrm>
            <a:off x="80910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21" name="文本占位符 20"/>
          <p:cNvSpPr>
            <a:spLocks noGrp="1"/>
          </p:cNvSpPr>
          <p:nvPr>
            <p:ph type="body" sz="quarter" idx="16"/>
          </p:nvPr>
        </p:nvSpPr>
        <p:spPr>
          <a:xfrm>
            <a:off x="100345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Tree>
    <p:extLst>
      <p:ext uri="{BB962C8B-B14F-4D97-AF65-F5344CB8AC3E}">
        <p14:creationId xmlns:p14="http://schemas.microsoft.com/office/powerpoint/2010/main" val="104135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3366448" y="2975212"/>
            <a:ext cx="5459105" cy="15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3" name="文本占位符 3"/>
          <p:cNvSpPr>
            <a:spLocks noGrp="1"/>
          </p:cNvSpPr>
          <p:nvPr>
            <p:ph type="body" sz="quarter" idx="10"/>
          </p:nvPr>
        </p:nvSpPr>
        <p:spPr>
          <a:xfrm>
            <a:off x="3366448" y="2169995"/>
            <a:ext cx="5459104" cy="805217"/>
          </a:xfrm>
          <a:prstGeom prst="rect">
            <a:avLst/>
          </a:prstGeom>
        </p:spPr>
        <p:txBody>
          <a:bodyPr/>
          <a:lstStyle>
            <a:lvl1pPr marL="0" indent="0" algn="ctr">
              <a:lnSpc>
                <a:spcPct val="100000"/>
              </a:lnSpc>
              <a:buNone/>
              <a:defRPr sz="4000" b="0">
                <a:solidFill>
                  <a:schemeClr val="bg1"/>
                </a:solidFill>
              </a:defRPr>
            </a:lvl1pPr>
          </a:lstStyle>
          <a:p>
            <a:pPr lvl="0"/>
            <a:endParaRPr kumimoji="1" lang="zh-CN" altLang="en-US" dirty="0"/>
          </a:p>
        </p:txBody>
      </p:sp>
      <p:sp>
        <p:nvSpPr>
          <p:cNvPr id="4" name="文本占位符 3"/>
          <p:cNvSpPr>
            <a:spLocks noGrp="1"/>
          </p:cNvSpPr>
          <p:nvPr>
            <p:ph type="body" sz="quarter" idx="11"/>
          </p:nvPr>
        </p:nvSpPr>
        <p:spPr>
          <a:xfrm>
            <a:off x="3366448" y="3220872"/>
            <a:ext cx="5459104" cy="914400"/>
          </a:xfrm>
          <a:prstGeom prst="rect">
            <a:avLst/>
          </a:prstGeom>
        </p:spPr>
        <p:txBody>
          <a:bodyPr anchor="t"/>
          <a:lstStyle>
            <a:lvl1pPr marL="0" indent="0" algn="ctr">
              <a:lnSpc>
                <a:spcPct val="100000"/>
              </a:lnSpc>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框架 3"/>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矩形 4"/>
          <p:cNvSpPr/>
          <p:nvPr userDrawn="1"/>
        </p:nvSpPr>
        <p:spPr>
          <a:xfrm>
            <a:off x="0" y="0"/>
            <a:ext cx="12192000" cy="6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userDrawn="1"/>
        </p:nvSpPr>
        <p:spPr>
          <a:xfrm rot="5400000">
            <a:off x="303777" y="137255"/>
            <a:ext cx="452199" cy="38982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3"/>
          <p:cNvSpPr>
            <a:spLocks noGrp="1"/>
          </p:cNvSpPr>
          <p:nvPr>
            <p:ph type="body" sz="quarter" idx="10"/>
          </p:nvPr>
        </p:nvSpPr>
        <p:spPr>
          <a:xfrm>
            <a:off x="833972" y="1"/>
            <a:ext cx="10957694" cy="673768"/>
          </a:xfrm>
          <a:prstGeom prst="rect">
            <a:avLst/>
          </a:prstGeom>
        </p:spPr>
        <p:txBody>
          <a:bodyPr anchor="ctr"/>
          <a:lstStyle>
            <a:lvl1pPr marL="0" indent="0" algn="l">
              <a:lnSpc>
                <a:spcPct val="100000"/>
              </a:lnSpc>
              <a:buNone/>
              <a:defRPr sz="2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454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9" r:id="rId2"/>
    <p:sldLayoutId id="2147483688" r:id="rId3"/>
    <p:sldLayoutId id="2147483684" r:id="rId4"/>
    <p:sldLayoutId id="2147483687" r:id="rId5"/>
    <p:sldLayoutId id="2147483685"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多目标优化算法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之</a:t>
            </a:r>
            <a:r>
              <a:rPr lang="en-US" altLang="zh-CN" dirty="0">
                <a:latin typeface="微软雅黑" panose="020B0503020204020204" pitchFamily="34" charset="-122"/>
                <a:ea typeface="微软雅黑" panose="020B0503020204020204" pitchFamily="34" charset="-122"/>
              </a:rPr>
              <a:t>MOEA/D</a:t>
            </a:r>
          </a:p>
        </p:txBody>
      </p:sp>
    </p:spTree>
    <p:extLst>
      <p:ext uri="{BB962C8B-B14F-4D97-AF65-F5344CB8AC3E}">
        <p14:creationId xmlns:p14="http://schemas.microsoft.com/office/powerpoint/2010/main" val="74261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p:sp>
        <p:nvSpPr>
          <p:cNvPr id="10" name="文本框 9">
            <a:extLst>
              <a:ext uri="{FF2B5EF4-FFF2-40B4-BE49-F238E27FC236}">
                <a16:creationId xmlns:a16="http://schemas.microsoft.com/office/drawing/2014/main" id="{D7EA071A-4130-2F46-9A16-3320202C5B27}"/>
              </a:ext>
            </a:extLst>
          </p:cNvPr>
          <p:cNvSpPr txBox="1"/>
          <p:nvPr/>
        </p:nvSpPr>
        <p:spPr>
          <a:xfrm>
            <a:off x="5085442" y="1142213"/>
            <a:ext cx="6706224" cy="1938992"/>
          </a:xfrm>
          <a:prstGeom prst="rect">
            <a:avLst/>
          </a:prstGeom>
          <a:noFill/>
        </p:spPr>
        <p:txBody>
          <a:bodyPr wrap="square" rtlCol="0">
            <a:spAutoFit/>
          </a:bodyPr>
          <a:lstStyle/>
          <a:p>
            <a:r>
              <a:rPr lang="zh-CN" altLang="en-US" sz="2000" dirty="0"/>
              <a:t>选择运算</a:t>
            </a:r>
            <a:r>
              <a:rPr lang="en-US" altLang="zh-CN" sz="2000" dirty="0"/>
              <a:t>:</a:t>
            </a:r>
          </a:p>
          <a:p>
            <a:r>
              <a:rPr lang="zh-CN" altLang="en-US" sz="2000" dirty="0"/>
              <a:t>选择运算把当前群体中适应度较高的个体按某种规则或模型遗传到下一代群体中。一般要求适应度较高的个体将有更多的机会遗传到下一代群中。                   </a:t>
            </a:r>
            <a:br>
              <a:rPr lang="zh-CN" altLang="en-US" sz="2000" dirty="0"/>
            </a:br>
            <a:r>
              <a:rPr lang="zh-CN" altLang="en-US" sz="2000" dirty="0"/>
              <a:t>本例中，采用与适应度成正比的概率来确定各个个体复制到下一代群体中的数量。</a:t>
            </a:r>
            <a:endParaRPr lang="en-US" altLang="zh-CN" sz="2000" dirty="0"/>
          </a:p>
        </p:txBody>
      </p:sp>
      <p:pic>
        <p:nvPicPr>
          <p:cNvPr id="4" name="图片 3">
            <a:extLst>
              <a:ext uri="{FF2B5EF4-FFF2-40B4-BE49-F238E27FC236}">
                <a16:creationId xmlns:a16="http://schemas.microsoft.com/office/drawing/2014/main" id="{A1C7617E-EE67-7248-8E67-0309AE2DA962}"/>
              </a:ext>
            </a:extLst>
          </p:cNvPr>
          <p:cNvPicPr>
            <a:picLocks noChangeAspect="1"/>
          </p:cNvPicPr>
          <p:nvPr/>
        </p:nvPicPr>
        <p:blipFill>
          <a:blip r:embed="rId4"/>
          <a:stretch>
            <a:fillRect/>
          </a:stretch>
        </p:blipFill>
        <p:spPr>
          <a:xfrm>
            <a:off x="5085480" y="3460803"/>
            <a:ext cx="6643990" cy="2906746"/>
          </a:xfrm>
          <a:prstGeom prst="rect">
            <a:avLst/>
          </a:prstGeom>
        </p:spPr>
      </p:pic>
    </p:spTree>
    <p:extLst>
      <p:ext uri="{BB962C8B-B14F-4D97-AF65-F5344CB8AC3E}">
        <p14:creationId xmlns:p14="http://schemas.microsoft.com/office/powerpoint/2010/main" val="327401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p:sp>
        <p:nvSpPr>
          <p:cNvPr id="10" name="文本框 9">
            <a:extLst>
              <a:ext uri="{FF2B5EF4-FFF2-40B4-BE49-F238E27FC236}">
                <a16:creationId xmlns:a16="http://schemas.microsoft.com/office/drawing/2014/main" id="{D7EA071A-4130-2F46-9A16-3320202C5B27}"/>
              </a:ext>
            </a:extLst>
          </p:cNvPr>
          <p:cNvSpPr txBox="1"/>
          <p:nvPr/>
        </p:nvSpPr>
        <p:spPr>
          <a:xfrm>
            <a:off x="5085442" y="1604470"/>
            <a:ext cx="6706224" cy="954107"/>
          </a:xfrm>
          <a:prstGeom prst="rect">
            <a:avLst/>
          </a:prstGeom>
          <a:noFill/>
        </p:spPr>
        <p:txBody>
          <a:bodyPr wrap="square" rtlCol="0">
            <a:spAutoFit/>
          </a:bodyPr>
          <a:lstStyle/>
          <a:p>
            <a:r>
              <a:rPr lang="zh-CN" altLang="en-US" sz="2000" dirty="0"/>
              <a:t>交叉运算</a:t>
            </a:r>
            <a:r>
              <a:rPr lang="en-US" altLang="zh-CN" sz="2000" dirty="0"/>
              <a:t>:</a:t>
            </a:r>
          </a:p>
          <a:p>
            <a:r>
              <a:rPr lang="zh-CN" altLang="en-US" dirty="0"/>
              <a:t>交叉运算是遗传算法中产生新个体的主要操作过程，它以某一概率相互交换某两个个体之间的部分染色体。</a:t>
            </a:r>
            <a:endParaRPr lang="en-US" altLang="zh-CN" sz="2000" dirty="0"/>
          </a:p>
        </p:txBody>
      </p:sp>
      <p:pic>
        <p:nvPicPr>
          <p:cNvPr id="5" name="图片 4">
            <a:extLst>
              <a:ext uri="{FF2B5EF4-FFF2-40B4-BE49-F238E27FC236}">
                <a16:creationId xmlns:a16="http://schemas.microsoft.com/office/drawing/2014/main" id="{5CDAD10D-B28E-A34A-B29E-0E1269CB082E}"/>
              </a:ext>
            </a:extLst>
          </p:cNvPr>
          <p:cNvPicPr>
            <a:picLocks noChangeAspect="1"/>
          </p:cNvPicPr>
          <p:nvPr/>
        </p:nvPicPr>
        <p:blipFill>
          <a:blip r:embed="rId4"/>
          <a:stretch>
            <a:fillRect/>
          </a:stretch>
        </p:blipFill>
        <p:spPr>
          <a:xfrm>
            <a:off x="5008700" y="3179119"/>
            <a:ext cx="6859708" cy="2811753"/>
          </a:xfrm>
          <a:prstGeom prst="rect">
            <a:avLst/>
          </a:prstGeom>
        </p:spPr>
      </p:pic>
    </p:spTree>
    <p:extLst>
      <p:ext uri="{BB962C8B-B14F-4D97-AF65-F5344CB8AC3E}">
        <p14:creationId xmlns:p14="http://schemas.microsoft.com/office/powerpoint/2010/main" val="170331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p:sp>
        <p:nvSpPr>
          <p:cNvPr id="10" name="文本框 9">
            <a:extLst>
              <a:ext uri="{FF2B5EF4-FFF2-40B4-BE49-F238E27FC236}">
                <a16:creationId xmlns:a16="http://schemas.microsoft.com/office/drawing/2014/main" id="{D7EA071A-4130-2F46-9A16-3320202C5B27}"/>
              </a:ext>
            </a:extLst>
          </p:cNvPr>
          <p:cNvSpPr txBox="1"/>
          <p:nvPr/>
        </p:nvSpPr>
        <p:spPr>
          <a:xfrm>
            <a:off x="5085442" y="1604470"/>
            <a:ext cx="6706224" cy="954107"/>
          </a:xfrm>
          <a:prstGeom prst="rect">
            <a:avLst/>
          </a:prstGeom>
          <a:noFill/>
        </p:spPr>
        <p:txBody>
          <a:bodyPr wrap="square" rtlCol="0">
            <a:spAutoFit/>
          </a:bodyPr>
          <a:lstStyle/>
          <a:p>
            <a:r>
              <a:rPr lang="zh-CN" altLang="en-US" sz="2000" dirty="0"/>
              <a:t>变异运算</a:t>
            </a:r>
            <a:r>
              <a:rPr lang="en-US" altLang="zh-CN" sz="2000" dirty="0"/>
              <a:t>:</a:t>
            </a:r>
          </a:p>
          <a:p>
            <a:r>
              <a:rPr lang="zh-CN" altLang="en-US" dirty="0"/>
              <a:t>变异运算是对个体的某一个或某一些基因座上的基因值按某一较小的概率进行改变，它也是产生新个体的一种操作方法。</a:t>
            </a:r>
            <a:endParaRPr lang="en-US" altLang="zh-CN" sz="2000" dirty="0"/>
          </a:p>
        </p:txBody>
      </p:sp>
      <p:pic>
        <p:nvPicPr>
          <p:cNvPr id="4" name="图片 3">
            <a:extLst>
              <a:ext uri="{FF2B5EF4-FFF2-40B4-BE49-F238E27FC236}">
                <a16:creationId xmlns:a16="http://schemas.microsoft.com/office/drawing/2014/main" id="{4DB58783-31E5-F54A-A7C5-8D7402B35558}"/>
              </a:ext>
            </a:extLst>
          </p:cNvPr>
          <p:cNvPicPr>
            <a:picLocks noChangeAspect="1"/>
          </p:cNvPicPr>
          <p:nvPr/>
        </p:nvPicPr>
        <p:blipFill>
          <a:blip r:embed="rId4"/>
          <a:stretch>
            <a:fillRect/>
          </a:stretch>
        </p:blipFill>
        <p:spPr>
          <a:xfrm>
            <a:off x="5085442" y="3915719"/>
            <a:ext cx="6620566" cy="1792033"/>
          </a:xfrm>
          <a:prstGeom prst="rect">
            <a:avLst/>
          </a:prstGeom>
        </p:spPr>
      </p:pic>
    </p:spTree>
    <p:extLst>
      <p:ext uri="{BB962C8B-B14F-4D97-AF65-F5344CB8AC3E}">
        <p14:creationId xmlns:p14="http://schemas.microsoft.com/office/powerpoint/2010/main" val="193306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p:sp>
        <p:nvSpPr>
          <p:cNvPr id="10" name="文本框 9">
            <a:extLst>
              <a:ext uri="{FF2B5EF4-FFF2-40B4-BE49-F238E27FC236}">
                <a16:creationId xmlns:a16="http://schemas.microsoft.com/office/drawing/2014/main" id="{D7EA071A-4130-2F46-9A16-3320202C5B27}"/>
              </a:ext>
            </a:extLst>
          </p:cNvPr>
          <p:cNvSpPr txBox="1"/>
          <p:nvPr/>
        </p:nvSpPr>
        <p:spPr>
          <a:xfrm>
            <a:off x="5085442" y="2094689"/>
            <a:ext cx="6706224" cy="400110"/>
          </a:xfrm>
          <a:prstGeom prst="rect">
            <a:avLst/>
          </a:prstGeom>
          <a:noFill/>
        </p:spPr>
        <p:txBody>
          <a:bodyPr wrap="square" rtlCol="0">
            <a:spAutoFit/>
          </a:bodyPr>
          <a:lstStyle/>
          <a:p>
            <a:r>
              <a:rPr lang="zh-CN" altLang="en-US" sz="2000" dirty="0"/>
              <a:t>一轮迭代后</a:t>
            </a:r>
            <a:r>
              <a:rPr lang="en-US" altLang="zh-CN" sz="2000" dirty="0"/>
              <a:t>:</a:t>
            </a:r>
          </a:p>
        </p:txBody>
      </p:sp>
      <p:pic>
        <p:nvPicPr>
          <p:cNvPr id="5" name="图片 4">
            <a:extLst>
              <a:ext uri="{FF2B5EF4-FFF2-40B4-BE49-F238E27FC236}">
                <a16:creationId xmlns:a16="http://schemas.microsoft.com/office/drawing/2014/main" id="{C98BBFDD-923D-134D-BFD1-3F7DD2685BFE}"/>
              </a:ext>
            </a:extLst>
          </p:cNvPr>
          <p:cNvPicPr>
            <a:picLocks noChangeAspect="1"/>
          </p:cNvPicPr>
          <p:nvPr/>
        </p:nvPicPr>
        <p:blipFill>
          <a:blip r:embed="rId4"/>
          <a:stretch>
            <a:fillRect/>
          </a:stretch>
        </p:blipFill>
        <p:spPr>
          <a:xfrm>
            <a:off x="5085442" y="3045417"/>
            <a:ext cx="6759685" cy="2098773"/>
          </a:xfrm>
          <a:prstGeom prst="rect">
            <a:avLst/>
          </a:prstGeom>
        </p:spPr>
      </p:pic>
    </p:spTree>
    <p:extLst>
      <p:ext uri="{BB962C8B-B14F-4D97-AF65-F5344CB8AC3E}">
        <p14:creationId xmlns:p14="http://schemas.microsoft.com/office/powerpoint/2010/main" val="240677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a:t>
            </a:r>
          </a:p>
        </p:txBody>
      </p:sp>
      <p:sp>
        <p:nvSpPr>
          <p:cNvPr id="3" name="文本占位符 2"/>
          <p:cNvSpPr>
            <a:spLocks noGrp="1"/>
          </p:cNvSpPr>
          <p:nvPr>
            <p:ph type="body" sz="quarter" idx="11"/>
          </p:nvPr>
        </p:nvSpPr>
        <p:spPr/>
        <p:txBody>
          <a:bodyPr/>
          <a:lstStyle/>
          <a:p>
            <a:r>
              <a:rPr kumimoji="1" lang="en-US" altLang="zh-CN" dirty="0"/>
              <a:t>MOEA/D</a:t>
            </a:r>
            <a:r>
              <a:rPr kumimoji="1" lang="zh-CN" altLang="en-US" dirty="0"/>
              <a:t>算法</a:t>
            </a:r>
          </a:p>
        </p:txBody>
      </p:sp>
      <p:sp>
        <p:nvSpPr>
          <p:cNvPr id="4" name="文本框 3">
            <a:extLst>
              <a:ext uri="{FF2B5EF4-FFF2-40B4-BE49-F238E27FC236}">
                <a16:creationId xmlns:a16="http://schemas.microsoft.com/office/drawing/2014/main" id="{0A3252FF-3F65-384C-B5D9-6A560F34CC7F}"/>
              </a:ext>
            </a:extLst>
          </p:cNvPr>
          <p:cNvSpPr txBox="1"/>
          <p:nvPr/>
        </p:nvSpPr>
        <p:spPr>
          <a:xfrm>
            <a:off x="1657003" y="4754880"/>
            <a:ext cx="8877993" cy="646331"/>
          </a:xfrm>
          <a:prstGeom prst="rect">
            <a:avLst/>
          </a:prstGeom>
          <a:noFill/>
        </p:spPr>
        <p:txBody>
          <a:bodyPr wrap="square" rtlCol="0">
            <a:spAutoFit/>
          </a:bodyPr>
          <a:lstStyle/>
          <a:p>
            <a:r>
              <a:rPr lang="en" altLang="zh-CN" dirty="0">
                <a:solidFill>
                  <a:schemeClr val="bg1"/>
                </a:solidFill>
              </a:rPr>
              <a:t>MOEA/D: A </a:t>
            </a:r>
            <a:r>
              <a:rPr lang="en" altLang="zh-CN" dirty="0" err="1">
                <a:solidFill>
                  <a:schemeClr val="bg1"/>
                </a:solidFill>
              </a:rPr>
              <a:t>Multiobjective</a:t>
            </a:r>
            <a:r>
              <a:rPr lang="en" altLang="zh-CN" dirty="0">
                <a:solidFill>
                  <a:schemeClr val="bg1"/>
                </a:solidFill>
              </a:rPr>
              <a:t> Evolutionary Algorithm</a:t>
            </a:r>
            <a:r>
              <a:rPr lang="zh-CN" altLang="en-US" dirty="0">
                <a:solidFill>
                  <a:schemeClr val="bg1"/>
                </a:solidFill>
              </a:rPr>
              <a:t> </a:t>
            </a:r>
            <a:r>
              <a:rPr lang="en" altLang="zh-CN" dirty="0">
                <a:solidFill>
                  <a:schemeClr val="bg1"/>
                </a:solidFill>
              </a:rPr>
              <a:t>Based on</a:t>
            </a:r>
            <a:r>
              <a:rPr lang="zh-CN" altLang="en-US" dirty="0">
                <a:solidFill>
                  <a:schemeClr val="bg1"/>
                </a:solidFill>
              </a:rPr>
              <a:t> </a:t>
            </a:r>
            <a:r>
              <a:rPr lang="en" altLang="zh-CN" dirty="0">
                <a:solidFill>
                  <a:schemeClr val="bg1"/>
                </a:solidFill>
              </a:rPr>
              <a:t>Decomposition</a:t>
            </a:r>
          </a:p>
          <a:p>
            <a:pPr algn="ctr"/>
            <a:r>
              <a:rPr lang="en" altLang="zh-CN" dirty="0" err="1">
                <a:solidFill>
                  <a:schemeClr val="bg1"/>
                </a:solidFill>
              </a:rPr>
              <a:t>Qingfu</a:t>
            </a:r>
            <a:r>
              <a:rPr lang="en" altLang="zh-CN" dirty="0">
                <a:solidFill>
                  <a:schemeClr val="bg1"/>
                </a:solidFill>
              </a:rPr>
              <a:t> Zhang, Senior Member, IEEE, and Hui Li</a:t>
            </a:r>
          </a:p>
        </p:txBody>
      </p:sp>
    </p:spTree>
    <p:extLst>
      <p:ext uri="{BB962C8B-B14F-4D97-AF65-F5344CB8AC3E}">
        <p14:creationId xmlns:p14="http://schemas.microsoft.com/office/powerpoint/2010/main" val="1718930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 </a:t>
            </a:r>
            <a:r>
              <a:rPr kumimoji="1" lang="en-US" altLang="zh-CN" b="1" dirty="0"/>
              <a:t>MOEA/D</a:t>
            </a:r>
            <a:r>
              <a:rPr kumimoji="1" lang="zh-CN" altLang="en-US" b="1" dirty="0"/>
              <a:t>算法</a:t>
            </a:r>
          </a:p>
        </p:txBody>
      </p:sp>
      <p:graphicFrame>
        <p:nvGraphicFramePr>
          <p:cNvPr id="15" name="Object 4">
            <a:extLst>
              <a:ext uri="{FF2B5EF4-FFF2-40B4-BE49-F238E27FC236}">
                <a16:creationId xmlns:a16="http://schemas.microsoft.com/office/drawing/2014/main" id="{04A546E8-5873-2A44-A5E2-864ACB897FBD}"/>
              </a:ext>
            </a:extLst>
          </p:cNvPr>
          <p:cNvGraphicFramePr>
            <a:graphicFrameLocks noChangeAspect="1"/>
          </p:cNvGraphicFramePr>
          <p:nvPr>
            <p:extLst>
              <p:ext uri="{D42A27DB-BD31-4B8C-83A1-F6EECF244321}">
                <p14:modId xmlns:p14="http://schemas.microsoft.com/office/powerpoint/2010/main" val="1536950759"/>
              </p:ext>
            </p:extLst>
          </p:nvPr>
        </p:nvGraphicFramePr>
        <p:xfrm>
          <a:off x="833972" y="2762712"/>
          <a:ext cx="4430712" cy="787400"/>
        </p:xfrm>
        <a:graphic>
          <a:graphicData uri="http://schemas.openxmlformats.org/presentationml/2006/ole">
            <mc:AlternateContent xmlns:mc="http://schemas.openxmlformats.org/markup-compatibility/2006">
              <mc:Choice xmlns:v="urn:schemas-microsoft-com:vml" Requires="v">
                <p:oleObj spid="_x0000_s1051" r:id="rId4" imgW="64008000" imgH="10972800" progId="Equation.3">
                  <p:embed/>
                </p:oleObj>
              </mc:Choice>
              <mc:Fallback>
                <p:oleObj r:id="rId4" imgW="64008000" imgH="10972800" progId="Equation.3">
                  <p:embed/>
                  <p:pic>
                    <p:nvPicPr>
                      <p:cNvPr id="14" name="Object 4"/>
                      <p:cNvPicPr/>
                      <p:nvPr/>
                    </p:nvPicPr>
                    <p:blipFill>
                      <a:blip r:embed="rId5"/>
                      <a:stretch>
                        <a:fillRect/>
                      </a:stretch>
                    </p:blipFill>
                    <p:spPr>
                      <a:xfrm>
                        <a:off x="833972" y="2762712"/>
                        <a:ext cx="4430712" cy="787400"/>
                      </a:xfrm>
                      <a:prstGeom prst="rect">
                        <a:avLst/>
                      </a:prstGeom>
                      <a:noFill/>
                      <a:ln w="38100">
                        <a:noFill/>
                        <a:miter/>
                      </a:ln>
                    </p:spPr>
                  </p:pic>
                </p:oleObj>
              </mc:Fallback>
            </mc:AlternateContent>
          </a:graphicData>
        </a:graphic>
      </p:graphicFrame>
      <p:sp>
        <p:nvSpPr>
          <p:cNvPr id="18" name="Line 8">
            <a:extLst>
              <a:ext uri="{FF2B5EF4-FFF2-40B4-BE49-F238E27FC236}">
                <a16:creationId xmlns:a16="http://schemas.microsoft.com/office/drawing/2014/main" id="{5E44850A-A99C-9447-B24C-916A5ABF292C}"/>
              </a:ext>
            </a:extLst>
          </p:cNvPr>
          <p:cNvSpPr/>
          <p:nvPr/>
        </p:nvSpPr>
        <p:spPr>
          <a:xfrm flipH="1" flipV="1">
            <a:off x="2778659" y="3337387"/>
            <a:ext cx="1223963" cy="288925"/>
          </a:xfrm>
          <a:prstGeom prst="line">
            <a:avLst/>
          </a:prstGeom>
          <a:ln w="9525" cap="flat" cmpd="sng">
            <a:solidFill>
              <a:srgbClr val="FF0000"/>
            </a:solidFill>
            <a:prstDash val="solid"/>
            <a:round/>
            <a:headEnd type="none" w="med" len="med"/>
            <a:tailEnd type="triangle" w="med" len="med"/>
          </a:ln>
        </p:spPr>
        <p:txBody>
          <a:bodyPr wrap="none" anchor="ctr"/>
          <a:lstStyle/>
          <a:p>
            <a:endParaRPr lang="en-US" altLang="zh-CN">
              <a:latin typeface="Arial" panose="020B0604020202020204" pitchFamily="34" charset="0"/>
              <a:ea typeface="宋体" panose="02010600030101010101" pitchFamily="2" charset="-122"/>
            </a:endParaRPr>
          </a:p>
        </p:txBody>
      </p:sp>
      <p:sp>
        <p:nvSpPr>
          <p:cNvPr id="19" name="Rectangle 12">
            <a:extLst>
              <a:ext uri="{FF2B5EF4-FFF2-40B4-BE49-F238E27FC236}">
                <a16:creationId xmlns:a16="http://schemas.microsoft.com/office/drawing/2014/main" id="{9C463C89-EF83-9947-96B7-30328B074940}"/>
              </a:ext>
            </a:extLst>
          </p:cNvPr>
          <p:cNvSpPr/>
          <p:nvPr/>
        </p:nvSpPr>
        <p:spPr>
          <a:xfrm>
            <a:off x="3354922" y="3697750"/>
            <a:ext cx="1614487" cy="2635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GB" dirty="0">
                <a:solidFill>
                  <a:schemeClr val="bg1"/>
                </a:solidFill>
                <a:latin typeface="Arial" panose="020B0604020202020204" pitchFamily="34" charset="0"/>
                <a:ea typeface="宋体" panose="02010600030101010101" pitchFamily="2" charset="-122"/>
              </a:rPr>
              <a:t>决策空间</a:t>
            </a:r>
          </a:p>
        </p:txBody>
      </p:sp>
      <p:sp>
        <p:nvSpPr>
          <p:cNvPr id="20" name="Rectangle 42">
            <a:extLst>
              <a:ext uri="{FF2B5EF4-FFF2-40B4-BE49-F238E27FC236}">
                <a16:creationId xmlns:a16="http://schemas.microsoft.com/office/drawing/2014/main" id="{650A2B15-BAEA-4448-8937-1153555F60A2}"/>
              </a:ext>
            </a:extLst>
          </p:cNvPr>
          <p:cNvSpPr/>
          <p:nvPr/>
        </p:nvSpPr>
        <p:spPr>
          <a:xfrm>
            <a:off x="3112034" y="2113425"/>
            <a:ext cx="1873250" cy="3016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GB" dirty="0">
                <a:solidFill>
                  <a:schemeClr val="bg1"/>
                </a:solidFill>
                <a:latin typeface="Arial" panose="020B0604020202020204" pitchFamily="34" charset="0"/>
                <a:ea typeface="宋体" panose="02010600030101010101" pitchFamily="2" charset="-122"/>
              </a:rPr>
              <a:t>目标空间</a:t>
            </a:r>
          </a:p>
        </p:txBody>
      </p:sp>
      <p:sp>
        <p:nvSpPr>
          <p:cNvPr id="21" name="Left Brace 5">
            <a:extLst>
              <a:ext uri="{FF2B5EF4-FFF2-40B4-BE49-F238E27FC236}">
                <a16:creationId xmlns:a16="http://schemas.microsoft.com/office/drawing/2014/main" id="{520B0239-7CEB-9148-B039-12BC977062CF}"/>
              </a:ext>
            </a:extLst>
          </p:cNvPr>
          <p:cNvSpPr/>
          <p:nvPr/>
        </p:nvSpPr>
        <p:spPr>
          <a:xfrm rot="16200000" flipH="1" flipV="1">
            <a:off x="3888322" y="1508587"/>
            <a:ext cx="288925" cy="2219325"/>
          </a:xfrm>
          <a:prstGeom prst="leftBrace">
            <a:avLst>
              <a:gd name="adj1" fmla="val 8214"/>
              <a:gd name="adj2" fmla="val 50000"/>
            </a:avLst>
          </a:prstGeom>
          <a:noFill/>
          <a:ln w="9525" cap="flat" cmpd="sng">
            <a:solidFill>
              <a:srgbClr val="FF0000"/>
            </a:solidFill>
            <a:prstDash val="solid"/>
            <a:round/>
            <a:headEnd type="none" w="med" len="med"/>
            <a:tailEnd type="none" w="med" len="med"/>
          </a:ln>
        </p:spPr>
        <p:txBody>
          <a:bodyPr wrap="none" anchor="ctr"/>
          <a:lstStyle/>
          <a:p>
            <a:pPr algn="ctr"/>
            <a:endParaRPr lang="en-US" altLang="en-US">
              <a:latin typeface="Arial" panose="020B0604020202020204" pitchFamily="34" charset="0"/>
              <a:ea typeface="宋体" panose="02010600030101010101" pitchFamily="2" charset="-122"/>
            </a:endParaRPr>
          </a:p>
        </p:txBody>
      </p:sp>
      <p:sp>
        <p:nvSpPr>
          <p:cNvPr id="22" name="文本框 2">
            <a:extLst>
              <a:ext uri="{FF2B5EF4-FFF2-40B4-BE49-F238E27FC236}">
                <a16:creationId xmlns:a16="http://schemas.microsoft.com/office/drawing/2014/main" id="{B2EAEF2B-F74A-7F4F-B5FE-F86B522B09AE}"/>
              </a:ext>
            </a:extLst>
          </p:cNvPr>
          <p:cNvSpPr txBox="1"/>
          <p:nvPr/>
        </p:nvSpPr>
        <p:spPr>
          <a:xfrm>
            <a:off x="6091772" y="2442805"/>
            <a:ext cx="5308028" cy="1323439"/>
          </a:xfrm>
          <a:prstGeom prst="rect">
            <a:avLst/>
          </a:prstGeom>
          <a:noFill/>
          <a:ln w="9525">
            <a:noFill/>
          </a:ln>
        </p:spPr>
        <p:txBody>
          <a:bodyPr wrap="square" anchor="t">
            <a:spAutoFit/>
          </a:bodyPr>
          <a:lstStyle/>
          <a:p>
            <a:r>
              <a:rPr lang="zh-CN" altLang="en-US" sz="2000" dirty="0"/>
              <a:t>多目标优化问题中各个目标之间相互竞争、相互影响，无法得到一个单个的解使所有的目标达到最优，只能获得一组近似 Pareto 最优解集,使各个目标尽可能逼近最优解. </a:t>
            </a:r>
          </a:p>
        </p:txBody>
      </p:sp>
    </p:spTree>
    <p:extLst>
      <p:ext uri="{BB962C8B-B14F-4D97-AF65-F5344CB8AC3E}">
        <p14:creationId xmlns:p14="http://schemas.microsoft.com/office/powerpoint/2010/main" val="43445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 </a:t>
            </a:r>
            <a:r>
              <a:rPr kumimoji="1" lang="en-US" altLang="zh-CN" b="1" dirty="0"/>
              <a:t>MOEA/D</a:t>
            </a:r>
            <a:r>
              <a:rPr kumimoji="1" lang="zh-CN" altLang="en-US" b="1" dirty="0"/>
              <a:t>算法</a:t>
            </a:r>
          </a:p>
        </p:txBody>
      </p:sp>
      <p:pic>
        <p:nvPicPr>
          <p:cNvPr id="3" name="图片 2">
            <a:extLst>
              <a:ext uri="{FF2B5EF4-FFF2-40B4-BE49-F238E27FC236}">
                <a16:creationId xmlns:a16="http://schemas.microsoft.com/office/drawing/2014/main" id="{C54AB7CF-1626-1645-AF32-9FC329F7C391}"/>
              </a:ext>
            </a:extLst>
          </p:cNvPr>
          <p:cNvPicPr>
            <a:picLocks noChangeAspect="1"/>
          </p:cNvPicPr>
          <p:nvPr/>
        </p:nvPicPr>
        <p:blipFill>
          <a:blip r:embed="rId3"/>
          <a:stretch>
            <a:fillRect/>
          </a:stretch>
        </p:blipFill>
        <p:spPr>
          <a:xfrm>
            <a:off x="833972" y="1644764"/>
            <a:ext cx="5018188" cy="4216024"/>
          </a:xfrm>
          <a:prstGeom prst="rect">
            <a:avLst/>
          </a:prstGeom>
        </p:spPr>
      </p:pic>
      <mc:AlternateContent xmlns:mc="http://schemas.openxmlformats.org/markup-compatibility/2006">
        <mc:Choice xmlns:a14="http://schemas.microsoft.com/office/drawing/2010/main" Requires="a14">
          <p:sp>
            <p:nvSpPr>
              <p:cNvPr id="4" name="文本框 2">
                <a:extLst>
                  <a:ext uri="{FF2B5EF4-FFF2-40B4-BE49-F238E27FC236}">
                    <a16:creationId xmlns:a16="http://schemas.microsoft.com/office/drawing/2014/main" id="{C4FBEE53-F958-7B46-ACC8-EE54492ECDEF}"/>
                  </a:ext>
                </a:extLst>
              </p:cNvPr>
              <p:cNvSpPr txBox="1"/>
              <p:nvPr/>
            </p:nvSpPr>
            <p:spPr>
              <a:xfrm>
                <a:off x="5852160" y="1644764"/>
                <a:ext cx="5614142" cy="2862322"/>
              </a:xfrm>
              <a:prstGeom prst="rect">
                <a:avLst/>
              </a:prstGeom>
              <a:noFill/>
              <a:ln w="9525">
                <a:noFill/>
              </a:ln>
            </p:spPr>
            <p:txBody>
              <a:bodyPr wrap="square" anchor="t">
                <a:spAutoFit/>
              </a:bodyPr>
              <a:lstStyle/>
              <a:p>
                <a:r>
                  <a:rPr lang="zh-CN" altLang="en-US" sz="2000" dirty="0"/>
                  <a:t>什么是Pareto 最优解集？</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给定一个可行点</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𝑥</m:t>
                        </m:r>
                      </m:e>
                      <m:sup>
                        <m:r>
                          <a:rPr lang="zh-CN" altLang="en-US" sz="2000" b="0" i="1" dirty="0" smtClean="0">
                            <a:latin typeface="Cambria Math" panose="02040503050406030204" pitchFamily="18" charset="0"/>
                          </a:rPr>
                          <m:t>∗</m:t>
                        </m:r>
                      </m:sup>
                    </m:sSup>
                  </m:oMath>
                </a14:m>
                <a:r>
                  <a:rPr lang="zh-CN" altLang="en-US" sz="2000" dirty="0"/>
                  <a:t>，有</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𝐷</m:t>
                    </m:r>
                    <m:r>
                      <a:rPr lang="zh-CN" altLang="en-US" sz="2000" b="0" i="0" dirty="0" smtClean="0">
                        <a:latin typeface="Cambria Math" panose="02040503050406030204" pitchFamily="18" charset="0"/>
                        <a:ea typeface="Cambria Math" panose="02040503050406030204" pitchFamily="18" charset="0"/>
                      </a:rPr>
                      <m:t>，</m:t>
                    </m:r>
                  </m:oMath>
                </a14:m>
                <a:r>
                  <a:rPr lang="zh-CN" altLang="en-US" sz="2000" dirty="0"/>
                  <a:t>有</a:t>
                </a:r>
                <a14:m>
                  <m:oMath xmlns:m="http://schemas.openxmlformats.org/officeDocument/2006/math">
                    <m:r>
                      <a:rPr lang="en-US" altLang="zh-CN" sz="2000" i="1" dirty="0" smtClean="0">
                        <a:latin typeface="Cambria Math" panose="02040503050406030204" pitchFamily="18" charset="0"/>
                      </a:rPr>
                      <m:t>𝑓</m:t>
                    </m:r>
                    <m:d>
                      <m:dPr>
                        <m:ctrlPr>
                          <a:rPr lang="en-US" altLang="zh-CN" sz="2000" b="0" i="1" dirty="0"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𝑥</m:t>
                            </m:r>
                          </m:e>
                          <m:sup>
                            <m:r>
                              <a:rPr lang="zh-CN" altLang="en-US" sz="2000" i="1" dirty="0">
                                <a:latin typeface="Cambria Math" panose="02040503050406030204" pitchFamily="18" charset="0"/>
                              </a:rPr>
                              <m:t>∗</m:t>
                            </m:r>
                          </m:sup>
                        </m:sSup>
                      </m:e>
                    </m:d>
                    <m:r>
                      <a:rPr lang="en-US" altLang="zh-CN" sz="2000" b="0" i="1" dirty="0" smtClean="0">
                        <a:latin typeface="Cambria Math" panose="02040503050406030204" pitchFamily="18" charset="0"/>
                      </a:rPr>
                      <m:t>&lt;</m:t>
                    </m:r>
                    <m:r>
                      <a:rPr lang="en-US" altLang="zh-CN" sz="2000" b="0" i="1" dirty="0" smtClean="0">
                        <a:latin typeface="Cambria Math" panose="02040503050406030204" pitchFamily="18" charset="0"/>
                      </a:rPr>
                      <m:t>𝑓</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𝑥</m:t>
                        </m:r>
                      </m:e>
                    </m:d>
                  </m:oMath>
                </a14:m>
                <a:r>
                  <a:rPr lang="zh-CN" altLang="en-US" sz="2000" dirty="0"/>
                  <a:t>，则称</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𝑥</m:t>
                        </m:r>
                      </m:e>
                      <m:sup>
                        <m:r>
                          <a:rPr lang="zh-CN" altLang="en-US" sz="2000" i="1" dirty="0">
                            <a:latin typeface="Cambria Math" panose="02040503050406030204" pitchFamily="18" charset="0"/>
                          </a:rPr>
                          <m:t>∗</m:t>
                        </m:r>
                      </m:sup>
                    </m:sSup>
                  </m:oMath>
                </a14:m>
                <a:r>
                  <a:rPr lang="zh-CN" altLang="en-US" sz="2000" dirty="0"/>
                  <a:t>为多目标问题的绝对最优解。若不存在</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𝐷</m:t>
                    </m:r>
                  </m:oMath>
                </a14:m>
                <a:r>
                  <a:rPr lang="zh-CN" altLang="en-US" sz="2000" dirty="0"/>
                  <a:t>，使得</a:t>
                </a:r>
                <a14:m>
                  <m:oMath xmlns:m="http://schemas.openxmlformats.org/officeDocument/2006/math">
                    <m:r>
                      <a:rPr lang="en-US" altLang="zh-CN" sz="2000" i="1" dirty="0">
                        <a:latin typeface="Cambria Math" panose="02040503050406030204" pitchFamily="18" charset="0"/>
                      </a:rPr>
                      <m:t>𝑓</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𝑥</m:t>
                        </m:r>
                      </m:e>
                    </m:d>
                    <m:r>
                      <a:rPr lang="en-US" altLang="zh-CN" sz="2000" i="1" dirty="0">
                        <a:latin typeface="Cambria Math" panose="02040503050406030204" pitchFamily="18" charset="0"/>
                      </a:rPr>
                      <m:t>&lt;</m:t>
                    </m:r>
                    <m:r>
                      <a:rPr lang="en-US" altLang="zh-CN" sz="2000" i="1" dirty="0">
                        <a:latin typeface="Cambria Math" panose="02040503050406030204" pitchFamily="18" charset="0"/>
                      </a:rPr>
                      <m:t>𝑓</m:t>
                    </m:r>
                    <m:d>
                      <m:dPr>
                        <m:ctrlPr>
                          <a:rPr lang="en-US" altLang="zh-CN" sz="2000" i="1" dirty="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𝑥</m:t>
                            </m:r>
                          </m:e>
                          <m:sup>
                            <m:r>
                              <a:rPr lang="zh-CN" altLang="en-US" sz="2000" i="1" dirty="0">
                                <a:latin typeface="Cambria Math" panose="02040503050406030204" pitchFamily="18" charset="0"/>
                              </a:rPr>
                              <m:t>∗</m:t>
                            </m:r>
                          </m:sup>
                        </m:sSup>
                      </m:e>
                    </m:d>
                  </m:oMath>
                </a14:m>
                <a:r>
                  <a:rPr lang="zh-CN" altLang="en-US" sz="2000" dirty="0"/>
                  <a:t>，则称</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𝑥</m:t>
                        </m:r>
                      </m:e>
                      <m:sup>
                        <m:r>
                          <a:rPr lang="zh-CN" altLang="en-US" sz="2000" i="1" dirty="0">
                            <a:latin typeface="Cambria Math" panose="02040503050406030204" pitchFamily="18" charset="0"/>
                          </a:rPr>
                          <m:t>∗</m:t>
                        </m:r>
                      </m:sup>
                    </m:sSup>
                  </m:oMath>
                </a14:m>
                <a:r>
                  <a:rPr lang="zh-CN" altLang="en-US" sz="2000" dirty="0"/>
                  <a:t>为Pareto最优解。 多个Pareto最优解构成Pareto最优解集。</a:t>
                </a:r>
              </a:p>
            </p:txBody>
          </p:sp>
        </mc:Choice>
        <mc:Fallback>
          <p:sp>
            <p:nvSpPr>
              <p:cNvPr id="4" name="文本框 2">
                <a:extLst>
                  <a:ext uri="{FF2B5EF4-FFF2-40B4-BE49-F238E27FC236}">
                    <a16:creationId xmlns:a16="http://schemas.microsoft.com/office/drawing/2014/main" id="{C4FBEE53-F958-7B46-ACC8-EE54492ECDEF}"/>
                  </a:ext>
                </a:extLst>
              </p:cNvPr>
              <p:cNvSpPr txBox="1">
                <a:spLocks noRot="1" noChangeAspect="1" noMove="1" noResize="1" noEditPoints="1" noAdjustHandles="1" noChangeArrowheads="1" noChangeShapeType="1" noTextEdit="1"/>
              </p:cNvSpPr>
              <p:nvPr/>
            </p:nvSpPr>
            <p:spPr>
              <a:xfrm>
                <a:off x="5852160" y="1644764"/>
                <a:ext cx="5614142" cy="2862322"/>
              </a:xfrm>
              <a:prstGeom prst="rect">
                <a:avLst/>
              </a:prstGeom>
              <a:blipFill>
                <a:blip r:embed="rId4"/>
                <a:stretch>
                  <a:fillRect l="-903" t="-1327" r="-5418" b="-2655"/>
                </a:stretch>
              </a:blipFill>
              <a:ln w="9525">
                <a:noFill/>
              </a:ln>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BAAFB89E-5489-3F47-B976-C157CFCBA541}"/>
              </a:ext>
            </a:extLst>
          </p:cNvPr>
          <p:cNvPicPr>
            <a:picLocks noChangeAspect="1"/>
          </p:cNvPicPr>
          <p:nvPr/>
        </p:nvPicPr>
        <p:blipFill>
          <a:blip r:embed="rId5"/>
          <a:stretch>
            <a:fillRect/>
          </a:stretch>
        </p:blipFill>
        <p:spPr>
          <a:xfrm>
            <a:off x="5732239" y="2063273"/>
            <a:ext cx="3460888" cy="719865"/>
          </a:xfrm>
          <a:prstGeom prst="rect">
            <a:avLst/>
          </a:prstGeom>
        </p:spPr>
      </p:pic>
    </p:spTree>
    <p:extLst>
      <p:ext uri="{BB962C8B-B14F-4D97-AF65-F5344CB8AC3E}">
        <p14:creationId xmlns:p14="http://schemas.microsoft.com/office/powerpoint/2010/main" val="240085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5F2FE0A-05B4-0346-A0C3-C17C6D0E304B}"/>
              </a:ext>
            </a:extLst>
          </p:cNvPr>
          <p:cNvSpPr>
            <a:spLocks noGrp="1"/>
          </p:cNvSpPr>
          <p:nvPr>
            <p:ph type="body" sz="quarter" idx="10"/>
          </p:nvPr>
        </p:nvSpPr>
        <p:spPr/>
        <p:txBody>
          <a:bodyPr/>
          <a:lstStyle/>
          <a:p>
            <a:r>
              <a:rPr kumimoji="1" lang="zh-CN" altLang="en-US" dirty="0"/>
              <a:t>第三部分 </a:t>
            </a:r>
            <a:r>
              <a:rPr kumimoji="1" lang="en-US" altLang="zh-CN" b="1" dirty="0"/>
              <a:t>MOEA/D</a:t>
            </a:r>
            <a:r>
              <a:rPr kumimoji="1" lang="zh-CN" altLang="en-US" b="1" dirty="0"/>
              <a:t>算法</a:t>
            </a:r>
          </a:p>
        </p:txBody>
      </p:sp>
      <p:pic>
        <p:nvPicPr>
          <p:cNvPr id="3" name="图片 4">
            <a:extLst>
              <a:ext uri="{FF2B5EF4-FFF2-40B4-BE49-F238E27FC236}">
                <a16:creationId xmlns:a16="http://schemas.microsoft.com/office/drawing/2014/main" id="{F15985F8-9A3D-F94F-88EF-BA51B269C7AE}"/>
              </a:ext>
            </a:extLst>
          </p:cNvPr>
          <p:cNvPicPr>
            <a:picLocks noChangeAspect="1"/>
          </p:cNvPicPr>
          <p:nvPr/>
        </p:nvPicPr>
        <p:blipFill>
          <a:blip r:embed="rId3"/>
          <a:stretch>
            <a:fillRect/>
          </a:stretch>
        </p:blipFill>
        <p:spPr>
          <a:xfrm>
            <a:off x="368884" y="1255177"/>
            <a:ext cx="4877674" cy="4804900"/>
          </a:xfrm>
          <a:prstGeom prst="rect">
            <a:avLst/>
          </a:prstGeom>
          <a:noFill/>
          <a:ln w="9525">
            <a:noFill/>
          </a:ln>
        </p:spPr>
      </p:pic>
      <p:sp>
        <p:nvSpPr>
          <p:cNvPr id="4" name="文本框 2">
            <a:extLst>
              <a:ext uri="{FF2B5EF4-FFF2-40B4-BE49-F238E27FC236}">
                <a16:creationId xmlns:a16="http://schemas.microsoft.com/office/drawing/2014/main" id="{62299A2F-5420-CE46-991C-39F771D13157}"/>
              </a:ext>
            </a:extLst>
          </p:cNvPr>
          <p:cNvSpPr txBox="1"/>
          <p:nvPr/>
        </p:nvSpPr>
        <p:spPr>
          <a:xfrm>
            <a:off x="5852160" y="1644764"/>
            <a:ext cx="5614142" cy="2862322"/>
          </a:xfrm>
          <a:prstGeom prst="rect">
            <a:avLst/>
          </a:prstGeom>
          <a:noFill/>
          <a:ln w="9525">
            <a:noFill/>
          </a:ln>
        </p:spPr>
        <p:txBody>
          <a:bodyPr wrap="square" anchor="t">
            <a:spAutoFit/>
          </a:bodyPr>
          <a:lstStyle/>
          <a:p>
            <a:r>
              <a:rPr lang="zh-CN" altLang="en-US" sz="2000" dirty="0"/>
              <a:t>如何分解子问题？</a:t>
            </a:r>
            <a:endParaRPr lang="en-US" altLang="zh-CN" sz="2000" dirty="0"/>
          </a:p>
          <a:p>
            <a:endParaRPr lang="en-US" altLang="zh-CN" sz="2000" dirty="0"/>
          </a:p>
          <a:p>
            <a:endParaRPr lang="en-US" altLang="zh-CN" sz="2000" dirty="0"/>
          </a:p>
          <a:p>
            <a:r>
              <a:rPr lang="zh-CN" altLang="en-US" sz="2000" dirty="0"/>
              <a:t>对于每个</a:t>
            </a:r>
            <a:r>
              <a:rPr lang="en" altLang="zh-CN" sz="2000" dirty="0"/>
              <a:t>Pareto</a:t>
            </a:r>
            <a:r>
              <a:rPr lang="zh-CN" altLang="en-US" sz="2000" dirty="0"/>
              <a:t>最优解</a:t>
            </a:r>
            <a:r>
              <a:rPr lang="en" altLang="zh-CN" sz="2000" dirty="0"/>
              <a:t>x*,</a:t>
            </a:r>
            <a:r>
              <a:rPr lang="zh-CN" altLang="en-US" sz="2000" dirty="0"/>
              <a:t>总存在一个权重向量 </a:t>
            </a:r>
            <a:r>
              <a:rPr lang="el-GR" altLang="zh-CN" sz="2000" dirty="0"/>
              <a:t>λ </a:t>
            </a:r>
            <a:r>
              <a:rPr lang="zh-CN" altLang="el-GR" sz="2000" dirty="0"/>
              <a:t>，</a:t>
            </a:r>
            <a:r>
              <a:rPr lang="zh-CN" altLang="en-US" sz="2000" dirty="0"/>
              <a:t>使得上式的解是一个</a:t>
            </a:r>
            <a:r>
              <a:rPr lang="en" altLang="zh-CN" sz="2000" dirty="0"/>
              <a:t>Pareto</a:t>
            </a:r>
            <a:r>
              <a:rPr lang="zh-CN" altLang="en-US" sz="2000" dirty="0"/>
              <a:t>最优解，并且该解对于着原</a:t>
            </a:r>
            <a:r>
              <a:rPr lang="en" altLang="zh-CN" sz="2000" dirty="0"/>
              <a:t>MOP</a:t>
            </a:r>
            <a:r>
              <a:rPr lang="zh-CN" altLang="en-US" sz="2000" dirty="0"/>
              <a:t>的</a:t>
            </a:r>
            <a:r>
              <a:rPr lang="en" altLang="zh-CN" sz="2000" dirty="0"/>
              <a:t>Pareto</a:t>
            </a:r>
            <a:r>
              <a:rPr lang="zh-CN" altLang="en-US" sz="2000" dirty="0"/>
              <a:t>最优解。因此，如果我们想要获得不同的</a:t>
            </a:r>
            <a:r>
              <a:rPr lang="en" altLang="zh-CN" sz="2000" dirty="0"/>
              <a:t>Pareto</a:t>
            </a:r>
            <a:r>
              <a:rPr lang="zh-CN" altLang="en-US" sz="2000" dirty="0"/>
              <a:t>最优解，可以修改权重向量。</a:t>
            </a:r>
          </a:p>
          <a:p>
            <a:endParaRPr lang="zh-CN" altLang="en-US" sz="2000" dirty="0"/>
          </a:p>
        </p:txBody>
      </p:sp>
    </p:spTree>
    <p:extLst>
      <p:ext uri="{BB962C8B-B14F-4D97-AF65-F5344CB8AC3E}">
        <p14:creationId xmlns:p14="http://schemas.microsoft.com/office/powerpoint/2010/main" val="426475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CAB2690-9256-2348-AC76-F2CBD3DB8BBD}"/>
              </a:ext>
            </a:extLst>
          </p:cNvPr>
          <p:cNvSpPr>
            <a:spLocks noGrp="1"/>
          </p:cNvSpPr>
          <p:nvPr>
            <p:ph type="body" sz="quarter" idx="10"/>
          </p:nvPr>
        </p:nvSpPr>
        <p:spPr/>
        <p:txBody>
          <a:bodyPr/>
          <a:lstStyle/>
          <a:p>
            <a:r>
              <a:rPr kumimoji="1" lang="zh-CN" altLang="en-US" dirty="0"/>
              <a:t>第三部分 </a:t>
            </a:r>
            <a:r>
              <a:rPr kumimoji="1" lang="en-US" altLang="zh-CN" b="1" dirty="0"/>
              <a:t>MOEA/D</a:t>
            </a:r>
            <a:r>
              <a:rPr kumimoji="1" lang="zh-CN" altLang="en-US" b="1" dirty="0"/>
              <a:t>算法</a:t>
            </a:r>
          </a:p>
        </p:txBody>
      </p:sp>
      <p:pic>
        <p:nvPicPr>
          <p:cNvPr id="3" name="内容占位符 1">
            <a:extLst>
              <a:ext uri="{FF2B5EF4-FFF2-40B4-BE49-F238E27FC236}">
                <a16:creationId xmlns:a16="http://schemas.microsoft.com/office/drawing/2014/main" id="{6F9873B1-4EA4-9A4F-B6D9-1847D658B9CC}"/>
              </a:ext>
            </a:extLst>
          </p:cNvPr>
          <p:cNvPicPr>
            <a:picLocks noGrp="1" noChangeAspect="1"/>
          </p:cNvPicPr>
          <p:nvPr/>
        </p:nvPicPr>
        <p:blipFill>
          <a:blip r:embed="rId3"/>
          <a:stretch>
            <a:fillRect/>
          </a:stretch>
        </p:blipFill>
        <p:spPr>
          <a:xfrm>
            <a:off x="833972" y="1187814"/>
            <a:ext cx="5340350" cy="4751070"/>
          </a:xfrm>
          <a:prstGeom prst="rect">
            <a:avLst/>
          </a:prstGeom>
          <a:noFill/>
          <a:ln w="9525">
            <a:noFill/>
          </a:ln>
        </p:spPr>
      </p:pic>
      <p:pic>
        <p:nvPicPr>
          <p:cNvPr id="4" name="图片 3">
            <a:extLst>
              <a:ext uri="{FF2B5EF4-FFF2-40B4-BE49-F238E27FC236}">
                <a16:creationId xmlns:a16="http://schemas.microsoft.com/office/drawing/2014/main" id="{0A55DC5D-4962-4042-9C28-5D9A76ECDE7F}"/>
              </a:ext>
            </a:extLst>
          </p:cNvPr>
          <p:cNvPicPr>
            <a:picLocks noChangeAspect="1"/>
          </p:cNvPicPr>
          <p:nvPr/>
        </p:nvPicPr>
        <p:blipFill>
          <a:blip r:embed="rId4"/>
          <a:stretch>
            <a:fillRect/>
          </a:stretch>
        </p:blipFill>
        <p:spPr>
          <a:xfrm>
            <a:off x="6622131" y="1466757"/>
            <a:ext cx="5169535" cy="3376930"/>
          </a:xfrm>
          <a:prstGeom prst="rect">
            <a:avLst/>
          </a:prstGeom>
          <a:noFill/>
          <a:ln w="9525">
            <a:noFill/>
          </a:ln>
        </p:spPr>
      </p:pic>
    </p:spTree>
    <p:extLst>
      <p:ext uri="{BB962C8B-B14F-4D97-AF65-F5344CB8AC3E}">
        <p14:creationId xmlns:p14="http://schemas.microsoft.com/office/powerpoint/2010/main" val="57816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a:r>
              <a:rPr lang="zh-CN" altLang="en-US" kern="0" dirty="0">
                <a:latin typeface="微软雅黑" panose="020B0503020204020204" pitchFamily="34" charset="-122"/>
                <a:ea typeface="微软雅黑" panose="020B0503020204020204" pitchFamily="34" charset="-122"/>
              </a:rPr>
              <a:t>谢谢观看</a:t>
            </a:r>
          </a:p>
        </p:txBody>
      </p:sp>
    </p:spTree>
    <p:extLst>
      <p:ext uri="{BB962C8B-B14F-4D97-AF65-F5344CB8AC3E}">
        <p14:creationId xmlns:p14="http://schemas.microsoft.com/office/powerpoint/2010/main" val="66493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 </a:t>
            </a:r>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第一部分</a:t>
            </a:r>
          </a:p>
          <a:p>
            <a:r>
              <a:rPr kumimoji="1" lang="zh-CN" altLang="en-US" b="1" dirty="0"/>
              <a:t>多目标优化问题</a:t>
            </a:r>
          </a:p>
        </p:txBody>
      </p:sp>
      <p:sp>
        <p:nvSpPr>
          <p:cNvPr id="4" name="文本占位符 3"/>
          <p:cNvSpPr>
            <a:spLocks noGrp="1"/>
          </p:cNvSpPr>
          <p:nvPr>
            <p:ph type="body" sz="quarter" idx="12"/>
          </p:nvPr>
        </p:nvSpPr>
        <p:spPr/>
        <p:txBody>
          <a:bodyPr/>
          <a:lstStyle/>
          <a:p>
            <a:r>
              <a:rPr kumimoji="1" lang="zh-CN" altLang="en-US" dirty="0"/>
              <a:t>第二部分</a:t>
            </a:r>
          </a:p>
          <a:p>
            <a:r>
              <a:rPr kumimoji="1" lang="zh-CN" altLang="en-US" b="1" dirty="0"/>
              <a:t>进化算法</a:t>
            </a:r>
          </a:p>
        </p:txBody>
      </p:sp>
      <p:sp>
        <p:nvSpPr>
          <p:cNvPr id="5" name="文本占位符 4"/>
          <p:cNvSpPr>
            <a:spLocks noGrp="1"/>
          </p:cNvSpPr>
          <p:nvPr>
            <p:ph type="body" sz="quarter" idx="13"/>
          </p:nvPr>
        </p:nvSpPr>
        <p:spPr/>
        <p:txBody>
          <a:bodyPr/>
          <a:lstStyle/>
          <a:p>
            <a:r>
              <a:rPr kumimoji="1" lang="zh-CN" altLang="en-US" dirty="0"/>
              <a:t>第三部分</a:t>
            </a:r>
          </a:p>
          <a:p>
            <a:r>
              <a:rPr kumimoji="1" lang="en-US" altLang="zh-CN" b="1" dirty="0"/>
              <a:t>MOEA/D</a:t>
            </a:r>
            <a:endParaRPr kumimoji="1" lang="zh-CN" altLang="en-US" b="1" dirty="0"/>
          </a:p>
        </p:txBody>
      </p:sp>
      <p:cxnSp>
        <p:nvCxnSpPr>
          <p:cNvPr id="8" name="直接连接符 6"/>
          <p:cNvCxnSpPr/>
          <p:nvPr/>
        </p:nvCxnSpPr>
        <p:spPr>
          <a:xfrm>
            <a:off x="49275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6"/>
          <p:cNvCxnSpPr/>
          <p:nvPr/>
        </p:nvCxnSpPr>
        <p:spPr>
          <a:xfrm>
            <a:off x="282659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516043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6"/>
          <p:cNvCxnSpPr/>
          <p:nvPr/>
        </p:nvCxnSpPr>
        <p:spPr>
          <a:xfrm>
            <a:off x="749427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982811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127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a:t>
            </a:r>
          </a:p>
        </p:txBody>
      </p:sp>
      <p:sp>
        <p:nvSpPr>
          <p:cNvPr id="3" name="文本占位符 2"/>
          <p:cNvSpPr>
            <a:spLocks noGrp="1"/>
          </p:cNvSpPr>
          <p:nvPr>
            <p:ph type="body" sz="quarter" idx="11"/>
          </p:nvPr>
        </p:nvSpPr>
        <p:spPr/>
        <p:txBody>
          <a:bodyPr/>
          <a:lstStyle/>
          <a:p>
            <a:r>
              <a:rPr kumimoji="1" lang="zh-CN" altLang="en-US" dirty="0"/>
              <a:t>多目标优化问题</a:t>
            </a:r>
          </a:p>
        </p:txBody>
      </p:sp>
    </p:spTree>
    <p:extLst>
      <p:ext uri="{BB962C8B-B14F-4D97-AF65-F5344CB8AC3E}">
        <p14:creationId xmlns:p14="http://schemas.microsoft.com/office/powerpoint/2010/main" val="854155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 </a:t>
            </a:r>
            <a:r>
              <a:rPr kumimoji="1" lang="zh-CN" altLang="en-US" b="1" dirty="0"/>
              <a:t>多目标优化问题</a:t>
            </a:r>
          </a:p>
        </p:txBody>
      </p:sp>
      <p:sp>
        <p:nvSpPr>
          <p:cNvPr id="13" name="文本框 12">
            <a:extLst>
              <a:ext uri="{FF2B5EF4-FFF2-40B4-BE49-F238E27FC236}">
                <a16:creationId xmlns:a16="http://schemas.microsoft.com/office/drawing/2014/main" id="{797EFADB-012F-B447-AD70-4C181769AF58}"/>
              </a:ext>
            </a:extLst>
          </p:cNvPr>
          <p:cNvSpPr txBox="1"/>
          <p:nvPr/>
        </p:nvSpPr>
        <p:spPr>
          <a:xfrm>
            <a:off x="833972" y="2355273"/>
            <a:ext cx="10526755" cy="2092881"/>
          </a:xfrm>
          <a:prstGeom prst="rect">
            <a:avLst/>
          </a:prstGeom>
          <a:noFill/>
        </p:spPr>
        <p:txBody>
          <a:bodyPr wrap="square" rtlCol="0">
            <a:spAutoFit/>
          </a:bodyPr>
          <a:lstStyle/>
          <a:p>
            <a:r>
              <a:rPr lang="zh-CN" altLang="en-US" sz="3000" b="1" dirty="0"/>
              <a:t>什么是多目标优化问题？</a:t>
            </a:r>
            <a:endParaRPr lang="en-US" altLang="zh-CN" sz="3000" b="1" dirty="0"/>
          </a:p>
          <a:p>
            <a:endParaRPr lang="en-US" altLang="zh-CN" sz="2000" dirty="0"/>
          </a:p>
          <a:p>
            <a:r>
              <a:rPr lang="zh-CN" altLang="en-US" sz="2000" dirty="0"/>
              <a:t>实际中优化问题大多数是多目标优化问题 </a:t>
            </a:r>
            <a:r>
              <a:rPr lang="en-US" altLang="zh-CN" sz="2000" dirty="0"/>
              <a:t>,</a:t>
            </a:r>
            <a:r>
              <a:rPr lang="zh-CN" altLang="en-US" sz="2000" dirty="0"/>
              <a:t>一般情况下 </a:t>
            </a:r>
            <a:r>
              <a:rPr lang="en-US" altLang="zh-CN" sz="2000" dirty="0"/>
              <a:t>,</a:t>
            </a:r>
            <a:r>
              <a:rPr lang="zh-CN" altLang="en-US" sz="2000" dirty="0"/>
              <a:t>多目标优化问题的各个子目标之间是矛盾的 </a:t>
            </a:r>
            <a:r>
              <a:rPr lang="en-US" altLang="zh-CN" sz="2000" dirty="0"/>
              <a:t>,</a:t>
            </a:r>
            <a:r>
              <a:rPr lang="zh-CN" altLang="en-US" sz="2000" dirty="0"/>
              <a:t>一个子目标的改善有可能会引起另一个或者另几个子目标的性能降低 </a:t>
            </a:r>
            <a:r>
              <a:rPr lang="en-US" altLang="zh-CN" sz="2000" dirty="0"/>
              <a:t>, </a:t>
            </a:r>
            <a:r>
              <a:rPr lang="zh-CN" altLang="en-US" sz="2000" dirty="0"/>
              <a:t>也就是要同时使多个子目标一起达到最优值是不可能的 </a:t>
            </a:r>
            <a:r>
              <a:rPr lang="en-US" altLang="zh-CN" sz="2000" dirty="0"/>
              <a:t>, </a:t>
            </a:r>
            <a:r>
              <a:rPr lang="zh-CN" altLang="en-US" sz="2000" dirty="0"/>
              <a:t>而只能在它们中间进行协调和折中处理 </a:t>
            </a:r>
            <a:r>
              <a:rPr lang="en-US" altLang="zh-CN" sz="2000" dirty="0"/>
              <a:t>, </a:t>
            </a:r>
            <a:r>
              <a:rPr lang="zh-CN" altLang="en-US" sz="2000" dirty="0"/>
              <a:t>使各个子目标都尽可能地达到最优化。其与单目标优化问题的本质区别在于 </a:t>
            </a:r>
            <a:r>
              <a:rPr lang="en-US" altLang="zh-CN" sz="2000" dirty="0"/>
              <a:t>,</a:t>
            </a:r>
            <a:r>
              <a:rPr lang="zh-CN" altLang="en-US" sz="2000" dirty="0"/>
              <a:t>它的解并非唯一。 </a:t>
            </a:r>
          </a:p>
        </p:txBody>
      </p:sp>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 </a:t>
            </a:r>
            <a:r>
              <a:rPr kumimoji="1" lang="zh-CN" altLang="en-US" b="1" dirty="0"/>
              <a:t>多目标优化问题</a:t>
            </a:r>
          </a:p>
        </p:txBody>
      </p:sp>
      <p:pic>
        <p:nvPicPr>
          <p:cNvPr id="4" name="图片 3">
            <a:extLst>
              <a:ext uri="{FF2B5EF4-FFF2-40B4-BE49-F238E27FC236}">
                <a16:creationId xmlns:a16="http://schemas.microsoft.com/office/drawing/2014/main" id="{3A422933-C58D-C741-BCBE-1AB5D30D51B1}"/>
              </a:ext>
            </a:extLst>
          </p:cNvPr>
          <p:cNvPicPr>
            <a:picLocks noChangeAspect="1"/>
          </p:cNvPicPr>
          <p:nvPr/>
        </p:nvPicPr>
        <p:blipFill>
          <a:blip r:embed="rId3"/>
          <a:stretch>
            <a:fillRect/>
          </a:stretch>
        </p:blipFill>
        <p:spPr>
          <a:xfrm>
            <a:off x="6118167" y="1021883"/>
            <a:ext cx="5842000" cy="4381500"/>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185818A-3007-1941-9B08-188C0DB9D864}"/>
                  </a:ext>
                </a:extLst>
              </p:cNvPr>
              <p:cNvSpPr txBox="1"/>
              <p:nvPr/>
            </p:nvSpPr>
            <p:spPr>
              <a:xfrm>
                <a:off x="833972" y="2011679"/>
                <a:ext cx="5467075" cy="1569532"/>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left"/>
                    </m:oMathParaPr>
                    <m:oMath xmlns:m="http://schemas.openxmlformats.org/officeDocument/2006/math">
                      <m:r>
                        <a:rPr kumimoji="1" lang="en-US" altLang="zh-CN" sz="2000" b="0" i="1" kern="0" smtClean="0">
                          <a:latin typeface="Cambria Math" panose="02040503050406030204" pitchFamily="18" charset="0"/>
                          <a:ea typeface="微软雅黑" panose="020B0503020204020204" pitchFamily="34" charset="-122"/>
                          <a:cs typeface="+mn-ea"/>
                          <a:sym typeface="+mn-lt"/>
                        </a:rPr>
                        <m:t>𝐹</m:t>
                      </m:r>
                      <m:d>
                        <m:dPr>
                          <m:ctrlPr>
                            <a:rPr kumimoji="1" lang="en-US" altLang="zh-CN" sz="2000" b="0" i="1" kern="0" smtClean="0">
                              <a:latin typeface="Cambria Math" panose="02040503050406030204" pitchFamily="18" charset="0"/>
                              <a:ea typeface="微软雅黑" panose="020B0503020204020204" pitchFamily="34" charset="-122"/>
                              <a:cs typeface="+mn-ea"/>
                              <a:sym typeface="+mn-lt"/>
                            </a:rPr>
                          </m:ctrlPr>
                        </m:dPr>
                        <m:e>
                          <m:r>
                            <a:rPr kumimoji="1" lang="en-US" altLang="zh-CN" sz="2000" b="0" i="1" kern="0" smtClean="0">
                              <a:latin typeface="Cambria Math" panose="02040503050406030204" pitchFamily="18" charset="0"/>
                              <a:ea typeface="微软雅黑" panose="020B0503020204020204" pitchFamily="34" charset="-122"/>
                              <a:cs typeface="+mn-ea"/>
                              <a:sym typeface="+mn-lt"/>
                            </a:rPr>
                            <m:t>𝑥</m:t>
                          </m:r>
                        </m:e>
                      </m:d>
                      <m:r>
                        <a:rPr kumimoji="1" lang="en-US" altLang="zh-CN" sz="2000" b="0" i="1" kern="0" smtClean="0">
                          <a:latin typeface="Cambria Math" panose="02040503050406030204" pitchFamily="18" charset="0"/>
                          <a:ea typeface="微软雅黑" panose="020B0503020204020204" pitchFamily="34" charset="-122"/>
                          <a:cs typeface="+mn-ea"/>
                          <a:sym typeface="+mn-lt"/>
                        </a:rPr>
                        <m:t>=</m:t>
                      </m:r>
                      <m:d>
                        <m:dPr>
                          <m:begChr m:val="{"/>
                          <m:endChr m:val=""/>
                          <m:ctrlPr>
                            <a:rPr kumimoji="1" lang="en" altLang="zh-CN" sz="2000" i="1" kern="0" smtClean="0">
                              <a:latin typeface="Cambria Math" panose="02040503050406030204" pitchFamily="18" charset="0"/>
                              <a:ea typeface="微软雅黑" panose="020B0503020204020204" pitchFamily="34" charset="-122"/>
                              <a:cs typeface="+mn-ea"/>
                              <a:sym typeface="+mn-lt"/>
                            </a:rPr>
                          </m:ctrlPr>
                        </m:dPr>
                        <m:e>
                          <m:eqArr>
                            <m:eqArrPr>
                              <m:ctrlPr>
                                <a:rPr kumimoji="1" lang="en" altLang="zh-CN" sz="2000" i="1" kern="0" smtClean="0">
                                  <a:latin typeface="Cambria Math" panose="02040503050406030204" pitchFamily="18" charset="0"/>
                                  <a:ea typeface="微软雅黑" panose="020B0503020204020204" pitchFamily="34" charset="-122"/>
                                  <a:cs typeface="+mn-ea"/>
                                  <a:sym typeface="+mn-lt"/>
                                </a:rPr>
                              </m:ctrlPr>
                            </m:eqArrPr>
                            <m:e>
                              <m:sSub>
                                <m:sSubPr>
                                  <m:ctrlPr>
                                    <a:rPr kumimoji="1" lang="en-US" altLang="zh-CN" sz="2000" i="1" kern="0">
                                      <a:latin typeface="Cambria Math" panose="02040503050406030204" pitchFamily="18" charset="0"/>
                                      <a:ea typeface="微软雅黑" panose="020B0503020204020204" pitchFamily="34" charset="-122"/>
                                      <a:cs typeface="+mn-ea"/>
                                      <a:sym typeface="+mn-lt"/>
                                    </a:rPr>
                                  </m:ctrlPr>
                                </m:sSubPr>
                                <m:e>
                                  <m:r>
                                    <a:rPr kumimoji="1" lang="en-US" altLang="zh-CN" sz="2000" i="1" kern="0">
                                      <a:latin typeface="Cambria Math" panose="02040503050406030204" pitchFamily="18" charset="0"/>
                                      <a:ea typeface="微软雅黑" panose="020B0503020204020204" pitchFamily="34" charset="-122"/>
                                      <a:cs typeface="+mn-ea"/>
                                      <a:sym typeface="+mn-lt"/>
                                    </a:rPr>
                                    <m:t>𝑓</m:t>
                                  </m:r>
                                </m:e>
                                <m:sub>
                                  <m:r>
                                    <a:rPr kumimoji="1" lang="en-US" altLang="zh-CN" sz="2000" i="1" kern="0">
                                      <a:latin typeface="Cambria Math" panose="02040503050406030204" pitchFamily="18" charset="0"/>
                                      <a:ea typeface="微软雅黑" panose="020B0503020204020204" pitchFamily="34" charset="-122"/>
                                      <a:cs typeface="+mn-ea"/>
                                      <a:sym typeface="+mn-lt"/>
                                    </a:rPr>
                                    <m:t>1</m:t>
                                  </m:r>
                                </m:sub>
                              </m:sSub>
                              <m:r>
                                <a:rPr kumimoji="1" lang="en-US" altLang="zh-CN" sz="2000" i="1" kern="0">
                                  <a:latin typeface="Cambria Math" panose="02040503050406030204" pitchFamily="18" charset="0"/>
                                  <a:ea typeface="微软雅黑" panose="020B0503020204020204" pitchFamily="34" charset="-122"/>
                                  <a:cs typeface="+mn-ea"/>
                                  <a:sym typeface="+mn-lt"/>
                                </a:rPr>
                                <m:t>(</m:t>
                              </m:r>
                              <m:r>
                                <a:rPr kumimoji="1" lang="en-US" altLang="zh-CN" sz="2000" i="1" kern="0">
                                  <a:latin typeface="Cambria Math" panose="02040503050406030204" pitchFamily="18" charset="0"/>
                                  <a:ea typeface="微软雅黑" panose="020B0503020204020204" pitchFamily="34" charset="-122"/>
                                  <a:cs typeface="+mn-ea"/>
                                  <a:sym typeface="+mn-lt"/>
                                </a:rPr>
                                <m:t>𝑥</m:t>
                              </m:r>
                              <m:r>
                                <a:rPr kumimoji="1" lang="en-US" altLang="zh-CN" sz="2000" i="1" kern="0">
                                  <a:latin typeface="Cambria Math" panose="02040503050406030204" pitchFamily="18" charset="0"/>
                                  <a:ea typeface="微软雅黑" panose="020B0503020204020204" pitchFamily="34" charset="-122"/>
                                  <a:cs typeface="+mn-ea"/>
                                  <a:sym typeface="+mn-lt"/>
                                </a:rPr>
                                <m:t>)=</m:t>
                              </m:r>
                              <m:sSup>
                                <m:sSupPr>
                                  <m:ctrlPr>
                                    <a:rPr kumimoji="1" lang="en-US" altLang="zh-CN" sz="2000" i="1" kern="0">
                                      <a:latin typeface="Cambria Math" panose="02040503050406030204" pitchFamily="18" charset="0"/>
                                      <a:ea typeface="微软雅黑" panose="020B0503020204020204" pitchFamily="34" charset="-122"/>
                                      <a:cs typeface="+mn-ea"/>
                                      <a:sym typeface="+mn-lt"/>
                                    </a:rPr>
                                  </m:ctrlPr>
                                </m:sSupPr>
                                <m:e>
                                  <m:r>
                                    <a:rPr kumimoji="1" lang="en-US" altLang="zh-CN" sz="2000" i="1" kern="0">
                                      <a:latin typeface="Cambria Math" panose="02040503050406030204" pitchFamily="18" charset="0"/>
                                      <a:ea typeface="微软雅黑" panose="020B0503020204020204" pitchFamily="34" charset="-122"/>
                                      <a:cs typeface="+mn-ea"/>
                                      <a:sym typeface="+mn-lt"/>
                                    </a:rPr>
                                    <m:t>𝑥</m:t>
                                  </m:r>
                                </m:e>
                                <m:sup>
                                  <m:r>
                                    <a:rPr kumimoji="1" lang="en-US" altLang="zh-CN" sz="2000" i="1" kern="0">
                                      <a:latin typeface="Cambria Math" panose="02040503050406030204" pitchFamily="18" charset="0"/>
                                      <a:ea typeface="微软雅黑" panose="020B0503020204020204" pitchFamily="34" charset="-122"/>
                                      <a:cs typeface="+mn-ea"/>
                                      <a:sym typeface="+mn-lt"/>
                                    </a:rPr>
                                    <m:t>2</m:t>
                                  </m:r>
                                </m:sup>
                              </m:sSup>
                            </m:e>
                            <m:e>
                              <m:sSub>
                                <m:sSubPr>
                                  <m:ctrlPr>
                                    <a:rPr kumimoji="1" lang="en-US" altLang="zh-CN" sz="2000" i="1" kern="0">
                                      <a:latin typeface="Cambria Math" panose="02040503050406030204" pitchFamily="18" charset="0"/>
                                      <a:ea typeface="微软雅黑" panose="020B0503020204020204" pitchFamily="34" charset="-122"/>
                                      <a:cs typeface="+mn-ea"/>
                                      <a:sym typeface="+mn-lt"/>
                                    </a:rPr>
                                  </m:ctrlPr>
                                </m:sSubPr>
                                <m:e>
                                  <m:r>
                                    <a:rPr kumimoji="1" lang="zh-CN" altLang="en-US" sz="2000" b="0" i="1" kern="0" smtClean="0">
                                      <a:latin typeface="Cambria Math" panose="02040503050406030204" pitchFamily="18" charset="0"/>
                                      <a:ea typeface="微软雅黑" panose="020B0503020204020204" pitchFamily="34" charset="-122"/>
                                      <a:cs typeface="+mn-ea"/>
                                      <a:sym typeface="+mn-lt"/>
                                    </a:rPr>
                                    <m:t>            </m:t>
                                  </m:r>
                                  <m:r>
                                    <a:rPr kumimoji="1" lang="en-US" altLang="zh-CN" sz="2000" i="1" kern="0">
                                      <a:latin typeface="Cambria Math" panose="02040503050406030204" pitchFamily="18" charset="0"/>
                                      <a:ea typeface="微软雅黑" panose="020B0503020204020204" pitchFamily="34" charset="-122"/>
                                      <a:cs typeface="+mn-ea"/>
                                      <a:sym typeface="+mn-lt"/>
                                    </a:rPr>
                                    <m:t>𝑓</m:t>
                                  </m:r>
                                </m:e>
                                <m:sub>
                                  <m:r>
                                    <a:rPr kumimoji="1" lang="en-US" altLang="zh-CN" sz="2000" b="0" i="1" kern="0" smtClean="0">
                                      <a:latin typeface="Cambria Math" panose="02040503050406030204" pitchFamily="18" charset="0"/>
                                      <a:ea typeface="微软雅黑" panose="020B0503020204020204" pitchFamily="34" charset="-122"/>
                                      <a:cs typeface="+mn-ea"/>
                                      <a:sym typeface="+mn-lt"/>
                                    </a:rPr>
                                    <m:t>2</m:t>
                                  </m:r>
                                </m:sub>
                              </m:sSub>
                              <m:r>
                                <a:rPr kumimoji="1" lang="en-US" altLang="zh-CN" sz="2000" i="1" kern="0">
                                  <a:latin typeface="Cambria Math" panose="02040503050406030204" pitchFamily="18" charset="0"/>
                                  <a:ea typeface="微软雅黑" panose="020B0503020204020204" pitchFamily="34" charset="-122"/>
                                  <a:cs typeface="+mn-ea"/>
                                  <a:sym typeface="+mn-lt"/>
                                </a:rPr>
                                <m:t>(</m:t>
                              </m:r>
                              <m:r>
                                <a:rPr kumimoji="1" lang="en-US" altLang="zh-CN" sz="2000" i="1" kern="0">
                                  <a:latin typeface="Cambria Math" panose="02040503050406030204" pitchFamily="18" charset="0"/>
                                  <a:ea typeface="微软雅黑" panose="020B0503020204020204" pitchFamily="34" charset="-122"/>
                                  <a:cs typeface="+mn-ea"/>
                                  <a:sym typeface="+mn-lt"/>
                                </a:rPr>
                                <m:t>𝑥</m:t>
                              </m:r>
                              <m:r>
                                <a:rPr kumimoji="1" lang="en-US" altLang="zh-CN" sz="2000" i="1" kern="0">
                                  <a:latin typeface="Cambria Math" panose="02040503050406030204" pitchFamily="18" charset="0"/>
                                  <a:ea typeface="微软雅黑" panose="020B0503020204020204" pitchFamily="34" charset="-122"/>
                                  <a:cs typeface="+mn-ea"/>
                                  <a:sym typeface="+mn-lt"/>
                                </a:rPr>
                                <m:t>)=</m:t>
                              </m:r>
                              <m:sSup>
                                <m:sSupPr>
                                  <m:ctrlPr>
                                    <a:rPr kumimoji="1" lang="en-US" altLang="zh-CN" sz="2000" i="1" kern="0">
                                      <a:latin typeface="Cambria Math" panose="02040503050406030204" pitchFamily="18" charset="0"/>
                                      <a:ea typeface="微软雅黑" panose="020B0503020204020204" pitchFamily="34" charset="-122"/>
                                      <a:cs typeface="+mn-ea"/>
                                      <a:sym typeface="+mn-lt"/>
                                    </a:rPr>
                                  </m:ctrlPr>
                                </m:sSupPr>
                                <m:e>
                                  <m:r>
                                    <a:rPr kumimoji="1" lang="en-US" altLang="zh-CN" sz="2000" b="0" i="1" kern="0" smtClean="0">
                                      <a:latin typeface="Cambria Math" panose="02040503050406030204" pitchFamily="18" charset="0"/>
                                      <a:ea typeface="微软雅黑" panose="020B0503020204020204" pitchFamily="34" charset="-122"/>
                                      <a:cs typeface="+mn-ea"/>
                                      <a:sym typeface="+mn-lt"/>
                                    </a:rPr>
                                    <m:t>(</m:t>
                                  </m:r>
                                  <m:r>
                                    <a:rPr kumimoji="1" lang="en-US" altLang="zh-CN" sz="2000" i="1" kern="0">
                                      <a:latin typeface="Cambria Math" panose="02040503050406030204" pitchFamily="18" charset="0"/>
                                      <a:ea typeface="微软雅黑" panose="020B0503020204020204" pitchFamily="34" charset="-122"/>
                                      <a:cs typeface="+mn-ea"/>
                                      <a:sym typeface="+mn-lt"/>
                                    </a:rPr>
                                    <m:t>𝑥</m:t>
                                  </m:r>
                                  <m:r>
                                    <a:rPr kumimoji="1" lang="en-US" altLang="zh-CN" sz="2000" b="0" i="1" kern="0" smtClean="0">
                                      <a:latin typeface="Cambria Math" panose="02040503050406030204" pitchFamily="18" charset="0"/>
                                      <a:ea typeface="微软雅黑" panose="020B0503020204020204" pitchFamily="34" charset="-122"/>
                                      <a:cs typeface="+mn-ea"/>
                                      <a:sym typeface="+mn-lt"/>
                                    </a:rPr>
                                    <m:t>+2)</m:t>
                                  </m:r>
                                </m:e>
                                <m:sup>
                                  <m:r>
                                    <a:rPr kumimoji="1" lang="en-US" altLang="zh-CN" sz="2000" i="1" kern="0">
                                      <a:latin typeface="Cambria Math" panose="02040503050406030204" pitchFamily="18" charset="0"/>
                                      <a:ea typeface="微软雅黑" panose="020B0503020204020204" pitchFamily="34" charset="-122"/>
                                      <a:cs typeface="+mn-ea"/>
                                      <a:sym typeface="+mn-lt"/>
                                    </a:rPr>
                                    <m:t>2</m:t>
                                  </m:r>
                                </m:sup>
                              </m:sSup>
                            </m:e>
                          </m:eqArr>
                        </m:e>
                      </m:d>
                    </m:oMath>
                  </m:oMathPara>
                </a14:m>
                <a:endParaRPr kumimoji="1" lang="en-US" altLang="zh-CN" sz="20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zh-CN" altLang="en-US" sz="2000" kern="0" dirty="0">
                    <a:latin typeface="微软雅黑" panose="020B0503020204020204" pitchFamily="34" charset="-122"/>
                    <a:ea typeface="微软雅黑" panose="020B0503020204020204" pitchFamily="34" charset="-122"/>
                    <a:cs typeface="+mn-ea"/>
                    <a:sym typeface="+mn-lt"/>
                  </a:rPr>
                  <a:t>求</a:t>
                </a:r>
                <a14:m>
                  <m:oMath xmlns:m="http://schemas.openxmlformats.org/officeDocument/2006/math">
                    <m:r>
                      <m:rPr>
                        <m:sty m:val="p"/>
                      </m:rPr>
                      <a:rPr kumimoji="1" lang="en-US" altLang="zh-CN" sz="2000" b="0" i="0" kern="0" smtClean="0">
                        <a:latin typeface="Cambria Math" panose="02040503050406030204" pitchFamily="18" charset="0"/>
                        <a:ea typeface="微软雅黑" panose="020B0503020204020204" pitchFamily="34" charset="-122"/>
                        <a:cs typeface="+mn-ea"/>
                        <a:sym typeface="+mn-lt"/>
                      </a:rPr>
                      <m:t>min</m:t>
                    </m:r>
                    <m:r>
                      <a:rPr kumimoji="1" lang="en-US" altLang="zh-CN" sz="2000" i="1" kern="0">
                        <a:latin typeface="Cambria Math" panose="02040503050406030204" pitchFamily="18" charset="0"/>
                        <a:ea typeface="微软雅黑" panose="020B0503020204020204" pitchFamily="34" charset="-122"/>
                        <a:cs typeface="+mn-ea"/>
                        <a:sym typeface="+mn-lt"/>
                      </a:rPr>
                      <m:t>𝐹</m:t>
                    </m:r>
                    <m:d>
                      <m:dPr>
                        <m:ctrlPr>
                          <a:rPr kumimoji="1" lang="en-US" altLang="zh-CN" sz="2000" i="1" kern="0">
                            <a:latin typeface="Cambria Math" panose="02040503050406030204" pitchFamily="18" charset="0"/>
                            <a:ea typeface="微软雅黑" panose="020B0503020204020204" pitchFamily="34" charset="-122"/>
                            <a:cs typeface="+mn-ea"/>
                            <a:sym typeface="+mn-lt"/>
                          </a:rPr>
                        </m:ctrlPr>
                      </m:dPr>
                      <m:e>
                        <m:r>
                          <a:rPr kumimoji="1" lang="en-US" altLang="zh-CN" sz="2000" i="1" kern="0">
                            <a:latin typeface="Cambria Math" panose="02040503050406030204" pitchFamily="18" charset="0"/>
                            <a:ea typeface="微软雅黑" panose="020B0503020204020204" pitchFamily="34" charset="-122"/>
                            <a:cs typeface="+mn-ea"/>
                            <a:sym typeface="+mn-lt"/>
                          </a:rPr>
                          <m:t>𝑥</m:t>
                        </m:r>
                      </m:e>
                    </m:d>
                  </m:oMath>
                </a14:m>
                <a:r>
                  <a:rPr kumimoji="1" lang="en-US" altLang="zh-CN" sz="2000" kern="0" dirty="0">
                    <a:latin typeface="微软雅黑" panose="020B0503020204020204" pitchFamily="34" charset="-122"/>
                    <a:ea typeface="微软雅黑" panose="020B0503020204020204" pitchFamily="34" charset="-122"/>
                    <a:cs typeface="+mn-ea"/>
                    <a:sym typeface="+mn-lt"/>
                  </a:rPr>
                  <a:t>=?</a:t>
                </a:r>
                <a:endParaRPr kumimoji="1" lang="zh-CN" altLang="en-US" sz="2000" kern="0" dirty="0">
                  <a:latin typeface="微软雅黑" panose="020B0503020204020204" pitchFamily="34" charset="-122"/>
                  <a:ea typeface="微软雅黑" panose="020B0503020204020204" pitchFamily="34" charset="-122"/>
                  <a:cs typeface="+mn-ea"/>
                  <a:sym typeface="+mn-lt"/>
                </a:endParaRPr>
              </a:p>
            </p:txBody>
          </p:sp>
        </mc:Choice>
        <mc:Fallback>
          <p:sp>
            <p:nvSpPr>
              <p:cNvPr id="5" name="文本框 4">
                <a:extLst>
                  <a:ext uri="{FF2B5EF4-FFF2-40B4-BE49-F238E27FC236}">
                    <a16:creationId xmlns:a16="http://schemas.microsoft.com/office/drawing/2014/main" id="{9185818A-3007-1941-9B08-188C0DB9D864}"/>
                  </a:ext>
                </a:extLst>
              </p:cNvPr>
              <p:cNvSpPr txBox="1">
                <a:spLocks noRot="1" noChangeAspect="1" noMove="1" noResize="1" noEditPoints="1" noAdjustHandles="1" noChangeArrowheads="1" noChangeShapeType="1" noTextEdit="1"/>
              </p:cNvSpPr>
              <p:nvPr/>
            </p:nvSpPr>
            <p:spPr>
              <a:xfrm>
                <a:off x="833972" y="2011679"/>
                <a:ext cx="5467075" cy="1569532"/>
              </a:xfrm>
              <a:prstGeom prst="rect">
                <a:avLst/>
              </a:prstGeom>
              <a:blipFill>
                <a:blip r:embed="rId4"/>
                <a:stretch>
                  <a:fillRect l="-10209" t="-96800" b="-134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36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a:t>
            </a:r>
          </a:p>
        </p:txBody>
      </p:sp>
      <p:sp>
        <p:nvSpPr>
          <p:cNvPr id="3" name="文本占位符 2"/>
          <p:cNvSpPr>
            <a:spLocks noGrp="1"/>
          </p:cNvSpPr>
          <p:nvPr>
            <p:ph type="body" sz="quarter" idx="11"/>
          </p:nvPr>
        </p:nvSpPr>
        <p:spPr/>
        <p:txBody>
          <a:bodyPr/>
          <a:lstStyle/>
          <a:p>
            <a:r>
              <a:rPr kumimoji="1" lang="zh-CN" altLang="en-US" dirty="0"/>
              <a:t>进化算法</a:t>
            </a:r>
          </a:p>
        </p:txBody>
      </p:sp>
    </p:spTree>
    <p:extLst>
      <p:ext uri="{BB962C8B-B14F-4D97-AF65-F5344CB8AC3E}">
        <p14:creationId xmlns:p14="http://schemas.microsoft.com/office/powerpoint/2010/main" val="850598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3" name="任意多边形 11"/>
          <p:cNvSpPr/>
          <p:nvPr/>
        </p:nvSpPr>
        <p:spPr>
          <a:xfrm>
            <a:off x="7411693" y="3915719"/>
            <a:ext cx="3493392" cy="2209121"/>
          </a:xfrm>
          <a:custGeom>
            <a:avLst/>
            <a:gdLst>
              <a:gd name="connsiteX0" fmla="*/ 0 w 3493392"/>
              <a:gd name="connsiteY0" fmla="*/ 0 h 3135509"/>
              <a:gd name="connsiteX1" fmla="*/ 3493392 w 3493392"/>
              <a:gd name="connsiteY1" fmla="*/ 0 h 3135509"/>
              <a:gd name="connsiteX2" fmla="*/ 3493392 w 3493392"/>
              <a:gd name="connsiteY2" fmla="*/ 3135509 h 3135509"/>
              <a:gd name="connsiteX3" fmla="*/ 0 w 3493392"/>
              <a:gd name="connsiteY3" fmla="*/ 3135509 h 3135509"/>
              <a:gd name="connsiteX4" fmla="*/ 0 w 3493392"/>
              <a:gd name="connsiteY4" fmla="*/ 0 h 3135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35509">
                <a:moveTo>
                  <a:pt x="0" y="0"/>
                </a:moveTo>
                <a:lnTo>
                  <a:pt x="3493392" y="0"/>
                </a:lnTo>
                <a:lnTo>
                  <a:pt x="3493392" y="3135509"/>
                </a:lnTo>
                <a:lnTo>
                  <a:pt x="0" y="313550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p:sp>
        <p:nvSpPr>
          <p:cNvPr id="16" name="文本框 15">
            <a:extLst>
              <a:ext uri="{FF2B5EF4-FFF2-40B4-BE49-F238E27FC236}">
                <a16:creationId xmlns:a16="http://schemas.microsoft.com/office/drawing/2014/main" id="{3A827AC9-735F-6341-BEEE-37C87DC8199F}"/>
              </a:ext>
            </a:extLst>
          </p:cNvPr>
          <p:cNvSpPr txBox="1"/>
          <p:nvPr/>
        </p:nvSpPr>
        <p:spPr>
          <a:xfrm>
            <a:off x="5736820" y="3224590"/>
            <a:ext cx="5749081" cy="1323439"/>
          </a:xfrm>
          <a:prstGeom prst="rect">
            <a:avLst/>
          </a:prstGeom>
          <a:noFill/>
        </p:spPr>
        <p:txBody>
          <a:bodyPr wrap="square" rtlCol="0">
            <a:spAutoFit/>
          </a:bodyPr>
          <a:lstStyle/>
          <a:p>
            <a:r>
              <a:rPr lang="zh-CN" altLang="en-US" sz="2000" dirty="0"/>
              <a:t>遗传算法：</a:t>
            </a:r>
            <a:endParaRPr lang="en-US" altLang="zh-CN" sz="2000" dirty="0"/>
          </a:p>
          <a:p>
            <a:r>
              <a:rPr lang="zh-CN" altLang="en-US" sz="2000" dirty="0"/>
              <a:t>模拟达尔文生物进化论的自然选择和遗传学机理的生物进化过程的计算模型，是一种通过模拟自然进化过程搜索最优解的方法</a:t>
            </a:r>
          </a:p>
        </p:txBody>
      </p:sp>
    </p:spTree>
    <p:extLst>
      <p:ext uri="{BB962C8B-B14F-4D97-AF65-F5344CB8AC3E}">
        <p14:creationId xmlns:p14="http://schemas.microsoft.com/office/powerpoint/2010/main" val="68290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A827AC9-735F-6341-BEEE-37C87DC8199F}"/>
                  </a:ext>
                </a:extLst>
              </p:cNvPr>
              <p:cNvSpPr txBox="1"/>
              <p:nvPr/>
            </p:nvSpPr>
            <p:spPr>
              <a:xfrm>
                <a:off x="5611646" y="1694579"/>
                <a:ext cx="5749081" cy="1019766"/>
              </a:xfrm>
              <a:prstGeom prst="rect">
                <a:avLst/>
              </a:prstGeom>
              <a:noFill/>
            </p:spPr>
            <p:txBody>
              <a:bodyPr wrap="square" rtlCol="0">
                <a:spAutoFit/>
              </a:bodyPr>
              <a:lstStyle/>
              <a:p>
                <a:r>
                  <a:rPr lang="zh-CN" altLang="en-US" sz="2000" dirty="0"/>
                  <a:t>求二元函数的最大值：</a:t>
                </a:r>
                <a:endParaRPr lang="en-US" altLang="zh-CN" sz="2000" dirty="0"/>
              </a:p>
              <a:p>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𝑚𝑎𝑥</m:t>
                      </m:r>
                      <m:r>
                        <a:rPr lang="en-US" altLang="zh-CN" sz="2000" i="1" dirty="0" smtClean="0">
                          <a:latin typeface="Cambria Math" panose="02040503050406030204" pitchFamily="18" charset="0"/>
                        </a:rPr>
                        <m:t>𝑓</m:t>
                      </m:r>
                      <m:d>
                        <m:dPr>
                          <m:ctrlPr>
                            <a:rPr lang="en-US" altLang="zh-CN" sz="2000" i="1" dirty="0" smtClean="0">
                              <a:latin typeface="Cambria Math" panose="02040503050406030204" pitchFamily="18" charset="0"/>
                            </a:rPr>
                          </m:ctrlPr>
                        </m:dPr>
                        <m:e>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Sub>
                        </m:e>
                      </m:d>
                      <m:r>
                        <a:rPr lang="en-US" altLang="zh-CN" sz="2000" b="0" i="1" dirty="0" smtClean="0">
                          <a:latin typeface="Cambria Math" panose="02040503050406030204" pitchFamily="18" charset="0"/>
                        </a:rPr>
                        <m:t>=</m:t>
                      </m:r>
                      <m:sSubSup>
                        <m:sSubSupPr>
                          <m:ctrlPr>
                            <a:rPr lang="en-US" altLang="zh-CN" sz="2000" b="0" i="1" dirty="0" smtClean="0">
                              <a:latin typeface="Cambria Math" panose="02040503050406030204" pitchFamily="18" charset="0"/>
                            </a:rPr>
                          </m:ctrlPr>
                        </m:sSubSup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2</m:t>
                          </m:r>
                        </m:sup>
                      </m:sSubSup>
                      <m:r>
                        <a:rPr lang="en-US" altLang="zh-CN" sz="2000" b="0" i="1" dirty="0" smtClean="0">
                          <a:latin typeface="Cambria Math" panose="02040503050406030204" pitchFamily="18" charset="0"/>
                        </a:rPr>
                        <m:t>+</m:t>
                      </m:r>
                      <m:sSubSup>
                        <m:sSubSupPr>
                          <m:ctrlPr>
                            <a:rPr lang="en-US" altLang="zh-CN" sz="2000" b="0" i="1" dirty="0" smtClean="0">
                              <a:latin typeface="Cambria Math" panose="02040503050406030204" pitchFamily="18" charset="0"/>
                            </a:rPr>
                          </m:ctrlPr>
                        </m:sSubSup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up>
                          <m:r>
                            <a:rPr lang="en-US" altLang="zh-CN" sz="2000" b="0" i="1" dirty="0" smtClean="0">
                              <a:latin typeface="Cambria Math" panose="02040503050406030204" pitchFamily="18" charset="0"/>
                            </a:rPr>
                            <m:t>2</m:t>
                          </m:r>
                        </m:sup>
                      </m:sSubSup>
                    </m:oMath>
                  </m:oMathPara>
                </a14:m>
                <a:endParaRPr lang="en-US" altLang="zh-CN" sz="2000" b="0" dirty="0"/>
              </a:p>
              <a:p>
                <a:pPr/>
                <a14:m>
                  <m:oMath xmlns:m="http://schemas.openxmlformats.org/officeDocument/2006/math">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𝑡</m:t>
                    </m:r>
                    <m: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[0,7]</m:t>
                    </m:r>
                  </m:oMath>
                </a14:m>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b="0" i="1" dirty="0" smtClean="0">
                            <a:latin typeface="Cambria Math" panose="02040503050406030204" pitchFamily="18" charset="0"/>
                          </a:rPr>
                          <m:t>2</m:t>
                        </m:r>
                      </m:sub>
                    </m:sSub>
                    <m:r>
                      <a:rPr lang="en-US" altLang="zh-CN" sz="2000" i="1" dirty="0">
                        <a:latin typeface="Cambria Math" panose="02040503050406030204" pitchFamily="18" charset="0"/>
                        <a:ea typeface="Cambria Math" panose="02040503050406030204" pitchFamily="18" charset="0"/>
                      </a:rPr>
                      <m:t>∈[0,</m:t>
                    </m:r>
                    <m:r>
                      <a:rPr lang="en-US" altLang="zh-CN" sz="2000" b="0" i="1" dirty="0" smtClean="0">
                        <a:latin typeface="Cambria Math" panose="02040503050406030204" pitchFamily="18" charset="0"/>
                        <a:ea typeface="Cambria Math" panose="02040503050406030204" pitchFamily="18" charset="0"/>
                      </a:rPr>
                      <m:t>7</m:t>
                    </m:r>
                    <m:r>
                      <a:rPr lang="en-US" altLang="zh-CN" sz="2000" i="1" dirty="0">
                        <a:latin typeface="Cambria Math" panose="02040503050406030204" pitchFamily="18" charset="0"/>
                        <a:ea typeface="Cambria Math" panose="02040503050406030204" pitchFamily="18" charset="0"/>
                      </a:rPr>
                      <m:t>]</m:t>
                    </m:r>
                  </m:oMath>
                </a14:m>
                <a:endParaRPr lang="zh-CN" altLang="en-US" sz="2000" dirty="0"/>
              </a:p>
            </p:txBody>
          </p:sp>
        </mc:Choice>
        <mc:Fallback>
          <p:sp>
            <p:nvSpPr>
              <p:cNvPr id="16" name="文本框 15">
                <a:extLst>
                  <a:ext uri="{FF2B5EF4-FFF2-40B4-BE49-F238E27FC236}">
                    <a16:creationId xmlns:a16="http://schemas.microsoft.com/office/drawing/2014/main" id="{3A827AC9-735F-6341-BEEE-37C87DC8199F}"/>
                  </a:ext>
                </a:extLst>
              </p:cNvPr>
              <p:cNvSpPr txBox="1">
                <a:spLocks noRot="1" noChangeAspect="1" noMove="1" noResize="1" noEditPoints="1" noAdjustHandles="1" noChangeArrowheads="1" noChangeShapeType="1" noTextEdit="1"/>
              </p:cNvSpPr>
              <p:nvPr/>
            </p:nvSpPr>
            <p:spPr>
              <a:xfrm>
                <a:off x="5611646" y="1694579"/>
                <a:ext cx="5749081" cy="1019766"/>
              </a:xfrm>
              <a:prstGeom prst="rect">
                <a:avLst/>
              </a:prstGeom>
              <a:blipFill>
                <a:blip r:embed="rId4"/>
                <a:stretch>
                  <a:fillRect l="-1101" t="-2439" b="-97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7EA071A-4130-2F46-9A16-3320202C5B27}"/>
                  </a:ext>
                </a:extLst>
              </p:cNvPr>
              <p:cNvSpPr txBox="1"/>
              <p:nvPr/>
            </p:nvSpPr>
            <p:spPr>
              <a:xfrm>
                <a:off x="5586381" y="3057586"/>
                <a:ext cx="6205285" cy="2862322"/>
              </a:xfrm>
              <a:prstGeom prst="rect">
                <a:avLst/>
              </a:prstGeom>
              <a:noFill/>
            </p:spPr>
            <p:txBody>
              <a:bodyPr wrap="square" rtlCol="0">
                <a:spAutoFit/>
              </a:bodyPr>
              <a:lstStyle/>
              <a:p>
                <a:r>
                  <a:rPr lang="zh-CN" altLang="en-US" sz="2000" dirty="0"/>
                  <a:t>个体编码</a:t>
                </a:r>
                <a:r>
                  <a:rPr lang="en-US" altLang="zh-CN" sz="2000" dirty="0"/>
                  <a:t>:</a:t>
                </a:r>
              </a:p>
              <a:p>
                <a:pPr/>
                <a:r>
                  <a:rPr lang="zh-CN" altLang="en-US" sz="2000" dirty="0"/>
                  <a:t>基因型</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=101110</m:t>
                    </m:r>
                  </m:oMath>
                </a14:m>
                <a:r>
                  <a:rPr lang="zh-CN" altLang="en-US" sz="2000" dirty="0"/>
                  <a:t>所对应的表现型是</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5,6</m:t>
                        </m:r>
                      </m:e>
                    </m:d>
                  </m:oMath>
                </a14:m>
                <a:endParaRPr lang="en-US" altLang="zh-CN" sz="2000" dirty="0"/>
              </a:p>
              <a:p>
                <a:pPr/>
                <a:endParaRPr lang="en-US" altLang="zh-CN" sz="2000" dirty="0"/>
              </a:p>
              <a:p>
                <a:pPr/>
                <a:r>
                  <a:rPr lang="zh-CN" altLang="en-US" sz="2000" dirty="0"/>
                  <a:t>初始群体的产生</a:t>
                </a:r>
                <a:r>
                  <a:rPr lang="en-US" altLang="zh-CN" sz="2000" dirty="0"/>
                  <a:t>:</a:t>
                </a:r>
              </a:p>
              <a:p>
                <a:pPr/>
                <a:r>
                  <a:rPr lang="zh-CN" altLang="en-US" sz="2000" dirty="0"/>
                  <a:t>遗传算法是对群体进行的进化操作，需要给其淮备一些表示起始搜索点的初始群体数据。</a:t>
                </a:r>
                <a:endParaRPr lang="en-US" altLang="zh-CN" sz="2000" dirty="0"/>
              </a:p>
              <a:p>
                <a:pPr/>
                <a:r>
                  <a:rPr lang="zh-CN" altLang="en-US" sz="2000" dirty="0"/>
                  <a:t>本例中，群体规模的大小取为</a:t>
                </a:r>
                <a:r>
                  <a:rPr lang="en-US" altLang="zh-CN" sz="2000" dirty="0"/>
                  <a:t>4</a:t>
                </a:r>
                <a:r>
                  <a:rPr lang="zh-CN" altLang="en-US" sz="2000" dirty="0"/>
                  <a:t>，即群体由</a:t>
                </a:r>
                <a:r>
                  <a:rPr lang="en-US" altLang="zh-CN" sz="2000" dirty="0"/>
                  <a:t>4</a:t>
                </a:r>
                <a:r>
                  <a:rPr lang="zh-CN" altLang="en-US" sz="2000" dirty="0"/>
                  <a:t>个个体组成，每个个体可通过随机方法产生。</a:t>
                </a:r>
                <a:br>
                  <a:rPr lang="zh-CN" altLang="en-US" sz="2000" dirty="0"/>
                </a:br>
                <a:r>
                  <a:rPr lang="zh-CN" altLang="en-US" sz="2000" dirty="0"/>
                  <a:t>如：</a:t>
                </a:r>
                <a:r>
                  <a:rPr lang="en-US" altLang="zh-CN" sz="2000" dirty="0"/>
                  <a:t>011101</a:t>
                </a:r>
                <a:r>
                  <a:rPr lang="zh-CN" altLang="en-US" sz="2000" dirty="0"/>
                  <a:t>，</a:t>
                </a:r>
                <a:r>
                  <a:rPr lang="en-US" altLang="zh-CN" sz="2000" dirty="0"/>
                  <a:t>101011</a:t>
                </a:r>
                <a:r>
                  <a:rPr lang="zh-CN" altLang="en-US" sz="2000" dirty="0"/>
                  <a:t>，</a:t>
                </a:r>
                <a:r>
                  <a:rPr lang="en-US" altLang="zh-CN" sz="2000" dirty="0"/>
                  <a:t>011100</a:t>
                </a:r>
                <a:r>
                  <a:rPr lang="zh-CN" altLang="en-US" sz="2000" dirty="0"/>
                  <a:t> ， </a:t>
                </a:r>
                <a:r>
                  <a:rPr lang="en-US" altLang="zh-CN" sz="2000" dirty="0"/>
                  <a:t>111001</a:t>
                </a:r>
                <a:endParaRPr lang="zh-CN" altLang="en-US" sz="2000" dirty="0"/>
              </a:p>
            </p:txBody>
          </p:sp>
        </mc:Choice>
        <mc:Fallback>
          <p:sp>
            <p:nvSpPr>
              <p:cNvPr id="10" name="文本框 9">
                <a:extLst>
                  <a:ext uri="{FF2B5EF4-FFF2-40B4-BE49-F238E27FC236}">
                    <a16:creationId xmlns:a16="http://schemas.microsoft.com/office/drawing/2014/main" id="{D7EA071A-4130-2F46-9A16-3320202C5B27}"/>
                  </a:ext>
                </a:extLst>
              </p:cNvPr>
              <p:cNvSpPr txBox="1">
                <a:spLocks noRot="1" noChangeAspect="1" noMove="1" noResize="1" noEditPoints="1" noAdjustHandles="1" noChangeArrowheads="1" noChangeShapeType="1" noTextEdit="1"/>
              </p:cNvSpPr>
              <p:nvPr/>
            </p:nvSpPr>
            <p:spPr>
              <a:xfrm>
                <a:off x="5586381" y="3057586"/>
                <a:ext cx="6205285" cy="2862322"/>
              </a:xfrm>
              <a:prstGeom prst="rect">
                <a:avLst/>
              </a:prstGeom>
              <a:blipFill>
                <a:blip r:embed="rId5"/>
                <a:stretch>
                  <a:fillRect l="-1022" t="-885" b="-2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618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 </a:t>
            </a:r>
            <a:r>
              <a:rPr kumimoji="1" lang="zh-CN" altLang="en-US" b="1" dirty="0"/>
              <a:t>进化算法</a:t>
            </a:r>
            <a:r>
              <a:rPr kumimoji="1" lang="en-US" altLang="zh-CN" b="1" dirty="0"/>
              <a:t>----</a:t>
            </a:r>
            <a:r>
              <a:rPr kumimoji="1" lang="zh-CN" altLang="en-US" b="1" dirty="0"/>
              <a:t>以单目标为例</a:t>
            </a:r>
          </a:p>
        </p:txBody>
      </p:sp>
      <p:sp>
        <p:nvSpPr>
          <p:cNvPr id="19" name="任意多边形 7"/>
          <p:cNvSpPr/>
          <p:nvPr/>
        </p:nvSpPr>
        <p:spPr>
          <a:xfrm>
            <a:off x="424908" y="3198322"/>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1" name="任意多边形 9"/>
          <p:cNvSpPr/>
          <p:nvPr/>
        </p:nvSpPr>
        <p:spPr>
          <a:xfrm>
            <a:off x="3918301" y="3748940"/>
            <a:ext cx="3493392" cy="2241932"/>
          </a:xfrm>
          <a:custGeom>
            <a:avLst/>
            <a:gdLst>
              <a:gd name="connsiteX0" fmla="*/ 0 w 3493392"/>
              <a:gd name="connsiteY0" fmla="*/ 0 h 3182079"/>
              <a:gd name="connsiteX1" fmla="*/ 3493392 w 3493392"/>
              <a:gd name="connsiteY1" fmla="*/ 0 h 3182079"/>
              <a:gd name="connsiteX2" fmla="*/ 3493392 w 3493392"/>
              <a:gd name="connsiteY2" fmla="*/ 3182079 h 3182079"/>
              <a:gd name="connsiteX3" fmla="*/ 0 w 3493392"/>
              <a:gd name="connsiteY3" fmla="*/ 3182079 h 3182079"/>
              <a:gd name="connsiteX4" fmla="*/ 0 w 3493392"/>
              <a:gd name="connsiteY4" fmla="*/ 0 h 318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392" h="3182079">
                <a:moveTo>
                  <a:pt x="0" y="0"/>
                </a:moveTo>
                <a:lnTo>
                  <a:pt x="3493392" y="0"/>
                </a:lnTo>
                <a:lnTo>
                  <a:pt x="3493392" y="3182079"/>
                </a:lnTo>
                <a:lnTo>
                  <a:pt x="0" y="3182079"/>
                </a:lnTo>
                <a:lnTo>
                  <a:pt x="0" y="0"/>
                </a:lnTo>
                <a:close/>
              </a:path>
            </a:pathLst>
          </a:cu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p:txBody>
      </p:sp>
      <p:sp>
        <p:nvSpPr>
          <p:cNvPr id="24" name="矩形 23"/>
          <p:cNvSpPr/>
          <p:nvPr/>
        </p:nvSpPr>
        <p:spPr>
          <a:xfrm>
            <a:off x="550082" y="2490208"/>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sp>
        <p:nvSpPr>
          <p:cNvPr id="40" name="矩形 39"/>
          <p:cNvSpPr/>
          <p:nvPr/>
        </p:nvSpPr>
        <p:spPr>
          <a:xfrm>
            <a:off x="4043474" y="3031964"/>
            <a:ext cx="2083936" cy="535531"/>
          </a:xfrm>
          <a:prstGeom prst="rect">
            <a:avLst/>
          </a:prstGeom>
        </p:spPr>
        <p:txBody>
          <a:bodyPr wrap="square">
            <a:spAutoFit/>
          </a:bodyPr>
          <a:lstStyle/>
          <a:p>
            <a:pPr defTabSz="1644650">
              <a:lnSpc>
                <a:spcPct val="90000"/>
              </a:lnSpc>
              <a:spcBef>
                <a:spcPct val="0"/>
              </a:spcBef>
              <a:spcAft>
                <a:spcPct val="35000"/>
              </a:spcAft>
            </a:pPr>
            <a:r>
              <a:rPr lang="zh-CN" altLang="en-US" sz="3200" b="1" dirty="0">
                <a:solidFill>
                  <a:schemeClr val="bg1"/>
                </a:solidFill>
                <a:ea typeface="微软雅黑" charset="0"/>
              </a:rPr>
              <a:t>添加标题</a:t>
            </a:r>
            <a:endParaRPr lang="en-US" altLang="zh-CN" sz="3200" b="1" dirty="0">
              <a:solidFill>
                <a:schemeClr val="bg1"/>
              </a:solidFill>
              <a:ea typeface="微软雅黑" charset="0"/>
            </a:endParaRPr>
          </a:p>
        </p:txBody>
      </p:sp>
      <p:pic>
        <p:nvPicPr>
          <p:cNvPr id="3" name="图片 2">
            <a:extLst>
              <a:ext uri="{FF2B5EF4-FFF2-40B4-BE49-F238E27FC236}">
                <a16:creationId xmlns:a16="http://schemas.microsoft.com/office/drawing/2014/main" id="{AA76E74C-F44C-214B-AF8A-DD113F4C9B66}"/>
              </a:ext>
            </a:extLst>
          </p:cNvPr>
          <p:cNvPicPr>
            <a:picLocks noChangeAspect="1"/>
          </p:cNvPicPr>
          <p:nvPr/>
        </p:nvPicPr>
        <p:blipFill>
          <a:blip r:embed="rId3"/>
          <a:stretch>
            <a:fillRect/>
          </a:stretch>
        </p:blipFill>
        <p:spPr>
          <a:xfrm>
            <a:off x="833972" y="1171727"/>
            <a:ext cx="4493784" cy="5487984"/>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A827AC9-735F-6341-BEEE-37C87DC8199F}"/>
                  </a:ext>
                </a:extLst>
              </p:cNvPr>
              <p:cNvSpPr txBox="1"/>
              <p:nvPr/>
            </p:nvSpPr>
            <p:spPr>
              <a:xfrm>
                <a:off x="5611646" y="1694579"/>
                <a:ext cx="5749081" cy="1019766"/>
              </a:xfrm>
              <a:prstGeom prst="rect">
                <a:avLst/>
              </a:prstGeom>
              <a:noFill/>
            </p:spPr>
            <p:txBody>
              <a:bodyPr wrap="square" rtlCol="0">
                <a:spAutoFit/>
              </a:bodyPr>
              <a:lstStyle/>
              <a:p>
                <a:r>
                  <a:rPr lang="zh-CN" altLang="en-US" sz="2000" dirty="0"/>
                  <a:t>求二元函数的最大值：</a:t>
                </a:r>
                <a:endParaRPr lang="en-US" altLang="zh-CN" sz="2000" dirty="0"/>
              </a:p>
              <a:p>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𝑚𝑎𝑥</m:t>
                      </m:r>
                      <m:r>
                        <a:rPr lang="en-US" altLang="zh-CN" sz="2000" i="1" dirty="0" smtClean="0">
                          <a:latin typeface="Cambria Math" panose="02040503050406030204" pitchFamily="18" charset="0"/>
                        </a:rPr>
                        <m:t>𝑓</m:t>
                      </m:r>
                      <m:d>
                        <m:dPr>
                          <m:ctrlPr>
                            <a:rPr lang="en-US" altLang="zh-CN" sz="2000" i="1" dirty="0" smtClean="0">
                              <a:latin typeface="Cambria Math" panose="02040503050406030204" pitchFamily="18" charset="0"/>
                            </a:rPr>
                          </m:ctrlPr>
                        </m:dPr>
                        <m:e>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Sub>
                        </m:e>
                      </m:d>
                      <m:r>
                        <a:rPr lang="en-US" altLang="zh-CN" sz="2000" b="0" i="1" dirty="0" smtClean="0">
                          <a:latin typeface="Cambria Math" panose="02040503050406030204" pitchFamily="18" charset="0"/>
                        </a:rPr>
                        <m:t>=</m:t>
                      </m:r>
                      <m:sSubSup>
                        <m:sSubSupPr>
                          <m:ctrlPr>
                            <a:rPr lang="en-US" altLang="zh-CN" sz="2000" b="0" i="1" dirty="0" smtClean="0">
                              <a:latin typeface="Cambria Math" panose="02040503050406030204" pitchFamily="18" charset="0"/>
                            </a:rPr>
                          </m:ctrlPr>
                        </m:sSubSup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2</m:t>
                          </m:r>
                        </m:sup>
                      </m:sSubSup>
                      <m:r>
                        <a:rPr lang="en-US" altLang="zh-CN" sz="2000" b="0" i="1" dirty="0" smtClean="0">
                          <a:latin typeface="Cambria Math" panose="02040503050406030204" pitchFamily="18" charset="0"/>
                        </a:rPr>
                        <m:t>+</m:t>
                      </m:r>
                      <m:sSubSup>
                        <m:sSubSupPr>
                          <m:ctrlPr>
                            <a:rPr lang="en-US" altLang="zh-CN" sz="2000" b="0" i="1" dirty="0" smtClean="0">
                              <a:latin typeface="Cambria Math" panose="02040503050406030204" pitchFamily="18" charset="0"/>
                            </a:rPr>
                          </m:ctrlPr>
                        </m:sSubSup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up>
                          <m:r>
                            <a:rPr lang="en-US" altLang="zh-CN" sz="2000" b="0" i="1" dirty="0" smtClean="0">
                              <a:latin typeface="Cambria Math" panose="02040503050406030204" pitchFamily="18" charset="0"/>
                            </a:rPr>
                            <m:t>2</m:t>
                          </m:r>
                        </m:sup>
                      </m:sSubSup>
                    </m:oMath>
                  </m:oMathPara>
                </a14:m>
                <a:endParaRPr lang="en-US" altLang="zh-CN" sz="2000" b="0" dirty="0"/>
              </a:p>
              <a:p>
                <a:pPr/>
                <a14:m>
                  <m:oMath xmlns:m="http://schemas.openxmlformats.org/officeDocument/2006/math">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𝑡</m:t>
                    </m:r>
                    <m:r>
                      <a:rPr lang="en-US" altLang="zh-CN" sz="2000" i="1"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1</m:t>
                        </m:r>
                      </m:sub>
                    </m:sSub>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[0,7]</m:t>
                    </m:r>
                  </m:oMath>
                </a14:m>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b="0" i="1" dirty="0" smtClean="0">
                            <a:latin typeface="Cambria Math" panose="02040503050406030204" pitchFamily="18" charset="0"/>
                          </a:rPr>
                          <m:t>2</m:t>
                        </m:r>
                      </m:sub>
                    </m:sSub>
                    <m:r>
                      <a:rPr lang="en-US" altLang="zh-CN" sz="2000" i="1" dirty="0">
                        <a:latin typeface="Cambria Math" panose="02040503050406030204" pitchFamily="18" charset="0"/>
                        <a:ea typeface="Cambria Math" panose="02040503050406030204" pitchFamily="18" charset="0"/>
                      </a:rPr>
                      <m:t>∈[0,</m:t>
                    </m:r>
                    <m:r>
                      <a:rPr lang="en-US" altLang="zh-CN" sz="2000" b="0" i="1" dirty="0" smtClean="0">
                        <a:latin typeface="Cambria Math" panose="02040503050406030204" pitchFamily="18" charset="0"/>
                        <a:ea typeface="Cambria Math" panose="02040503050406030204" pitchFamily="18" charset="0"/>
                      </a:rPr>
                      <m:t>7</m:t>
                    </m:r>
                    <m:r>
                      <a:rPr lang="en-US" altLang="zh-CN" sz="2000" i="1" dirty="0">
                        <a:latin typeface="Cambria Math" panose="02040503050406030204" pitchFamily="18" charset="0"/>
                        <a:ea typeface="Cambria Math" panose="02040503050406030204" pitchFamily="18" charset="0"/>
                      </a:rPr>
                      <m:t>]</m:t>
                    </m:r>
                  </m:oMath>
                </a14:m>
                <a:endParaRPr lang="zh-CN" altLang="en-US" sz="2000" dirty="0"/>
              </a:p>
            </p:txBody>
          </p:sp>
        </mc:Choice>
        <mc:Fallback>
          <p:sp>
            <p:nvSpPr>
              <p:cNvPr id="16" name="文本框 15">
                <a:extLst>
                  <a:ext uri="{FF2B5EF4-FFF2-40B4-BE49-F238E27FC236}">
                    <a16:creationId xmlns:a16="http://schemas.microsoft.com/office/drawing/2014/main" id="{3A827AC9-735F-6341-BEEE-37C87DC8199F}"/>
                  </a:ext>
                </a:extLst>
              </p:cNvPr>
              <p:cNvSpPr txBox="1">
                <a:spLocks noRot="1" noChangeAspect="1" noMove="1" noResize="1" noEditPoints="1" noAdjustHandles="1" noChangeArrowheads="1" noChangeShapeType="1" noTextEdit="1"/>
              </p:cNvSpPr>
              <p:nvPr/>
            </p:nvSpPr>
            <p:spPr>
              <a:xfrm>
                <a:off x="5611646" y="1694579"/>
                <a:ext cx="5749081" cy="1019766"/>
              </a:xfrm>
              <a:prstGeom prst="rect">
                <a:avLst/>
              </a:prstGeom>
              <a:blipFill>
                <a:blip r:embed="rId4"/>
                <a:stretch>
                  <a:fillRect l="-1101" t="-2439" b="-975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7EA071A-4130-2F46-9A16-3320202C5B27}"/>
              </a:ext>
            </a:extLst>
          </p:cNvPr>
          <p:cNvSpPr txBox="1"/>
          <p:nvPr/>
        </p:nvSpPr>
        <p:spPr>
          <a:xfrm>
            <a:off x="5586381" y="3057586"/>
            <a:ext cx="6205285" cy="1631216"/>
          </a:xfrm>
          <a:prstGeom prst="rect">
            <a:avLst/>
          </a:prstGeom>
          <a:noFill/>
        </p:spPr>
        <p:txBody>
          <a:bodyPr wrap="square" rtlCol="0">
            <a:spAutoFit/>
          </a:bodyPr>
          <a:lstStyle/>
          <a:p>
            <a:r>
              <a:rPr lang="zh-CN" altLang="en-US" sz="2000" dirty="0"/>
              <a:t>适应度计算</a:t>
            </a:r>
            <a:r>
              <a:rPr lang="en-US" altLang="zh-CN" sz="2000" dirty="0"/>
              <a:t>:</a:t>
            </a:r>
          </a:p>
          <a:p>
            <a:r>
              <a:rPr lang="zh-CN" altLang="en-US" sz="2000" dirty="0"/>
              <a:t>遗传算法中以个体适应度的大小来评定各个个体的优劣程度，从而决定其遗传机会的大小。本例中，目标函数总取非负值，并且是以求函数最大值为优化目标，故可直接利用目标函数值作为个体的适应度。</a:t>
            </a:r>
            <a:endParaRPr lang="en-US" altLang="zh-CN" sz="2000" dirty="0"/>
          </a:p>
        </p:txBody>
      </p:sp>
    </p:spTree>
    <p:extLst>
      <p:ext uri="{BB962C8B-B14F-4D97-AF65-F5344CB8AC3E}">
        <p14:creationId xmlns:p14="http://schemas.microsoft.com/office/powerpoint/2010/main" val="66994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98">
      <a:dk1>
        <a:srgbClr val="000000"/>
      </a:dk1>
      <a:lt1>
        <a:srgbClr val="FFFFFF"/>
      </a:lt1>
      <a:dk2>
        <a:srgbClr val="000000"/>
      </a:dk2>
      <a:lt2>
        <a:srgbClr val="FFFDFD"/>
      </a:lt2>
      <a:accent1>
        <a:srgbClr val="173D95"/>
      </a:accent1>
      <a:accent2>
        <a:srgbClr val="E1305F"/>
      </a:accent2>
      <a:accent3>
        <a:srgbClr val="F8F5ED"/>
      </a:accent3>
      <a:accent4>
        <a:srgbClr val="6B6B6B"/>
      </a:accent4>
      <a:accent5>
        <a:srgbClr val="D3D3D3"/>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1438</Words>
  <Application>Microsoft Macintosh PowerPoint</Application>
  <PresentationFormat>宽屏</PresentationFormat>
  <Paragraphs>122</Paragraphs>
  <Slides>19</Slides>
  <Notes>19</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29" baseType="lpstr">
      <vt:lpstr>等线</vt:lpstr>
      <vt:lpstr>宋体</vt:lpstr>
      <vt:lpstr>微软雅黑</vt:lpstr>
      <vt:lpstr>Segoe UI Light</vt:lpstr>
      <vt:lpstr>Arial</vt:lpstr>
      <vt:lpstr>Cambria Math</vt:lpstr>
      <vt:lpstr>Century Gothic</vt:lpstr>
      <vt:lpstr>模板页面</vt:lpstr>
      <vt:lpstr>OfficePLUS</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沈 正圆</cp:lastModifiedBy>
  <cp:revision>187</cp:revision>
  <dcterms:created xsi:type="dcterms:W3CDTF">2015-08-18T02:51:41Z</dcterms:created>
  <dcterms:modified xsi:type="dcterms:W3CDTF">2018-11-25T12:40:14Z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2017-12-21T08:40:39.3782274Z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