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1"/>
  </p:notesMasterIdLst>
  <p:sldIdLst>
    <p:sldId id="256" r:id="rId3"/>
    <p:sldId id="257" r:id="rId4"/>
    <p:sldId id="281" r:id="rId5"/>
    <p:sldId id="282" r:id="rId6"/>
    <p:sldId id="258" r:id="rId7"/>
    <p:sldId id="280" r:id="rId8"/>
    <p:sldId id="259" r:id="rId9"/>
    <p:sldId id="279" r:id="rId10"/>
    <p:sldId id="283" r:id="rId11"/>
    <p:sldId id="291" r:id="rId12"/>
    <p:sldId id="292" r:id="rId13"/>
    <p:sldId id="293" r:id="rId14"/>
    <p:sldId id="284" r:id="rId15"/>
    <p:sldId id="290" r:id="rId16"/>
    <p:sldId id="287" r:id="rId17"/>
    <p:sldId id="288" r:id="rId18"/>
    <p:sldId id="289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/>
    <p:restoredTop sz="84343"/>
  </p:normalViewPr>
  <p:slideViewPr>
    <p:cSldViewPr snapToGrid="0" snapToObjects="1">
      <p:cViewPr varScale="1">
        <p:scale>
          <a:sx n="82" d="100"/>
          <a:sy n="82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393A-299D-4790-B84E-68FE801F6A6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840F7-CEAE-40F3-BA5E-B466B9EDD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7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0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9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3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2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4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7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40F7-CEAE-40F3-BA5E-B466B9EDD1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7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72455" y="254890"/>
            <a:ext cx="121379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b="1" dirty="0">
                <a:solidFill>
                  <a:srgbClr val="E1325F"/>
                </a:solidFill>
              </a:rPr>
              <a:t>’</a:t>
            </a:r>
            <a:endParaRPr lang="zh-CN" altLang="en-US" sz="28700" b="1" dirty="0">
              <a:solidFill>
                <a:srgbClr val="E1325F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9021" y="2060030"/>
            <a:ext cx="7711080" cy="23108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剪去对角的矩形 4"/>
          <p:cNvSpPr/>
          <p:nvPr userDrawn="1"/>
        </p:nvSpPr>
        <p:spPr>
          <a:xfrm>
            <a:off x="1119021" y="4750169"/>
            <a:ext cx="7711080" cy="392220"/>
          </a:xfrm>
          <a:prstGeom prst="snip2DiagRect">
            <a:avLst>
              <a:gd name="adj1" fmla="val 0"/>
              <a:gd name="adj2" fmla="val 27106"/>
            </a:avLst>
          </a:prstGeom>
          <a:solidFill>
            <a:srgbClr val="E1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602635" y="4749460"/>
            <a:ext cx="4607096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19021" y="5297645"/>
            <a:ext cx="7711080" cy="3929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18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6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1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395743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474465" y="2320119"/>
            <a:ext cx="3440322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3269658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6222294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9174929" y="2320119"/>
            <a:ext cx="273985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265086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498470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731854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9652382" y="2320119"/>
            <a:ext cx="2262405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框架 1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7022" y="1044916"/>
            <a:ext cx="11597765" cy="97831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317023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2260522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4204021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6147520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80910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10034519" y="2320119"/>
            <a:ext cx="1880268" cy="3207224"/>
          </a:xfrm>
          <a:custGeom>
            <a:avLst/>
            <a:gdLst>
              <a:gd name="connsiteX0" fmla="*/ 1 w 2262405"/>
              <a:gd name="connsiteY0" fmla="*/ 0 h 3207224"/>
              <a:gd name="connsiteX1" fmla="*/ 1885330 w 2262405"/>
              <a:gd name="connsiteY1" fmla="*/ 0 h 3207224"/>
              <a:gd name="connsiteX2" fmla="*/ 2262405 w 2262405"/>
              <a:gd name="connsiteY2" fmla="*/ 377075 h 3207224"/>
              <a:gd name="connsiteX3" fmla="*/ 2262405 w 2262405"/>
              <a:gd name="connsiteY3" fmla="*/ 1108880 h 3207224"/>
              <a:gd name="connsiteX4" fmla="*/ 2262405 w 2262405"/>
              <a:gd name="connsiteY4" fmla="*/ 1654055 h 3207224"/>
              <a:gd name="connsiteX5" fmla="*/ 2262405 w 2262405"/>
              <a:gd name="connsiteY5" fmla="*/ 3207224 h 3207224"/>
              <a:gd name="connsiteX6" fmla="*/ 377076 w 2262405"/>
              <a:gd name="connsiteY6" fmla="*/ 3207224 h 3207224"/>
              <a:gd name="connsiteX7" fmla="*/ 1 w 2262405"/>
              <a:gd name="connsiteY7" fmla="*/ 2830149 h 3207224"/>
              <a:gd name="connsiteX8" fmla="*/ 1 w 2262405"/>
              <a:gd name="connsiteY8" fmla="*/ 1654055 h 3207224"/>
              <a:gd name="connsiteX9" fmla="*/ 0 w 2262405"/>
              <a:gd name="connsiteY9" fmla="*/ 1654055 h 3207224"/>
              <a:gd name="connsiteX10" fmla="*/ 0 w 2262405"/>
              <a:gd name="connsiteY10" fmla="*/ 1108880 h 3207224"/>
              <a:gd name="connsiteX11" fmla="*/ 1 w 2262405"/>
              <a:gd name="connsiteY11" fmla="*/ 110888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2405" h="3207224">
                <a:moveTo>
                  <a:pt x="1" y="0"/>
                </a:moveTo>
                <a:lnTo>
                  <a:pt x="1885330" y="0"/>
                </a:lnTo>
                <a:lnTo>
                  <a:pt x="2262405" y="377075"/>
                </a:lnTo>
                <a:lnTo>
                  <a:pt x="2262405" y="1108880"/>
                </a:lnTo>
                <a:lnTo>
                  <a:pt x="2262405" y="1654055"/>
                </a:lnTo>
                <a:lnTo>
                  <a:pt x="2262405" y="3207224"/>
                </a:lnTo>
                <a:lnTo>
                  <a:pt x="377076" y="3207224"/>
                </a:lnTo>
                <a:lnTo>
                  <a:pt x="1" y="2830149"/>
                </a:lnTo>
                <a:lnTo>
                  <a:pt x="1" y="1654055"/>
                </a:lnTo>
                <a:lnTo>
                  <a:pt x="0" y="1654055"/>
                </a:lnTo>
                <a:lnTo>
                  <a:pt x="0" y="1108880"/>
                </a:lnTo>
                <a:lnTo>
                  <a:pt x="1" y="110888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66448" y="2975212"/>
            <a:ext cx="5459105" cy="15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366448" y="2169995"/>
            <a:ext cx="5459104" cy="80521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366448" y="3220872"/>
            <a:ext cx="5459104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4"/>
          <p:cNvSpPr/>
          <p:nvPr userDrawn="1"/>
        </p:nvSpPr>
        <p:spPr>
          <a:xfrm rot="5400000">
            <a:off x="303777" y="137255"/>
            <a:ext cx="452199" cy="3898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3972" y="1"/>
            <a:ext cx="10957694" cy="6737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54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9" r:id="rId2"/>
    <p:sldLayoutId id="2147483688" r:id="rId3"/>
    <p:sldLayoutId id="2147483684" r:id="rId4"/>
    <p:sldLayoutId id="2147483687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9021" y="2770495"/>
            <a:ext cx="10154030" cy="999890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一种基于混合高斯模型的多目标进化算法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阅读报告</a:t>
            </a:r>
          </a:p>
        </p:txBody>
      </p:sp>
      <p:sp>
        <p:nvSpPr>
          <p:cNvPr id="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19021" y="5600229"/>
            <a:ext cx="9444250" cy="568559"/>
          </a:xfrm>
        </p:spPr>
        <p:txBody>
          <a:bodyPr/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论文来源：</a:t>
            </a:r>
            <a:r>
              <a:rPr lang="zh-CN" altLang="en-US" sz="1500" dirty="0"/>
              <a:t>周爱民</a:t>
            </a:r>
            <a:r>
              <a:rPr lang="en-US" altLang="zh-CN" sz="1500" dirty="0"/>
              <a:t>, </a:t>
            </a:r>
            <a:r>
              <a:rPr lang="zh-CN" altLang="en-US" sz="1500" dirty="0"/>
              <a:t>张青富</a:t>
            </a:r>
            <a:r>
              <a:rPr lang="en-US" altLang="zh-CN" sz="1500" dirty="0"/>
              <a:t>, </a:t>
            </a:r>
            <a:r>
              <a:rPr lang="zh-CN" altLang="en-US" sz="1500" dirty="0"/>
              <a:t>张桂戌</a:t>
            </a:r>
            <a:r>
              <a:rPr lang="en-US" altLang="zh-CN" sz="1500" dirty="0"/>
              <a:t>. </a:t>
            </a:r>
            <a:r>
              <a:rPr lang="zh-CN" altLang="en-US" sz="1500" dirty="0"/>
              <a:t>一种基于混合高斯模型的多目标进化算法</a:t>
            </a:r>
            <a:r>
              <a:rPr lang="en-US" altLang="zh-CN" sz="1500" dirty="0"/>
              <a:t>[J]. </a:t>
            </a:r>
            <a:r>
              <a:rPr lang="zh-CN" altLang="en-US" sz="1500" dirty="0"/>
              <a:t>软件学报</a:t>
            </a:r>
            <a:r>
              <a:rPr lang="en-US" altLang="zh-CN" sz="1500" dirty="0"/>
              <a:t>, 2014(5):913-928.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算法分析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71" y="1120869"/>
            <a:ext cx="6326849" cy="52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算法分析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72" y="1651023"/>
            <a:ext cx="7600950" cy="1781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15C1C3-539C-A849-BE83-AE67949F5B1D}"/>
              </a:ext>
            </a:extLst>
          </p:cNvPr>
          <p:cNvSpPr txBox="1"/>
          <p:nvPr/>
        </p:nvSpPr>
        <p:spPr>
          <a:xfrm>
            <a:off x="833972" y="935667"/>
            <a:ext cx="1029320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多元高斯采样算法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F15649-B1DE-2A4D-94B2-9F09260F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60" y="4333689"/>
            <a:ext cx="5334000" cy="736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07A434-C963-624B-8B77-B80F43C32066}"/>
              </a:ext>
            </a:extLst>
          </p:cNvPr>
          <p:cNvSpPr txBox="1"/>
          <p:nvPr/>
        </p:nvSpPr>
        <p:spPr>
          <a:xfrm>
            <a:off x="1040160" y="5301478"/>
            <a:ext cx="8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为了计算方便。其中</a:t>
            </a:r>
            <a:r>
              <a:rPr lang="en-US" altLang="zh-CN" dirty="0"/>
              <a:t>,</a:t>
            </a:r>
            <a:r>
              <a:rPr lang="zh-CN" altLang="en-US" dirty="0"/>
              <a:t>均值向量由第</a:t>
            </a:r>
            <a:r>
              <a:rPr lang="en" altLang="zh-CN" dirty="0" err="1"/>
              <a:t>i</a:t>
            </a:r>
            <a:r>
              <a:rPr lang="en" altLang="zh-CN" dirty="0"/>
              <a:t> </a:t>
            </a:r>
            <a:r>
              <a:rPr lang="zh-CN" altLang="en-US" dirty="0"/>
              <a:t>个子问题当前的最好解表示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/>
              <a:t>,</a:t>
            </a:r>
            <a:r>
              <a:rPr lang="el-GR" altLang="zh-CN" dirty="0"/>
              <a:t>μ </a:t>
            </a:r>
            <a:r>
              <a:rPr lang="en" altLang="zh-CN" dirty="0" err="1"/>
              <a:t>i</a:t>
            </a:r>
            <a:r>
              <a:rPr lang="en" altLang="zh-CN" dirty="0"/>
              <a:t>=xi;</a:t>
            </a:r>
            <a:r>
              <a:rPr lang="zh-CN" altLang="en-US" dirty="0"/>
              <a:t>协方差矩阵</a:t>
            </a:r>
            <a:r>
              <a:rPr lang="el-GR" altLang="zh-CN" dirty="0"/>
              <a:t>Σ </a:t>
            </a:r>
            <a:r>
              <a:rPr lang="en" altLang="zh-CN" dirty="0" err="1"/>
              <a:t>i</a:t>
            </a:r>
            <a:r>
              <a:rPr lang="en" altLang="zh-CN" dirty="0"/>
              <a:t> </a:t>
            </a:r>
            <a:r>
              <a:rPr lang="zh-CN" altLang="en-US" dirty="0"/>
              <a:t>由邻域子问题计算得出或者直接使用邻域子问题对应的协方差矩阵。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1F7BE23-5AA9-FF4E-84AA-C639C9116D00}"/>
              </a:ext>
            </a:extLst>
          </p:cNvPr>
          <p:cNvCxnSpPr>
            <a:cxnSpLocks/>
          </p:cNvCxnSpPr>
          <p:nvPr/>
        </p:nvCxnSpPr>
        <p:spPr>
          <a:xfrm flipV="1">
            <a:off x="8548255" y="2202873"/>
            <a:ext cx="32434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048E792-D575-074A-9433-1D1FF251C06F}"/>
              </a:ext>
            </a:extLst>
          </p:cNvPr>
          <p:cNvCxnSpPr>
            <a:cxnSpLocks/>
          </p:cNvCxnSpPr>
          <p:nvPr/>
        </p:nvCxnSpPr>
        <p:spPr>
          <a:xfrm>
            <a:off x="11791666" y="2223070"/>
            <a:ext cx="0" cy="284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8AF386B-62AF-8147-A165-7621635A51E3}"/>
              </a:ext>
            </a:extLst>
          </p:cNvPr>
          <p:cNvCxnSpPr>
            <a:cxnSpLocks/>
          </p:cNvCxnSpPr>
          <p:nvPr/>
        </p:nvCxnSpPr>
        <p:spPr>
          <a:xfrm>
            <a:off x="11333368" y="5047777"/>
            <a:ext cx="4582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F8E9A0D-024D-B446-9243-04F7D8B48C26}"/>
              </a:ext>
            </a:extLst>
          </p:cNvPr>
          <p:cNvSpPr/>
          <p:nvPr/>
        </p:nvSpPr>
        <p:spPr>
          <a:xfrm>
            <a:off x="10597096" y="4237406"/>
            <a:ext cx="736271" cy="16103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23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F91562-9FA8-F349-AF03-D67E30269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 </a:t>
            </a:r>
            <a:r>
              <a:rPr kumimoji="1" lang="zh-CN" altLang="en-US" b="1" dirty="0"/>
              <a:t>算法分析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FF0F5C-5A00-EF4F-A2DA-C56AD060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62" y="1573161"/>
            <a:ext cx="6724650" cy="22193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88FE13-02E2-A744-8B34-7E586C63D0E1}"/>
              </a:ext>
            </a:extLst>
          </p:cNvPr>
          <p:cNvSpPr txBox="1"/>
          <p:nvPr/>
        </p:nvSpPr>
        <p:spPr>
          <a:xfrm>
            <a:off x="2122353" y="4691878"/>
            <a:ext cx="8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新的更新方法采用了贪婪策略</a:t>
            </a:r>
            <a:r>
              <a:rPr lang="en-US" altLang="zh-CN" dirty="0"/>
              <a:t>——</a:t>
            </a:r>
            <a:r>
              <a:rPr lang="zh-CN" altLang="en-US" dirty="0"/>
              <a:t>从种群中选择改进程度最大的子问题来更新。相比经典</a:t>
            </a:r>
            <a:r>
              <a:rPr lang="en" altLang="zh-CN" dirty="0"/>
              <a:t>MOEA/D </a:t>
            </a:r>
            <a:r>
              <a:rPr lang="zh-CN" altLang="en-US" dirty="0"/>
              <a:t>的随机更新策略</a:t>
            </a:r>
            <a:r>
              <a:rPr lang="en-US" altLang="zh-CN" dirty="0"/>
              <a:t>,</a:t>
            </a:r>
            <a:r>
              <a:rPr lang="zh-CN" altLang="en-US" dirty="0"/>
              <a:t>贪婪策略能更快地推动群体进化。</a:t>
            </a:r>
          </a:p>
        </p:txBody>
      </p:sp>
    </p:spTree>
    <p:extLst>
      <p:ext uri="{BB962C8B-B14F-4D97-AF65-F5344CB8AC3E}">
        <p14:creationId xmlns:p14="http://schemas.microsoft.com/office/powerpoint/2010/main" val="59829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238009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第四部分 </a:t>
            </a:r>
            <a:r>
              <a:rPr kumimoji="1" lang="zh-CN" altLang="en-US" b="1" dirty="0"/>
              <a:t>仿真结果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3977" y="2265829"/>
            <a:ext cx="1029320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评价指标：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IGD(PF,PF*)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计算所得解集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PF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与最优解集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PF*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之间的距离。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08" y="3206446"/>
            <a:ext cx="3495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第四部分 </a:t>
            </a:r>
            <a:r>
              <a:rPr kumimoji="1" lang="zh-CN" altLang="en-US" b="1" dirty="0"/>
              <a:t>仿真结果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19" y="792524"/>
            <a:ext cx="8470385" cy="43794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3972" y="5472167"/>
            <a:ext cx="102932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解释：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M2U2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为既使用混合高斯模型的重组算子又使用贪婪更新策略。横轴为迭代次数，纵轴为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IGD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均值。</a:t>
            </a:r>
          </a:p>
        </p:txBody>
      </p:sp>
    </p:spTree>
    <p:extLst>
      <p:ext uri="{BB962C8B-B14F-4D97-AF65-F5344CB8AC3E}">
        <p14:creationId xmlns:p14="http://schemas.microsoft.com/office/powerpoint/2010/main" val="266135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第四部分 </a:t>
            </a:r>
            <a:r>
              <a:rPr kumimoji="1" lang="zh-CN" altLang="en-US" b="1" dirty="0"/>
              <a:t>仿真结果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00" y="1056904"/>
            <a:ext cx="9555090" cy="39484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1254" y="5457934"/>
            <a:ext cx="74431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实验结果：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MOEA/D-MG2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F4,F6~F8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上取得最好结果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72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第四部分 </a:t>
            </a:r>
            <a:r>
              <a:rPr kumimoji="1" lang="zh-CN" altLang="en-US" b="1" dirty="0"/>
              <a:t>仿真结果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3977" y="2265829"/>
            <a:ext cx="102932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性能评价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:(1)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混合高斯模型能够有效地提取种群的结构信息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 (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anose="05000000000000000000" pitchFamily="2" charset="2"/>
              </a:rPr>
              <a:t>2)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贪婪更新策略能够更有效地推动种群的进化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存在问题：混合高斯模型的逼近能力也是有限的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对于过于复杂的问题如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F5,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该模型只能部分逼近其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。结合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MOEA/D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算法的特性与多目标优化问题的特性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是进一步改进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MOEA/D-MG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算法的一个可行而有效的方法。</a:t>
            </a:r>
          </a:p>
        </p:txBody>
      </p:sp>
    </p:spTree>
    <p:extLst>
      <p:ext uri="{BB962C8B-B14F-4D97-AF65-F5344CB8AC3E}">
        <p14:creationId xmlns:p14="http://schemas.microsoft.com/office/powerpoint/2010/main" val="165651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66493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  <a:p>
            <a:r>
              <a:rPr kumimoji="1" lang="zh-CN" altLang="en-US" b="1" dirty="0"/>
              <a:t>主要工作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  <a:p>
            <a:r>
              <a:rPr kumimoji="1" lang="zh-CN" altLang="en-US" b="1" dirty="0"/>
              <a:t>问题背景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  <a:p>
            <a:r>
              <a:rPr kumimoji="1" lang="zh-CN" altLang="en-US" b="1" dirty="0"/>
              <a:t>算法分析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  <a:p>
            <a:r>
              <a:rPr kumimoji="1" lang="zh-CN" altLang="en-US" b="1" dirty="0"/>
              <a:t>仿真结果</a:t>
            </a:r>
          </a:p>
        </p:txBody>
      </p:sp>
      <p:cxnSp>
        <p:nvCxnSpPr>
          <p:cNvPr id="8" name="直接连接符 6"/>
          <p:cNvCxnSpPr/>
          <p:nvPr/>
        </p:nvCxnSpPr>
        <p:spPr>
          <a:xfrm>
            <a:off x="49275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"/>
          <p:cNvCxnSpPr/>
          <p:nvPr/>
        </p:nvCxnSpPr>
        <p:spPr>
          <a:xfrm>
            <a:off x="282659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/>
        </p:nvCxnSpPr>
        <p:spPr>
          <a:xfrm>
            <a:off x="516043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/>
        </p:nvCxnSpPr>
        <p:spPr>
          <a:xfrm>
            <a:off x="749427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"/>
          <p:cNvCxnSpPr/>
          <p:nvPr/>
        </p:nvCxnSpPr>
        <p:spPr>
          <a:xfrm>
            <a:off x="9828119" y="3934389"/>
            <a:ext cx="1910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主要工作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8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zh-CN" altLang="en-US" b="1" dirty="0"/>
              <a:t>主要工作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9186" y="1197049"/>
            <a:ext cx="10647266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概念：重组算子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(recombination operator)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是进化算法的一个重要组成部分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其对父体进行某种变换以产生新个体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186" y="2329163"/>
            <a:ext cx="106472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论文主要工作：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AutoNum type="arabicParenBoth"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针对几个经典的重组算子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证明或分析了它们在多目标优化中的不足。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AutoNum type="arabicParenBoth"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提出了一个改进的基于混合高斯概率模型的重组算子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该算子充分利用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MOEA/D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中邻居个体的相似性来重用邻居模型。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AutoNum type="arabicParenBoth"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设计了一个贪婪更新策略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该策略总是寻找改进程度最大的子问题去更新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以有效推动种群进化。</a:t>
            </a:r>
          </a:p>
        </p:txBody>
      </p:sp>
    </p:spTree>
    <p:extLst>
      <p:ext uri="{BB962C8B-B14F-4D97-AF65-F5344CB8AC3E}">
        <p14:creationId xmlns:p14="http://schemas.microsoft.com/office/powerpoint/2010/main" val="10502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问题背景</a:t>
            </a:r>
          </a:p>
        </p:txBody>
      </p: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问题背景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71478" y="1197049"/>
                <a:ext cx="9936947" cy="453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传统重组算子 ：</a:t>
                </a: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(1)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单点杂交算子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: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对父体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𝐴</m:t>
                        </m:r>
                      </m:sup>
                    </m:sSup>
                    <m:r>
                      <a:rPr lang="en-US" altLang="zh-CN" sz="200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𝐵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随机选择杂交位 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1≤k&lt;n,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交换染色体元素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得到如下两个新个体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:</a:t>
                </a:r>
              </a:p>
              <a:p>
                <a:pPr algn="ctr"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𝑎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200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 </m:t>
                        </m:r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𝑘</m:t>
                            </m:r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b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𝑘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(2)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算术杂交算子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: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对父体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𝐴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𝐵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随机选择参数 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0.0&lt; </a:t>
                </a:r>
                <a:r>
                  <a:rPr lang="el-GR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α &lt;1.0,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构造新解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:</a:t>
                </a:r>
              </a:p>
              <a:p>
                <a:pPr algn="ctr"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𝑥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𝑎</m:t>
                        </m:r>
                      </m:sup>
                    </m:sSup>
                    <m:r>
                      <a:rPr lang="en-US" altLang="zh-CN" sz="2000" i="1" ker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000" kern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α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l-GR" altLang="zh-CN" sz="2000" kern="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α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l-GR" altLang="zh-CN" sz="2000" kern="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α</m:t>
                            </m:r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𝐴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l-GR" altLang="zh-CN" sz="2000" kern="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α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ea"/>
                                <a:sym typeface="+mn-lt"/>
                              </a:rPr>
                              <m:t>𝐵</m:t>
                            </m:r>
                          </m:sup>
                        </m:sSub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2000" i="1" ker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和</a:t>
                </a:r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𝑏</m:t>
                          </m:r>
                        </m:sup>
                      </m:sSup>
                      <m:r>
                        <a:rPr lang="en-US" altLang="zh-CN" sz="2000" i="1" ker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1−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zh-CN" sz="2000" kern="0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α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2000" b="0" i="0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altLang="zh-CN" sz="2000" kern="0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α</m:t>
                              </m:r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1−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zh-CN" sz="2000" kern="0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α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0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ea"/>
                                      <a:sym typeface="+mn-lt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2000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altLang="zh-CN" sz="2000" kern="0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α</m:t>
                              </m:r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ea"/>
                                  <a:sym typeface="+mn-lt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(3)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高斯模型采样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: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从多元高斯分布模型 </a:t>
                </a:r>
                <a:r>
                  <a:rPr lang="en-US" altLang="zh-CN" sz="2000" kern="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x~N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( </a:t>
                </a:r>
                <a:r>
                  <a:rPr lang="el-GR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μ , Σ )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采样得到新个体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其中</a:t>
                </a:r>
                <a:r>
                  <a: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, </a:t>
                </a:r>
                <a:r>
                  <a:rPr lang="el-GR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μ 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和 </a:t>
                </a:r>
                <a:r>
                  <a:rPr lang="el-GR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Σ </a:t>
                </a:r>
                <a:r>
                  <a:rPr lang="zh-CN" altLang="en-US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分别是对群体建模得到的决策向量的均值和协方差矩阵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78" y="1197049"/>
                <a:ext cx="9936947" cy="4531369"/>
              </a:xfrm>
              <a:prstGeom prst="rect">
                <a:avLst/>
              </a:prstGeom>
              <a:blipFill rotWithShape="0">
                <a:blip r:embed="rId3"/>
                <a:stretch>
                  <a:fillRect l="-675" b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问题背景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2" y="1055451"/>
            <a:ext cx="10385069" cy="380596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44400" y="5089780"/>
            <a:ext cx="10647266" cy="853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一些常用的单目标优化重组算子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如单点杂交、算术杂交、高斯采样等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对单目标优化问题是稳定的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即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其后代个体以较大概率分布在最优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解附近。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39387" y="5381558"/>
            <a:ext cx="498764" cy="30899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 </a:t>
            </a:r>
            <a:r>
              <a:rPr kumimoji="1" lang="zh-CN" altLang="en-US" b="1" dirty="0"/>
              <a:t>问题背景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3" y="673769"/>
            <a:ext cx="10963965" cy="40851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7522" y="5309326"/>
            <a:ext cx="1064726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这些算子对多目标优化问题是不稳定的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其后代以较大概率偏离最优解集。</a:t>
            </a:r>
          </a:p>
        </p:txBody>
      </p:sp>
      <p:sp>
        <p:nvSpPr>
          <p:cNvPr id="6" name="右箭头 5"/>
          <p:cNvSpPr/>
          <p:nvPr/>
        </p:nvSpPr>
        <p:spPr>
          <a:xfrm>
            <a:off x="439387" y="5381558"/>
            <a:ext cx="498764" cy="30899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1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</p:spTree>
    <p:extLst>
      <p:ext uri="{BB962C8B-B14F-4D97-AF65-F5344CB8AC3E}">
        <p14:creationId xmlns:p14="http://schemas.microsoft.com/office/powerpoint/2010/main" val="72761728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9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73D95"/>
      </a:accent1>
      <a:accent2>
        <a:srgbClr val="E1305F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732</Words>
  <Application>Microsoft Macintosh PowerPoint</Application>
  <PresentationFormat>宽屏</PresentationFormat>
  <Paragraphs>62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Segoe UI Light</vt:lpstr>
      <vt:lpstr>Arial</vt:lpstr>
      <vt:lpstr>Cambria Math</vt:lpstr>
      <vt:lpstr>Century Gothic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沈 正圆</cp:lastModifiedBy>
  <cp:revision>173</cp:revision>
  <dcterms:created xsi:type="dcterms:W3CDTF">2015-08-18T02:51:41Z</dcterms:created>
  <dcterms:modified xsi:type="dcterms:W3CDTF">2018-11-12T02:29:20Z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2017-12-21T08:40:39.3782274Z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