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1" r:id="rId3"/>
    <p:sldId id="268" r:id="rId4"/>
    <p:sldId id="269" r:id="rId5"/>
    <p:sldId id="270" r:id="rId6"/>
    <p:sldId id="272" r:id="rId7"/>
    <p:sldId id="273" r:id="rId8"/>
    <p:sldId id="274" r:id="rId9"/>
    <p:sldId id="275" r:id="rId10"/>
    <p:sldId id="276" r:id="rId11"/>
    <p:sldId id="277" r:id="rId12"/>
    <p:sldId id="278" r:id="rId13"/>
    <p:sldId id="280" r:id="rId14"/>
    <p:sldId id="279" r:id="rId15"/>
    <p:sldId id="26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孙 剑" initials="孙" lastIdx="1" clrIdx="0">
    <p:extLst>
      <p:ext uri="{19B8F6BF-5375-455C-9EA6-DF929625EA0E}">
        <p15:presenceInfo xmlns:p15="http://schemas.microsoft.com/office/powerpoint/2012/main" userId="3317442d7d35dc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773" autoAdjust="0"/>
  </p:normalViewPr>
  <p:slideViewPr>
    <p:cSldViewPr snapToGrid="0">
      <p:cViewPr varScale="1">
        <p:scale>
          <a:sx n="55" d="100"/>
          <a:sy n="55" d="100"/>
        </p:scale>
        <p:origin x="13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12T15:37:38.583"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E5D4EF-5B33-42E2-B19F-231256532DC7}" type="datetimeFigureOut">
              <a:rPr lang="zh-CN" altLang="en-US" smtClean="0"/>
              <a:t>2018/11/12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D7FEA9-223D-4E00-8671-0D122E58345F}" type="slidenum">
              <a:rPr lang="zh-CN" altLang="en-US" smtClean="0"/>
              <a:t>‹#›</a:t>
            </a:fld>
            <a:endParaRPr lang="zh-CN" altLang="en-US"/>
          </a:p>
        </p:txBody>
      </p:sp>
    </p:spTree>
    <p:extLst>
      <p:ext uri="{BB962C8B-B14F-4D97-AF65-F5344CB8AC3E}">
        <p14:creationId xmlns:p14="http://schemas.microsoft.com/office/powerpoint/2010/main" val="4096569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初始化</a:t>
            </a:r>
            <a:r>
              <a:rPr lang="en-US" altLang="zh-CN" dirty="0"/>
              <a:t>D</a:t>
            </a:r>
            <a:r>
              <a:rPr lang="zh-CN" altLang="en-US" dirty="0"/>
              <a:t>维变量，每个子种群粒子个数为</a:t>
            </a:r>
            <a:r>
              <a:rPr lang="en-US" altLang="zh-CN" dirty="0"/>
              <a:t>NP</a:t>
            </a:r>
            <a:r>
              <a:rPr lang="zh-CN" altLang="en-US" dirty="0"/>
              <a:t>，初始化粒子的速度和位置，计算粒子的适应度值，对粒子进行非支配排序，随机选择非支配等级最高的粒子中的一个作为</a:t>
            </a:r>
            <a:r>
              <a:rPr lang="en-US" altLang="zh-CN" dirty="0" err="1"/>
              <a:t>gbest</a:t>
            </a:r>
            <a:r>
              <a:rPr lang="zh-CN" altLang="en-US" dirty="0"/>
              <a:t>，设定最大周期</a:t>
            </a:r>
            <a:r>
              <a:rPr lang="en-US" altLang="zh-CN" dirty="0" err="1"/>
              <a:t>Cyclemax</a:t>
            </a:r>
            <a:r>
              <a:rPr lang="zh-CN" altLang="en-US" dirty="0"/>
              <a:t>，子种群数量</a:t>
            </a:r>
            <a:r>
              <a:rPr lang="en-US" altLang="zh-CN" dirty="0" err="1"/>
              <a:t>NumEspmax</a:t>
            </a:r>
            <a:r>
              <a:rPr lang="zh-CN" altLang="en-US" dirty="0"/>
              <a:t>，种群最大迭代次数</a:t>
            </a:r>
            <a:r>
              <a:rPr lang="en-US" altLang="zh-CN" dirty="0" err="1"/>
              <a:t>Genmax</a:t>
            </a:r>
            <a:r>
              <a:rPr lang="zh-CN" altLang="en-US" dirty="0"/>
              <a:t>。</a:t>
            </a:r>
            <a:endParaRPr lang="en-US" altLang="zh-CN" dirty="0"/>
          </a:p>
          <a:p>
            <a:r>
              <a:rPr lang="zh-CN" altLang="en-US" dirty="0"/>
              <a:t>对</a:t>
            </a:r>
            <a:r>
              <a:rPr lang="en-US" altLang="zh-CN" dirty="0"/>
              <a:t>D</a:t>
            </a:r>
            <a:r>
              <a:rPr lang="zh-CN" altLang="en-US" dirty="0"/>
              <a:t>维变量随机分解成</a:t>
            </a:r>
            <a:r>
              <a:rPr lang="en-US" altLang="zh-CN" dirty="0" err="1"/>
              <a:t>NumEspmax</a:t>
            </a:r>
            <a:r>
              <a:rPr lang="zh-CN" altLang="en-US" dirty="0"/>
              <a:t>个子种群，每个子种群粒子个数为</a:t>
            </a:r>
            <a:r>
              <a:rPr lang="en-US" altLang="zh-CN" dirty="0"/>
              <a:t>NP</a:t>
            </a:r>
            <a:r>
              <a:rPr lang="zh-CN" altLang="en-US" dirty="0"/>
              <a:t>。</a:t>
            </a:r>
            <a:endParaRPr lang="en-US" altLang="zh-CN" dirty="0"/>
          </a:p>
          <a:p>
            <a:r>
              <a:rPr lang="en-US" altLang="zh-CN" dirty="0" err="1"/>
              <a:t>NumEsp</a:t>
            </a:r>
            <a:r>
              <a:rPr lang="en-US" altLang="zh-CN" dirty="0"/>
              <a:t>=1</a:t>
            </a:r>
            <a:r>
              <a:rPr lang="zh-CN" altLang="en-US" dirty="0"/>
              <a:t>，对子种群中的第一个进行迭代处理。</a:t>
            </a:r>
            <a:endParaRPr lang="en-US" altLang="zh-CN" dirty="0"/>
          </a:p>
          <a:p>
            <a:r>
              <a:rPr lang="en-US" altLang="zh-CN" dirty="0"/>
              <a:t>Gen=1</a:t>
            </a:r>
            <a:r>
              <a:rPr lang="zh-CN" altLang="en-US" dirty="0"/>
              <a:t>，对子种群进行迭代，以粒子当前位置为个体最优位置，步骤一中的</a:t>
            </a:r>
            <a:r>
              <a:rPr lang="en-US" altLang="zh-CN" dirty="0" err="1"/>
              <a:t>gbest</a:t>
            </a:r>
            <a:r>
              <a:rPr lang="zh-CN" altLang="en-US" dirty="0"/>
              <a:t>为全局最优位置，按照之前的（</a:t>
            </a:r>
            <a:r>
              <a:rPr lang="en-US" altLang="zh-CN" dirty="0"/>
              <a:t>2</a:t>
            </a:r>
            <a:r>
              <a:rPr lang="zh-CN" altLang="en-US" dirty="0"/>
              <a:t>）和（</a:t>
            </a:r>
            <a:r>
              <a:rPr lang="en-US" altLang="zh-CN" dirty="0"/>
              <a:t>3</a:t>
            </a:r>
            <a:r>
              <a:rPr lang="zh-CN" altLang="en-US" dirty="0"/>
              <a:t>）更新粒子的速度和位置，用（</a:t>
            </a:r>
            <a:r>
              <a:rPr lang="en-US" altLang="zh-CN" dirty="0"/>
              <a:t>4</a:t>
            </a:r>
            <a:r>
              <a:rPr lang="zh-CN" altLang="en-US" dirty="0"/>
              <a:t>）进行粒子的适应度评估，用</a:t>
            </a:r>
            <a:r>
              <a:rPr lang="en-US" altLang="zh-CN" dirty="0"/>
              <a:t>NSGA-Ⅱ</a:t>
            </a:r>
            <a:r>
              <a:rPr lang="zh-CN" altLang="en-US" dirty="0"/>
              <a:t>中的非支配排序对粒子进行排序，随机选出非支配等级最高粒子中的一个作为</a:t>
            </a:r>
            <a:r>
              <a:rPr lang="en-US" altLang="zh-CN" dirty="0" err="1"/>
              <a:t>gbest</a:t>
            </a:r>
            <a:r>
              <a:rPr lang="zh-CN" altLang="en-US" dirty="0"/>
              <a:t>，更新个体最优和全局最优。</a:t>
            </a:r>
            <a:r>
              <a:rPr lang="en-US" altLang="zh-CN" dirty="0"/>
              <a:t>Gen=</a:t>
            </a:r>
            <a:r>
              <a:rPr lang="en-US" altLang="zh-CN" dirty="0" err="1"/>
              <a:t>genmax</a:t>
            </a:r>
            <a:r>
              <a:rPr lang="zh-CN" altLang="en-US" dirty="0"/>
              <a:t>时，进入下一个子群的处理，将上一个子群的</a:t>
            </a:r>
            <a:r>
              <a:rPr lang="en-US" altLang="zh-CN" dirty="0" err="1"/>
              <a:t>gbest</a:t>
            </a:r>
            <a:r>
              <a:rPr lang="zh-CN" altLang="en-US" dirty="0"/>
              <a:t>作为全局最优。</a:t>
            </a:r>
          </a:p>
        </p:txBody>
      </p:sp>
      <p:sp>
        <p:nvSpPr>
          <p:cNvPr id="4" name="灯片编号占位符 3"/>
          <p:cNvSpPr>
            <a:spLocks noGrp="1"/>
          </p:cNvSpPr>
          <p:nvPr>
            <p:ph type="sldNum" sz="quarter" idx="5"/>
          </p:nvPr>
        </p:nvSpPr>
        <p:spPr/>
        <p:txBody>
          <a:bodyPr/>
          <a:lstStyle/>
          <a:p>
            <a:fld id="{0BD7FEA9-223D-4E00-8671-0D122E58345F}" type="slidenum">
              <a:rPr lang="zh-CN" altLang="en-US" smtClean="0"/>
              <a:t>8</a:t>
            </a:fld>
            <a:endParaRPr lang="zh-CN" altLang="en-US"/>
          </a:p>
        </p:txBody>
      </p:sp>
    </p:spTree>
    <p:extLst>
      <p:ext uri="{BB962C8B-B14F-4D97-AF65-F5344CB8AC3E}">
        <p14:creationId xmlns:p14="http://schemas.microsoft.com/office/powerpoint/2010/main" val="3011289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目标维度</a:t>
            </a:r>
            <a:r>
              <a:rPr lang="en-US" altLang="zh-CN" dirty="0"/>
              <a:t>M</a:t>
            </a:r>
            <a:r>
              <a:rPr lang="zh-CN" altLang="en-US" dirty="0"/>
              <a:t>设为</a:t>
            </a:r>
            <a:r>
              <a:rPr lang="en-US" altLang="zh-CN" dirty="0"/>
              <a:t>3</a:t>
            </a:r>
            <a:r>
              <a:rPr lang="zh-CN" altLang="en-US" dirty="0"/>
              <a:t>，对应的迭代次数为</a:t>
            </a:r>
            <a:r>
              <a:rPr lang="en-US" altLang="zh-CN" dirty="0"/>
              <a:t>500</a:t>
            </a:r>
            <a:r>
              <a:rPr lang="zh-CN" altLang="en-US" dirty="0"/>
              <a:t>，分别独立运行</a:t>
            </a:r>
            <a:r>
              <a:rPr lang="en-US" altLang="zh-CN" dirty="0"/>
              <a:t>20</a:t>
            </a:r>
            <a:r>
              <a:rPr lang="zh-CN" altLang="en-US" dirty="0"/>
              <a:t>次。</a:t>
            </a:r>
            <a:r>
              <a:rPr lang="en-US" altLang="zh-CN" dirty="0"/>
              <a:t>CCMOPSO</a:t>
            </a:r>
            <a:r>
              <a:rPr lang="zh-CN" altLang="en-US" dirty="0"/>
              <a:t>中的变异概率为</a:t>
            </a:r>
            <a:r>
              <a:rPr lang="en-US" altLang="zh-CN" dirty="0"/>
              <a:t>0.1</a:t>
            </a:r>
            <a:r>
              <a:rPr lang="zh-CN" altLang="en-US" dirty="0"/>
              <a:t>，学习因子</a:t>
            </a:r>
            <a:r>
              <a:rPr lang="en-US" altLang="zh-CN" dirty="0"/>
              <a:t>c1</a:t>
            </a:r>
            <a:r>
              <a:rPr lang="zh-CN" altLang="en-US" dirty="0"/>
              <a:t>、</a:t>
            </a:r>
            <a:r>
              <a:rPr lang="en-US" altLang="zh-CN" dirty="0"/>
              <a:t>c2</a:t>
            </a:r>
            <a:r>
              <a:rPr lang="zh-CN" altLang="en-US" dirty="0"/>
              <a:t>为</a:t>
            </a:r>
            <a:r>
              <a:rPr lang="en-US" altLang="zh-CN" dirty="0"/>
              <a:t>1.495</a:t>
            </a:r>
            <a:r>
              <a:rPr lang="zh-CN" altLang="en-US" dirty="0"/>
              <a:t>，惯性权重为</a:t>
            </a:r>
            <a:r>
              <a:rPr lang="en-US" altLang="zh-CN" dirty="0"/>
              <a:t>0.729</a:t>
            </a:r>
            <a:r>
              <a:rPr lang="zh-CN" altLang="en-US" dirty="0"/>
              <a:t>，分组大小为</a:t>
            </a:r>
            <a:r>
              <a:rPr lang="en-US" altLang="zh-CN" dirty="0"/>
              <a:t>50.</a:t>
            </a:r>
            <a:endParaRPr lang="zh-CN" altLang="en-US" dirty="0"/>
          </a:p>
        </p:txBody>
      </p:sp>
      <p:sp>
        <p:nvSpPr>
          <p:cNvPr id="4" name="灯片编号占位符 3"/>
          <p:cNvSpPr>
            <a:spLocks noGrp="1"/>
          </p:cNvSpPr>
          <p:nvPr>
            <p:ph type="sldNum" sz="quarter" idx="5"/>
          </p:nvPr>
        </p:nvSpPr>
        <p:spPr/>
        <p:txBody>
          <a:bodyPr/>
          <a:lstStyle/>
          <a:p>
            <a:fld id="{0BD7FEA9-223D-4E00-8671-0D122E58345F}" type="slidenum">
              <a:rPr lang="zh-CN" altLang="en-US" smtClean="0"/>
              <a:t>9</a:t>
            </a:fld>
            <a:endParaRPr lang="zh-CN" altLang="en-US"/>
          </a:p>
        </p:txBody>
      </p:sp>
    </p:spTree>
    <p:extLst>
      <p:ext uri="{BB962C8B-B14F-4D97-AF65-F5344CB8AC3E}">
        <p14:creationId xmlns:p14="http://schemas.microsoft.com/office/powerpoint/2010/main" val="2245154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559986-55B0-48F7-919C-BB1E12DA095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6834867-7FC3-4EFE-B1EE-B2D8F0DB65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2E96917-2FD4-4B1E-961A-AE56352C51E5}"/>
              </a:ext>
            </a:extLst>
          </p:cNvPr>
          <p:cNvSpPr>
            <a:spLocks noGrp="1"/>
          </p:cNvSpPr>
          <p:nvPr>
            <p:ph type="dt" sz="half" idx="10"/>
          </p:nvPr>
        </p:nvSpPr>
        <p:spPr/>
        <p:txBody>
          <a:bodyPr/>
          <a:lstStyle/>
          <a:p>
            <a:fld id="{89E49048-7E20-4A51-99FF-44F7938E1A5B}" type="datetimeFigureOut">
              <a:rPr lang="zh-CN" altLang="en-US" smtClean="0"/>
              <a:t>2018/11/12</a:t>
            </a:fld>
            <a:endParaRPr lang="zh-CN" altLang="en-US"/>
          </a:p>
        </p:txBody>
      </p:sp>
      <p:sp>
        <p:nvSpPr>
          <p:cNvPr id="5" name="页脚占位符 4">
            <a:extLst>
              <a:ext uri="{FF2B5EF4-FFF2-40B4-BE49-F238E27FC236}">
                <a16:creationId xmlns:a16="http://schemas.microsoft.com/office/drawing/2014/main" id="{29804733-6663-4001-A934-F32DC69655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91429E-FBD5-4E9B-B6CA-2AF994B6F4AD}"/>
              </a:ext>
            </a:extLst>
          </p:cNvPr>
          <p:cNvSpPr>
            <a:spLocks noGrp="1"/>
          </p:cNvSpPr>
          <p:nvPr>
            <p:ph type="sldNum" sz="quarter" idx="12"/>
          </p:nvPr>
        </p:nvSpPr>
        <p:spPr/>
        <p:txBody>
          <a:bodyPr/>
          <a:lstStyle/>
          <a:p>
            <a:fld id="{688F1DE7-FBCD-4E04-AB17-28E0648AA3FB}" type="slidenum">
              <a:rPr lang="zh-CN" altLang="en-US" smtClean="0"/>
              <a:t>‹#›</a:t>
            </a:fld>
            <a:endParaRPr lang="zh-CN" altLang="en-US"/>
          </a:p>
        </p:txBody>
      </p:sp>
    </p:spTree>
    <p:extLst>
      <p:ext uri="{BB962C8B-B14F-4D97-AF65-F5344CB8AC3E}">
        <p14:creationId xmlns:p14="http://schemas.microsoft.com/office/powerpoint/2010/main" val="1311082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6F56FB-F375-49B7-8999-AA6A81F005C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03C36AF-7727-444C-8166-58789DBE49F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6BE1868-7EE7-458D-8F4D-187AC6884F79}"/>
              </a:ext>
            </a:extLst>
          </p:cNvPr>
          <p:cNvSpPr>
            <a:spLocks noGrp="1"/>
          </p:cNvSpPr>
          <p:nvPr>
            <p:ph type="dt" sz="half" idx="10"/>
          </p:nvPr>
        </p:nvSpPr>
        <p:spPr/>
        <p:txBody>
          <a:bodyPr/>
          <a:lstStyle/>
          <a:p>
            <a:fld id="{89E49048-7E20-4A51-99FF-44F7938E1A5B}" type="datetimeFigureOut">
              <a:rPr lang="zh-CN" altLang="en-US" smtClean="0"/>
              <a:t>2018/11/12</a:t>
            </a:fld>
            <a:endParaRPr lang="zh-CN" altLang="en-US"/>
          </a:p>
        </p:txBody>
      </p:sp>
      <p:sp>
        <p:nvSpPr>
          <p:cNvPr id="5" name="页脚占位符 4">
            <a:extLst>
              <a:ext uri="{FF2B5EF4-FFF2-40B4-BE49-F238E27FC236}">
                <a16:creationId xmlns:a16="http://schemas.microsoft.com/office/drawing/2014/main" id="{367436B4-800C-42DA-91D0-D018D20CF6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99C4A5-EAB6-4125-A421-840EB9EC2562}"/>
              </a:ext>
            </a:extLst>
          </p:cNvPr>
          <p:cNvSpPr>
            <a:spLocks noGrp="1"/>
          </p:cNvSpPr>
          <p:nvPr>
            <p:ph type="sldNum" sz="quarter" idx="12"/>
          </p:nvPr>
        </p:nvSpPr>
        <p:spPr/>
        <p:txBody>
          <a:bodyPr/>
          <a:lstStyle/>
          <a:p>
            <a:fld id="{688F1DE7-FBCD-4E04-AB17-28E0648AA3FB}" type="slidenum">
              <a:rPr lang="zh-CN" altLang="en-US" smtClean="0"/>
              <a:t>‹#›</a:t>
            </a:fld>
            <a:endParaRPr lang="zh-CN" altLang="en-US"/>
          </a:p>
        </p:txBody>
      </p:sp>
    </p:spTree>
    <p:extLst>
      <p:ext uri="{BB962C8B-B14F-4D97-AF65-F5344CB8AC3E}">
        <p14:creationId xmlns:p14="http://schemas.microsoft.com/office/powerpoint/2010/main" val="334607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5573B9A-2C35-455E-9EC3-E49F99DD57C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BC02010-7082-4241-84FA-17C24C59CB5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26A0611-FB1D-48D7-96F3-4ACC7B9B4CFC}"/>
              </a:ext>
            </a:extLst>
          </p:cNvPr>
          <p:cNvSpPr>
            <a:spLocks noGrp="1"/>
          </p:cNvSpPr>
          <p:nvPr>
            <p:ph type="dt" sz="half" idx="10"/>
          </p:nvPr>
        </p:nvSpPr>
        <p:spPr/>
        <p:txBody>
          <a:bodyPr/>
          <a:lstStyle/>
          <a:p>
            <a:fld id="{89E49048-7E20-4A51-99FF-44F7938E1A5B}" type="datetimeFigureOut">
              <a:rPr lang="zh-CN" altLang="en-US" smtClean="0"/>
              <a:t>2018/11/12</a:t>
            </a:fld>
            <a:endParaRPr lang="zh-CN" altLang="en-US"/>
          </a:p>
        </p:txBody>
      </p:sp>
      <p:sp>
        <p:nvSpPr>
          <p:cNvPr id="5" name="页脚占位符 4">
            <a:extLst>
              <a:ext uri="{FF2B5EF4-FFF2-40B4-BE49-F238E27FC236}">
                <a16:creationId xmlns:a16="http://schemas.microsoft.com/office/drawing/2014/main" id="{8BF19503-1873-416A-923D-5DE0971E3A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449983-ED41-42B1-8E6C-137717D7B0D8}"/>
              </a:ext>
            </a:extLst>
          </p:cNvPr>
          <p:cNvSpPr>
            <a:spLocks noGrp="1"/>
          </p:cNvSpPr>
          <p:nvPr>
            <p:ph type="sldNum" sz="quarter" idx="12"/>
          </p:nvPr>
        </p:nvSpPr>
        <p:spPr/>
        <p:txBody>
          <a:bodyPr/>
          <a:lstStyle/>
          <a:p>
            <a:fld id="{688F1DE7-FBCD-4E04-AB17-28E0648AA3FB}" type="slidenum">
              <a:rPr lang="zh-CN" altLang="en-US" smtClean="0"/>
              <a:t>‹#›</a:t>
            </a:fld>
            <a:endParaRPr lang="zh-CN" altLang="en-US"/>
          </a:p>
        </p:txBody>
      </p:sp>
    </p:spTree>
    <p:extLst>
      <p:ext uri="{BB962C8B-B14F-4D97-AF65-F5344CB8AC3E}">
        <p14:creationId xmlns:p14="http://schemas.microsoft.com/office/powerpoint/2010/main" val="1954900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3A390-B10E-465F-9DD7-C94EDFA731A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D69A32C-F473-4E49-B2DA-61C58B13934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DC0B1DA-B787-49BB-B361-9A74A8638327}"/>
              </a:ext>
            </a:extLst>
          </p:cNvPr>
          <p:cNvSpPr>
            <a:spLocks noGrp="1"/>
          </p:cNvSpPr>
          <p:nvPr>
            <p:ph type="dt" sz="half" idx="10"/>
          </p:nvPr>
        </p:nvSpPr>
        <p:spPr/>
        <p:txBody>
          <a:bodyPr/>
          <a:lstStyle/>
          <a:p>
            <a:fld id="{89E49048-7E20-4A51-99FF-44F7938E1A5B}" type="datetimeFigureOut">
              <a:rPr lang="zh-CN" altLang="en-US" smtClean="0"/>
              <a:t>2018/11/12</a:t>
            </a:fld>
            <a:endParaRPr lang="zh-CN" altLang="en-US"/>
          </a:p>
        </p:txBody>
      </p:sp>
      <p:sp>
        <p:nvSpPr>
          <p:cNvPr id="5" name="页脚占位符 4">
            <a:extLst>
              <a:ext uri="{FF2B5EF4-FFF2-40B4-BE49-F238E27FC236}">
                <a16:creationId xmlns:a16="http://schemas.microsoft.com/office/drawing/2014/main" id="{CF117DAA-7873-47CE-9D82-B295A8E781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3C647A-F407-4F23-A1FD-59A60B0DEFAB}"/>
              </a:ext>
            </a:extLst>
          </p:cNvPr>
          <p:cNvSpPr>
            <a:spLocks noGrp="1"/>
          </p:cNvSpPr>
          <p:nvPr>
            <p:ph type="sldNum" sz="quarter" idx="12"/>
          </p:nvPr>
        </p:nvSpPr>
        <p:spPr/>
        <p:txBody>
          <a:bodyPr/>
          <a:lstStyle/>
          <a:p>
            <a:fld id="{688F1DE7-FBCD-4E04-AB17-28E0648AA3FB}" type="slidenum">
              <a:rPr lang="zh-CN" altLang="en-US" smtClean="0"/>
              <a:t>‹#›</a:t>
            </a:fld>
            <a:endParaRPr lang="zh-CN" altLang="en-US"/>
          </a:p>
        </p:txBody>
      </p:sp>
    </p:spTree>
    <p:extLst>
      <p:ext uri="{BB962C8B-B14F-4D97-AF65-F5344CB8AC3E}">
        <p14:creationId xmlns:p14="http://schemas.microsoft.com/office/powerpoint/2010/main" val="3278775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EB64C5-712B-418E-9D32-0D4E5854117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F91C8A0-350C-43BE-B179-3D34698AE0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6F00DF8-14BD-44DC-AE17-EDDDCF708028}"/>
              </a:ext>
            </a:extLst>
          </p:cNvPr>
          <p:cNvSpPr>
            <a:spLocks noGrp="1"/>
          </p:cNvSpPr>
          <p:nvPr>
            <p:ph type="dt" sz="half" idx="10"/>
          </p:nvPr>
        </p:nvSpPr>
        <p:spPr/>
        <p:txBody>
          <a:bodyPr/>
          <a:lstStyle/>
          <a:p>
            <a:fld id="{89E49048-7E20-4A51-99FF-44F7938E1A5B}" type="datetimeFigureOut">
              <a:rPr lang="zh-CN" altLang="en-US" smtClean="0"/>
              <a:t>2018/11/12</a:t>
            </a:fld>
            <a:endParaRPr lang="zh-CN" altLang="en-US"/>
          </a:p>
        </p:txBody>
      </p:sp>
      <p:sp>
        <p:nvSpPr>
          <p:cNvPr id="5" name="页脚占位符 4">
            <a:extLst>
              <a:ext uri="{FF2B5EF4-FFF2-40B4-BE49-F238E27FC236}">
                <a16:creationId xmlns:a16="http://schemas.microsoft.com/office/drawing/2014/main" id="{0C88D2E9-C99A-4B67-82D5-CEA44B9C10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ABCE07-1AFD-4B0B-8C89-0F4F4020116A}"/>
              </a:ext>
            </a:extLst>
          </p:cNvPr>
          <p:cNvSpPr>
            <a:spLocks noGrp="1"/>
          </p:cNvSpPr>
          <p:nvPr>
            <p:ph type="sldNum" sz="quarter" idx="12"/>
          </p:nvPr>
        </p:nvSpPr>
        <p:spPr/>
        <p:txBody>
          <a:bodyPr/>
          <a:lstStyle/>
          <a:p>
            <a:fld id="{688F1DE7-FBCD-4E04-AB17-28E0648AA3FB}" type="slidenum">
              <a:rPr lang="zh-CN" altLang="en-US" smtClean="0"/>
              <a:t>‹#›</a:t>
            </a:fld>
            <a:endParaRPr lang="zh-CN" altLang="en-US"/>
          </a:p>
        </p:txBody>
      </p:sp>
    </p:spTree>
    <p:extLst>
      <p:ext uri="{BB962C8B-B14F-4D97-AF65-F5344CB8AC3E}">
        <p14:creationId xmlns:p14="http://schemas.microsoft.com/office/powerpoint/2010/main" val="471585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FB095B-3997-421E-9AA1-78EE5894CA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77862F6-F031-4CFF-A62A-241767D2D9D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34BFFC4-622B-485C-9421-203C40E4DEA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1FCEC73-53A5-45B0-885D-A4A6C2901D2A}"/>
              </a:ext>
            </a:extLst>
          </p:cNvPr>
          <p:cNvSpPr>
            <a:spLocks noGrp="1"/>
          </p:cNvSpPr>
          <p:nvPr>
            <p:ph type="dt" sz="half" idx="10"/>
          </p:nvPr>
        </p:nvSpPr>
        <p:spPr/>
        <p:txBody>
          <a:bodyPr/>
          <a:lstStyle/>
          <a:p>
            <a:fld id="{89E49048-7E20-4A51-99FF-44F7938E1A5B}" type="datetimeFigureOut">
              <a:rPr lang="zh-CN" altLang="en-US" smtClean="0"/>
              <a:t>2018/11/12</a:t>
            </a:fld>
            <a:endParaRPr lang="zh-CN" altLang="en-US"/>
          </a:p>
        </p:txBody>
      </p:sp>
      <p:sp>
        <p:nvSpPr>
          <p:cNvPr id="6" name="页脚占位符 5">
            <a:extLst>
              <a:ext uri="{FF2B5EF4-FFF2-40B4-BE49-F238E27FC236}">
                <a16:creationId xmlns:a16="http://schemas.microsoft.com/office/drawing/2014/main" id="{BCDFEB84-4137-4745-A3B6-7A815D1456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E4478F-6A9D-4C41-A171-46D3423D5DC9}"/>
              </a:ext>
            </a:extLst>
          </p:cNvPr>
          <p:cNvSpPr>
            <a:spLocks noGrp="1"/>
          </p:cNvSpPr>
          <p:nvPr>
            <p:ph type="sldNum" sz="quarter" idx="12"/>
          </p:nvPr>
        </p:nvSpPr>
        <p:spPr/>
        <p:txBody>
          <a:bodyPr/>
          <a:lstStyle/>
          <a:p>
            <a:fld id="{688F1DE7-FBCD-4E04-AB17-28E0648AA3FB}" type="slidenum">
              <a:rPr lang="zh-CN" altLang="en-US" smtClean="0"/>
              <a:t>‹#›</a:t>
            </a:fld>
            <a:endParaRPr lang="zh-CN" altLang="en-US"/>
          </a:p>
        </p:txBody>
      </p:sp>
    </p:spTree>
    <p:extLst>
      <p:ext uri="{BB962C8B-B14F-4D97-AF65-F5344CB8AC3E}">
        <p14:creationId xmlns:p14="http://schemas.microsoft.com/office/powerpoint/2010/main" val="456321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20DD33-C9C6-4167-902E-0A9CDAA163B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01D53A4-4FAE-4307-BB4B-3297E1A6E6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B496C71-D0A7-478C-8B1B-A4980311449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9839E5A-CA37-40C2-9890-0E78803F1E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634ABE0-FC0A-4893-A190-A393D680B4A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D4E3259-29DD-42A3-821D-65AFB4862351}"/>
              </a:ext>
            </a:extLst>
          </p:cNvPr>
          <p:cNvSpPr>
            <a:spLocks noGrp="1"/>
          </p:cNvSpPr>
          <p:nvPr>
            <p:ph type="dt" sz="half" idx="10"/>
          </p:nvPr>
        </p:nvSpPr>
        <p:spPr/>
        <p:txBody>
          <a:bodyPr/>
          <a:lstStyle/>
          <a:p>
            <a:fld id="{89E49048-7E20-4A51-99FF-44F7938E1A5B}" type="datetimeFigureOut">
              <a:rPr lang="zh-CN" altLang="en-US" smtClean="0"/>
              <a:t>2018/11/12</a:t>
            </a:fld>
            <a:endParaRPr lang="zh-CN" altLang="en-US"/>
          </a:p>
        </p:txBody>
      </p:sp>
      <p:sp>
        <p:nvSpPr>
          <p:cNvPr id="8" name="页脚占位符 7">
            <a:extLst>
              <a:ext uri="{FF2B5EF4-FFF2-40B4-BE49-F238E27FC236}">
                <a16:creationId xmlns:a16="http://schemas.microsoft.com/office/drawing/2014/main" id="{8D503E92-C917-4EC2-B554-4620E4A8081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A909A88-FD6E-424B-82EA-6432090E0E11}"/>
              </a:ext>
            </a:extLst>
          </p:cNvPr>
          <p:cNvSpPr>
            <a:spLocks noGrp="1"/>
          </p:cNvSpPr>
          <p:nvPr>
            <p:ph type="sldNum" sz="quarter" idx="12"/>
          </p:nvPr>
        </p:nvSpPr>
        <p:spPr/>
        <p:txBody>
          <a:bodyPr/>
          <a:lstStyle/>
          <a:p>
            <a:fld id="{688F1DE7-FBCD-4E04-AB17-28E0648AA3FB}" type="slidenum">
              <a:rPr lang="zh-CN" altLang="en-US" smtClean="0"/>
              <a:t>‹#›</a:t>
            </a:fld>
            <a:endParaRPr lang="zh-CN" altLang="en-US"/>
          </a:p>
        </p:txBody>
      </p:sp>
    </p:spTree>
    <p:extLst>
      <p:ext uri="{BB962C8B-B14F-4D97-AF65-F5344CB8AC3E}">
        <p14:creationId xmlns:p14="http://schemas.microsoft.com/office/powerpoint/2010/main" val="2757600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8EAD7-5160-4423-9957-70935FC9F53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DA5212E-FECF-42B5-A7E7-4AA3784F64DB}"/>
              </a:ext>
            </a:extLst>
          </p:cNvPr>
          <p:cNvSpPr>
            <a:spLocks noGrp="1"/>
          </p:cNvSpPr>
          <p:nvPr>
            <p:ph type="dt" sz="half" idx="10"/>
          </p:nvPr>
        </p:nvSpPr>
        <p:spPr/>
        <p:txBody>
          <a:bodyPr/>
          <a:lstStyle/>
          <a:p>
            <a:fld id="{89E49048-7E20-4A51-99FF-44F7938E1A5B}" type="datetimeFigureOut">
              <a:rPr lang="zh-CN" altLang="en-US" smtClean="0"/>
              <a:t>2018/11/12</a:t>
            </a:fld>
            <a:endParaRPr lang="zh-CN" altLang="en-US"/>
          </a:p>
        </p:txBody>
      </p:sp>
      <p:sp>
        <p:nvSpPr>
          <p:cNvPr id="4" name="页脚占位符 3">
            <a:extLst>
              <a:ext uri="{FF2B5EF4-FFF2-40B4-BE49-F238E27FC236}">
                <a16:creationId xmlns:a16="http://schemas.microsoft.com/office/drawing/2014/main" id="{258B88EC-089C-40FB-91FB-BD59335602E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1B148A1-00AD-41C2-BF76-AB8C41A546A5}"/>
              </a:ext>
            </a:extLst>
          </p:cNvPr>
          <p:cNvSpPr>
            <a:spLocks noGrp="1"/>
          </p:cNvSpPr>
          <p:nvPr>
            <p:ph type="sldNum" sz="quarter" idx="12"/>
          </p:nvPr>
        </p:nvSpPr>
        <p:spPr/>
        <p:txBody>
          <a:bodyPr/>
          <a:lstStyle/>
          <a:p>
            <a:fld id="{688F1DE7-FBCD-4E04-AB17-28E0648AA3FB}" type="slidenum">
              <a:rPr lang="zh-CN" altLang="en-US" smtClean="0"/>
              <a:t>‹#›</a:t>
            </a:fld>
            <a:endParaRPr lang="zh-CN" altLang="en-US"/>
          </a:p>
        </p:txBody>
      </p:sp>
    </p:spTree>
    <p:extLst>
      <p:ext uri="{BB962C8B-B14F-4D97-AF65-F5344CB8AC3E}">
        <p14:creationId xmlns:p14="http://schemas.microsoft.com/office/powerpoint/2010/main" val="1227157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B8D2FA3-DD72-4C36-9EC6-D336D5CF367F}"/>
              </a:ext>
            </a:extLst>
          </p:cNvPr>
          <p:cNvSpPr>
            <a:spLocks noGrp="1"/>
          </p:cNvSpPr>
          <p:nvPr>
            <p:ph type="dt" sz="half" idx="10"/>
          </p:nvPr>
        </p:nvSpPr>
        <p:spPr/>
        <p:txBody>
          <a:bodyPr/>
          <a:lstStyle/>
          <a:p>
            <a:fld id="{89E49048-7E20-4A51-99FF-44F7938E1A5B}" type="datetimeFigureOut">
              <a:rPr lang="zh-CN" altLang="en-US" smtClean="0"/>
              <a:t>2018/11/12</a:t>
            </a:fld>
            <a:endParaRPr lang="zh-CN" altLang="en-US"/>
          </a:p>
        </p:txBody>
      </p:sp>
      <p:sp>
        <p:nvSpPr>
          <p:cNvPr id="3" name="页脚占位符 2">
            <a:extLst>
              <a:ext uri="{FF2B5EF4-FFF2-40B4-BE49-F238E27FC236}">
                <a16:creationId xmlns:a16="http://schemas.microsoft.com/office/drawing/2014/main" id="{B57DA658-40BA-4ECB-93A9-6E27F3A46E3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F0368D5-FE5F-43CC-8915-0446A6B01BBB}"/>
              </a:ext>
            </a:extLst>
          </p:cNvPr>
          <p:cNvSpPr>
            <a:spLocks noGrp="1"/>
          </p:cNvSpPr>
          <p:nvPr>
            <p:ph type="sldNum" sz="quarter" idx="12"/>
          </p:nvPr>
        </p:nvSpPr>
        <p:spPr/>
        <p:txBody>
          <a:bodyPr/>
          <a:lstStyle/>
          <a:p>
            <a:fld id="{688F1DE7-FBCD-4E04-AB17-28E0648AA3FB}" type="slidenum">
              <a:rPr lang="zh-CN" altLang="en-US" smtClean="0"/>
              <a:t>‹#›</a:t>
            </a:fld>
            <a:endParaRPr lang="zh-CN" altLang="en-US"/>
          </a:p>
        </p:txBody>
      </p:sp>
    </p:spTree>
    <p:extLst>
      <p:ext uri="{BB962C8B-B14F-4D97-AF65-F5344CB8AC3E}">
        <p14:creationId xmlns:p14="http://schemas.microsoft.com/office/powerpoint/2010/main" val="4097981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76D66-5415-4A80-A3B7-672C3B45BF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A0DF207-47B2-4DAD-9BA1-901D09987E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4662C1E-D1B2-47A2-B5E9-0D35DAFE13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0AC550B-7EC3-431A-9C46-933A90D08A9E}"/>
              </a:ext>
            </a:extLst>
          </p:cNvPr>
          <p:cNvSpPr>
            <a:spLocks noGrp="1"/>
          </p:cNvSpPr>
          <p:nvPr>
            <p:ph type="dt" sz="half" idx="10"/>
          </p:nvPr>
        </p:nvSpPr>
        <p:spPr/>
        <p:txBody>
          <a:bodyPr/>
          <a:lstStyle/>
          <a:p>
            <a:fld id="{89E49048-7E20-4A51-99FF-44F7938E1A5B}" type="datetimeFigureOut">
              <a:rPr lang="zh-CN" altLang="en-US" smtClean="0"/>
              <a:t>2018/11/12</a:t>
            </a:fld>
            <a:endParaRPr lang="zh-CN" altLang="en-US"/>
          </a:p>
        </p:txBody>
      </p:sp>
      <p:sp>
        <p:nvSpPr>
          <p:cNvPr id="6" name="页脚占位符 5">
            <a:extLst>
              <a:ext uri="{FF2B5EF4-FFF2-40B4-BE49-F238E27FC236}">
                <a16:creationId xmlns:a16="http://schemas.microsoft.com/office/drawing/2014/main" id="{15C102C2-6FB4-4F57-B06E-93FFBC2D561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67E0122-5A87-4D00-9B1C-ACCE2A4E63B9}"/>
              </a:ext>
            </a:extLst>
          </p:cNvPr>
          <p:cNvSpPr>
            <a:spLocks noGrp="1"/>
          </p:cNvSpPr>
          <p:nvPr>
            <p:ph type="sldNum" sz="quarter" idx="12"/>
          </p:nvPr>
        </p:nvSpPr>
        <p:spPr/>
        <p:txBody>
          <a:bodyPr/>
          <a:lstStyle/>
          <a:p>
            <a:fld id="{688F1DE7-FBCD-4E04-AB17-28E0648AA3FB}" type="slidenum">
              <a:rPr lang="zh-CN" altLang="en-US" smtClean="0"/>
              <a:t>‹#›</a:t>
            </a:fld>
            <a:endParaRPr lang="zh-CN" altLang="en-US"/>
          </a:p>
        </p:txBody>
      </p:sp>
    </p:spTree>
    <p:extLst>
      <p:ext uri="{BB962C8B-B14F-4D97-AF65-F5344CB8AC3E}">
        <p14:creationId xmlns:p14="http://schemas.microsoft.com/office/powerpoint/2010/main" val="1511736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2D223-2E6C-4D86-A9FD-520A2E3DB3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4DCC5E1-1414-42E6-9F6C-FA8EEE287B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B4FA97F-6E6D-4A1C-A85F-B520AB2A61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8DA5A80-9A3A-42A0-8AD5-4E83D11715BB}"/>
              </a:ext>
            </a:extLst>
          </p:cNvPr>
          <p:cNvSpPr>
            <a:spLocks noGrp="1"/>
          </p:cNvSpPr>
          <p:nvPr>
            <p:ph type="dt" sz="half" idx="10"/>
          </p:nvPr>
        </p:nvSpPr>
        <p:spPr/>
        <p:txBody>
          <a:bodyPr/>
          <a:lstStyle/>
          <a:p>
            <a:fld id="{89E49048-7E20-4A51-99FF-44F7938E1A5B}" type="datetimeFigureOut">
              <a:rPr lang="zh-CN" altLang="en-US" smtClean="0"/>
              <a:t>2018/11/12</a:t>
            </a:fld>
            <a:endParaRPr lang="zh-CN" altLang="en-US"/>
          </a:p>
        </p:txBody>
      </p:sp>
      <p:sp>
        <p:nvSpPr>
          <p:cNvPr id="6" name="页脚占位符 5">
            <a:extLst>
              <a:ext uri="{FF2B5EF4-FFF2-40B4-BE49-F238E27FC236}">
                <a16:creationId xmlns:a16="http://schemas.microsoft.com/office/drawing/2014/main" id="{291BEF6D-E1ED-4D3D-B25A-AFC7B329BAF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F792D2-62B6-4764-ABD4-0C5E4E4B10F6}"/>
              </a:ext>
            </a:extLst>
          </p:cNvPr>
          <p:cNvSpPr>
            <a:spLocks noGrp="1"/>
          </p:cNvSpPr>
          <p:nvPr>
            <p:ph type="sldNum" sz="quarter" idx="12"/>
          </p:nvPr>
        </p:nvSpPr>
        <p:spPr/>
        <p:txBody>
          <a:bodyPr/>
          <a:lstStyle/>
          <a:p>
            <a:fld id="{688F1DE7-FBCD-4E04-AB17-28E0648AA3FB}" type="slidenum">
              <a:rPr lang="zh-CN" altLang="en-US" smtClean="0"/>
              <a:t>‹#›</a:t>
            </a:fld>
            <a:endParaRPr lang="zh-CN" altLang="en-US"/>
          </a:p>
        </p:txBody>
      </p:sp>
    </p:spTree>
    <p:extLst>
      <p:ext uri="{BB962C8B-B14F-4D97-AF65-F5344CB8AC3E}">
        <p14:creationId xmlns:p14="http://schemas.microsoft.com/office/powerpoint/2010/main" val="3707618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bizhizu.cn/pic/2108.html"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837473B0-CC2E-450A-ABE3-18F120FF3D39}">
                <a1611:picAttrSrcUrl xmlns:a1611="http://schemas.microsoft.com/office/drawing/2016/11/main" r:id="rId14"/>
              </a:ext>
            </a:extLst>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5655A1-3FA6-44AD-A640-BEC2389510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A0F4C17-ABC5-4A9E-80DC-38E2A643BA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F7F4585-608C-46C6-8424-7FD494B9CA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E49048-7E20-4A51-99FF-44F7938E1A5B}" type="datetimeFigureOut">
              <a:rPr lang="zh-CN" altLang="en-US" smtClean="0"/>
              <a:t>2018/11/12</a:t>
            </a:fld>
            <a:endParaRPr lang="zh-CN" altLang="en-US"/>
          </a:p>
        </p:txBody>
      </p:sp>
      <p:sp>
        <p:nvSpPr>
          <p:cNvPr id="5" name="页脚占位符 4">
            <a:extLst>
              <a:ext uri="{FF2B5EF4-FFF2-40B4-BE49-F238E27FC236}">
                <a16:creationId xmlns:a16="http://schemas.microsoft.com/office/drawing/2014/main" id="{019E8FDF-75C6-47B8-AFC1-51CA8D2814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C848D87-A356-4654-AE25-466E812819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8F1DE7-FBCD-4E04-AB17-28E0648AA3FB}" type="slidenum">
              <a:rPr lang="zh-CN" altLang="en-US" smtClean="0"/>
              <a:t>‹#›</a:t>
            </a:fld>
            <a:endParaRPr lang="zh-CN" altLang="en-US"/>
          </a:p>
        </p:txBody>
      </p:sp>
    </p:spTree>
    <p:extLst>
      <p:ext uri="{BB962C8B-B14F-4D97-AF65-F5344CB8AC3E}">
        <p14:creationId xmlns:p14="http://schemas.microsoft.com/office/powerpoint/2010/main" val="2712987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8E0141-4571-4296-84E2-62E41ED6BD69}"/>
              </a:ext>
            </a:extLst>
          </p:cNvPr>
          <p:cNvSpPr>
            <a:spLocks noGrp="1"/>
          </p:cNvSpPr>
          <p:nvPr>
            <p:ph type="ctrTitle"/>
          </p:nvPr>
        </p:nvSpPr>
        <p:spPr/>
        <p:txBody>
          <a:bodyPr>
            <a:normAutofit fontScale="90000"/>
          </a:bodyPr>
          <a:lstStyle/>
          <a:p>
            <a:r>
              <a:rPr lang="zh-CN" altLang="en-US" dirty="0">
                <a:latin typeface="华文仿宋" panose="02010600040101010101" pitchFamily="2" charset="-122"/>
                <a:ea typeface="华文仿宋" panose="02010600040101010101" pitchFamily="2" charset="-122"/>
              </a:rPr>
              <a:t>基于大规模变量分解的多目标粒子群优化算法研究阅读报告</a:t>
            </a:r>
          </a:p>
        </p:txBody>
      </p:sp>
      <p:sp>
        <p:nvSpPr>
          <p:cNvPr id="3" name="副标题 2">
            <a:extLst>
              <a:ext uri="{FF2B5EF4-FFF2-40B4-BE49-F238E27FC236}">
                <a16:creationId xmlns:a16="http://schemas.microsoft.com/office/drawing/2014/main" id="{99D54CEF-009B-4D4E-8E6B-A8E88E0056ED}"/>
              </a:ext>
            </a:extLst>
          </p:cNvPr>
          <p:cNvSpPr>
            <a:spLocks noGrp="1"/>
          </p:cNvSpPr>
          <p:nvPr>
            <p:ph type="subTitle" idx="1"/>
          </p:nvPr>
        </p:nvSpPr>
        <p:spPr/>
        <p:txBody>
          <a:bodyPr/>
          <a:lstStyle/>
          <a:p>
            <a:pPr algn="r"/>
            <a:r>
              <a:rPr lang="en-US" altLang="zh-CN" dirty="0">
                <a:latin typeface="华文仿宋" panose="02010600040101010101" pitchFamily="2" charset="-122"/>
                <a:ea typeface="华文仿宋" panose="02010600040101010101" pitchFamily="2" charset="-122"/>
              </a:rPr>
              <a:t>By </a:t>
            </a:r>
            <a:r>
              <a:rPr lang="zh-CN" altLang="en-US" dirty="0">
                <a:latin typeface="华文仿宋" panose="02010600040101010101" pitchFamily="2" charset="-122"/>
                <a:ea typeface="华文仿宋" panose="02010600040101010101" pitchFamily="2" charset="-122"/>
              </a:rPr>
              <a:t>计算机技术</a:t>
            </a:r>
            <a:r>
              <a:rPr lang="en-US" altLang="zh-CN" dirty="0">
                <a:latin typeface="华文仿宋" panose="02010600040101010101" pitchFamily="2" charset="-122"/>
                <a:ea typeface="华文仿宋" panose="02010600040101010101" pitchFamily="2" charset="-122"/>
              </a:rPr>
              <a:t>1402 </a:t>
            </a:r>
            <a:r>
              <a:rPr lang="zh-CN" altLang="en-US" dirty="0">
                <a:latin typeface="华文仿宋" panose="02010600040101010101" pitchFamily="2" charset="-122"/>
                <a:ea typeface="华文仿宋" panose="02010600040101010101" pitchFamily="2" charset="-122"/>
              </a:rPr>
              <a:t>孙剑</a:t>
            </a:r>
          </a:p>
        </p:txBody>
      </p:sp>
    </p:spTree>
    <p:extLst>
      <p:ext uri="{BB962C8B-B14F-4D97-AF65-F5344CB8AC3E}">
        <p14:creationId xmlns:p14="http://schemas.microsoft.com/office/powerpoint/2010/main" val="1133103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1A82DE10-0230-433A-9692-6B25EF3545E6}"/>
              </a:ext>
            </a:extLst>
          </p:cNvPr>
          <p:cNvPicPr>
            <a:picLocks noGrp="1" noChangeAspect="1"/>
          </p:cNvPicPr>
          <p:nvPr>
            <p:ph idx="1"/>
          </p:nvPr>
        </p:nvPicPr>
        <p:blipFill>
          <a:blip r:embed="rId2"/>
          <a:stretch>
            <a:fillRect/>
          </a:stretch>
        </p:blipFill>
        <p:spPr>
          <a:xfrm>
            <a:off x="0" y="1"/>
            <a:ext cx="2923309" cy="2290458"/>
          </a:xfrm>
          <a:prstGeom prst="rect">
            <a:avLst/>
          </a:prstGeom>
        </p:spPr>
      </p:pic>
      <p:pic>
        <p:nvPicPr>
          <p:cNvPr id="5" name="图片 4">
            <a:extLst>
              <a:ext uri="{FF2B5EF4-FFF2-40B4-BE49-F238E27FC236}">
                <a16:creationId xmlns:a16="http://schemas.microsoft.com/office/drawing/2014/main" id="{25E7D3BB-F0DB-47CF-8E4F-E37A19D033E8}"/>
              </a:ext>
            </a:extLst>
          </p:cNvPr>
          <p:cNvPicPr>
            <a:picLocks noChangeAspect="1"/>
          </p:cNvPicPr>
          <p:nvPr/>
        </p:nvPicPr>
        <p:blipFill>
          <a:blip r:embed="rId3"/>
          <a:stretch>
            <a:fillRect/>
          </a:stretch>
        </p:blipFill>
        <p:spPr>
          <a:xfrm>
            <a:off x="2923309" y="0"/>
            <a:ext cx="2923309" cy="2402185"/>
          </a:xfrm>
          <a:prstGeom prst="rect">
            <a:avLst/>
          </a:prstGeom>
        </p:spPr>
      </p:pic>
      <p:pic>
        <p:nvPicPr>
          <p:cNvPr id="6" name="图片 5">
            <a:extLst>
              <a:ext uri="{FF2B5EF4-FFF2-40B4-BE49-F238E27FC236}">
                <a16:creationId xmlns:a16="http://schemas.microsoft.com/office/drawing/2014/main" id="{8E43620F-4FFC-473C-877E-9249D31445A4}"/>
              </a:ext>
            </a:extLst>
          </p:cNvPr>
          <p:cNvPicPr>
            <a:picLocks noChangeAspect="1"/>
          </p:cNvPicPr>
          <p:nvPr/>
        </p:nvPicPr>
        <p:blipFill>
          <a:blip r:embed="rId4"/>
          <a:stretch>
            <a:fillRect/>
          </a:stretch>
        </p:blipFill>
        <p:spPr>
          <a:xfrm>
            <a:off x="6096000" y="0"/>
            <a:ext cx="3172691" cy="2570817"/>
          </a:xfrm>
          <a:prstGeom prst="rect">
            <a:avLst/>
          </a:prstGeom>
        </p:spPr>
      </p:pic>
      <p:sp>
        <p:nvSpPr>
          <p:cNvPr id="7" name="文本框 6">
            <a:extLst>
              <a:ext uri="{FF2B5EF4-FFF2-40B4-BE49-F238E27FC236}">
                <a16:creationId xmlns:a16="http://schemas.microsoft.com/office/drawing/2014/main" id="{BC394A57-1D8E-44E9-A4AF-B540ACA3CFE1}"/>
              </a:ext>
            </a:extLst>
          </p:cNvPr>
          <p:cNvSpPr txBox="1"/>
          <p:nvPr/>
        </p:nvSpPr>
        <p:spPr>
          <a:xfrm>
            <a:off x="304800" y="2570817"/>
            <a:ext cx="11291455" cy="1714765"/>
          </a:xfrm>
          <a:prstGeom prst="rect">
            <a:avLst/>
          </a:prstGeom>
          <a:noFill/>
        </p:spPr>
        <p:txBody>
          <a:bodyPr wrap="square" rtlCol="0">
            <a:spAutoFit/>
          </a:bodyPr>
          <a:lstStyle/>
          <a:p>
            <a:pPr>
              <a:lnSpc>
                <a:spcPct val="150000"/>
              </a:lnSpc>
            </a:pPr>
            <a:r>
              <a:rPr lang="zh-CN" altLang="en-US" dirty="0">
                <a:latin typeface="华文仿宋" panose="02010600040101010101" pitchFamily="2" charset="-122"/>
                <a:ea typeface="华文仿宋" panose="02010600040101010101" pitchFamily="2" charset="-122"/>
              </a:rPr>
              <a:t>对比不同测试函数</a:t>
            </a:r>
            <a:r>
              <a:rPr lang="en-US" altLang="zh-CN" dirty="0">
                <a:latin typeface="华文仿宋" panose="02010600040101010101" pitchFamily="2" charset="-122"/>
                <a:ea typeface="华文仿宋" panose="02010600040101010101" pitchFamily="2" charset="-122"/>
              </a:rPr>
              <a:t>ZDT1</a:t>
            </a: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ZDT2</a:t>
            </a: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ZDT3</a:t>
            </a:r>
            <a:r>
              <a:rPr lang="zh-CN" altLang="en-US" dirty="0">
                <a:latin typeface="华文仿宋" panose="02010600040101010101" pitchFamily="2" charset="-122"/>
                <a:ea typeface="华文仿宋" panose="02010600040101010101" pitchFamily="2" charset="-122"/>
              </a:rPr>
              <a:t>的</a:t>
            </a:r>
            <a:r>
              <a:rPr lang="en-US" altLang="zh-CN" dirty="0">
                <a:latin typeface="华文仿宋" panose="02010600040101010101" pitchFamily="2" charset="-122"/>
                <a:ea typeface="华文仿宋" panose="02010600040101010101" pitchFamily="2" charset="-122"/>
              </a:rPr>
              <a:t>pareto</a:t>
            </a:r>
            <a:r>
              <a:rPr lang="zh-CN" altLang="en-US" dirty="0">
                <a:latin typeface="华文仿宋" panose="02010600040101010101" pitchFamily="2" charset="-122"/>
                <a:ea typeface="华文仿宋" panose="02010600040101010101" pitchFamily="2" charset="-122"/>
              </a:rPr>
              <a:t>前沿面，发现</a:t>
            </a:r>
            <a:r>
              <a:rPr lang="en-US" altLang="zh-CN" dirty="0">
                <a:latin typeface="华文仿宋" panose="02010600040101010101" pitchFamily="2" charset="-122"/>
                <a:ea typeface="华文仿宋" panose="02010600040101010101" pitchFamily="2" charset="-122"/>
              </a:rPr>
              <a:t>CCMOPSO</a:t>
            </a:r>
            <a:r>
              <a:rPr lang="zh-CN" altLang="en-US" dirty="0">
                <a:latin typeface="华文仿宋" panose="02010600040101010101" pitchFamily="2" charset="-122"/>
                <a:ea typeface="华文仿宋" panose="02010600040101010101" pitchFamily="2" charset="-122"/>
              </a:rPr>
              <a:t>均明显优于</a:t>
            </a:r>
            <a:r>
              <a:rPr lang="en-US" altLang="zh-CN" dirty="0">
                <a:latin typeface="华文仿宋" panose="02010600040101010101" pitchFamily="2" charset="-122"/>
                <a:ea typeface="华文仿宋" panose="02010600040101010101" pitchFamily="2" charset="-122"/>
              </a:rPr>
              <a:t>NSGA-Ⅱ</a:t>
            </a:r>
            <a:r>
              <a:rPr lang="zh-CN" altLang="en-US" dirty="0">
                <a:latin typeface="华文仿宋" panose="02010600040101010101" pitchFamily="2" charset="-122"/>
                <a:ea typeface="华文仿宋" panose="02010600040101010101" pitchFamily="2" charset="-122"/>
              </a:rPr>
              <a:t>，在多样性上优于</a:t>
            </a:r>
            <a:r>
              <a:rPr lang="en-US" altLang="zh-CN" dirty="0">
                <a:latin typeface="华文仿宋" panose="02010600040101010101" pitchFamily="2" charset="-122"/>
                <a:ea typeface="华文仿宋" panose="02010600040101010101" pitchFamily="2" charset="-122"/>
              </a:rPr>
              <a:t>MOEA/D</a:t>
            </a:r>
            <a:r>
              <a:rPr lang="zh-CN" altLang="en-US" dirty="0">
                <a:latin typeface="华文仿宋" panose="02010600040101010101" pitchFamily="2" charset="-122"/>
                <a:ea typeface="华文仿宋" panose="02010600040101010101" pitchFamily="2" charset="-122"/>
              </a:rPr>
              <a:t>，但是在收敛性上比</a:t>
            </a:r>
            <a:r>
              <a:rPr lang="en-US" altLang="zh-CN" dirty="0">
                <a:latin typeface="华文仿宋" panose="02010600040101010101" pitchFamily="2" charset="-122"/>
                <a:ea typeface="华文仿宋" panose="02010600040101010101" pitchFamily="2" charset="-122"/>
              </a:rPr>
              <a:t>MOEA/D</a:t>
            </a:r>
            <a:r>
              <a:rPr lang="zh-CN" altLang="en-US" dirty="0">
                <a:latin typeface="华文仿宋" panose="02010600040101010101" pitchFamily="2" charset="-122"/>
                <a:ea typeface="华文仿宋" panose="02010600040101010101" pitchFamily="2" charset="-122"/>
              </a:rPr>
              <a:t>差。与</a:t>
            </a:r>
            <a:r>
              <a:rPr lang="en-US" altLang="zh-CN" dirty="0">
                <a:latin typeface="华文仿宋" panose="02010600040101010101" pitchFamily="2" charset="-122"/>
                <a:ea typeface="华文仿宋" panose="02010600040101010101" pitchFamily="2" charset="-122"/>
              </a:rPr>
              <a:t>GDE3</a:t>
            </a:r>
            <a:r>
              <a:rPr lang="zh-CN" altLang="en-US" dirty="0">
                <a:latin typeface="华文仿宋" panose="02010600040101010101" pitchFamily="2" charset="-122"/>
                <a:ea typeface="华文仿宋" panose="02010600040101010101" pitchFamily="2" charset="-122"/>
              </a:rPr>
              <a:t>相比，</a:t>
            </a:r>
            <a:r>
              <a:rPr lang="en-US" altLang="zh-CN" dirty="0">
                <a:latin typeface="华文仿宋" panose="02010600040101010101" pitchFamily="2" charset="-122"/>
                <a:ea typeface="华文仿宋" panose="02010600040101010101" pitchFamily="2" charset="-122"/>
              </a:rPr>
              <a:t>ZDT1</a:t>
            </a:r>
            <a:r>
              <a:rPr lang="zh-CN" altLang="en-US" dirty="0">
                <a:latin typeface="华文仿宋" panose="02010600040101010101" pitchFamily="2" charset="-122"/>
                <a:ea typeface="华文仿宋" panose="02010600040101010101" pitchFamily="2" charset="-122"/>
              </a:rPr>
              <a:t>和</a:t>
            </a:r>
            <a:r>
              <a:rPr lang="en-US" altLang="zh-CN" dirty="0">
                <a:latin typeface="华文仿宋" panose="02010600040101010101" pitchFamily="2" charset="-122"/>
                <a:ea typeface="华文仿宋" panose="02010600040101010101" pitchFamily="2" charset="-122"/>
              </a:rPr>
              <a:t>ZDT2</a:t>
            </a:r>
            <a:r>
              <a:rPr lang="zh-CN" altLang="en-US" dirty="0">
                <a:latin typeface="华文仿宋" panose="02010600040101010101" pitchFamily="2" charset="-122"/>
                <a:ea typeface="华文仿宋" panose="02010600040101010101" pitchFamily="2" charset="-122"/>
              </a:rPr>
              <a:t>测试函数的</a:t>
            </a:r>
            <a:r>
              <a:rPr lang="en-US" altLang="zh-CN" dirty="0">
                <a:latin typeface="华文仿宋" panose="02010600040101010101" pitchFamily="2" charset="-122"/>
                <a:ea typeface="华文仿宋" panose="02010600040101010101" pitchFamily="2" charset="-122"/>
              </a:rPr>
              <a:t>pareto</a:t>
            </a:r>
            <a:r>
              <a:rPr lang="zh-CN" altLang="en-US" dirty="0">
                <a:latin typeface="华文仿宋" panose="02010600040101010101" pitchFamily="2" charset="-122"/>
                <a:ea typeface="华文仿宋" panose="02010600040101010101" pitchFamily="2" charset="-122"/>
              </a:rPr>
              <a:t>前沿收敛性和多样性略差，</a:t>
            </a:r>
            <a:r>
              <a:rPr lang="en-US" altLang="zh-CN" dirty="0">
                <a:latin typeface="华文仿宋" panose="02010600040101010101" pitchFamily="2" charset="-122"/>
                <a:ea typeface="华文仿宋" panose="02010600040101010101" pitchFamily="2" charset="-122"/>
              </a:rPr>
              <a:t>ZDT3</a:t>
            </a:r>
            <a:r>
              <a:rPr lang="zh-CN" altLang="en-US" dirty="0">
                <a:latin typeface="华文仿宋" panose="02010600040101010101" pitchFamily="2" charset="-122"/>
                <a:ea typeface="华文仿宋" panose="02010600040101010101" pitchFamily="2" charset="-122"/>
              </a:rPr>
              <a:t>的</a:t>
            </a:r>
            <a:r>
              <a:rPr lang="en-US" altLang="zh-CN" dirty="0">
                <a:latin typeface="华文仿宋" panose="02010600040101010101" pitchFamily="2" charset="-122"/>
                <a:ea typeface="华文仿宋" panose="02010600040101010101" pitchFamily="2" charset="-122"/>
              </a:rPr>
              <a:t>pareto</a:t>
            </a:r>
            <a:r>
              <a:rPr lang="zh-CN" altLang="en-US" dirty="0">
                <a:latin typeface="华文仿宋" panose="02010600040101010101" pitchFamily="2" charset="-122"/>
                <a:ea typeface="华文仿宋" panose="02010600040101010101" pitchFamily="2" charset="-122"/>
              </a:rPr>
              <a:t>前沿略好。</a:t>
            </a:r>
            <a:endParaRPr lang="en-US" altLang="zh-CN" dirty="0">
              <a:latin typeface="华文仿宋" panose="02010600040101010101" pitchFamily="2" charset="-122"/>
              <a:ea typeface="华文仿宋" panose="02010600040101010101" pitchFamily="2" charset="-122"/>
            </a:endParaRPr>
          </a:p>
          <a:p>
            <a:pPr>
              <a:lnSpc>
                <a:spcPct val="150000"/>
              </a:lnSpc>
            </a:pPr>
            <a:r>
              <a:rPr lang="zh-CN" altLang="en-US" dirty="0">
                <a:latin typeface="华文仿宋" panose="02010600040101010101" pitchFamily="2" charset="-122"/>
                <a:ea typeface="华文仿宋" panose="02010600040101010101" pitchFamily="2" charset="-122"/>
              </a:rPr>
              <a:t>但是随着变量数目增加，</a:t>
            </a:r>
            <a:r>
              <a:rPr lang="en-US" altLang="zh-CN" dirty="0">
                <a:latin typeface="华文仿宋" panose="02010600040101010101" pitchFamily="2" charset="-122"/>
                <a:ea typeface="华文仿宋" panose="02010600040101010101" pitchFamily="2" charset="-122"/>
              </a:rPr>
              <a:t>MOEA/D</a:t>
            </a:r>
            <a:r>
              <a:rPr lang="zh-CN" altLang="en-US" dirty="0">
                <a:latin typeface="华文仿宋" panose="02010600040101010101" pitchFamily="2" charset="-122"/>
                <a:ea typeface="华文仿宋" panose="02010600040101010101" pitchFamily="2" charset="-122"/>
              </a:rPr>
              <a:t>和</a:t>
            </a:r>
            <a:r>
              <a:rPr lang="en-US" altLang="zh-CN" dirty="0">
                <a:latin typeface="华文仿宋" panose="02010600040101010101" pitchFamily="2" charset="-122"/>
                <a:ea typeface="华文仿宋" panose="02010600040101010101" pitchFamily="2" charset="-122"/>
              </a:rPr>
              <a:t>GDE3</a:t>
            </a:r>
            <a:r>
              <a:rPr lang="zh-CN" altLang="en-US" dirty="0">
                <a:latin typeface="华文仿宋" panose="02010600040101010101" pitchFamily="2" charset="-122"/>
                <a:ea typeface="华文仿宋" panose="02010600040101010101" pitchFamily="2" charset="-122"/>
              </a:rPr>
              <a:t>的</a:t>
            </a:r>
            <a:r>
              <a:rPr lang="en-US" altLang="zh-CN" dirty="0">
                <a:latin typeface="华文仿宋" panose="02010600040101010101" pitchFamily="2" charset="-122"/>
                <a:ea typeface="华文仿宋" panose="02010600040101010101" pitchFamily="2" charset="-122"/>
              </a:rPr>
              <a:t>pareto</a:t>
            </a:r>
            <a:r>
              <a:rPr lang="zh-CN" altLang="en-US" dirty="0">
                <a:latin typeface="华文仿宋" panose="02010600040101010101" pitchFamily="2" charset="-122"/>
                <a:ea typeface="华文仿宋" panose="02010600040101010101" pitchFamily="2" charset="-122"/>
              </a:rPr>
              <a:t>前沿明显恶化。</a:t>
            </a:r>
            <a:endParaRPr lang="en-US" altLang="zh-CN" dirty="0">
              <a:latin typeface="华文仿宋" panose="02010600040101010101" pitchFamily="2" charset="-122"/>
              <a:ea typeface="华文仿宋" panose="02010600040101010101" pitchFamily="2" charset="-122"/>
            </a:endParaRPr>
          </a:p>
        </p:txBody>
      </p:sp>
      <p:pic>
        <p:nvPicPr>
          <p:cNvPr id="8" name="图片 7">
            <a:extLst>
              <a:ext uri="{FF2B5EF4-FFF2-40B4-BE49-F238E27FC236}">
                <a16:creationId xmlns:a16="http://schemas.microsoft.com/office/drawing/2014/main" id="{D6F3EE5A-7FDE-48C8-AFA5-950D4B428640}"/>
              </a:ext>
            </a:extLst>
          </p:cNvPr>
          <p:cNvPicPr>
            <a:picLocks noChangeAspect="1"/>
          </p:cNvPicPr>
          <p:nvPr/>
        </p:nvPicPr>
        <p:blipFill>
          <a:blip r:embed="rId5"/>
          <a:stretch>
            <a:fillRect/>
          </a:stretch>
        </p:blipFill>
        <p:spPr>
          <a:xfrm>
            <a:off x="1123991" y="4285582"/>
            <a:ext cx="9445253" cy="2837801"/>
          </a:xfrm>
          <a:prstGeom prst="rect">
            <a:avLst/>
          </a:prstGeom>
        </p:spPr>
      </p:pic>
    </p:spTree>
    <p:extLst>
      <p:ext uri="{BB962C8B-B14F-4D97-AF65-F5344CB8AC3E}">
        <p14:creationId xmlns:p14="http://schemas.microsoft.com/office/powerpoint/2010/main" val="852508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9FED0-90A8-46DE-BBD5-F7913180DE1F}"/>
              </a:ext>
            </a:extLst>
          </p:cNvPr>
          <p:cNvSpPr>
            <a:spLocks noGrp="1"/>
          </p:cNvSpPr>
          <p:nvPr>
            <p:ph type="title"/>
          </p:nvPr>
        </p:nvSpPr>
        <p:spPr/>
        <p:txBody>
          <a:bodyPr/>
          <a:lstStyle/>
          <a:p>
            <a:r>
              <a:rPr lang="zh-CN" altLang="en-US" dirty="0">
                <a:latin typeface="华文仿宋" panose="02010600040101010101" pitchFamily="2" charset="-122"/>
                <a:ea typeface="华文仿宋" panose="02010600040101010101" pitchFamily="2" charset="-122"/>
              </a:rPr>
              <a:t>三维目标测试函数</a:t>
            </a:r>
          </a:p>
        </p:txBody>
      </p:sp>
      <p:pic>
        <p:nvPicPr>
          <p:cNvPr id="4" name="内容占位符 3">
            <a:extLst>
              <a:ext uri="{FF2B5EF4-FFF2-40B4-BE49-F238E27FC236}">
                <a16:creationId xmlns:a16="http://schemas.microsoft.com/office/drawing/2014/main" id="{4621F815-C601-4064-960F-29C91360E019}"/>
              </a:ext>
            </a:extLst>
          </p:cNvPr>
          <p:cNvPicPr>
            <a:picLocks noGrp="1" noChangeAspect="1"/>
          </p:cNvPicPr>
          <p:nvPr>
            <p:ph idx="1"/>
          </p:nvPr>
        </p:nvPicPr>
        <p:blipFill>
          <a:blip r:embed="rId2"/>
          <a:stretch>
            <a:fillRect/>
          </a:stretch>
        </p:blipFill>
        <p:spPr>
          <a:xfrm>
            <a:off x="1331751" y="1690688"/>
            <a:ext cx="3321661" cy="4351338"/>
          </a:xfrm>
          <a:prstGeom prst="rect">
            <a:avLst/>
          </a:prstGeom>
        </p:spPr>
      </p:pic>
      <p:pic>
        <p:nvPicPr>
          <p:cNvPr id="5" name="图片 4">
            <a:extLst>
              <a:ext uri="{FF2B5EF4-FFF2-40B4-BE49-F238E27FC236}">
                <a16:creationId xmlns:a16="http://schemas.microsoft.com/office/drawing/2014/main" id="{E9747284-212F-4BFE-8935-842CF1A5C4FD}"/>
              </a:ext>
            </a:extLst>
          </p:cNvPr>
          <p:cNvPicPr>
            <a:picLocks noChangeAspect="1"/>
          </p:cNvPicPr>
          <p:nvPr/>
        </p:nvPicPr>
        <p:blipFill>
          <a:blip r:embed="rId3"/>
          <a:stretch>
            <a:fillRect/>
          </a:stretch>
        </p:blipFill>
        <p:spPr>
          <a:xfrm>
            <a:off x="6677890" y="1690687"/>
            <a:ext cx="3343618" cy="4351337"/>
          </a:xfrm>
          <a:prstGeom prst="rect">
            <a:avLst/>
          </a:prstGeom>
        </p:spPr>
      </p:pic>
      <p:sp>
        <p:nvSpPr>
          <p:cNvPr id="6" name="文本框 5">
            <a:extLst>
              <a:ext uri="{FF2B5EF4-FFF2-40B4-BE49-F238E27FC236}">
                <a16:creationId xmlns:a16="http://schemas.microsoft.com/office/drawing/2014/main" id="{F4AC109C-5288-4FCF-8679-16AB37ECA74C}"/>
              </a:ext>
            </a:extLst>
          </p:cNvPr>
          <p:cNvSpPr txBox="1"/>
          <p:nvPr/>
        </p:nvSpPr>
        <p:spPr>
          <a:xfrm>
            <a:off x="1773382" y="6262255"/>
            <a:ext cx="2479963" cy="374072"/>
          </a:xfrm>
          <a:prstGeom prst="rect">
            <a:avLst/>
          </a:prstGeom>
          <a:noFill/>
        </p:spPr>
        <p:txBody>
          <a:bodyPr wrap="square" rtlCol="0">
            <a:spAutoFit/>
          </a:bodyPr>
          <a:lstStyle/>
          <a:p>
            <a:pPr algn="ctr"/>
            <a:r>
              <a:rPr lang="en-US" altLang="zh-CN" dirty="0"/>
              <a:t>DTLZ1</a:t>
            </a:r>
            <a:endParaRPr lang="zh-CN" altLang="en-US" dirty="0"/>
          </a:p>
        </p:txBody>
      </p:sp>
      <p:sp>
        <p:nvSpPr>
          <p:cNvPr id="7" name="文本框 6">
            <a:extLst>
              <a:ext uri="{FF2B5EF4-FFF2-40B4-BE49-F238E27FC236}">
                <a16:creationId xmlns:a16="http://schemas.microsoft.com/office/drawing/2014/main" id="{248FCF90-7FD0-41CA-9880-02DC861DCEA9}"/>
              </a:ext>
            </a:extLst>
          </p:cNvPr>
          <p:cNvSpPr txBox="1"/>
          <p:nvPr/>
        </p:nvSpPr>
        <p:spPr>
          <a:xfrm>
            <a:off x="7109717" y="6243494"/>
            <a:ext cx="2479963" cy="374072"/>
          </a:xfrm>
          <a:prstGeom prst="rect">
            <a:avLst/>
          </a:prstGeom>
          <a:noFill/>
        </p:spPr>
        <p:txBody>
          <a:bodyPr wrap="square" rtlCol="0">
            <a:spAutoFit/>
          </a:bodyPr>
          <a:lstStyle/>
          <a:p>
            <a:pPr algn="ctr"/>
            <a:r>
              <a:rPr lang="en-US" altLang="zh-CN" dirty="0"/>
              <a:t>DTLZ2</a:t>
            </a:r>
            <a:endParaRPr lang="zh-CN" altLang="en-US" dirty="0"/>
          </a:p>
        </p:txBody>
      </p:sp>
    </p:spTree>
    <p:extLst>
      <p:ext uri="{BB962C8B-B14F-4D97-AF65-F5344CB8AC3E}">
        <p14:creationId xmlns:p14="http://schemas.microsoft.com/office/powerpoint/2010/main" val="3583199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770C4-5E31-4FEB-9D25-25626F65BFA4}"/>
              </a:ext>
            </a:extLst>
          </p:cNvPr>
          <p:cNvSpPr>
            <a:spLocks noGrp="1"/>
          </p:cNvSpPr>
          <p:nvPr>
            <p:ph type="title"/>
          </p:nvPr>
        </p:nvSpPr>
        <p:spPr/>
        <p:txBody>
          <a:bodyPr/>
          <a:lstStyle/>
          <a:p>
            <a:r>
              <a:rPr lang="zh-CN" altLang="en-US" dirty="0">
                <a:latin typeface="华文仿宋" panose="02010600040101010101" pitchFamily="2" charset="-122"/>
                <a:ea typeface="华文仿宋" panose="02010600040101010101" pitchFamily="2" charset="-122"/>
              </a:rPr>
              <a:t>加法二进制指标值对比</a:t>
            </a:r>
          </a:p>
        </p:txBody>
      </p:sp>
      <p:pic>
        <p:nvPicPr>
          <p:cNvPr id="5" name="内容占位符 4">
            <a:extLst>
              <a:ext uri="{FF2B5EF4-FFF2-40B4-BE49-F238E27FC236}">
                <a16:creationId xmlns:a16="http://schemas.microsoft.com/office/drawing/2014/main" id="{5D34E8A5-FE41-4E01-970F-B816973131D5}"/>
              </a:ext>
            </a:extLst>
          </p:cNvPr>
          <p:cNvPicPr>
            <a:picLocks noGrp="1" noChangeAspect="1"/>
          </p:cNvPicPr>
          <p:nvPr>
            <p:ph idx="1"/>
          </p:nvPr>
        </p:nvPicPr>
        <p:blipFill>
          <a:blip r:embed="rId2"/>
          <a:stretch>
            <a:fillRect/>
          </a:stretch>
        </p:blipFill>
        <p:spPr>
          <a:xfrm>
            <a:off x="838200" y="1336295"/>
            <a:ext cx="5742709" cy="1081960"/>
          </a:xfrm>
          <a:prstGeom prst="rect">
            <a:avLst/>
          </a:prstGeom>
        </p:spPr>
      </p:pic>
      <p:pic>
        <p:nvPicPr>
          <p:cNvPr id="4" name="图片 3">
            <a:extLst>
              <a:ext uri="{FF2B5EF4-FFF2-40B4-BE49-F238E27FC236}">
                <a16:creationId xmlns:a16="http://schemas.microsoft.com/office/drawing/2014/main" id="{7C4E7053-1D3E-4186-82AC-3DDA8DDE8D05}"/>
              </a:ext>
            </a:extLst>
          </p:cNvPr>
          <p:cNvPicPr>
            <a:picLocks noChangeAspect="1"/>
          </p:cNvPicPr>
          <p:nvPr/>
        </p:nvPicPr>
        <p:blipFill>
          <a:blip r:embed="rId3"/>
          <a:stretch>
            <a:fillRect/>
          </a:stretch>
        </p:blipFill>
        <p:spPr>
          <a:xfrm>
            <a:off x="1853567" y="3436740"/>
            <a:ext cx="7930684" cy="3421260"/>
          </a:xfrm>
          <a:prstGeom prst="rect">
            <a:avLst/>
          </a:prstGeom>
        </p:spPr>
      </p:pic>
      <p:sp>
        <p:nvSpPr>
          <p:cNvPr id="6" name="文本框 5">
            <a:extLst>
              <a:ext uri="{FF2B5EF4-FFF2-40B4-BE49-F238E27FC236}">
                <a16:creationId xmlns:a16="http://schemas.microsoft.com/office/drawing/2014/main" id="{C07D6AAD-29B8-4B53-9CAB-0041DF0EFAB0}"/>
              </a:ext>
            </a:extLst>
          </p:cNvPr>
          <p:cNvSpPr txBox="1"/>
          <p:nvPr/>
        </p:nvSpPr>
        <p:spPr>
          <a:xfrm>
            <a:off x="1039090" y="2563091"/>
            <a:ext cx="10903528" cy="881139"/>
          </a:xfrm>
          <a:prstGeom prst="rect">
            <a:avLst/>
          </a:prstGeom>
          <a:noFill/>
        </p:spPr>
        <p:txBody>
          <a:bodyPr wrap="square" rtlCol="0">
            <a:spAutoFit/>
          </a:bodyPr>
          <a:lstStyle/>
          <a:p>
            <a:pPr>
              <a:lnSpc>
                <a:spcPct val="150000"/>
              </a:lnSpc>
            </a:pPr>
            <a:r>
              <a:rPr lang="zh-CN" altLang="en-US" dirty="0">
                <a:latin typeface="华文仿宋" panose="02010600040101010101" pitchFamily="2" charset="-122"/>
                <a:ea typeface="华文仿宋" panose="02010600040101010101" pitchFamily="2" charset="-122"/>
              </a:rPr>
              <a:t>对于输出对（</a:t>
            </a:r>
            <a:r>
              <a:rPr lang="en-US" altLang="zh-CN" dirty="0">
                <a:latin typeface="华文仿宋" panose="02010600040101010101" pitchFamily="2" charset="-122"/>
                <a:ea typeface="华文仿宋" panose="02010600040101010101" pitchFamily="2" charset="-122"/>
              </a:rPr>
              <a:t>I</a:t>
            </a:r>
            <a:r>
              <a:rPr lang="en-US" altLang="zh-CN" sz="1400" dirty="0">
                <a:latin typeface="华文仿宋" panose="02010600040101010101" pitchFamily="2" charset="-122"/>
                <a:ea typeface="华文仿宋" panose="02010600040101010101" pitchFamily="2" charset="-122"/>
              </a:rPr>
              <a:t>A</a:t>
            </a: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0</a:t>
            </a: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I</a:t>
            </a:r>
            <a:r>
              <a:rPr lang="en-US" altLang="zh-CN" sz="1400" dirty="0">
                <a:latin typeface="华文仿宋" panose="02010600040101010101" pitchFamily="2" charset="-122"/>
                <a:ea typeface="华文仿宋" panose="02010600040101010101" pitchFamily="2" charset="-122"/>
              </a:rPr>
              <a:t>B</a:t>
            </a:r>
            <a:r>
              <a:rPr lang="en-US" altLang="zh-CN" dirty="0">
                <a:latin typeface="华文仿宋" panose="02010600040101010101" pitchFamily="2" charset="-122"/>
                <a:ea typeface="华文仿宋" panose="02010600040101010101" pitchFamily="2" charset="-122"/>
              </a:rPr>
              <a:t>&gt;0</a:t>
            </a:r>
            <a:r>
              <a:rPr lang="zh-CN" altLang="en-US" dirty="0">
                <a:latin typeface="华文仿宋" panose="02010600040101010101" pitchFamily="2" charset="-122"/>
                <a:ea typeface="华文仿宋" panose="02010600040101010101" pitchFamily="2" charset="-122"/>
              </a:rPr>
              <a:t>），表示</a:t>
            </a:r>
            <a:r>
              <a:rPr lang="en-US" altLang="zh-CN" dirty="0">
                <a:latin typeface="华文仿宋" panose="02010600040101010101" pitchFamily="2" charset="-122"/>
                <a:ea typeface="华文仿宋" panose="02010600040101010101" pitchFamily="2" charset="-122"/>
              </a:rPr>
              <a:t>A</a:t>
            </a:r>
            <a:r>
              <a:rPr lang="zh-CN" altLang="en-US" dirty="0">
                <a:latin typeface="华文仿宋" panose="02010600040101010101" pitchFamily="2" charset="-122"/>
                <a:ea typeface="华文仿宋" panose="02010600040101010101" pitchFamily="2" charset="-122"/>
              </a:rPr>
              <a:t>严格优于</a:t>
            </a:r>
            <a:r>
              <a:rPr lang="en-US" altLang="zh-CN" dirty="0">
                <a:latin typeface="华文仿宋" panose="02010600040101010101" pitchFamily="2" charset="-122"/>
                <a:ea typeface="华文仿宋" panose="02010600040101010101" pitchFamily="2" charset="-122"/>
              </a:rPr>
              <a:t>B</a:t>
            </a: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I</a:t>
            </a:r>
            <a:r>
              <a:rPr lang="en-US" altLang="zh-CN" sz="1400" dirty="0">
                <a:latin typeface="华文仿宋" panose="02010600040101010101" pitchFamily="2" charset="-122"/>
                <a:ea typeface="华文仿宋" panose="02010600040101010101" pitchFamily="2" charset="-122"/>
              </a:rPr>
              <a:t>A</a:t>
            </a:r>
            <a:r>
              <a:rPr lang="en-US" altLang="zh-CN" dirty="0">
                <a:latin typeface="华文仿宋" panose="02010600040101010101" pitchFamily="2" charset="-122"/>
                <a:ea typeface="华文仿宋" panose="02010600040101010101" pitchFamily="2" charset="-122"/>
              </a:rPr>
              <a:t>&gt;0,I</a:t>
            </a:r>
            <a:r>
              <a:rPr lang="en-US" altLang="zh-CN" sz="1400" dirty="0">
                <a:latin typeface="华文仿宋" panose="02010600040101010101" pitchFamily="2" charset="-122"/>
                <a:ea typeface="华文仿宋" panose="02010600040101010101" pitchFamily="2" charset="-122"/>
              </a:rPr>
              <a:t>B</a:t>
            </a:r>
            <a:r>
              <a:rPr lang="en-US" altLang="zh-CN" dirty="0">
                <a:latin typeface="华文仿宋" panose="02010600040101010101" pitchFamily="2" charset="-122"/>
                <a:ea typeface="华文仿宋" panose="02010600040101010101" pitchFamily="2" charset="-122"/>
              </a:rPr>
              <a:t>&gt;0</a:t>
            </a:r>
            <a:r>
              <a:rPr lang="zh-CN" altLang="en-US" dirty="0">
                <a:latin typeface="华文仿宋" panose="02010600040101010101" pitchFamily="2" charset="-122"/>
                <a:ea typeface="华文仿宋" panose="02010600040101010101" pitchFamily="2" charset="-122"/>
              </a:rPr>
              <a:t>）表示</a:t>
            </a:r>
            <a:r>
              <a:rPr lang="en-US" altLang="zh-CN" dirty="0">
                <a:latin typeface="华文仿宋" panose="02010600040101010101" pitchFamily="2" charset="-122"/>
                <a:ea typeface="华文仿宋" panose="02010600040101010101" pitchFamily="2" charset="-122"/>
              </a:rPr>
              <a:t>A</a:t>
            </a:r>
            <a:r>
              <a:rPr lang="zh-CN" altLang="en-US" dirty="0">
                <a:latin typeface="华文仿宋" panose="02010600040101010101" pitchFamily="2" charset="-122"/>
                <a:ea typeface="华文仿宋" panose="02010600040101010101" pitchFamily="2" charset="-122"/>
              </a:rPr>
              <a:t>与</a:t>
            </a:r>
            <a:r>
              <a:rPr lang="en-US" altLang="zh-CN" dirty="0">
                <a:latin typeface="华文仿宋" panose="02010600040101010101" pitchFamily="2" charset="-122"/>
                <a:ea typeface="华文仿宋" panose="02010600040101010101" pitchFamily="2" charset="-122"/>
              </a:rPr>
              <a:t>B</a:t>
            </a:r>
            <a:r>
              <a:rPr lang="zh-CN" altLang="en-US" dirty="0">
                <a:latin typeface="华文仿宋" panose="02010600040101010101" pitchFamily="2" charset="-122"/>
                <a:ea typeface="华文仿宋" panose="02010600040101010101" pitchFamily="2" charset="-122"/>
              </a:rPr>
              <a:t>无法相互比较，但如果有</a:t>
            </a:r>
            <a:r>
              <a:rPr lang="en-US" altLang="zh-CN" dirty="0">
                <a:latin typeface="华文仿宋" panose="02010600040101010101" pitchFamily="2" charset="-122"/>
                <a:ea typeface="华文仿宋" panose="02010600040101010101" pitchFamily="2" charset="-122"/>
              </a:rPr>
              <a:t>I</a:t>
            </a:r>
            <a:r>
              <a:rPr lang="en-US" altLang="zh-CN" sz="1400" dirty="0">
                <a:latin typeface="华文仿宋" panose="02010600040101010101" pitchFamily="2" charset="-122"/>
                <a:ea typeface="华文仿宋" panose="02010600040101010101" pitchFamily="2" charset="-122"/>
              </a:rPr>
              <a:t>A</a:t>
            </a:r>
            <a:r>
              <a:rPr lang="en-US" altLang="zh-CN" dirty="0">
                <a:latin typeface="华文仿宋" panose="02010600040101010101" pitchFamily="2" charset="-122"/>
                <a:ea typeface="华文仿宋" panose="02010600040101010101" pitchFamily="2" charset="-122"/>
              </a:rPr>
              <a:t>&lt;I</a:t>
            </a:r>
            <a:r>
              <a:rPr lang="en-US" altLang="zh-CN" sz="1400" dirty="0">
                <a:latin typeface="华文仿宋" panose="02010600040101010101" pitchFamily="2" charset="-122"/>
                <a:ea typeface="华文仿宋" panose="02010600040101010101" pitchFamily="2" charset="-122"/>
              </a:rPr>
              <a:t>B</a:t>
            </a:r>
            <a:r>
              <a:rPr lang="zh-CN" altLang="en-US" dirty="0">
                <a:latin typeface="华文仿宋" panose="02010600040101010101" pitchFamily="2" charset="-122"/>
                <a:ea typeface="华文仿宋" panose="02010600040101010101" pitchFamily="2" charset="-122"/>
              </a:rPr>
              <a:t>，则可以判断</a:t>
            </a:r>
            <a:r>
              <a:rPr lang="en-US" altLang="zh-CN" dirty="0">
                <a:latin typeface="华文仿宋" panose="02010600040101010101" pitchFamily="2" charset="-122"/>
                <a:ea typeface="华文仿宋" panose="02010600040101010101" pitchFamily="2" charset="-122"/>
              </a:rPr>
              <a:t>A</a:t>
            </a:r>
            <a:r>
              <a:rPr lang="zh-CN" altLang="en-US" dirty="0">
                <a:latin typeface="华文仿宋" panose="02010600040101010101" pitchFamily="2" charset="-122"/>
                <a:ea typeface="华文仿宋" panose="02010600040101010101" pitchFamily="2" charset="-122"/>
              </a:rPr>
              <a:t>弱于</a:t>
            </a:r>
            <a:r>
              <a:rPr lang="en-US" altLang="zh-CN" dirty="0">
                <a:latin typeface="华文仿宋" panose="02010600040101010101" pitchFamily="2" charset="-122"/>
                <a:ea typeface="华文仿宋" panose="02010600040101010101" pitchFamily="2" charset="-122"/>
              </a:rPr>
              <a:t>B</a:t>
            </a:r>
            <a:r>
              <a:rPr lang="zh-CN" altLang="en-US" dirty="0">
                <a:latin typeface="华文仿宋" panose="02010600040101010101" pitchFamily="2" charset="-122"/>
                <a:ea typeface="华文仿宋" panose="02010600040101010101" pitchFamily="2" charset="-122"/>
              </a:rPr>
              <a:t>；同理可得，如果有（</a:t>
            </a:r>
            <a:r>
              <a:rPr lang="en-US" altLang="zh-CN" dirty="0">
                <a:latin typeface="华文仿宋" panose="02010600040101010101" pitchFamily="2" charset="-122"/>
                <a:ea typeface="华文仿宋" panose="02010600040101010101" pitchFamily="2" charset="-122"/>
              </a:rPr>
              <a:t>I</a:t>
            </a:r>
            <a:r>
              <a:rPr lang="en-US" altLang="zh-CN" sz="1400" dirty="0">
                <a:latin typeface="华文仿宋" panose="02010600040101010101" pitchFamily="2" charset="-122"/>
                <a:ea typeface="华文仿宋" panose="02010600040101010101" pitchFamily="2" charset="-122"/>
              </a:rPr>
              <a:t>A</a:t>
            </a:r>
            <a:r>
              <a:rPr lang="en-US" altLang="zh-CN" dirty="0">
                <a:latin typeface="华文仿宋" panose="02010600040101010101" pitchFamily="2" charset="-122"/>
                <a:ea typeface="华文仿宋" panose="02010600040101010101" pitchFamily="2" charset="-122"/>
              </a:rPr>
              <a:t>&lt;I</a:t>
            </a:r>
            <a:r>
              <a:rPr lang="en-US" altLang="zh-CN" sz="1400" dirty="0">
                <a:latin typeface="华文仿宋" panose="02010600040101010101" pitchFamily="2" charset="-122"/>
                <a:ea typeface="华文仿宋" panose="02010600040101010101" pitchFamily="2" charset="-122"/>
              </a:rPr>
              <a:t>B</a:t>
            </a: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0</a:t>
            </a:r>
            <a:r>
              <a:rPr lang="zh-CN" altLang="en-US" dirty="0">
                <a:latin typeface="华文仿宋" panose="02010600040101010101" pitchFamily="2" charset="-122"/>
                <a:ea typeface="华文仿宋" panose="02010600040101010101" pitchFamily="2" charset="-122"/>
              </a:rPr>
              <a:t>），则可以认为</a:t>
            </a:r>
            <a:r>
              <a:rPr lang="en-US" altLang="zh-CN" dirty="0">
                <a:latin typeface="华文仿宋" panose="02010600040101010101" pitchFamily="2" charset="-122"/>
                <a:ea typeface="华文仿宋" panose="02010600040101010101" pitchFamily="2" charset="-122"/>
              </a:rPr>
              <a:t>A</a:t>
            </a:r>
            <a:r>
              <a:rPr lang="zh-CN" altLang="en-US" dirty="0">
                <a:latin typeface="华文仿宋" panose="02010600040101010101" pitchFamily="2" charset="-122"/>
                <a:ea typeface="华文仿宋" panose="02010600040101010101" pitchFamily="2" charset="-122"/>
              </a:rPr>
              <a:t>若优于</a:t>
            </a:r>
            <a:r>
              <a:rPr lang="en-US" altLang="zh-CN" dirty="0">
                <a:latin typeface="华文仿宋" panose="02010600040101010101" pitchFamily="2" charset="-122"/>
                <a:ea typeface="华文仿宋" panose="02010600040101010101" pitchFamily="2" charset="-122"/>
              </a:rPr>
              <a:t>B</a:t>
            </a:r>
            <a:r>
              <a:rPr lang="zh-CN" altLang="en-US" dirty="0">
                <a:latin typeface="华文仿宋" panose="02010600040101010101" pitchFamily="2" charset="-122"/>
                <a:ea typeface="华文仿宋" panose="02010600040101010101" pitchFamily="2" charset="-122"/>
              </a:rPr>
              <a:t>。</a:t>
            </a:r>
          </a:p>
        </p:txBody>
      </p:sp>
    </p:spTree>
    <p:extLst>
      <p:ext uri="{BB962C8B-B14F-4D97-AF65-F5344CB8AC3E}">
        <p14:creationId xmlns:p14="http://schemas.microsoft.com/office/powerpoint/2010/main" val="1409011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EA1AF-C1FF-4C90-A27F-D2D65B00BC91}"/>
              </a:ext>
            </a:extLst>
          </p:cNvPr>
          <p:cNvSpPr>
            <a:spLocks noGrp="1"/>
          </p:cNvSpPr>
          <p:nvPr>
            <p:ph type="title"/>
          </p:nvPr>
        </p:nvSpPr>
        <p:spPr/>
        <p:txBody>
          <a:bodyPr/>
          <a:lstStyle/>
          <a:p>
            <a:r>
              <a:rPr lang="zh-CN" altLang="en-US" dirty="0">
                <a:latin typeface="华文仿宋" panose="02010600040101010101" pitchFamily="2" charset="-122"/>
                <a:ea typeface="华文仿宋" panose="02010600040101010101" pitchFamily="2" charset="-122"/>
              </a:rPr>
              <a:t>超体积指标</a:t>
            </a:r>
            <a:r>
              <a:rPr lang="en-US" altLang="zh-CN" dirty="0">
                <a:latin typeface="华文仿宋" panose="02010600040101010101" pitchFamily="2" charset="-122"/>
                <a:ea typeface="华文仿宋" panose="02010600040101010101" pitchFamily="2" charset="-122"/>
              </a:rPr>
              <a:t>HV</a:t>
            </a:r>
            <a:endParaRPr lang="zh-CN" altLang="en-US" dirty="0">
              <a:latin typeface="华文仿宋" panose="02010600040101010101" pitchFamily="2" charset="-122"/>
              <a:ea typeface="华文仿宋" panose="02010600040101010101" pitchFamily="2" charset="-122"/>
            </a:endParaRPr>
          </a:p>
        </p:txBody>
      </p:sp>
      <p:pic>
        <p:nvPicPr>
          <p:cNvPr id="4" name="内容占位符 3">
            <a:extLst>
              <a:ext uri="{FF2B5EF4-FFF2-40B4-BE49-F238E27FC236}">
                <a16:creationId xmlns:a16="http://schemas.microsoft.com/office/drawing/2014/main" id="{700847E8-EBC8-4472-B6EC-42CB11F4A917}"/>
              </a:ext>
            </a:extLst>
          </p:cNvPr>
          <p:cNvPicPr>
            <a:picLocks noGrp="1" noChangeAspect="1"/>
          </p:cNvPicPr>
          <p:nvPr>
            <p:ph idx="1"/>
          </p:nvPr>
        </p:nvPicPr>
        <p:blipFill>
          <a:blip r:embed="rId2"/>
          <a:stretch>
            <a:fillRect/>
          </a:stretch>
        </p:blipFill>
        <p:spPr>
          <a:xfrm>
            <a:off x="2813363" y="1820814"/>
            <a:ext cx="5721674" cy="4672061"/>
          </a:xfrm>
          <a:prstGeom prst="rect">
            <a:avLst/>
          </a:prstGeom>
        </p:spPr>
      </p:pic>
      <p:sp>
        <p:nvSpPr>
          <p:cNvPr id="5" name="文本框 4">
            <a:extLst>
              <a:ext uri="{FF2B5EF4-FFF2-40B4-BE49-F238E27FC236}">
                <a16:creationId xmlns:a16="http://schemas.microsoft.com/office/drawing/2014/main" id="{F249291E-A9FB-49E7-A449-463F72956713}"/>
              </a:ext>
            </a:extLst>
          </p:cNvPr>
          <p:cNvSpPr txBox="1"/>
          <p:nvPr/>
        </p:nvSpPr>
        <p:spPr>
          <a:xfrm>
            <a:off x="5278582" y="900545"/>
            <a:ext cx="4765963" cy="369332"/>
          </a:xfrm>
          <a:prstGeom prst="rect">
            <a:avLst/>
          </a:prstGeom>
          <a:noFill/>
        </p:spPr>
        <p:txBody>
          <a:bodyPr wrap="square" rtlCol="0">
            <a:spAutoFit/>
          </a:bodyPr>
          <a:lstStyle/>
          <a:p>
            <a:r>
              <a:rPr lang="zh-CN" altLang="en-US" dirty="0">
                <a:latin typeface="华文仿宋" panose="02010600040101010101" pitchFamily="2" charset="-122"/>
                <a:ea typeface="华文仿宋" panose="02010600040101010101" pitchFamily="2" charset="-122"/>
              </a:rPr>
              <a:t>非支配解集覆盖的目标空间区域大小</a:t>
            </a:r>
          </a:p>
        </p:txBody>
      </p:sp>
    </p:spTree>
    <p:extLst>
      <p:ext uri="{BB962C8B-B14F-4D97-AF65-F5344CB8AC3E}">
        <p14:creationId xmlns:p14="http://schemas.microsoft.com/office/powerpoint/2010/main" val="313118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B864D-EFB3-4AF9-8A48-5827C7DB2678}"/>
              </a:ext>
            </a:extLst>
          </p:cNvPr>
          <p:cNvSpPr>
            <a:spLocks noGrp="1"/>
          </p:cNvSpPr>
          <p:nvPr>
            <p:ph type="title"/>
          </p:nvPr>
        </p:nvSpPr>
        <p:spPr/>
        <p:txBody>
          <a:bodyPr/>
          <a:lstStyle/>
          <a:p>
            <a:r>
              <a:rPr lang="zh-CN" altLang="en-US" dirty="0">
                <a:latin typeface="华文仿宋" panose="02010600040101010101" pitchFamily="2" charset="-122"/>
                <a:ea typeface="华文仿宋" panose="02010600040101010101" pitchFamily="2" charset="-122"/>
              </a:rPr>
              <a:t>算法运行时间</a:t>
            </a:r>
          </a:p>
        </p:txBody>
      </p:sp>
      <p:pic>
        <p:nvPicPr>
          <p:cNvPr id="4" name="内容占位符 3">
            <a:extLst>
              <a:ext uri="{FF2B5EF4-FFF2-40B4-BE49-F238E27FC236}">
                <a16:creationId xmlns:a16="http://schemas.microsoft.com/office/drawing/2014/main" id="{344A7F2F-8E15-4EC8-9E7A-9DA111F8E78B}"/>
              </a:ext>
            </a:extLst>
          </p:cNvPr>
          <p:cNvPicPr>
            <a:picLocks noGrp="1" noChangeAspect="1"/>
          </p:cNvPicPr>
          <p:nvPr>
            <p:ph idx="1"/>
          </p:nvPr>
        </p:nvPicPr>
        <p:blipFill>
          <a:blip r:embed="rId2"/>
          <a:stretch>
            <a:fillRect/>
          </a:stretch>
        </p:blipFill>
        <p:spPr>
          <a:xfrm>
            <a:off x="3343646" y="1690688"/>
            <a:ext cx="5606390" cy="4739033"/>
          </a:xfrm>
          <a:prstGeom prst="rect">
            <a:avLst/>
          </a:prstGeom>
        </p:spPr>
      </p:pic>
    </p:spTree>
    <p:extLst>
      <p:ext uri="{BB962C8B-B14F-4D97-AF65-F5344CB8AC3E}">
        <p14:creationId xmlns:p14="http://schemas.microsoft.com/office/powerpoint/2010/main" val="2961203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1BF965-B8E8-4E39-86F9-12A89DAFD5F4}"/>
              </a:ext>
            </a:extLst>
          </p:cNvPr>
          <p:cNvSpPr>
            <a:spLocks noGrp="1"/>
          </p:cNvSpPr>
          <p:nvPr>
            <p:ph type="title"/>
          </p:nvPr>
        </p:nvSpPr>
        <p:spPr/>
        <p:txBody>
          <a:bodyPr/>
          <a:lstStyle/>
          <a:p>
            <a:pPr algn="ctr"/>
            <a:r>
              <a:rPr lang="zh-CN" altLang="en-US" dirty="0">
                <a:latin typeface="华文仿宋" panose="02010600040101010101" pitchFamily="2" charset="-122"/>
                <a:ea typeface="华文仿宋" panose="02010600040101010101" pitchFamily="2" charset="-122"/>
              </a:rPr>
              <a:t>谢谢观赏</a:t>
            </a:r>
          </a:p>
        </p:txBody>
      </p:sp>
      <p:sp>
        <p:nvSpPr>
          <p:cNvPr id="3" name="内容占位符 2">
            <a:extLst>
              <a:ext uri="{FF2B5EF4-FFF2-40B4-BE49-F238E27FC236}">
                <a16:creationId xmlns:a16="http://schemas.microsoft.com/office/drawing/2014/main" id="{E6E80F1C-B6BC-4234-B4A5-05743F133BB0}"/>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400692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3B188A-1892-4ACC-BA8B-2C4E0851CAE7}"/>
              </a:ext>
            </a:extLst>
          </p:cNvPr>
          <p:cNvSpPr>
            <a:spLocks noGrp="1"/>
          </p:cNvSpPr>
          <p:nvPr>
            <p:ph type="title"/>
          </p:nvPr>
        </p:nvSpPr>
        <p:spPr/>
        <p:txBody>
          <a:bodyPr/>
          <a:lstStyle/>
          <a:p>
            <a:r>
              <a:rPr lang="zh-CN" altLang="en-US" dirty="0">
                <a:latin typeface="华文仿宋" panose="02010600040101010101" pitchFamily="2" charset="-122"/>
                <a:ea typeface="华文仿宋" panose="02010600040101010101" pitchFamily="2" charset="-122"/>
              </a:rPr>
              <a:t>粒子群优化算法</a:t>
            </a:r>
          </a:p>
        </p:txBody>
      </p:sp>
      <p:sp>
        <p:nvSpPr>
          <p:cNvPr id="3" name="内容占位符 2">
            <a:extLst>
              <a:ext uri="{FF2B5EF4-FFF2-40B4-BE49-F238E27FC236}">
                <a16:creationId xmlns:a16="http://schemas.microsoft.com/office/drawing/2014/main" id="{EAD896A1-2791-45EA-AFA7-B7074B775A27}"/>
              </a:ext>
            </a:extLst>
          </p:cNvPr>
          <p:cNvSpPr>
            <a:spLocks noGrp="1"/>
          </p:cNvSpPr>
          <p:nvPr>
            <p:ph idx="1"/>
          </p:nvPr>
        </p:nvSpPr>
        <p:spPr/>
        <p:txBody>
          <a:bodyPr>
            <a:normAutofit fontScale="85000" lnSpcReduction="10000"/>
          </a:bodyPr>
          <a:lstStyle/>
          <a:p>
            <a:r>
              <a:rPr lang="zh-CN" altLang="en-US" dirty="0">
                <a:latin typeface="华文仿宋" panose="02010600040101010101" pitchFamily="2" charset="-122"/>
                <a:ea typeface="华文仿宋" panose="02010600040101010101" pitchFamily="2" charset="-122"/>
              </a:rPr>
              <a:t>利用粒子个体的个体认知和社会交互来引导群体收敛到潜在的全局最优区域。</a:t>
            </a:r>
            <a:endParaRPr lang="en-US" altLang="zh-CN" dirty="0">
              <a:latin typeface="华文仿宋" panose="02010600040101010101" pitchFamily="2" charset="-122"/>
              <a:ea typeface="华文仿宋" panose="02010600040101010101" pitchFamily="2" charset="-122"/>
            </a:endParaRPr>
          </a:p>
          <a:p>
            <a:r>
              <a:rPr lang="zh-CN" altLang="en-US" dirty="0">
                <a:latin typeface="华文仿宋" panose="02010600040101010101" pitchFamily="2" charset="-122"/>
                <a:ea typeface="华文仿宋" panose="02010600040101010101" pitchFamily="2" charset="-122"/>
              </a:rPr>
              <a:t>粒子状态的更新：</a:t>
            </a:r>
            <a:endParaRPr lang="en-US" altLang="zh-CN" dirty="0">
              <a:latin typeface="华文仿宋" panose="02010600040101010101" pitchFamily="2" charset="-122"/>
              <a:ea typeface="华文仿宋" panose="02010600040101010101" pitchFamily="2" charset="-122"/>
            </a:endParaRPr>
          </a:p>
          <a:p>
            <a:endParaRPr lang="en-US" altLang="zh-CN" dirty="0">
              <a:latin typeface="华文仿宋" panose="02010600040101010101" pitchFamily="2" charset="-122"/>
              <a:ea typeface="华文仿宋" panose="02010600040101010101" pitchFamily="2" charset="-122"/>
            </a:endParaRPr>
          </a:p>
          <a:p>
            <a:pPr>
              <a:lnSpc>
                <a:spcPct val="150000"/>
              </a:lnSpc>
            </a:pPr>
            <a:r>
              <a:rPr lang="en-US" altLang="zh-CN" dirty="0">
                <a:latin typeface="华文仿宋" panose="02010600040101010101" pitchFamily="2" charset="-122"/>
                <a:ea typeface="华文仿宋" panose="02010600040101010101" pitchFamily="2" charset="-122"/>
              </a:rPr>
              <a:t>c</a:t>
            </a:r>
            <a:r>
              <a:rPr lang="en-US" altLang="zh-CN" sz="1600" dirty="0">
                <a:latin typeface="华文仿宋" panose="02010600040101010101" pitchFamily="2" charset="-122"/>
                <a:ea typeface="华文仿宋" panose="02010600040101010101" pitchFamily="2" charset="-122"/>
              </a:rPr>
              <a:t>1</a:t>
            </a:r>
            <a:r>
              <a:rPr lang="zh-CN" altLang="en-US" dirty="0">
                <a:latin typeface="华文仿宋" panose="02010600040101010101" pitchFamily="2" charset="-122"/>
                <a:ea typeface="华文仿宋" panose="02010600040101010101" pitchFamily="2" charset="-122"/>
              </a:rPr>
              <a:t>和</a:t>
            </a:r>
            <a:r>
              <a:rPr lang="en-US" altLang="zh-CN" dirty="0">
                <a:latin typeface="华文仿宋" panose="02010600040101010101" pitchFamily="2" charset="-122"/>
                <a:ea typeface="华文仿宋" panose="02010600040101010101" pitchFamily="2" charset="-122"/>
              </a:rPr>
              <a:t>c</a:t>
            </a:r>
            <a:r>
              <a:rPr lang="en-US" altLang="zh-CN" sz="1600" dirty="0">
                <a:latin typeface="华文仿宋" panose="02010600040101010101" pitchFamily="2" charset="-122"/>
                <a:ea typeface="华文仿宋" panose="02010600040101010101" pitchFamily="2" charset="-122"/>
              </a:rPr>
              <a:t>2</a:t>
            </a:r>
            <a:r>
              <a:rPr lang="zh-CN" altLang="en-US" dirty="0">
                <a:latin typeface="华文仿宋" panose="02010600040101010101" pitchFamily="2" charset="-122"/>
                <a:ea typeface="华文仿宋" panose="02010600040101010101" pitchFamily="2" charset="-122"/>
              </a:rPr>
              <a:t>为正常数，称作学习因子，</a:t>
            </a:r>
            <a:r>
              <a:rPr lang="en-US" altLang="zh-CN" dirty="0">
                <a:latin typeface="华文仿宋" panose="02010600040101010101" pitchFamily="2" charset="-122"/>
                <a:ea typeface="华文仿宋" panose="02010600040101010101" pitchFamily="2" charset="-122"/>
              </a:rPr>
              <a:t>r</a:t>
            </a:r>
            <a:r>
              <a:rPr lang="en-US" altLang="zh-CN" sz="1600" dirty="0">
                <a:latin typeface="华文仿宋" panose="02010600040101010101" pitchFamily="2" charset="-122"/>
                <a:ea typeface="华文仿宋" panose="02010600040101010101" pitchFamily="2" charset="-122"/>
              </a:rPr>
              <a:t>1</a:t>
            </a:r>
            <a:r>
              <a:rPr lang="zh-CN" altLang="en-US" dirty="0">
                <a:latin typeface="华文仿宋" panose="02010600040101010101" pitchFamily="2" charset="-122"/>
                <a:ea typeface="华文仿宋" panose="02010600040101010101" pitchFamily="2" charset="-122"/>
              </a:rPr>
              <a:t>和</a:t>
            </a:r>
            <a:r>
              <a:rPr lang="en-US" altLang="zh-CN" dirty="0">
                <a:latin typeface="华文仿宋" panose="02010600040101010101" pitchFamily="2" charset="-122"/>
                <a:ea typeface="华文仿宋" panose="02010600040101010101" pitchFamily="2" charset="-122"/>
              </a:rPr>
              <a:t>r</a:t>
            </a:r>
            <a:r>
              <a:rPr lang="en-US" altLang="zh-CN" sz="1600" dirty="0">
                <a:latin typeface="华文仿宋" panose="02010600040101010101" pitchFamily="2" charset="-122"/>
                <a:ea typeface="华文仿宋" panose="02010600040101010101" pitchFamily="2" charset="-122"/>
              </a:rPr>
              <a:t>2</a:t>
            </a:r>
            <a:r>
              <a:rPr lang="zh-CN" altLang="en-US" dirty="0">
                <a:latin typeface="华文仿宋" panose="02010600040101010101" pitchFamily="2" charset="-122"/>
                <a:ea typeface="华文仿宋" panose="02010600040101010101" pitchFamily="2" charset="-122"/>
              </a:rPr>
              <a:t>是介于</a:t>
            </a:r>
            <a:r>
              <a:rPr lang="en-US" altLang="zh-CN" dirty="0">
                <a:latin typeface="华文仿宋" panose="02010600040101010101" pitchFamily="2" charset="-122"/>
                <a:ea typeface="华文仿宋" panose="02010600040101010101" pitchFamily="2" charset="-122"/>
              </a:rPr>
              <a:t>[0,1]</a:t>
            </a:r>
            <a:r>
              <a:rPr lang="zh-CN" altLang="en-US" dirty="0">
                <a:latin typeface="华文仿宋" panose="02010600040101010101" pitchFamily="2" charset="-122"/>
                <a:ea typeface="华文仿宋" panose="02010600040101010101" pitchFamily="2" charset="-122"/>
              </a:rPr>
              <a:t>间的随机数，</a:t>
            </a:r>
            <a:r>
              <a:rPr lang="en-US" altLang="zh-CN" dirty="0">
                <a:latin typeface="华文仿宋" panose="02010600040101010101" pitchFamily="2" charset="-122"/>
                <a:ea typeface="华文仿宋" panose="02010600040101010101" pitchFamily="2" charset="-122"/>
              </a:rPr>
              <a:t>v</a:t>
            </a:r>
            <a:r>
              <a:rPr lang="en-US" altLang="zh-CN" sz="1400" dirty="0">
                <a:latin typeface="华文仿宋" panose="02010600040101010101" pitchFamily="2" charset="-122"/>
                <a:ea typeface="华文仿宋" panose="02010600040101010101" pitchFamily="2" charset="-122"/>
              </a:rPr>
              <a:t>id</a:t>
            </a:r>
            <a:r>
              <a:rPr lang="zh-CN" altLang="en-US" sz="1400"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a:t>
            </a:r>
            <a:r>
              <a:rPr lang="en-US" altLang="zh-CN" dirty="0" err="1">
                <a:latin typeface="华文仿宋" panose="02010600040101010101" pitchFamily="2" charset="-122"/>
                <a:ea typeface="华文仿宋" panose="02010600040101010101" pitchFamily="2" charset="-122"/>
              </a:rPr>
              <a:t>v</a:t>
            </a:r>
            <a:r>
              <a:rPr lang="en-US" altLang="zh-CN" sz="1400" dirty="0" err="1">
                <a:latin typeface="华文仿宋" panose="02010600040101010101" pitchFamily="2" charset="-122"/>
                <a:ea typeface="华文仿宋" panose="02010600040101010101" pitchFamily="2" charset="-122"/>
              </a:rPr>
              <a:t>max</a:t>
            </a:r>
            <a:r>
              <a:rPr lang="en-US" altLang="zh-CN" dirty="0" err="1">
                <a:latin typeface="华文仿宋" panose="02010600040101010101" pitchFamily="2" charset="-122"/>
                <a:ea typeface="华文仿宋" panose="02010600040101010101" pitchFamily="2" charset="-122"/>
              </a:rPr>
              <a:t>,v</a:t>
            </a:r>
            <a:r>
              <a:rPr lang="en-US" altLang="zh-CN" sz="1400" dirty="0" err="1">
                <a:latin typeface="华文仿宋" panose="02010600040101010101" pitchFamily="2" charset="-122"/>
                <a:ea typeface="华文仿宋" panose="02010600040101010101" pitchFamily="2" charset="-122"/>
              </a:rPr>
              <a:t>max</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a:t>
            </a:r>
            <a:r>
              <a:rPr lang="en-US" altLang="zh-CN" dirty="0" err="1">
                <a:latin typeface="华文仿宋" panose="02010600040101010101" pitchFamily="2" charset="-122"/>
                <a:ea typeface="华文仿宋" panose="02010600040101010101" pitchFamily="2" charset="-122"/>
              </a:rPr>
              <a:t>v</a:t>
            </a:r>
            <a:r>
              <a:rPr lang="en-US" altLang="zh-CN" sz="1400" dirty="0" err="1">
                <a:latin typeface="华文仿宋" panose="02010600040101010101" pitchFamily="2" charset="-122"/>
                <a:ea typeface="华文仿宋" panose="02010600040101010101" pitchFamily="2" charset="-122"/>
              </a:rPr>
              <a:t>max</a:t>
            </a:r>
            <a:r>
              <a:rPr lang="zh-CN" altLang="en-US" dirty="0">
                <a:latin typeface="华文仿宋" panose="02010600040101010101" pitchFamily="2" charset="-122"/>
                <a:ea typeface="华文仿宋" panose="02010600040101010101" pitchFamily="2" charset="-122"/>
              </a:rPr>
              <a:t>是粒子飞行的最大速度，表示个体每代更新的最大步长，</a:t>
            </a:r>
            <a:r>
              <a:rPr lang="en-US" altLang="zh-CN" dirty="0">
                <a:latin typeface="华文仿宋" panose="02010600040101010101" pitchFamily="2" charset="-122"/>
                <a:ea typeface="华文仿宋" panose="02010600040101010101" pitchFamily="2" charset="-122"/>
              </a:rPr>
              <a:t>v</a:t>
            </a:r>
            <a:r>
              <a:rPr lang="en-US" altLang="zh-CN" sz="1600" dirty="0">
                <a:latin typeface="华文仿宋" panose="02010600040101010101" pitchFamily="2" charset="-122"/>
                <a:ea typeface="华文仿宋" panose="02010600040101010101" pitchFamily="2" charset="-122"/>
              </a:rPr>
              <a:t>id</a:t>
            </a:r>
            <a:r>
              <a:rPr lang="zh-CN" altLang="en-US" dirty="0">
                <a:latin typeface="华文仿宋" panose="02010600040101010101" pitchFamily="2" charset="-122"/>
                <a:ea typeface="华文仿宋" panose="02010600040101010101" pitchFamily="2" charset="-122"/>
              </a:rPr>
              <a:t>是指个体的当前速度对自身下一代速度的影响。</a:t>
            </a:r>
            <a:r>
              <a:rPr lang="en-US" altLang="zh-CN" dirty="0">
                <a:latin typeface="华文仿宋" panose="02010600040101010101" pitchFamily="2" charset="-122"/>
                <a:ea typeface="华文仿宋" panose="02010600040101010101" pitchFamily="2" charset="-122"/>
              </a:rPr>
              <a:t>(</a:t>
            </a:r>
            <a:r>
              <a:rPr lang="en-US" altLang="zh-CN" dirty="0" err="1">
                <a:latin typeface="华文仿宋" panose="02010600040101010101" pitchFamily="2" charset="-122"/>
                <a:ea typeface="华文仿宋" panose="02010600040101010101" pitchFamily="2" charset="-122"/>
              </a:rPr>
              <a:t>p</a:t>
            </a:r>
            <a:r>
              <a:rPr lang="en-US" altLang="zh-CN" sz="1400" dirty="0" err="1">
                <a:latin typeface="华文仿宋" panose="02010600040101010101" pitchFamily="2" charset="-122"/>
                <a:ea typeface="华文仿宋" panose="02010600040101010101" pitchFamily="2" charset="-122"/>
              </a:rPr>
              <a:t>id</a:t>
            </a:r>
            <a:r>
              <a:rPr lang="en-US" altLang="zh-CN" dirty="0" err="1">
                <a:latin typeface="华文仿宋" panose="02010600040101010101" pitchFamily="2" charset="-122"/>
                <a:ea typeface="华文仿宋" panose="02010600040101010101" pitchFamily="2" charset="-122"/>
              </a:rPr>
              <a:t>-x</a:t>
            </a:r>
            <a:r>
              <a:rPr lang="en-US" altLang="zh-CN" sz="1400" dirty="0" err="1">
                <a:latin typeface="华文仿宋" panose="02010600040101010101" pitchFamily="2" charset="-122"/>
                <a:ea typeface="华文仿宋" panose="02010600040101010101" pitchFamily="2" charset="-122"/>
              </a:rPr>
              <a:t>id</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表示的是个体认知能力（个体历史最优位置）对粒子学习步长的影响；（</a:t>
            </a:r>
            <a:r>
              <a:rPr lang="en-US" altLang="zh-CN" dirty="0" err="1">
                <a:latin typeface="华文仿宋" panose="02010600040101010101" pitchFamily="2" charset="-122"/>
                <a:ea typeface="华文仿宋" panose="02010600040101010101" pitchFamily="2" charset="-122"/>
              </a:rPr>
              <a:t>p</a:t>
            </a:r>
            <a:r>
              <a:rPr lang="en-US" altLang="zh-CN" sz="1400" dirty="0" err="1">
                <a:latin typeface="华文仿宋" panose="02010600040101010101" pitchFamily="2" charset="-122"/>
                <a:ea typeface="华文仿宋" panose="02010600040101010101" pitchFamily="2" charset="-122"/>
              </a:rPr>
              <a:t>id</a:t>
            </a:r>
            <a:r>
              <a:rPr lang="en-US" altLang="zh-CN" dirty="0" err="1">
                <a:latin typeface="华文仿宋" panose="02010600040101010101" pitchFamily="2" charset="-122"/>
                <a:ea typeface="华文仿宋" panose="02010600040101010101" pitchFamily="2" charset="-122"/>
              </a:rPr>
              <a:t>-x</a:t>
            </a:r>
            <a:r>
              <a:rPr lang="en-US" altLang="zh-CN" sz="1400" dirty="0" err="1">
                <a:latin typeface="华文仿宋" panose="02010600040101010101" pitchFamily="2" charset="-122"/>
                <a:ea typeface="华文仿宋" panose="02010600040101010101" pitchFamily="2" charset="-122"/>
              </a:rPr>
              <a:t>id</a:t>
            </a:r>
            <a:r>
              <a:rPr lang="zh-CN" altLang="en-US" dirty="0">
                <a:latin typeface="华文仿宋" panose="02010600040101010101" pitchFamily="2" charset="-122"/>
                <a:ea typeface="华文仿宋" panose="02010600040101010101" pitchFamily="2" charset="-122"/>
              </a:rPr>
              <a:t>）是指个体的社会交互能力对学习步长的影响，即当前种群中的全局最优位置对粒子的影响。</a:t>
            </a:r>
          </a:p>
        </p:txBody>
      </p:sp>
      <p:pic>
        <p:nvPicPr>
          <p:cNvPr id="4" name="图片 3">
            <a:extLst>
              <a:ext uri="{FF2B5EF4-FFF2-40B4-BE49-F238E27FC236}">
                <a16:creationId xmlns:a16="http://schemas.microsoft.com/office/drawing/2014/main" id="{3990EC41-B467-41AE-AA97-4E2490F34EBA}"/>
              </a:ext>
            </a:extLst>
          </p:cNvPr>
          <p:cNvPicPr>
            <a:picLocks noChangeAspect="1"/>
          </p:cNvPicPr>
          <p:nvPr/>
        </p:nvPicPr>
        <p:blipFill>
          <a:blip r:embed="rId2"/>
          <a:stretch>
            <a:fillRect/>
          </a:stretch>
        </p:blipFill>
        <p:spPr>
          <a:xfrm>
            <a:off x="3489978" y="2179212"/>
            <a:ext cx="7863822" cy="1036763"/>
          </a:xfrm>
          <a:prstGeom prst="rect">
            <a:avLst/>
          </a:prstGeom>
        </p:spPr>
      </p:pic>
    </p:spTree>
    <p:extLst>
      <p:ext uri="{BB962C8B-B14F-4D97-AF65-F5344CB8AC3E}">
        <p14:creationId xmlns:p14="http://schemas.microsoft.com/office/powerpoint/2010/main" val="2464216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2328F0-D2C6-4C4D-B03D-ABAD71EE0BA4}"/>
              </a:ext>
            </a:extLst>
          </p:cNvPr>
          <p:cNvSpPr>
            <a:spLocks noGrp="1"/>
          </p:cNvSpPr>
          <p:nvPr>
            <p:ph type="title"/>
          </p:nvPr>
        </p:nvSpPr>
        <p:spPr/>
        <p:txBody>
          <a:bodyPr/>
          <a:lstStyle/>
          <a:p>
            <a:r>
              <a:rPr lang="zh-CN" altLang="en-US" dirty="0">
                <a:latin typeface="华文仿宋" panose="02010600040101010101" pitchFamily="2" charset="-122"/>
                <a:ea typeface="华文仿宋" panose="02010600040101010101" pitchFamily="2" charset="-122"/>
              </a:rPr>
              <a:t>合作协同进化</a:t>
            </a:r>
          </a:p>
        </p:txBody>
      </p:sp>
      <p:sp>
        <p:nvSpPr>
          <p:cNvPr id="3" name="内容占位符 2">
            <a:extLst>
              <a:ext uri="{FF2B5EF4-FFF2-40B4-BE49-F238E27FC236}">
                <a16:creationId xmlns:a16="http://schemas.microsoft.com/office/drawing/2014/main" id="{22DA0E43-116D-44B5-81DA-DC341515054B}"/>
              </a:ext>
            </a:extLst>
          </p:cNvPr>
          <p:cNvSpPr>
            <a:spLocks noGrp="1"/>
          </p:cNvSpPr>
          <p:nvPr>
            <p:ph idx="1"/>
          </p:nvPr>
        </p:nvSpPr>
        <p:spPr/>
        <p:txBody>
          <a:bodyPr/>
          <a:lstStyle/>
          <a:p>
            <a:pPr>
              <a:lnSpc>
                <a:spcPct val="150000"/>
              </a:lnSpc>
            </a:pPr>
            <a:r>
              <a:rPr lang="zh-CN" altLang="en-US" dirty="0">
                <a:latin typeface="华文仿宋" panose="02010600040101010101" pitchFamily="2" charset="-122"/>
                <a:ea typeface="华文仿宋" panose="02010600040101010101" pitchFamily="2" charset="-122"/>
              </a:rPr>
              <a:t>产生原因：维度灾难</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实际问题中可能有成百上千个变量</a:t>
            </a:r>
            <a:endParaRPr lang="en-US" altLang="zh-CN" dirty="0">
              <a:latin typeface="华文仿宋" panose="02010600040101010101" pitchFamily="2" charset="-122"/>
              <a:ea typeface="华文仿宋" panose="02010600040101010101" pitchFamily="2" charset="-122"/>
            </a:endParaRPr>
          </a:p>
          <a:p>
            <a:pPr>
              <a:lnSpc>
                <a:spcPct val="150000"/>
              </a:lnSpc>
            </a:pPr>
            <a:r>
              <a:rPr lang="zh-CN" altLang="en-US" dirty="0">
                <a:latin typeface="华文仿宋" panose="02010600040101010101" pitchFamily="2" charset="-122"/>
                <a:ea typeface="华文仿宋" panose="02010600040101010101" pitchFamily="2" charset="-122"/>
              </a:rPr>
              <a:t>算法原理：它先通过将一个完整的</a:t>
            </a:r>
            <a:r>
              <a:rPr lang="en-US" altLang="zh-CN" dirty="0">
                <a:latin typeface="华文仿宋" panose="02010600040101010101" pitchFamily="2" charset="-122"/>
                <a:ea typeface="华文仿宋" panose="02010600040101010101" pitchFamily="2" charset="-122"/>
              </a:rPr>
              <a:t>n</a:t>
            </a:r>
            <a:r>
              <a:rPr lang="zh-CN" altLang="en-US" dirty="0">
                <a:latin typeface="华文仿宋" panose="02010600040101010101" pitchFamily="2" charset="-122"/>
                <a:ea typeface="华文仿宋" panose="02010600040101010101" pitchFamily="2" charset="-122"/>
              </a:rPr>
              <a:t>维变量分解为</a:t>
            </a:r>
            <a:r>
              <a:rPr lang="en-US" altLang="zh-CN" dirty="0">
                <a:latin typeface="华文仿宋" panose="02010600040101010101" pitchFamily="2" charset="-122"/>
                <a:ea typeface="华文仿宋" panose="02010600040101010101" pitchFamily="2" charset="-122"/>
              </a:rPr>
              <a:t>m</a:t>
            </a:r>
            <a:r>
              <a:rPr lang="zh-CN" altLang="en-US" dirty="0">
                <a:latin typeface="华文仿宋" panose="02010600040101010101" pitchFamily="2" charset="-122"/>
                <a:ea typeface="华文仿宋" panose="02010600040101010101" pitchFamily="2" charset="-122"/>
              </a:rPr>
              <a:t>个</a:t>
            </a:r>
            <a:r>
              <a:rPr lang="en-US" altLang="zh-CN" dirty="0">
                <a:latin typeface="华文仿宋" panose="02010600040101010101" pitchFamily="2" charset="-122"/>
                <a:ea typeface="华文仿宋" panose="02010600040101010101" pitchFamily="2" charset="-122"/>
              </a:rPr>
              <a:t>s</a:t>
            </a:r>
            <a:r>
              <a:rPr lang="zh-CN" altLang="en-US" dirty="0">
                <a:latin typeface="华文仿宋" panose="02010600040101010101" pitchFamily="2" charset="-122"/>
                <a:ea typeface="华文仿宋" panose="02010600040101010101" pitchFamily="2" charset="-122"/>
              </a:rPr>
              <a:t>维（</a:t>
            </a:r>
            <a:r>
              <a:rPr lang="en-US" altLang="zh-CN" dirty="0">
                <a:latin typeface="华文仿宋" panose="02010600040101010101" pitchFamily="2" charset="-122"/>
                <a:ea typeface="华文仿宋" panose="02010600040101010101" pitchFamily="2" charset="-122"/>
              </a:rPr>
              <a:t>n=m</a:t>
            </a: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s</a:t>
            </a:r>
            <a:r>
              <a:rPr lang="zh-CN" altLang="en-US" dirty="0">
                <a:latin typeface="华文仿宋" panose="02010600040101010101" pitchFamily="2" charset="-122"/>
                <a:ea typeface="华文仿宋" panose="02010600040101010101" pitchFamily="2" charset="-122"/>
              </a:rPr>
              <a:t>）的子变量集合，而后使用一定数量的种群在每个子变量集合的可行域中进行搜索，再将在每个子空间上搜索到的局部解结合成为一个完整解。</a:t>
            </a:r>
          </a:p>
        </p:txBody>
      </p:sp>
    </p:spTree>
    <p:extLst>
      <p:ext uri="{BB962C8B-B14F-4D97-AF65-F5344CB8AC3E}">
        <p14:creationId xmlns:p14="http://schemas.microsoft.com/office/powerpoint/2010/main" val="2605735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40ADF1-E32E-49BD-A76E-792758340113}"/>
              </a:ext>
            </a:extLst>
          </p:cNvPr>
          <p:cNvSpPr>
            <a:spLocks noGrp="1"/>
          </p:cNvSpPr>
          <p:nvPr>
            <p:ph type="title"/>
          </p:nvPr>
        </p:nvSpPr>
        <p:spPr/>
        <p:txBody>
          <a:bodyPr/>
          <a:lstStyle/>
          <a:p>
            <a:r>
              <a:rPr lang="zh-CN" altLang="en-US" dirty="0">
                <a:latin typeface="华文仿宋" panose="02010600040101010101" pitchFamily="2" charset="-122"/>
                <a:ea typeface="华文仿宋" panose="02010600040101010101" pitchFamily="2" charset="-122"/>
              </a:rPr>
              <a:t>变量分解方法</a:t>
            </a:r>
          </a:p>
        </p:txBody>
      </p:sp>
      <p:sp>
        <p:nvSpPr>
          <p:cNvPr id="3" name="内容占位符 2">
            <a:extLst>
              <a:ext uri="{FF2B5EF4-FFF2-40B4-BE49-F238E27FC236}">
                <a16:creationId xmlns:a16="http://schemas.microsoft.com/office/drawing/2014/main" id="{01EA8B6D-AFEC-4A68-B3A6-00ECC14A9111}"/>
              </a:ext>
            </a:extLst>
          </p:cNvPr>
          <p:cNvSpPr>
            <a:spLocks noGrp="1"/>
          </p:cNvSpPr>
          <p:nvPr>
            <p:ph idx="1"/>
          </p:nvPr>
        </p:nvSpPr>
        <p:spPr/>
        <p:txBody>
          <a:bodyPr>
            <a:normAutofit fontScale="85000" lnSpcReduction="20000"/>
          </a:bodyPr>
          <a:lstStyle/>
          <a:p>
            <a:pPr>
              <a:lnSpc>
                <a:spcPct val="150000"/>
              </a:lnSpc>
            </a:pPr>
            <a:r>
              <a:rPr lang="zh-CN" altLang="en-US" dirty="0">
                <a:latin typeface="华文仿宋" panose="02010600040101010101" pitchFamily="2" charset="-122"/>
                <a:ea typeface="华文仿宋" panose="02010600040101010101" pitchFamily="2" charset="-122"/>
              </a:rPr>
              <a:t>固定分解：这类方法将变量分解为固定的几个分组，为每个变量组分配一个子种群，再通过子种群间的合作协同进行搜索。</a:t>
            </a:r>
            <a:endParaRPr lang="en-US" altLang="zh-CN" dirty="0">
              <a:latin typeface="华文仿宋" panose="02010600040101010101" pitchFamily="2" charset="-122"/>
              <a:ea typeface="华文仿宋" panose="02010600040101010101" pitchFamily="2" charset="-122"/>
            </a:endParaRPr>
          </a:p>
          <a:p>
            <a:pPr>
              <a:lnSpc>
                <a:spcPct val="150000"/>
              </a:lnSpc>
            </a:pPr>
            <a:r>
              <a:rPr lang="zh-CN" altLang="en-US" dirty="0">
                <a:latin typeface="华文仿宋" panose="02010600040101010101" pitchFamily="2" charset="-122"/>
                <a:ea typeface="华文仿宋" panose="02010600040101010101" pitchFamily="2" charset="-122"/>
              </a:rPr>
              <a:t>随即分解：这类方法是在没有任何先验信息的情况下，通过将变量进行随机分组来实现问题的分解。</a:t>
            </a:r>
            <a:endParaRPr lang="en-US" altLang="zh-CN" dirty="0">
              <a:latin typeface="华文仿宋" panose="02010600040101010101" pitchFamily="2" charset="-122"/>
              <a:ea typeface="华文仿宋" panose="02010600040101010101" pitchFamily="2" charset="-122"/>
            </a:endParaRPr>
          </a:p>
          <a:p>
            <a:pPr>
              <a:lnSpc>
                <a:spcPct val="150000"/>
              </a:lnSpc>
            </a:pPr>
            <a:r>
              <a:rPr lang="zh-CN" altLang="en-US" dirty="0">
                <a:latin typeface="华文仿宋" panose="02010600040101010101" pitchFamily="2" charset="-122"/>
                <a:ea typeface="华文仿宋" panose="02010600040101010101" pitchFamily="2" charset="-122"/>
              </a:rPr>
              <a:t>扰动分解：这类方法是在给定关联变量间所要满足的条件下，不断地扰动变量来发现关联变量。</a:t>
            </a:r>
            <a:endParaRPr lang="en-US" altLang="zh-CN" dirty="0">
              <a:latin typeface="华文仿宋" panose="02010600040101010101" pitchFamily="2" charset="-122"/>
              <a:ea typeface="华文仿宋" panose="02010600040101010101" pitchFamily="2" charset="-122"/>
            </a:endParaRPr>
          </a:p>
          <a:p>
            <a:pPr>
              <a:lnSpc>
                <a:spcPct val="150000"/>
              </a:lnSpc>
            </a:pPr>
            <a:r>
              <a:rPr lang="zh-CN" altLang="en-US" dirty="0">
                <a:latin typeface="华文仿宋" panose="02010600040101010101" pitchFamily="2" charset="-122"/>
                <a:ea typeface="华文仿宋" panose="02010600040101010101" pitchFamily="2" charset="-122"/>
              </a:rPr>
              <a:t>关联自适应分解：这类方法先从染色体的二进制编码水平上发现基因间的关联，再为包含关联变量的个体赋予较高的选择概率。</a:t>
            </a:r>
          </a:p>
        </p:txBody>
      </p:sp>
    </p:spTree>
    <p:extLst>
      <p:ext uri="{BB962C8B-B14F-4D97-AF65-F5344CB8AC3E}">
        <p14:creationId xmlns:p14="http://schemas.microsoft.com/office/powerpoint/2010/main" val="1504803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BAB9DD-1E6C-4531-B469-C37B06129F34}"/>
              </a:ext>
            </a:extLst>
          </p:cNvPr>
          <p:cNvSpPr>
            <a:spLocks noGrp="1"/>
          </p:cNvSpPr>
          <p:nvPr>
            <p:ph type="title"/>
          </p:nvPr>
        </p:nvSpPr>
        <p:spPr/>
        <p:txBody>
          <a:bodyPr/>
          <a:lstStyle/>
          <a:p>
            <a:r>
              <a:rPr lang="zh-CN" altLang="en-US" dirty="0">
                <a:latin typeface="华文仿宋" panose="02010600040101010101" pitchFamily="2" charset="-122"/>
                <a:ea typeface="华文仿宋" panose="02010600040101010101" pitchFamily="2" charset="-122"/>
              </a:rPr>
              <a:t>变量随机分解策略</a:t>
            </a:r>
          </a:p>
        </p:txBody>
      </p:sp>
      <p:sp>
        <p:nvSpPr>
          <p:cNvPr id="3" name="内容占位符 2">
            <a:extLst>
              <a:ext uri="{FF2B5EF4-FFF2-40B4-BE49-F238E27FC236}">
                <a16:creationId xmlns:a16="http://schemas.microsoft.com/office/drawing/2014/main" id="{DF6C5FE5-0A37-41CC-ABDE-94DEDF05179A}"/>
              </a:ext>
            </a:extLst>
          </p:cNvPr>
          <p:cNvSpPr>
            <a:spLocks noGrp="1"/>
          </p:cNvSpPr>
          <p:nvPr>
            <p:ph idx="1"/>
          </p:nvPr>
        </p:nvSpPr>
        <p:spPr/>
        <p:txBody>
          <a:bodyPr/>
          <a:lstStyle/>
          <a:p>
            <a:r>
              <a:rPr lang="zh-CN" altLang="en-US" dirty="0">
                <a:latin typeface="华文仿宋" panose="02010600040101010101" pitchFamily="2" charset="-122"/>
                <a:ea typeface="华文仿宋" panose="02010600040101010101" pitchFamily="2" charset="-122"/>
              </a:rPr>
              <a:t>目的：增加关联变量分配到同一组中的概率。</a:t>
            </a:r>
            <a:endParaRPr lang="en-US" altLang="zh-CN" dirty="0">
              <a:latin typeface="华文仿宋" panose="02010600040101010101" pitchFamily="2" charset="-122"/>
              <a:ea typeface="华文仿宋" panose="02010600040101010101" pitchFamily="2" charset="-122"/>
            </a:endParaRPr>
          </a:p>
          <a:p>
            <a:endParaRPr lang="zh-CN" altLang="en-US" dirty="0"/>
          </a:p>
        </p:txBody>
      </p:sp>
      <p:pic>
        <p:nvPicPr>
          <p:cNvPr id="4" name="图片 3">
            <a:extLst>
              <a:ext uri="{FF2B5EF4-FFF2-40B4-BE49-F238E27FC236}">
                <a16:creationId xmlns:a16="http://schemas.microsoft.com/office/drawing/2014/main" id="{EC8D6E72-7A24-4C7E-9F9C-6D89635B63FD}"/>
              </a:ext>
            </a:extLst>
          </p:cNvPr>
          <p:cNvPicPr>
            <a:picLocks noChangeAspect="1"/>
          </p:cNvPicPr>
          <p:nvPr/>
        </p:nvPicPr>
        <p:blipFill>
          <a:blip r:embed="rId2"/>
          <a:stretch>
            <a:fillRect/>
          </a:stretch>
        </p:blipFill>
        <p:spPr>
          <a:xfrm>
            <a:off x="838199" y="2330872"/>
            <a:ext cx="7848601" cy="4517762"/>
          </a:xfrm>
          <a:prstGeom prst="rect">
            <a:avLst/>
          </a:prstGeom>
        </p:spPr>
      </p:pic>
    </p:spTree>
    <p:extLst>
      <p:ext uri="{BB962C8B-B14F-4D97-AF65-F5344CB8AC3E}">
        <p14:creationId xmlns:p14="http://schemas.microsoft.com/office/powerpoint/2010/main" val="3007166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F7502B-2657-4809-9BD6-A982C94AFAA6}"/>
              </a:ext>
            </a:extLst>
          </p:cNvPr>
          <p:cNvSpPr>
            <a:spLocks noGrp="1"/>
          </p:cNvSpPr>
          <p:nvPr>
            <p:ph type="title"/>
          </p:nvPr>
        </p:nvSpPr>
        <p:spPr/>
        <p:txBody>
          <a:bodyPr/>
          <a:lstStyle/>
          <a:p>
            <a:r>
              <a:rPr lang="zh-CN" altLang="en-US" dirty="0">
                <a:latin typeface="华文仿宋" panose="02010600040101010101" pitchFamily="2" charset="-122"/>
                <a:ea typeface="华文仿宋" panose="02010600040101010101" pitchFamily="2" charset="-122"/>
              </a:rPr>
              <a:t>基于变量分解的多目标粒子群优化算法（</a:t>
            </a:r>
            <a:r>
              <a:rPr lang="en-US" altLang="zh-CN" dirty="0">
                <a:latin typeface="华文仿宋" panose="02010600040101010101" pitchFamily="2" charset="-122"/>
                <a:ea typeface="华文仿宋" panose="02010600040101010101" pitchFamily="2" charset="-122"/>
              </a:rPr>
              <a:t>CCMOPSO</a:t>
            </a:r>
            <a:r>
              <a:rPr lang="zh-CN" altLang="en-US" dirty="0">
                <a:latin typeface="华文仿宋" panose="02010600040101010101" pitchFamily="2" charset="-122"/>
                <a:ea typeface="华文仿宋" panose="02010600040101010101" pitchFamily="2" charset="-122"/>
              </a:rPr>
              <a:t>）</a:t>
            </a:r>
          </a:p>
        </p:txBody>
      </p:sp>
      <p:sp>
        <p:nvSpPr>
          <p:cNvPr id="3" name="内容占位符 2">
            <a:extLst>
              <a:ext uri="{FF2B5EF4-FFF2-40B4-BE49-F238E27FC236}">
                <a16:creationId xmlns:a16="http://schemas.microsoft.com/office/drawing/2014/main" id="{15B36224-BEDA-44D5-9460-33EF57187051}"/>
              </a:ext>
            </a:extLst>
          </p:cNvPr>
          <p:cNvSpPr>
            <a:spLocks noGrp="1"/>
          </p:cNvSpPr>
          <p:nvPr>
            <p:ph idx="1"/>
          </p:nvPr>
        </p:nvSpPr>
        <p:spPr/>
        <p:txBody>
          <a:bodyPr/>
          <a:lstStyle/>
          <a:p>
            <a:pPr>
              <a:lnSpc>
                <a:spcPct val="150000"/>
              </a:lnSpc>
            </a:pPr>
            <a:r>
              <a:rPr lang="zh-CN" altLang="en-US" dirty="0">
                <a:latin typeface="华文仿宋" panose="02010600040101010101" pitchFamily="2" charset="-122"/>
                <a:ea typeface="华文仿宋" panose="02010600040101010101" pitchFamily="2" charset="-122"/>
              </a:rPr>
              <a:t>算法：设</a:t>
            </a:r>
            <a:r>
              <a:rPr lang="en-US" altLang="zh-CN" dirty="0" err="1">
                <a:latin typeface="华文仿宋" panose="02010600040101010101" pitchFamily="2" charset="-122"/>
                <a:ea typeface="华文仿宋" panose="02010600040101010101" pitchFamily="2" charset="-122"/>
              </a:rPr>
              <a:t>y</a:t>
            </a:r>
            <a:r>
              <a:rPr lang="en-US" altLang="zh-CN" sz="1400" dirty="0" err="1">
                <a:latin typeface="华文仿宋" panose="02010600040101010101" pitchFamily="2" charset="-122"/>
                <a:ea typeface="华文仿宋" panose="02010600040101010101" pitchFamily="2" charset="-122"/>
              </a:rPr>
              <a:t>i</a:t>
            </a:r>
            <a:r>
              <a:rPr lang="zh-CN" altLang="en-US" dirty="0">
                <a:latin typeface="华文仿宋" panose="02010600040101010101" pitchFamily="2" charset="-122"/>
                <a:ea typeface="华文仿宋" panose="02010600040101010101" pitchFamily="2" charset="-122"/>
              </a:rPr>
              <a:t>为例子</a:t>
            </a:r>
            <a:r>
              <a:rPr lang="en-US" altLang="zh-CN" dirty="0" err="1">
                <a:latin typeface="华文仿宋" panose="02010600040101010101" pitchFamily="2" charset="-122"/>
                <a:ea typeface="华文仿宋" panose="02010600040101010101" pitchFamily="2" charset="-122"/>
              </a:rPr>
              <a:t>i</a:t>
            </a:r>
            <a:r>
              <a:rPr lang="zh-CN" altLang="en-US" dirty="0">
                <a:latin typeface="华文仿宋" panose="02010600040101010101" pitchFamily="2" charset="-122"/>
                <a:ea typeface="华文仿宋" panose="02010600040101010101" pitchFamily="2" charset="-122"/>
              </a:rPr>
              <a:t>当前的个体最优位置， 为各子种群当前的全局最优位置，所有粒子的速度和位置</a:t>
            </a:r>
            <a:r>
              <a:rPr lang="en-US" altLang="zh-CN" dirty="0">
                <a:latin typeface="华文仿宋" panose="02010600040101010101" pitchFamily="2" charset="-122"/>
                <a:ea typeface="华文仿宋" panose="02010600040101010101" pitchFamily="2" charset="-122"/>
              </a:rPr>
              <a:t>v</a:t>
            </a:r>
            <a:r>
              <a:rPr lang="en-US" altLang="zh-CN" sz="1400" dirty="0">
                <a:latin typeface="华文仿宋" panose="02010600040101010101" pitchFamily="2" charset="-122"/>
                <a:ea typeface="华文仿宋" panose="02010600040101010101" pitchFamily="2" charset="-122"/>
              </a:rPr>
              <a:t>i</a:t>
            </a:r>
            <a:r>
              <a:rPr lang="zh-CN" altLang="en-US" dirty="0">
                <a:latin typeface="华文仿宋" panose="02010600040101010101" pitchFamily="2" charset="-122"/>
                <a:ea typeface="华文仿宋" panose="02010600040101010101" pitchFamily="2" charset="-122"/>
              </a:rPr>
              <a:t>和</a:t>
            </a:r>
            <a:r>
              <a:rPr lang="en-US" altLang="zh-CN" dirty="0">
                <a:latin typeface="华文仿宋" panose="02010600040101010101" pitchFamily="2" charset="-122"/>
                <a:ea typeface="华文仿宋" panose="02010600040101010101" pitchFamily="2" charset="-122"/>
              </a:rPr>
              <a:t>x</a:t>
            </a:r>
            <a:r>
              <a:rPr lang="en-US" altLang="zh-CN" sz="1400" dirty="0">
                <a:latin typeface="华文仿宋" panose="02010600040101010101" pitchFamily="2" charset="-122"/>
                <a:ea typeface="华文仿宋" panose="02010600040101010101" pitchFamily="2" charset="-122"/>
              </a:rPr>
              <a:t>i</a:t>
            </a:r>
            <a:r>
              <a:rPr lang="zh-CN" altLang="en-US" dirty="0">
                <a:latin typeface="华文仿宋" panose="02010600040101010101" pitchFamily="2" charset="-122"/>
                <a:ea typeface="华文仿宋" panose="02010600040101010101" pitchFamily="2" charset="-122"/>
              </a:rPr>
              <a:t>分别按下式进行更新。</a:t>
            </a:r>
            <a:endParaRPr lang="en-US" altLang="zh-CN" dirty="0">
              <a:latin typeface="华文仿宋" panose="02010600040101010101" pitchFamily="2" charset="-122"/>
              <a:ea typeface="华文仿宋" panose="02010600040101010101" pitchFamily="2" charset="-122"/>
            </a:endParaRPr>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p:txBody>
      </p:sp>
      <p:pic>
        <p:nvPicPr>
          <p:cNvPr id="4" name="图片 3">
            <a:extLst>
              <a:ext uri="{FF2B5EF4-FFF2-40B4-BE49-F238E27FC236}">
                <a16:creationId xmlns:a16="http://schemas.microsoft.com/office/drawing/2014/main" id="{F4E811BD-9295-4741-9D3B-E33F8F816D1E}"/>
              </a:ext>
            </a:extLst>
          </p:cNvPr>
          <p:cNvPicPr>
            <a:picLocks noChangeAspect="1"/>
          </p:cNvPicPr>
          <p:nvPr/>
        </p:nvPicPr>
        <p:blipFill>
          <a:blip r:embed="rId2"/>
          <a:stretch>
            <a:fillRect/>
          </a:stretch>
        </p:blipFill>
        <p:spPr>
          <a:xfrm>
            <a:off x="7353291" y="1690688"/>
            <a:ext cx="228620" cy="541067"/>
          </a:xfrm>
          <a:prstGeom prst="rect">
            <a:avLst/>
          </a:prstGeom>
        </p:spPr>
      </p:pic>
      <p:pic>
        <p:nvPicPr>
          <p:cNvPr id="5" name="图片 4">
            <a:extLst>
              <a:ext uri="{FF2B5EF4-FFF2-40B4-BE49-F238E27FC236}">
                <a16:creationId xmlns:a16="http://schemas.microsoft.com/office/drawing/2014/main" id="{60C9310D-1869-4417-AC9E-C12261DF246E}"/>
              </a:ext>
            </a:extLst>
          </p:cNvPr>
          <p:cNvPicPr>
            <a:picLocks noChangeAspect="1"/>
          </p:cNvPicPr>
          <p:nvPr/>
        </p:nvPicPr>
        <p:blipFill>
          <a:blip r:embed="rId3"/>
          <a:stretch>
            <a:fillRect/>
          </a:stretch>
        </p:blipFill>
        <p:spPr>
          <a:xfrm>
            <a:off x="1965978" y="3429000"/>
            <a:ext cx="7567316" cy="1249788"/>
          </a:xfrm>
          <a:prstGeom prst="rect">
            <a:avLst/>
          </a:prstGeom>
        </p:spPr>
      </p:pic>
    </p:spTree>
    <p:extLst>
      <p:ext uri="{BB962C8B-B14F-4D97-AF65-F5344CB8AC3E}">
        <p14:creationId xmlns:p14="http://schemas.microsoft.com/office/powerpoint/2010/main" val="3192706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C6BD96-3D8E-4EAD-90FE-E5CB072939D3}"/>
              </a:ext>
            </a:extLst>
          </p:cNvPr>
          <p:cNvSpPr>
            <a:spLocks noGrp="1"/>
          </p:cNvSpPr>
          <p:nvPr>
            <p:ph type="title"/>
          </p:nvPr>
        </p:nvSpPr>
        <p:spPr/>
        <p:txBody>
          <a:bodyPr/>
          <a:lstStyle/>
          <a:p>
            <a:r>
              <a:rPr lang="zh-CN" altLang="en-US" dirty="0">
                <a:latin typeface="华文仿宋" panose="02010600040101010101" pitchFamily="2" charset="-122"/>
                <a:ea typeface="华文仿宋" panose="02010600040101010101" pitchFamily="2" charset="-122"/>
              </a:rPr>
              <a:t>基于变量分解的多目标粒子群优化算法（</a:t>
            </a:r>
            <a:r>
              <a:rPr lang="en-US" altLang="zh-CN" dirty="0">
                <a:latin typeface="华文仿宋" panose="02010600040101010101" pitchFamily="2" charset="-122"/>
                <a:ea typeface="华文仿宋" panose="02010600040101010101" pitchFamily="2" charset="-122"/>
              </a:rPr>
              <a:t>CCMOPSO</a:t>
            </a:r>
            <a:r>
              <a:rPr lang="zh-CN" altLang="en-US" dirty="0">
                <a:latin typeface="华文仿宋" panose="02010600040101010101" pitchFamily="2" charset="-122"/>
                <a:ea typeface="华文仿宋" panose="02010600040101010101" pitchFamily="2" charset="-122"/>
              </a:rPr>
              <a:t>）</a:t>
            </a:r>
          </a:p>
        </p:txBody>
      </p:sp>
      <p:sp>
        <p:nvSpPr>
          <p:cNvPr id="5" name="内容占位符 4">
            <a:extLst>
              <a:ext uri="{FF2B5EF4-FFF2-40B4-BE49-F238E27FC236}">
                <a16:creationId xmlns:a16="http://schemas.microsoft.com/office/drawing/2014/main" id="{C3D61711-F14E-48B4-8309-485ED9247B22}"/>
              </a:ext>
            </a:extLst>
          </p:cNvPr>
          <p:cNvSpPr>
            <a:spLocks noGrp="1"/>
          </p:cNvSpPr>
          <p:nvPr>
            <p:ph idx="1"/>
          </p:nvPr>
        </p:nvSpPr>
        <p:spPr/>
        <p:txBody>
          <a:bodyPr>
            <a:normAutofit fontScale="92500" lnSpcReduction="10000"/>
          </a:bodyPr>
          <a:lstStyle/>
          <a:p>
            <a:pPr>
              <a:lnSpc>
                <a:spcPct val="150000"/>
              </a:lnSpc>
            </a:pPr>
            <a:r>
              <a:rPr lang="zh-CN" altLang="en-US" dirty="0">
                <a:latin typeface="华文仿宋" panose="02010600040101010101" pitchFamily="2" charset="-122"/>
                <a:ea typeface="华文仿宋" panose="02010600040101010101" pitchFamily="2" charset="-122"/>
              </a:rPr>
              <a:t>适应度函数定义：</a:t>
            </a:r>
            <a:endParaRPr lang="en-US" altLang="zh-CN" dirty="0">
              <a:latin typeface="华文仿宋" panose="02010600040101010101" pitchFamily="2" charset="-122"/>
              <a:ea typeface="华文仿宋" panose="02010600040101010101" pitchFamily="2" charset="-122"/>
            </a:endParaRPr>
          </a:p>
          <a:p>
            <a:pPr>
              <a:lnSpc>
                <a:spcPct val="150000"/>
              </a:lnSpc>
            </a:pPr>
            <a:r>
              <a:rPr lang="en-US" altLang="zh-CN" dirty="0">
                <a:latin typeface="华文仿宋" panose="02010600040101010101" pitchFamily="2" charset="-122"/>
                <a:ea typeface="华文仿宋" panose="02010600040101010101" pitchFamily="2" charset="-122"/>
              </a:rPr>
              <a:t>Z=</a:t>
            </a:r>
            <a:r>
              <a:rPr lang="en-US" altLang="zh-CN" dirty="0" err="1">
                <a:latin typeface="华文仿宋" panose="02010600040101010101" pitchFamily="2" charset="-122"/>
                <a:ea typeface="华文仿宋" panose="02010600040101010101" pitchFamily="2" charset="-122"/>
              </a:rPr>
              <a:t>P</a:t>
            </a:r>
            <a:r>
              <a:rPr lang="en-US" altLang="zh-CN" sz="1400" dirty="0" err="1">
                <a:latin typeface="华文仿宋" panose="02010600040101010101" pitchFamily="2" charset="-122"/>
                <a:ea typeface="华文仿宋" panose="02010600040101010101" pitchFamily="2" charset="-122"/>
              </a:rPr>
              <a:t>j</a:t>
            </a:r>
            <a:r>
              <a:rPr lang="en-US" altLang="zh-CN" dirty="0" err="1">
                <a:latin typeface="华文仿宋" panose="02010600040101010101" pitchFamily="2" charset="-122"/>
                <a:ea typeface="华文仿宋" panose="02010600040101010101" pitchFamily="2" charset="-122"/>
              </a:rPr>
              <a:t>x</a:t>
            </a:r>
            <a:r>
              <a:rPr lang="en-US" altLang="zh-CN" sz="1400" dirty="0" err="1">
                <a:latin typeface="华文仿宋" panose="02010600040101010101" pitchFamily="2" charset="-122"/>
                <a:ea typeface="华文仿宋" panose="02010600040101010101" pitchFamily="2" charset="-122"/>
              </a:rPr>
              <a:t>i</a:t>
            </a:r>
            <a:r>
              <a:rPr lang="zh-CN" altLang="en-US" dirty="0">
                <a:latin typeface="华文仿宋" panose="02010600040101010101" pitchFamily="2" charset="-122"/>
                <a:ea typeface="华文仿宋" panose="02010600040101010101" pitchFamily="2" charset="-122"/>
              </a:rPr>
              <a:t>是子种群</a:t>
            </a:r>
            <a:r>
              <a:rPr lang="en-US" altLang="zh-CN" dirty="0">
                <a:latin typeface="华文仿宋" panose="02010600040101010101" pitchFamily="2" charset="-122"/>
                <a:ea typeface="华文仿宋" panose="02010600040101010101" pitchFamily="2" charset="-122"/>
              </a:rPr>
              <a:t>j</a:t>
            </a:r>
            <a:r>
              <a:rPr lang="zh-CN" altLang="en-US" dirty="0">
                <a:latin typeface="华文仿宋" panose="02010600040101010101" pitchFamily="2" charset="-122"/>
                <a:ea typeface="华文仿宋" panose="02010600040101010101" pitchFamily="2" charset="-122"/>
              </a:rPr>
              <a:t>中粒子</a:t>
            </a:r>
            <a:r>
              <a:rPr lang="en-US" altLang="zh-CN" dirty="0" err="1">
                <a:latin typeface="华文仿宋" panose="02010600040101010101" pitchFamily="2" charset="-122"/>
                <a:ea typeface="华文仿宋" panose="02010600040101010101" pitchFamily="2" charset="-122"/>
              </a:rPr>
              <a:t>i</a:t>
            </a:r>
            <a:r>
              <a:rPr lang="zh-CN" altLang="en-US" dirty="0">
                <a:latin typeface="华文仿宋" panose="02010600040101010101" pitchFamily="2" charset="-122"/>
                <a:ea typeface="华文仿宋" panose="02010600040101010101" pitchFamily="2" charset="-122"/>
              </a:rPr>
              <a:t>当前搜索到的位置，</a:t>
            </a:r>
            <a:r>
              <a:rPr lang="en-US" altLang="zh-CN" dirty="0">
                <a:latin typeface="华文仿宋" panose="02010600040101010101" pitchFamily="2" charset="-122"/>
                <a:ea typeface="华文仿宋" panose="02010600040101010101" pitchFamily="2" charset="-122"/>
              </a:rPr>
              <a:t>z=</a:t>
            </a:r>
            <a:r>
              <a:rPr lang="en-US" altLang="zh-CN" dirty="0" err="1">
                <a:latin typeface="华文仿宋" panose="02010600040101010101" pitchFamily="2" charset="-122"/>
                <a:ea typeface="华文仿宋" panose="02010600040101010101" pitchFamily="2" charset="-122"/>
              </a:rPr>
              <a:t>P</a:t>
            </a:r>
            <a:r>
              <a:rPr lang="en-US" altLang="zh-CN" sz="1400" dirty="0" err="1">
                <a:latin typeface="华文仿宋" panose="02010600040101010101" pitchFamily="2" charset="-122"/>
                <a:ea typeface="华文仿宋" panose="02010600040101010101" pitchFamily="2" charset="-122"/>
              </a:rPr>
              <a:t>j</a:t>
            </a:r>
            <a:r>
              <a:rPr lang="en-US" altLang="zh-CN" dirty="0" err="1">
                <a:latin typeface="华文仿宋" panose="02010600040101010101" pitchFamily="2" charset="-122"/>
                <a:ea typeface="华文仿宋" panose="02010600040101010101" pitchFamily="2" charset="-122"/>
              </a:rPr>
              <a:t>y</a:t>
            </a:r>
            <a:r>
              <a:rPr lang="en-US" altLang="zh-CN" sz="1400" dirty="0" err="1">
                <a:latin typeface="华文仿宋" panose="02010600040101010101" pitchFamily="2" charset="-122"/>
                <a:ea typeface="华文仿宋" panose="02010600040101010101" pitchFamily="2" charset="-122"/>
              </a:rPr>
              <a:t>i</a:t>
            </a:r>
            <a:r>
              <a:rPr lang="zh-CN" altLang="en-US" dirty="0">
                <a:latin typeface="华文仿宋" panose="02010600040101010101" pitchFamily="2" charset="-122"/>
                <a:ea typeface="华文仿宋" panose="02010600040101010101" pitchFamily="2" charset="-122"/>
              </a:rPr>
              <a:t>是子种群</a:t>
            </a:r>
            <a:r>
              <a:rPr lang="en-US" altLang="zh-CN" dirty="0">
                <a:latin typeface="华文仿宋" panose="02010600040101010101" pitchFamily="2" charset="-122"/>
                <a:ea typeface="华文仿宋" panose="02010600040101010101" pitchFamily="2" charset="-122"/>
              </a:rPr>
              <a:t>j</a:t>
            </a:r>
            <a:r>
              <a:rPr lang="zh-CN" altLang="en-US" dirty="0">
                <a:latin typeface="华文仿宋" panose="02010600040101010101" pitchFamily="2" charset="-122"/>
                <a:ea typeface="华文仿宋" panose="02010600040101010101" pitchFamily="2" charset="-122"/>
              </a:rPr>
              <a:t>中粒子</a:t>
            </a:r>
            <a:r>
              <a:rPr lang="en-US" altLang="zh-CN" dirty="0" err="1">
                <a:latin typeface="华文仿宋" panose="02010600040101010101" pitchFamily="2" charset="-122"/>
                <a:ea typeface="华文仿宋" panose="02010600040101010101" pitchFamily="2" charset="-122"/>
              </a:rPr>
              <a:t>i</a:t>
            </a:r>
            <a:r>
              <a:rPr lang="zh-CN" altLang="en-US" dirty="0">
                <a:latin typeface="华文仿宋" panose="02010600040101010101" pitchFamily="2" charset="-122"/>
                <a:ea typeface="华文仿宋" panose="02010600040101010101" pitchFamily="2" charset="-122"/>
              </a:rPr>
              <a:t>的个体最优位置，</a:t>
            </a:r>
            <a:r>
              <a:rPr lang="en-US" altLang="zh-CN" dirty="0">
                <a:latin typeface="华文仿宋" panose="02010600040101010101" pitchFamily="2" charset="-122"/>
                <a:ea typeface="华文仿宋" panose="02010600040101010101" pitchFamily="2" charset="-122"/>
              </a:rPr>
              <a:t>z=</a:t>
            </a:r>
            <a:r>
              <a:rPr lang="en-US" altLang="zh-CN" dirty="0" err="1">
                <a:latin typeface="华文仿宋" panose="02010600040101010101" pitchFamily="2" charset="-122"/>
                <a:ea typeface="华文仿宋" panose="02010600040101010101" pitchFamily="2" charset="-122"/>
              </a:rPr>
              <a:t>P</a:t>
            </a:r>
            <a:r>
              <a:rPr lang="en-US" altLang="zh-CN" sz="1400" dirty="0" err="1">
                <a:latin typeface="华文仿宋" panose="02010600040101010101" pitchFamily="2" charset="-122"/>
                <a:ea typeface="华文仿宋" panose="02010600040101010101" pitchFamily="2" charset="-122"/>
              </a:rPr>
              <a:t>j</a:t>
            </a:r>
            <a:r>
              <a:rPr lang="en-US" altLang="zh-CN"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表示子种群</a:t>
            </a:r>
            <a:r>
              <a:rPr lang="en-US" altLang="zh-CN" dirty="0">
                <a:latin typeface="华文仿宋" panose="02010600040101010101" pitchFamily="2" charset="-122"/>
                <a:ea typeface="华文仿宋" panose="02010600040101010101" pitchFamily="2" charset="-122"/>
              </a:rPr>
              <a:t>j</a:t>
            </a:r>
            <a:r>
              <a:rPr lang="zh-CN" altLang="en-US" dirty="0">
                <a:latin typeface="华文仿宋" panose="02010600040101010101" pitchFamily="2" charset="-122"/>
                <a:ea typeface="华文仿宋" panose="02010600040101010101" pitchFamily="2" charset="-122"/>
              </a:rPr>
              <a:t>搜索到的全局最优位置。</a:t>
            </a:r>
            <a:endParaRPr lang="en-US" altLang="zh-CN" dirty="0">
              <a:latin typeface="华文仿宋" panose="02010600040101010101" pitchFamily="2" charset="-122"/>
              <a:ea typeface="华文仿宋" panose="02010600040101010101" pitchFamily="2" charset="-122"/>
            </a:endParaRPr>
          </a:p>
          <a:p>
            <a:pPr>
              <a:lnSpc>
                <a:spcPct val="150000"/>
              </a:lnSpc>
            </a:pPr>
            <a:r>
              <a:rPr lang="zh-CN" altLang="en-US" dirty="0">
                <a:latin typeface="华文仿宋" panose="02010600040101010101" pitchFamily="2" charset="-122"/>
                <a:ea typeface="华文仿宋" panose="02010600040101010101" pitchFamily="2" charset="-122"/>
              </a:rPr>
              <a:t>由得到的适应度带入，得到目标函数</a:t>
            </a:r>
            <a:r>
              <a:rPr lang="en-US" altLang="zh-CN" dirty="0">
                <a:latin typeface="华文仿宋" panose="02010600040101010101" pitchFamily="2" charset="-122"/>
                <a:ea typeface="华文仿宋" panose="02010600040101010101" pitchFamily="2" charset="-122"/>
              </a:rPr>
              <a:t>f</a:t>
            </a:r>
            <a:r>
              <a:rPr lang="en-US" altLang="zh-CN" sz="1400" dirty="0">
                <a:latin typeface="华文仿宋" panose="02010600040101010101" pitchFamily="2" charset="-122"/>
                <a:ea typeface="华文仿宋" panose="02010600040101010101" pitchFamily="2" charset="-122"/>
              </a:rPr>
              <a:t>1</a:t>
            </a:r>
            <a:r>
              <a:rPr lang="en-US" altLang="zh-CN" dirty="0">
                <a:latin typeface="华文仿宋" panose="02010600040101010101" pitchFamily="2" charset="-122"/>
                <a:ea typeface="华文仿宋" panose="02010600040101010101" pitchFamily="2" charset="-122"/>
              </a:rPr>
              <a:t>(b(</a:t>
            </a:r>
            <a:r>
              <a:rPr lang="en-US" altLang="zh-CN" dirty="0" err="1">
                <a:latin typeface="华文仿宋" panose="02010600040101010101" pitchFamily="2" charset="-122"/>
                <a:ea typeface="华文仿宋" panose="02010600040101010101" pitchFamily="2" charset="-122"/>
              </a:rPr>
              <a:t>j,z</a:t>
            </a:r>
            <a:r>
              <a:rPr lang="en-US" altLang="zh-CN" dirty="0">
                <a:latin typeface="华文仿宋" panose="02010600040101010101" pitchFamily="2" charset="-122"/>
                <a:ea typeface="华文仿宋" panose="02010600040101010101" pitchFamily="2" charset="-122"/>
              </a:rPr>
              <a:t>)),f</a:t>
            </a:r>
            <a:r>
              <a:rPr lang="en-US" altLang="zh-CN" sz="1400" dirty="0">
                <a:latin typeface="华文仿宋" panose="02010600040101010101" pitchFamily="2" charset="-122"/>
                <a:ea typeface="华文仿宋" panose="02010600040101010101" pitchFamily="2" charset="-122"/>
              </a:rPr>
              <a:t>2</a:t>
            </a:r>
            <a:r>
              <a:rPr lang="en-US" altLang="zh-CN" dirty="0">
                <a:latin typeface="华文仿宋" panose="02010600040101010101" pitchFamily="2" charset="-122"/>
                <a:ea typeface="华文仿宋" panose="02010600040101010101" pitchFamily="2" charset="-122"/>
              </a:rPr>
              <a:t>(b(</a:t>
            </a:r>
            <a:r>
              <a:rPr lang="en-US" altLang="zh-CN" dirty="0" err="1">
                <a:latin typeface="华文仿宋" panose="02010600040101010101" pitchFamily="2" charset="-122"/>
                <a:ea typeface="华文仿宋" panose="02010600040101010101" pitchFamily="2" charset="-122"/>
              </a:rPr>
              <a:t>j,z</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对其进行非支配排序，随机选择非支配排序等级最高的粒子中的一个作为子种群</a:t>
            </a:r>
            <a:r>
              <a:rPr lang="en-US" altLang="zh-CN" dirty="0">
                <a:latin typeface="华文仿宋" panose="02010600040101010101" pitchFamily="2" charset="-122"/>
                <a:ea typeface="华文仿宋" panose="02010600040101010101" pitchFamily="2" charset="-122"/>
              </a:rPr>
              <a:t>j</a:t>
            </a:r>
            <a:r>
              <a:rPr lang="zh-CN" altLang="en-US" dirty="0">
                <a:latin typeface="华文仿宋" panose="02010600040101010101" pitchFamily="2" charset="-122"/>
                <a:ea typeface="华文仿宋" panose="02010600040101010101" pitchFamily="2" charset="-122"/>
              </a:rPr>
              <a:t>的最有位置，若不满足终止条件，则进入下一个迭代。将父代子种群的最优非支配解集用于子代的协同。</a:t>
            </a:r>
          </a:p>
        </p:txBody>
      </p:sp>
      <p:pic>
        <p:nvPicPr>
          <p:cNvPr id="7" name="图片 6">
            <a:extLst>
              <a:ext uri="{FF2B5EF4-FFF2-40B4-BE49-F238E27FC236}">
                <a16:creationId xmlns:a16="http://schemas.microsoft.com/office/drawing/2014/main" id="{07016A71-F1AB-4D53-9D8B-4D9EBCECE0EE}"/>
              </a:ext>
            </a:extLst>
          </p:cNvPr>
          <p:cNvPicPr>
            <a:picLocks noChangeAspect="1"/>
          </p:cNvPicPr>
          <p:nvPr/>
        </p:nvPicPr>
        <p:blipFill>
          <a:blip r:embed="rId2"/>
          <a:stretch>
            <a:fillRect/>
          </a:stretch>
        </p:blipFill>
        <p:spPr>
          <a:xfrm>
            <a:off x="3915535" y="2032657"/>
            <a:ext cx="5247619" cy="342857"/>
          </a:xfrm>
          <a:prstGeom prst="rect">
            <a:avLst/>
          </a:prstGeom>
        </p:spPr>
      </p:pic>
      <p:pic>
        <p:nvPicPr>
          <p:cNvPr id="8" name="图片 7">
            <a:extLst>
              <a:ext uri="{FF2B5EF4-FFF2-40B4-BE49-F238E27FC236}">
                <a16:creationId xmlns:a16="http://schemas.microsoft.com/office/drawing/2014/main" id="{9FD282F8-F591-43AD-BF90-56BCBD7A1F23}"/>
              </a:ext>
            </a:extLst>
          </p:cNvPr>
          <p:cNvPicPr>
            <a:picLocks noChangeAspect="1"/>
          </p:cNvPicPr>
          <p:nvPr/>
        </p:nvPicPr>
        <p:blipFill>
          <a:blip r:embed="rId3"/>
          <a:stretch>
            <a:fillRect/>
          </a:stretch>
        </p:blipFill>
        <p:spPr>
          <a:xfrm>
            <a:off x="4097926" y="3193266"/>
            <a:ext cx="266255" cy="443758"/>
          </a:xfrm>
          <a:prstGeom prst="rect">
            <a:avLst/>
          </a:prstGeom>
        </p:spPr>
      </p:pic>
    </p:spTree>
    <p:extLst>
      <p:ext uri="{BB962C8B-B14F-4D97-AF65-F5344CB8AC3E}">
        <p14:creationId xmlns:p14="http://schemas.microsoft.com/office/powerpoint/2010/main" val="2662193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F6A1D-9D2E-4C59-9223-D7BA1DF90CDC}"/>
              </a:ext>
            </a:extLst>
          </p:cNvPr>
          <p:cNvSpPr>
            <a:spLocks noGrp="1"/>
          </p:cNvSpPr>
          <p:nvPr>
            <p:ph type="title"/>
          </p:nvPr>
        </p:nvSpPr>
        <p:spPr/>
        <p:txBody>
          <a:bodyPr/>
          <a:lstStyle/>
          <a:p>
            <a:r>
              <a:rPr lang="zh-CN" altLang="en-US" dirty="0">
                <a:latin typeface="华文仿宋" panose="02010600040101010101" pitchFamily="2" charset="-122"/>
                <a:ea typeface="华文仿宋" panose="02010600040101010101" pitchFamily="2" charset="-122"/>
              </a:rPr>
              <a:t>算法流程</a:t>
            </a:r>
          </a:p>
        </p:txBody>
      </p:sp>
      <p:sp>
        <p:nvSpPr>
          <p:cNvPr id="5" name="内容占位符 4">
            <a:extLst>
              <a:ext uri="{FF2B5EF4-FFF2-40B4-BE49-F238E27FC236}">
                <a16:creationId xmlns:a16="http://schemas.microsoft.com/office/drawing/2014/main" id="{276BAD2A-6F64-4D06-BF99-0A52E8D7FAA4}"/>
              </a:ext>
            </a:extLst>
          </p:cNvPr>
          <p:cNvSpPr>
            <a:spLocks noGrp="1"/>
          </p:cNvSpPr>
          <p:nvPr>
            <p:ph idx="1"/>
          </p:nvPr>
        </p:nvSpPr>
        <p:spPr/>
        <p:txBody>
          <a:bodyPr/>
          <a:lstStyle/>
          <a:p>
            <a:endParaRPr lang="zh-CN" altLang="en-US"/>
          </a:p>
        </p:txBody>
      </p:sp>
      <p:pic>
        <p:nvPicPr>
          <p:cNvPr id="6" name="图片 5">
            <a:extLst>
              <a:ext uri="{FF2B5EF4-FFF2-40B4-BE49-F238E27FC236}">
                <a16:creationId xmlns:a16="http://schemas.microsoft.com/office/drawing/2014/main" id="{F3664A75-4325-4FE6-88D9-909EA03BE5BB}"/>
              </a:ext>
            </a:extLst>
          </p:cNvPr>
          <p:cNvPicPr>
            <a:picLocks noChangeAspect="1"/>
          </p:cNvPicPr>
          <p:nvPr/>
        </p:nvPicPr>
        <p:blipFill>
          <a:blip r:embed="rId3"/>
          <a:stretch>
            <a:fillRect/>
          </a:stretch>
        </p:blipFill>
        <p:spPr>
          <a:xfrm>
            <a:off x="3143619" y="1319820"/>
            <a:ext cx="5904762" cy="4857143"/>
          </a:xfrm>
          <a:prstGeom prst="rect">
            <a:avLst/>
          </a:prstGeom>
        </p:spPr>
      </p:pic>
    </p:spTree>
    <p:extLst>
      <p:ext uri="{BB962C8B-B14F-4D97-AF65-F5344CB8AC3E}">
        <p14:creationId xmlns:p14="http://schemas.microsoft.com/office/powerpoint/2010/main" val="903044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3FDF7-8AF0-4E3A-B040-381481480C02}"/>
              </a:ext>
            </a:extLst>
          </p:cNvPr>
          <p:cNvSpPr>
            <a:spLocks noGrp="1"/>
          </p:cNvSpPr>
          <p:nvPr>
            <p:ph type="title"/>
          </p:nvPr>
        </p:nvSpPr>
        <p:spPr/>
        <p:txBody>
          <a:bodyPr/>
          <a:lstStyle/>
          <a:p>
            <a:r>
              <a:rPr lang="zh-CN" altLang="en-US" dirty="0">
                <a:latin typeface="华文仿宋" panose="02010600040101010101" pitchFamily="2" charset="-122"/>
                <a:ea typeface="华文仿宋" panose="02010600040101010101" pitchFamily="2" charset="-122"/>
              </a:rPr>
              <a:t>仿真结果分析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9CCB6A2-D4D7-4860-8D25-3B9CCAE022F5}"/>
                  </a:ext>
                </a:extLst>
              </p:cNvPr>
              <p:cNvSpPr>
                <a:spLocks noGrp="1"/>
              </p:cNvSpPr>
              <p:nvPr>
                <p:ph idx="1"/>
              </p:nvPr>
            </p:nvSpPr>
            <p:spPr/>
            <p:txBody>
              <a:bodyPr/>
              <a:lstStyle/>
              <a:p>
                <a:pPr>
                  <a:lnSpc>
                    <a:spcPct val="150000"/>
                  </a:lnSpc>
                </a:pPr>
                <a:r>
                  <a:rPr lang="zh-CN" altLang="en-US" dirty="0">
                    <a:latin typeface="华文仿宋" panose="02010600040101010101" pitchFamily="2" charset="-122"/>
                    <a:ea typeface="华文仿宋" panose="02010600040101010101" pitchFamily="2" charset="-122"/>
                  </a:rPr>
                  <a:t>选用常用二维测试函数</a:t>
                </a:r>
                <a:r>
                  <a:rPr lang="en-US" altLang="zh-CN" dirty="0">
                    <a:latin typeface="华文仿宋" panose="02010600040101010101" pitchFamily="2" charset="-122"/>
                    <a:ea typeface="华文仿宋" panose="02010600040101010101" pitchFamily="2" charset="-122"/>
                  </a:rPr>
                  <a:t>ZDT1</a:t>
                </a: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ZDT2</a:t>
                </a: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ZDT3</a:t>
                </a:r>
                <a:r>
                  <a:rPr lang="zh-CN" altLang="en-US" dirty="0">
                    <a:latin typeface="华文仿宋" panose="02010600040101010101" pitchFamily="2" charset="-122"/>
                    <a:ea typeface="华文仿宋" panose="02010600040101010101" pitchFamily="2" charset="-122"/>
                  </a:rPr>
                  <a:t>和高维目标测试函数</a:t>
                </a:r>
                <a:r>
                  <a:rPr lang="en-US" altLang="zh-CN" dirty="0">
                    <a:latin typeface="华文仿宋" panose="02010600040101010101" pitchFamily="2" charset="-122"/>
                    <a:ea typeface="华文仿宋" panose="02010600040101010101" pitchFamily="2" charset="-122"/>
                  </a:rPr>
                  <a:t>DTLZ1</a:t>
                </a: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DTLZ2</a:t>
                </a:r>
                <a:r>
                  <a:rPr lang="zh-CN" altLang="en-US" dirty="0">
                    <a:latin typeface="华文仿宋" panose="02010600040101010101" pitchFamily="2" charset="-122"/>
                    <a:ea typeface="华文仿宋" panose="02010600040101010101" pitchFamily="2" charset="-122"/>
                  </a:rPr>
                  <a:t>，选取</a:t>
                </a:r>
                <a:r>
                  <a:rPr lang="en-US" altLang="zh-CN" dirty="0">
                    <a:latin typeface="华文仿宋" panose="02010600040101010101" pitchFamily="2" charset="-122"/>
                    <a:ea typeface="华文仿宋" panose="02010600040101010101" pitchFamily="2" charset="-122"/>
                  </a:rPr>
                  <a:t>NSGA-Ⅱ</a:t>
                </a: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MOEA/D</a:t>
                </a:r>
                <a:r>
                  <a:rPr lang="zh-CN" altLang="en-US" dirty="0">
                    <a:latin typeface="华文仿宋" panose="02010600040101010101" pitchFamily="2" charset="-122"/>
                    <a:ea typeface="华文仿宋" panose="02010600040101010101" pitchFamily="2" charset="-122"/>
                  </a:rPr>
                  <a:t>和</a:t>
                </a:r>
                <a:r>
                  <a:rPr lang="en-US" altLang="zh-CN" dirty="0">
                    <a:latin typeface="华文仿宋" panose="02010600040101010101" pitchFamily="2" charset="-122"/>
                    <a:ea typeface="华文仿宋" panose="02010600040101010101" pitchFamily="2" charset="-122"/>
                  </a:rPr>
                  <a:t>GDE3</a:t>
                </a:r>
                <a:r>
                  <a:rPr lang="zh-CN" altLang="en-US" dirty="0">
                    <a:latin typeface="华文仿宋" panose="02010600040101010101" pitchFamily="2" charset="-122"/>
                    <a:ea typeface="华文仿宋" panose="02010600040101010101" pitchFamily="2" charset="-122"/>
                  </a:rPr>
                  <a:t>算法，与本文中的</a:t>
                </a:r>
                <a:r>
                  <a:rPr lang="en-US" altLang="zh-CN" dirty="0">
                    <a:latin typeface="华文仿宋" panose="02010600040101010101" pitchFamily="2" charset="-122"/>
                    <a:ea typeface="华文仿宋" panose="02010600040101010101" pitchFamily="2" charset="-122"/>
                  </a:rPr>
                  <a:t>CCMOPSO</a:t>
                </a:r>
                <a:r>
                  <a:rPr lang="zh-CN" altLang="en-US" dirty="0">
                    <a:latin typeface="华文仿宋" panose="02010600040101010101" pitchFamily="2" charset="-122"/>
                    <a:ea typeface="华文仿宋" panose="02010600040101010101" pitchFamily="2" charset="-122"/>
                  </a:rPr>
                  <a:t>算法进行对于。性能评价方式采用统计前沿，加法二进制指标</a:t>
                </a:r>
                <a14:m>
                  <m:oMath xmlns:m="http://schemas.openxmlformats.org/officeDocument/2006/math">
                    <m:r>
                      <a:rPr lang="zh-CN" altLang="en-US" i="1" smtClean="0">
                        <a:latin typeface="Cambria Math" panose="02040503050406030204" pitchFamily="18" charset="0"/>
                      </a:rPr>
                      <m:t>𝜀</m:t>
                    </m:r>
                  </m:oMath>
                </a14:m>
                <a:r>
                  <a:rPr lang="zh-CN" altLang="en-US" dirty="0">
                    <a:latin typeface="华文仿宋" panose="02010600040101010101" pitchFamily="2" charset="-122"/>
                    <a:ea typeface="华文仿宋" panose="02010600040101010101" pitchFamily="2" charset="-122"/>
                  </a:rPr>
                  <a:t>，超体积指标（</a:t>
                </a:r>
                <a:r>
                  <a:rPr lang="en-US" altLang="zh-CN" dirty="0">
                    <a:latin typeface="华文仿宋" panose="02010600040101010101" pitchFamily="2" charset="-122"/>
                    <a:ea typeface="华文仿宋" panose="02010600040101010101" pitchFamily="2" charset="-122"/>
                  </a:rPr>
                  <a:t>HV</a:t>
                </a:r>
                <a:r>
                  <a:rPr lang="zh-CN" altLang="en-US" dirty="0">
                    <a:latin typeface="华文仿宋" panose="02010600040101010101" pitchFamily="2" charset="-122"/>
                    <a:ea typeface="华文仿宋" panose="02010600040101010101" pitchFamily="2" charset="-122"/>
                  </a:rPr>
                  <a:t>），算法运行时间。</a:t>
                </a:r>
                <a:endParaRPr lang="en-US" altLang="zh-CN" dirty="0">
                  <a:latin typeface="华文仿宋" panose="02010600040101010101" pitchFamily="2" charset="-122"/>
                  <a:ea typeface="华文仿宋" panose="02010600040101010101" pitchFamily="2" charset="-122"/>
                </a:endParaRPr>
              </a:p>
            </p:txBody>
          </p:sp>
        </mc:Choice>
        <mc:Fallback xmlns="">
          <p:sp>
            <p:nvSpPr>
              <p:cNvPr id="3" name="内容占位符 2">
                <a:extLst>
                  <a:ext uri="{FF2B5EF4-FFF2-40B4-BE49-F238E27FC236}">
                    <a16:creationId xmlns:a16="http://schemas.microsoft.com/office/drawing/2014/main" id="{29CCB6A2-D4D7-4860-8D25-3B9CCAE022F5}"/>
                  </a:ext>
                </a:extLst>
              </p:cNvPr>
              <p:cNvSpPr>
                <a:spLocks noGrp="1" noRot="1" noChangeAspect="1" noMove="1" noResize="1" noEditPoints="1" noAdjustHandles="1" noChangeArrowheads="1" noChangeShapeType="1" noTextEdit="1"/>
              </p:cNvSpPr>
              <p:nvPr>
                <p:ph idx="1"/>
              </p:nvPr>
            </p:nvSpPr>
            <p:spPr>
              <a:blipFill>
                <a:blip r:embed="rId3"/>
                <a:stretch>
                  <a:fillRect l="-1043" r="-21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08748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TotalTime>
  <Words>1084</Words>
  <Application>Microsoft Office PowerPoint</Application>
  <PresentationFormat>宽屏</PresentationFormat>
  <Paragraphs>46</Paragraphs>
  <Slides>15</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等线 Light</vt:lpstr>
      <vt:lpstr>华文仿宋</vt:lpstr>
      <vt:lpstr>Arial</vt:lpstr>
      <vt:lpstr>Cambria Math</vt:lpstr>
      <vt:lpstr>Office 主题​​</vt:lpstr>
      <vt:lpstr>基于大规模变量分解的多目标粒子群优化算法研究阅读报告</vt:lpstr>
      <vt:lpstr>粒子群优化算法</vt:lpstr>
      <vt:lpstr>合作协同进化</vt:lpstr>
      <vt:lpstr>变量分解方法</vt:lpstr>
      <vt:lpstr>变量随机分解策略</vt:lpstr>
      <vt:lpstr>基于变量分解的多目标粒子群优化算法（CCMOPSO）</vt:lpstr>
      <vt:lpstr>基于变量分解的多目标粒子群优化算法（CCMOPSO）</vt:lpstr>
      <vt:lpstr>算法流程</vt:lpstr>
      <vt:lpstr>仿真结果分析</vt:lpstr>
      <vt:lpstr>PowerPoint 演示文稿</vt:lpstr>
      <vt:lpstr>三维目标测试函数</vt:lpstr>
      <vt:lpstr>加法二进制指标值对比</vt:lpstr>
      <vt:lpstr>超体积指标HV</vt:lpstr>
      <vt:lpstr>算法运行时间</vt:lpstr>
      <vt:lpstr>谢谢观赏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个人每日所需营养与摄取食品最优化选择</dc:title>
  <dc:creator>孙 剑</dc:creator>
  <cp:lastModifiedBy>孙 剑</cp:lastModifiedBy>
  <cp:revision>46</cp:revision>
  <dcterms:created xsi:type="dcterms:W3CDTF">2018-10-23T02:10:12Z</dcterms:created>
  <dcterms:modified xsi:type="dcterms:W3CDTF">2018-11-12T12:46:21Z</dcterms:modified>
</cp:coreProperties>
</file>