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7"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27597C-8CCD-475D-9143-4564304F0B92}" v="360" dt="2022-12-14T19:55:19.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2417779" y="802298"/>
            <a:ext cx="8637073" cy="2541431"/>
          </a:xfrm>
        </p:spPr>
        <p:txBody>
          <a:bodyPr bIns="0" rtlCol="0" anchor="b">
            <a:normAutofit/>
          </a:bodyPr>
          <a:lstStyle>
            <a:lvl1pPr algn="l">
              <a:defRPr sz="6600"/>
            </a:lvl1pPr>
          </a:lstStyle>
          <a:p>
            <a:pPr rtl="0"/>
            <a:r>
              <a:rPr lang="tr"/>
              <a:t>Asıl başlık stilini düzenlemek için tıklayın</a:t>
            </a:r>
            <a:endParaRPr lang="en-US" dirty="0"/>
          </a:p>
        </p:txBody>
      </p:sp>
      <p:sp>
        <p:nvSpPr>
          <p:cNvPr id="3" name="Alt Başlık 2"/>
          <p:cNvSpPr>
            <a:spLocks noGrp="1"/>
          </p:cNvSpPr>
          <p:nvPr>
            <p:ph type="subTitle" idx="1"/>
          </p:nvPr>
        </p:nvSpPr>
        <p:spPr>
          <a:xfrm>
            <a:off x="2417780"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
              <a:t>Asıl alt başlık stilini düzenlemek için tıklatın</a:t>
            </a:r>
            <a:endParaRPr lang="en-US" dirty="0"/>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12/14/2022</a:t>
            </a:fld>
            <a:endParaRPr lang="en-US" dirty="0"/>
          </a:p>
        </p:txBody>
      </p:sp>
      <p:sp>
        <p:nvSpPr>
          <p:cNvPr id="5" name="Alt Bilgi Yer Tutucusu 4"/>
          <p:cNvSpPr>
            <a:spLocks noGrp="1"/>
          </p:cNvSpPr>
          <p:nvPr>
            <p:ph type="ftr" sz="quarter" idx="11"/>
          </p:nvPr>
        </p:nvSpPr>
        <p:spPr>
          <a:xfrm>
            <a:off x="2416500" y="329307"/>
            <a:ext cx="4973915" cy="309201"/>
          </a:xfrm>
        </p:spPr>
        <p:txBody>
          <a:bodyPr rtlCol="0"/>
          <a:lstStyle/>
          <a:p>
            <a:pPr rtl="0"/>
            <a:endParaRPr lang="en-US" dirty="0"/>
          </a:p>
        </p:txBody>
      </p:sp>
      <p:sp>
        <p:nvSpPr>
          <p:cNvPr id="6" name="Slayt Numarası Yer Tutucusu 5"/>
          <p:cNvSpPr>
            <a:spLocks noGrp="1"/>
          </p:cNvSpPr>
          <p:nvPr>
            <p:ph type="sldNum" sz="quarter" idx="12"/>
          </p:nvPr>
        </p:nvSpPr>
        <p:spPr>
          <a:xfrm>
            <a:off x="1437664" y="798973"/>
            <a:ext cx="811019" cy="503578"/>
          </a:xfrm>
        </p:spPr>
        <p:txBody>
          <a:bodyPr rtlCol="0"/>
          <a:lstStyle/>
          <a:p>
            <a:pPr rtl="0"/>
            <a:fld id="{6D22F896-40B5-4ADD-8801-0D06FADFA095}" type="slidenum">
              <a:rPr lang="en-US" dirty="0"/>
              <a:t>‹#›</a:t>
            </a:fld>
            <a:endParaRPr lang="en-US" dirty="0"/>
          </a:p>
        </p:txBody>
      </p:sp>
      <p:cxnSp>
        <p:nvCxnSpPr>
          <p:cNvPr id="15" name="Düz Bağlayıcı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12/14/2022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26" name="Düz Bağlayıcı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439111" y="798973"/>
            <a:ext cx="1615742" cy="4659889"/>
          </a:xfrm>
        </p:spPr>
        <p:txBody>
          <a:bodyPr vert="eaVert" rtlCol="0"/>
          <a:lstStyle>
            <a:lvl1pPr algn="l">
              <a:defRPr/>
            </a:lvl1pPr>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a:xfrm>
            <a:off x="1444672" y="798973"/>
            <a:ext cx="7828830" cy="4659889"/>
          </a:xfrm>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12/14/2022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15" name="Düz Bağlayıcı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İçerik Yer Tutucusu 2"/>
          <p:cNvSpPr>
            <a:spLocks noGrp="1"/>
          </p:cNvSpPr>
          <p:nvPr>
            <p:ph idx="1"/>
          </p:nvPr>
        </p:nvSpPr>
        <p:spPr/>
        <p:txBody>
          <a:bodyPr rtlCol="0" anchor="t"/>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12/14/2022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33" name="Düz Bağlayıcı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Başlığı">
    <p:spTree>
      <p:nvGrpSpPr>
        <p:cNvPr id="1" name=""/>
        <p:cNvGrpSpPr/>
        <p:nvPr/>
      </p:nvGrpSpPr>
      <p:grpSpPr>
        <a:xfrm>
          <a:off x="0" y="0"/>
          <a:ext cx="0" cy="0"/>
          <a:chOff x="0" y="0"/>
          <a:chExt cx="0" cy="0"/>
        </a:xfrm>
      </p:grpSpPr>
      <p:sp>
        <p:nvSpPr>
          <p:cNvPr id="2" name="Başlık 1"/>
          <p:cNvSpPr>
            <a:spLocks noGrp="1"/>
          </p:cNvSpPr>
          <p:nvPr>
            <p:ph type="title"/>
          </p:nvPr>
        </p:nvSpPr>
        <p:spPr>
          <a:xfrm>
            <a:off x="1454239" y="1756130"/>
            <a:ext cx="8643154" cy="1887950"/>
          </a:xfrm>
        </p:spPr>
        <p:txBody>
          <a:bodyPr rtlCol="0" anchor="b">
            <a:normAutofit/>
          </a:bodyPr>
          <a:lstStyle>
            <a:lvl1pPr algn="l">
              <a:defRPr sz="3600"/>
            </a:lvl1p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454239"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
              <a:t>Asıl metin stillerini düzenlemek için tıklayın</a:t>
            </a:r>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12/14/2022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15" name="Düz Bağlayıcı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449217" y="804889"/>
            <a:ext cx="9605635" cy="1059305"/>
          </a:xfrm>
        </p:spPr>
        <p:txBody>
          <a:bodyPr rtlCol="0"/>
          <a:lstStyle/>
          <a:p>
            <a:pPr rtl="0"/>
            <a:r>
              <a:rPr lang="tr"/>
              <a:t>Asıl başlık stilini düzenlemek için tıklayın</a:t>
            </a:r>
            <a:endParaRPr lang="en-US" dirty="0"/>
          </a:p>
        </p:txBody>
      </p:sp>
      <p:sp>
        <p:nvSpPr>
          <p:cNvPr id="3" name="İçerik Yer Tutucusu 2"/>
          <p:cNvSpPr>
            <a:spLocks noGrp="1"/>
          </p:cNvSpPr>
          <p:nvPr>
            <p:ph sz="half" idx="1"/>
          </p:nvPr>
        </p:nvSpPr>
        <p:spPr>
          <a:xfrm>
            <a:off x="1447331" y="2010878"/>
            <a:ext cx="4645152" cy="3448595"/>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İçerik Yer Tutucusu 3"/>
          <p:cNvSpPr>
            <a:spLocks noGrp="1"/>
          </p:cNvSpPr>
          <p:nvPr>
            <p:ph sz="half" idx="2"/>
          </p:nvPr>
        </p:nvSpPr>
        <p:spPr>
          <a:xfrm>
            <a:off x="6413771" y="2017343"/>
            <a:ext cx="4645152" cy="3441520"/>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Tarih Yer Tutucusu 4"/>
          <p:cNvSpPr>
            <a:spLocks noGrp="1"/>
          </p:cNvSpPr>
          <p:nvPr>
            <p:ph type="dt" sz="half" idx="10"/>
          </p:nvPr>
        </p:nvSpPr>
        <p:spPr/>
        <p:txBody>
          <a:bodyPr rtlCol="0"/>
          <a:lstStyle/>
          <a:p>
            <a:pPr rtl="0"/>
            <a:fld id="{48A87A34-81AB-432B-8DAE-1953F412C126}" type="datetimeFigureOut">
              <a:rPr lang="en-US" dirty="0"/>
              <a:t>12/14/2022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35" name="Düz Bağlayıcı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447191" y="804163"/>
            <a:ext cx="9607661" cy="1056319"/>
          </a:xfrm>
        </p:spPr>
        <p:txBody>
          <a:bodyPr rtlCol="0"/>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447191" y="2019549"/>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4" name="İçerik Yer Tutucusu 3"/>
          <p:cNvSpPr>
            <a:spLocks noGrp="1"/>
          </p:cNvSpPr>
          <p:nvPr>
            <p:ph sz="half" idx="2"/>
          </p:nvPr>
        </p:nvSpPr>
        <p:spPr>
          <a:xfrm>
            <a:off x="1447191" y="2824269"/>
            <a:ext cx="4645152" cy="2644457"/>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Metin Yer Tutucusu 4"/>
          <p:cNvSpPr>
            <a:spLocks noGrp="1"/>
          </p:cNvSpPr>
          <p:nvPr>
            <p:ph type="body" sz="quarter" idx="3"/>
          </p:nvPr>
        </p:nvSpPr>
        <p:spPr>
          <a:xfrm>
            <a:off x="6412362" y="2023003"/>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6" name="İçerik Yer Tutucusu 5"/>
          <p:cNvSpPr>
            <a:spLocks noGrp="1"/>
          </p:cNvSpPr>
          <p:nvPr>
            <p:ph sz="quarter" idx="4"/>
          </p:nvPr>
        </p:nvSpPr>
        <p:spPr>
          <a:xfrm>
            <a:off x="6412362" y="2821491"/>
            <a:ext cx="4645152" cy="2637371"/>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7" name="Tarih Yer Tutucusu 6"/>
          <p:cNvSpPr>
            <a:spLocks noGrp="1"/>
          </p:cNvSpPr>
          <p:nvPr>
            <p:ph type="dt" sz="half" idx="10"/>
          </p:nvPr>
        </p:nvSpPr>
        <p:spPr/>
        <p:txBody>
          <a:bodyPr rtlCol="0"/>
          <a:lstStyle/>
          <a:p>
            <a:pPr rtl="0"/>
            <a:fld id="{48A87A34-81AB-432B-8DAE-1953F412C126}" type="datetimeFigureOut">
              <a:rPr lang="en-US" dirty="0"/>
              <a:t>12/14/2022</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29" name="Düz Bağlayıcı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48A87A34-81AB-432B-8DAE-1953F412C126}" type="datetimeFigureOut">
              <a:rPr lang="en-US" dirty="0"/>
              <a:t>12/14/2022</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25" name="Düz Bağlayıcı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48A87A34-81AB-432B-8DAE-1953F412C126}" type="datetimeFigureOut">
              <a:rPr lang="en-US" dirty="0"/>
              <a:t>12/14/2022</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444671" y="798973"/>
            <a:ext cx="3273099" cy="2247117"/>
          </a:xfrm>
        </p:spPr>
        <p:txBody>
          <a:bodyPr rtlCol="0" anchor="b">
            <a:normAutofit/>
          </a:bodyPr>
          <a:lstStyle>
            <a:lvl1pPr algn="l">
              <a:defRPr sz="2400"/>
            </a:lvl1pPr>
          </a:lstStyle>
          <a:p>
            <a:pPr rtl="0"/>
            <a:r>
              <a:rPr lang="tr"/>
              <a:t>Asıl başlık stilini düzenlemek için tıklayın</a:t>
            </a:r>
            <a:endParaRPr lang="en-US" dirty="0"/>
          </a:p>
        </p:txBody>
      </p:sp>
      <p:sp>
        <p:nvSpPr>
          <p:cNvPr id="3" name="İçerik Yer Tutucusu 2"/>
          <p:cNvSpPr>
            <a:spLocks noGrp="1"/>
          </p:cNvSpPr>
          <p:nvPr>
            <p:ph idx="1"/>
          </p:nvPr>
        </p:nvSpPr>
        <p:spPr>
          <a:xfrm>
            <a:off x="5043714" y="798974"/>
            <a:ext cx="6012470" cy="4658826"/>
          </a:xfrm>
        </p:spPr>
        <p:txBody>
          <a:bodyPr rtlCol="0" anchor="ct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Metin Yer Tutucusu 3"/>
          <p:cNvSpPr>
            <a:spLocks noGrp="1"/>
          </p:cNvSpPr>
          <p:nvPr>
            <p:ph type="body" sz="half" idx="2"/>
          </p:nvPr>
        </p:nvSpPr>
        <p:spPr>
          <a:xfrm>
            <a:off x="1444671" y="3205491"/>
            <a:ext cx="3275013" cy="2248181"/>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48A87A34-81AB-432B-8DAE-1953F412C126}" type="datetimeFigureOut">
              <a:rPr lang="en-US" dirty="0"/>
              <a:t>12/14/2022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17" name="Düz Bağlayıcı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grpSp>
        <p:nvGrpSpPr>
          <p:cNvPr id="8" name="Grup 7"/>
          <p:cNvGrpSpPr/>
          <p:nvPr/>
        </p:nvGrpSpPr>
        <p:grpSpPr>
          <a:xfrm>
            <a:off x="7477387" y="482170"/>
            <a:ext cx="4074533" cy="5149101"/>
            <a:chOff x="7477387" y="482170"/>
            <a:chExt cx="4074533" cy="5149101"/>
          </a:xfrm>
        </p:grpSpPr>
        <p:sp>
          <p:nvSpPr>
            <p:cNvPr id="18" name="Dikdörtgen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Dikdörtgen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Başlık 1"/>
          <p:cNvSpPr>
            <a:spLocks noGrp="1"/>
          </p:cNvSpPr>
          <p:nvPr>
            <p:ph type="title"/>
          </p:nvPr>
        </p:nvSpPr>
        <p:spPr>
          <a:xfrm>
            <a:off x="1451206" y="1129513"/>
            <a:ext cx="5532328" cy="1830584"/>
          </a:xfrm>
        </p:spPr>
        <p:txBody>
          <a:bodyPr rtlCol="0" anchor="b">
            <a:normAutofit/>
          </a:bodyPr>
          <a:lstStyle>
            <a:lvl1pPr>
              <a:defRPr sz="3200"/>
            </a:lvl1pPr>
          </a:lstStyle>
          <a:p>
            <a:pPr rtl="0"/>
            <a:r>
              <a:rPr lang="tr"/>
              <a:t>Asıl başlık stilini düzenlemek için tıklayın</a:t>
            </a:r>
            <a:endParaRPr lang="en-US" dirty="0"/>
          </a:p>
        </p:txBody>
      </p:sp>
      <p:sp>
        <p:nvSpPr>
          <p:cNvPr id="3" name="Resim Yer Tutucusu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
              <a:t>Resim eklemek için simgeye tıklayın</a:t>
            </a:r>
            <a:endParaRPr lang="en-US" dirty="0"/>
          </a:p>
        </p:txBody>
      </p:sp>
      <p:sp>
        <p:nvSpPr>
          <p:cNvPr id="4" name="Metin Yer Tutucusu 3"/>
          <p:cNvSpPr>
            <a:spLocks noGrp="1"/>
          </p:cNvSpPr>
          <p:nvPr>
            <p:ph type="body" sz="half" idx="2"/>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a:xfrm>
            <a:off x="1447382" y="5469856"/>
            <a:ext cx="5527351" cy="320123"/>
          </a:xfrm>
        </p:spPr>
        <p:txBody>
          <a:bodyPr rtlCol="0"/>
          <a:lstStyle>
            <a:lvl1pPr algn="l">
              <a:defRPr/>
            </a:lvl1pPr>
          </a:lstStyle>
          <a:p>
            <a:pPr rtl="0"/>
            <a:fld id="{48A87A34-81AB-432B-8DAE-1953F412C126}" type="datetimeFigureOut">
              <a:rPr lang="en-US" dirty="0"/>
              <a:pPr rtl="0"/>
              <a:t>12/14/2022</a:t>
            </a:fld>
            <a:endParaRPr lang="en-US" dirty="0"/>
          </a:p>
        </p:txBody>
      </p:sp>
      <p:sp>
        <p:nvSpPr>
          <p:cNvPr id="6" name="Alt Bilgi Yer Tutucusu 5"/>
          <p:cNvSpPr>
            <a:spLocks noGrp="1"/>
          </p:cNvSpPr>
          <p:nvPr>
            <p:ph type="ftr" sz="quarter" idx="11"/>
          </p:nvPr>
        </p:nvSpPr>
        <p:spPr>
          <a:xfrm>
            <a:off x="1447382" y="318640"/>
            <a:ext cx="5541004" cy="320931"/>
          </a:xfrm>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31" name="Düz Bağlayıcı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Dikdörtgen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Resim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Başlık Yer Tutucusu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p>
        </p:txBody>
      </p:sp>
      <p:sp>
        <p:nvSpPr>
          <p:cNvPr id="4" name="Tarih Yer Tutucusu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48A87A34-81AB-432B-8DAE-1953F412C126}" type="datetimeFigureOut">
              <a:rPr lang="en-US" dirty="0"/>
              <a:pPr rtl="0"/>
              <a:t>12/14/2022</a:t>
            </a:fld>
            <a:endParaRPr lang="en-US" dirty="0"/>
          </a:p>
        </p:txBody>
      </p:sp>
      <p:sp>
        <p:nvSpPr>
          <p:cNvPr id="5" name="Alt Bilgi Yer Tutucusu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en-US" dirty="0"/>
          </a:p>
        </p:txBody>
      </p:sp>
      <p:sp>
        <p:nvSpPr>
          <p:cNvPr id="6" name="Slayt Numarası Yer Tutucusu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rtl="0"/>
            <a:fld id="{6D22F896-40B5-4ADD-8801-0D06FADFA095}" type="slidenum">
              <a:rPr lang="en-US" dirty="0"/>
              <a:pPr/>
              <a:t>‹#›</a:t>
            </a:fld>
            <a:endParaRPr lang="en-US" dirty="0"/>
          </a:p>
        </p:txBody>
      </p:sp>
      <p:cxnSp>
        <p:nvCxnSpPr>
          <p:cNvPr id="10" name="Düz Bağlayıcı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normAutofit/>
          </a:bodyPr>
          <a:lstStyle/>
          <a:p>
            <a:r>
              <a:rPr lang="en-US" sz="2900" dirty="0">
                <a:ea typeface="+mj-lt"/>
                <a:cs typeface="+mj-lt"/>
              </a:rPr>
              <a:t>Retina </a:t>
            </a:r>
            <a:r>
              <a:rPr lang="en-US" sz="2900" dirty="0" err="1">
                <a:ea typeface="+mj-lt"/>
                <a:cs typeface="+mj-lt"/>
              </a:rPr>
              <a:t>kan</a:t>
            </a:r>
            <a:r>
              <a:rPr lang="en-US" sz="2900" dirty="0">
                <a:ea typeface="+mj-lt"/>
                <a:cs typeface="+mj-lt"/>
              </a:rPr>
              <a:t> </a:t>
            </a:r>
            <a:r>
              <a:rPr lang="en-US" sz="2900" dirty="0" err="1">
                <a:ea typeface="+mj-lt"/>
                <a:cs typeface="+mj-lt"/>
              </a:rPr>
              <a:t>damarlarını</a:t>
            </a:r>
            <a:r>
              <a:rPr lang="en-US" sz="2900" dirty="0">
                <a:ea typeface="+mj-lt"/>
                <a:cs typeface="+mj-lt"/>
              </a:rPr>
              <a:t> </a:t>
            </a:r>
            <a:r>
              <a:rPr lang="en-US" sz="2900" dirty="0" err="1">
                <a:ea typeface="+mj-lt"/>
                <a:cs typeface="+mj-lt"/>
              </a:rPr>
              <a:t>çıkarmak</a:t>
            </a:r>
            <a:r>
              <a:rPr lang="en-US" sz="2900" dirty="0">
                <a:ea typeface="+mj-lt"/>
                <a:cs typeface="+mj-lt"/>
              </a:rPr>
              <a:t> </a:t>
            </a:r>
            <a:r>
              <a:rPr lang="en-US" sz="2900" dirty="0" err="1">
                <a:ea typeface="+mj-lt"/>
                <a:cs typeface="+mj-lt"/>
              </a:rPr>
              <a:t>için</a:t>
            </a:r>
            <a:r>
              <a:rPr lang="en-US" sz="2900" dirty="0">
                <a:ea typeface="+mj-lt"/>
                <a:cs typeface="+mj-lt"/>
              </a:rPr>
              <a:t> </a:t>
            </a:r>
            <a:r>
              <a:rPr lang="en-US" sz="2900" dirty="0" err="1">
                <a:ea typeface="+mj-lt"/>
                <a:cs typeface="+mj-lt"/>
              </a:rPr>
              <a:t>eşikleme</a:t>
            </a:r>
            <a:r>
              <a:rPr lang="en-US" sz="2900" dirty="0">
                <a:ea typeface="+mj-lt"/>
                <a:cs typeface="+mj-lt"/>
              </a:rPr>
              <a:t> </a:t>
            </a:r>
            <a:r>
              <a:rPr lang="en-US" sz="2900" dirty="0" err="1">
                <a:ea typeface="+mj-lt"/>
                <a:cs typeface="+mj-lt"/>
              </a:rPr>
              <a:t>temelli</a:t>
            </a:r>
            <a:r>
              <a:rPr lang="en-US" sz="2900" dirty="0">
                <a:ea typeface="+mj-lt"/>
                <a:cs typeface="+mj-lt"/>
              </a:rPr>
              <a:t> </a:t>
            </a:r>
            <a:r>
              <a:rPr lang="en-US" sz="2900" dirty="0" err="1">
                <a:ea typeface="+mj-lt"/>
                <a:cs typeface="+mj-lt"/>
              </a:rPr>
              <a:t>morfolojik</a:t>
            </a:r>
            <a:r>
              <a:rPr lang="en-US" sz="2900" dirty="0">
                <a:ea typeface="+mj-lt"/>
                <a:cs typeface="+mj-lt"/>
              </a:rPr>
              <a:t> </a:t>
            </a:r>
            <a:r>
              <a:rPr lang="en-US" sz="2900" dirty="0" err="1">
                <a:ea typeface="+mj-lt"/>
                <a:cs typeface="+mj-lt"/>
              </a:rPr>
              <a:t>bir</a:t>
            </a:r>
            <a:r>
              <a:rPr lang="en-US" sz="2900" dirty="0">
                <a:ea typeface="+mj-lt"/>
                <a:cs typeface="+mj-lt"/>
              </a:rPr>
              <a:t> </a:t>
            </a:r>
            <a:r>
              <a:rPr lang="en-US" sz="2900" dirty="0" err="1">
                <a:ea typeface="+mj-lt"/>
                <a:cs typeface="+mj-lt"/>
              </a:rPr>
              <a:t>yöntem</a:t>
            </a:r>
            <a:endParaRPr lang="tr-TR" sz="2900"/>
          </a:p>
        </p:txBody>
      </p:sp>
      <p:sp>
        <p:nvSpPr>
          <p:cNvPr id="3" name="Alt Başlık 2"/>
          <p:cNvSpPr>
            <a:spLocks noGrp="1"/>
          </p:cNvSpPr>
          <p:nvPr>
            <p:ph type="subTitle" idx="1"/>
          </p:nvPr>
        </p:nvSpPr>
        <p:spPr/>
        <p:txBody>
          <a:bodyPr vert="horz" lIns="91440" tIns="91440" rIns="91440" bIns="91440" rtlCol="0" anchor="t">
            <a:normAutofit/>
          </a:bodyPr>
          <a:lstStyle/>
          <a:p>
            <a:r>
              <a:rPr lang="en-US" dirty="0" err="1">
                <a:ea typeface="+mn-lt"/>
                <a:cs typeface="+mn-lt"/>
              </a:rPr>
              <a:t>İsmaİl</a:t>
            </a:r>
            <a:r>
              <a:rPr lang="en-US" dirty="0">
                <a:ea typeface="+mn-lt"/>
                <a:cs typeface="+mn-lt"/>
              </a:rPr>
              <a:t> </a:t>
            </a:r>
            <a:r>
              <a:rPr lang="en-US" dirty="0" err="1">
                <a:ea typeface="+mn-lt"/>
                <a:cs typeface="+mn-lt"/>
              </a:rPr>
              <a:t>öner</a:t>
            </a:r>
            <a:r>
              <a:rPr lang="en-US" dirty="0">
                <a:ea typeface="+mn-lt"/>
                <a:cs typeface="+mn-lt"/>
              </a:rPr>
              <a:t> 02200201041</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D3272-97D7-E49C-C92B-11A66EF02A1E}"/>
              </a:ext>
            </a:extLst>
          </p:cNvPr>
          <p:cNvSpPr>
            <a:spLocks noGrp="1"/>
          </p:cNvSpPr>
          <p:nvPr>
            <p:ph type="title"/>
          </p:nvPr>
        </p:nvSpPr>
        <p:spPr/>
        <p:txBody>
          <a:bodyPr/>
          <a:lstStyle/>
          <a:p>
            <a:r>
              <a:rPr lang="tr-TR"/>
              <a:t>4 Bulgular ve tartışma</a:t>
            </a:r>
          </a:p>
        </p:txBody>
      </p:sp>
      <p:sp>
        <p:nvSpPr>
          <p:cNvPr id="3" name="İçerik Yer Tutucusu 2">
            <a:extLst>
              <a:ext uri="{FF2B5EF4-FFF2-40B4-BE49-F238E27FC236}">
                <a16:creationId xmlns:a16="http://schemas.microsoft.com/office/drawing/2014/main" id="{45D6D3B8-4500-E100-733D-D312C8668009}"/>
              </a:ext>
            </a:extLst>
          </p:cNvPr>
          <p:cNvSpPr>
            <a:spLocks noGrp="1"/>
          </p:cNvSpPr>
          <p:nvPr>
            <p:ph idx="1"/>
          </p:nvPr>
        </p:nvSpPr>
        <p:spPr/>
        <p:txBody>
          <a:bodyPr/>
          <a:lstStyle/>
          <a:p>
            <a:r>
              <a:rPr lang="tr-TR" dirty="0">
                <a:ea typeface="+mn-lt"/>
                <a:cs typeface="+mn-lt"/>
              </a:rPr>
              <a:t>Üç farklı eşikleme algoritması iyileştirilmiş </a:t>
            </a:r>
            <a:r>
              <a:rPr lang="tr-TR" dirty="0" err="1">
                <a:ea typeface="+mn-lt"/>
                <a:cs typeface="+mn-lt"/>
              </a:rPr>
              <a:t>fundus</a:t>
            </a:r>
            <a:r>
              <a:rPr lang="tr-TR" dirty="0">
                <a:ea typeface="+mn-lt"/>
                <a:cs typeface="+mn-lt"/>
              </a:rPr>
              <a:t> görüntüleri üzerinde uygulanarak damar piksellerinin bölütlenmesi sağlanmıştır.</a:t>
            </a:r>
            <a:endParaRPr lang="tr-TR">
              <a:ea typeface="+mn-lt"/>
              <a:cs typeface="+mn-lt"/>
            </a:endParaRPr>
          </a:p>
          <a:p>
            <a:endParaRPr lang="tr-TR" dirty="0">
              <a:ea typeface="+mn-lt"/>
              <a:cs typeface="+mn-lt"/>
            </a:endParaRPr>
          </a:p>
        </p:txBody>
      </p:sp>
    </p:spTree>
    <p:extLst>
      <p:ext uri="{BB962C8B-B14F-4D97-AF65-F5344CB8AC3E}">
        <p14:creationId xmlns:p14="http://schemas.microsoft.com/office/powerpoint/2010/main" val="299187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16">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8">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30" name="Straight Connector 20">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1"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 name="Resim 4" descr="tablo içeren bir resim&#10;&#10;Açıklama otomatik olarak oluşturuldu">
            <a:extLst>
              <a:ext uri="{FF2B5EF4-FFF2-40B4-BE49-F238E27FC236}">
                <a16:creationId xmlns:a16="http://schemas.microsoft.com/office/drawing/2014/main" id="{05AE688A-4E8C-EE6D-D960-7CBD49C52BD2}"/>
              </a:ext>
            </a:extLst>
          </p:cNvPr>
          <p:cNvPicPr>
            <a:picLocks noChangeAspect="1"/>
          </p:cNvPicPr>
          <p:nvPr/>
        </p:nvPicPr>
        <p:blipFill>
          <a:blip r:embed="rId2"/>
          <a:stretch>
            <a:fillRect/>
          </a:stretch>
        </p:blipFill>
        <p:spPr>
          <a:xfrm>
            <a:off x="2768935" y="707475"/>
            <a:ext cx="2495846" cy="5507058"/>
          </a:xfrm>
          <a:prstGeom prst="rect">
            <a:avLst/>
          </a:prstGeom>
        </p:spPr>
      </p:pic>
      <p:sp>
        <p:nvSpPr>
          <p:cNvPr id="32" name="Content Placeholder 13">
            <a:extLst>
              <a:ext uri="{FF2B5EF4-FFF2-40B4-BE49-F238E27FC236}">
                <a16:creationId xmlns:a16="http://schemas.microsoft.com/office/drawing/2014/main" id="{EF2DB6AE-85A9-9500-8736-7EECA41E7140}"/>
              </a:ext>
            </a:extLst>
          </p:cNvPr>
          <p:cNvSpPr>
            <a:spLocks noGrp="1"/>
          </p:cNvSpPr>
          <p:nvPr>
            <p:ph idx="1"/>
          </p:nvPr>
        </p:nvSpPr>
        <p:spPr>
          <a:xfrm>
            <a:off x="7554138" y="2273608"/>
            <a:ext cx="3159432" cy="3940925"/>
          </a:xfrm>
        </p:spPr>
        <p:txBody>
          <a:bodyPr>
            <a:normAutofit lnSpcReduction="10000"/>
          </a:bodyPr>
          <a:lstStyle/>
          <a:p>
            <a:r>
              <a:rPr lang="tr-TR" dirty="0">
                <a:ea typeface="+mn-lt"/>
                <a:cs typeface="+mn-lt"/>
              </a:rPr>
              <a:t>Tablo 1’de uygulanan yöntem de kullanılan üç eşikleme yönteminden elde edilen sonuçlar gösterilmiştir. Uygulanan yöntem, DRIVE veri seti üzerinde hem test hem eğitim veri kümesi üzerinde denenmiş olup toplamda 40 görüntü üzerinde çalıştırılmıştır. </a:t>
            </a:r>
            <a:endParaRPr lang="en-US" dirty="0">
              <a:ea typeface="+mn-lt"/>
              <a:cs typeface="+mn-lt"/>
            </a:endParaRPr>
          </a:p>
        </p:txBody>
      </p:sp>
    </p:spTree>
    <p:extLst>
      <p:ext uri="{BB962C8B-B14F-4D97-AF65-F5344CB8AC3E}">
        <p14:creationId xmlns:p14="http://schemas.microsoft.com/office/powerpoint/2010/main" val="105125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329A6F-28F4-B9FC-50A9-4101650E2B0B}"/>
              </a:ext>
            </a:extLst>
          </p:cNvPr>
          <p:cNvSpPr>
            <a:spLocks noGrp="1"/>
          </p:cNvSpPr>
          <p:nvPr>
            <p:ph type="title"/>
          </p:nvPr>
        </p:nvSpPr>
        <p:spPr/>
        <p:txBody>
          <a:bodyPr/>
          <a:lstStyle/>
          <a:p>
            <a:r>
              <a:rPr lang="tr-TR" dirty="0">
                <a:ea typeface="+mj-lt"/>
                <a:cs typeface="+mj-lt"/>
              </a:rPr>
              <a:t>5 Sonuçlar</a:t>
            </a:r>
            <a:endParaRPr lang="tr-TR" dirty="0"/>
          </a:p>
        </p:txBody>
      </p:sp>
      <p:sp>
        <p:nvSpPr>
          <p:cNvPr id="3" name="İçerik Yer Tutucusu 2">
            <a:extLst>
              <a:ext uri="{FF2B5EF4-FFF2-40B4-BE49-F238E27FC236}">
                <a16:creationId xmlns:a16="http://schemas.microsoft.com/office/drawing/2014/main" id="{68698DFF-8164-69BD-864E-0FF6B4B185D5}"/>
              </a:ext>
            </a:extLst>
          </p:cNvPr>
          <p:cNvSpPr>
            <a:spLocks noGrp="1"/>
          </p:cNvSpPr>
          <p:nvPr>
            <p:ph idx="1"/>
          </p:nvPr>
        </p:nvSpPr>
        <p:spPr/>
        <p:txBody>
          <a:bodyPr>
            <a:normAutofit fontScale="85000" lnSpcReduction="20000"/>
          </a:bodyPr>
          <a:lstStyle/>
          <a:p>
            <a:r>
              <a:rPr lang="tr-TR" dirty="0">
                <a:ea typeface="+mn-lt"/>
                <a:cs typeface="+mn-lt"/>
              </a:rPr>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Bu makalede elde edilen deneysel sonuçlar tatmin edici bir seviyededir. Önerilen yöntem geliştirilmeye açıktır. Halka açık bir veri seti kullanıldığı için karşılaştırması ve doğruluğu test edilebilir durumdadır. İleriki çalışmalarımızda, bu makalede elde ettiğimiz eşikleme yöntemleri tecrübelerimizi kullanarak popüler algoritmalar ile görüntü eşikleme üzerinde çalışmayı hedeflemekteyiz. </a:t>
            </a:r>
            <a:endParaRPr lang="tr-TR" dirty="0"/>
          </a:p>
        </p:txBody>
      </p:sp>
    </p:spTree>
    <p:extLst>
      <p:ext uri="{BB962C8B-B14F-4D97-AF65-F5344CB8AC3E}">
        <p14:creationId xmlns:p14="http://schemas.microsoft.com/office/powerpoint/2010/main" val="2355715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normAutofit/>
          </a:bodyPr>
          <a:lstStyle/>
          <a:p>
            <a:r>
              <a:rPr lang="en-US" sz="2900" dirty="0" err="1">
                <a:ea typeface="+mj-lt"/>
                <a:cs typeface="+mj-lt"/>
              </a:rPr>
              <a:t>Görüntü</a:t>
            </a:r>
            <a:r>
              <a:rPr lang="en-US" sz="2900" dirty="0">
                <a:ea typeface="+mj-lt"/>
                <a:cs typeface="+mj-lt"/>
              </a:rPr>
              <a:t> </a:t>
            </a:r>
            <a:r>
              <a:rPr lang="en-US" sz="2900" dirty="0" err="1">
                <a:ea typeface="+mj-lt"/>
                <a:cs typeface="+mj-lt"/>
              </a:rPr>
              <a:t>işleme</a:t>
            </a:r>
            <a:r>
              <a:rPr lang="en-US" sz="2900" dirty="0">
                <a:ea typeface="+mj-lt"/>
                <a:cs typeface="+mj-lt"/>
              </a:rPr>
              <a:t> </a:t>
            </a:r>
            <a:r>
              <a:rPr lang="en-US" sz="2900" dirty="0" err="1">
                <a:ea typeface="+mj-lt"/>
                <a:cs typeface="+mj-lt"/>
              </a:rPr>
              <a:t>teknikleri</a:t>
            </a:r>
            <a:r>
              <a:rPr lang="en-US" sz="2900" dirty="0">
                <a:ea typeface="+mj-lt"/>
                <a:cs typeface="+mj-lt"/>
              </a:rPr>
              <a:t> </a:t>
            </a:r>
            <a:r>
              <a:rPr lang="en-US" sz="2900" dirty="0" err="1">
                <a:ea typeface="+mj-lt"/>
                <a:cs typeface="+mj-lt"/>
              </a:rPr>
              <a:t>ve</a:t>
            </a:r>
            <a:r>
              <a:rPr lang="en-US" sz="2900" dirty="0">
                <a:ea typeface="+mj-lt"/>
                <a:cs typeface="+mj-lt"/>
              </a:rPr>
              <a:t> </a:t>
            </a:r>
            <a:r>
              <a:rPr lang="en-US" sz="2900" dirty="0" err="1">
                <a:ea typeface="+mj-lt"/>
                <a:cs typeface="+mj-lt"/>
              </a:rPr>
              <a:t>kümeleme</a:t>
            </a:r>
            <a:r>
              <a:rPr lang="en-US" sz="2900" dirty="0">
                <a:ea typeface="+mj-lt"/>
                <a:cs typeface="+mj-lt"/>
              </a:rPr>
              <a:t> </a:t>
            </a:r>
            <a:r>
              <a:rPr lang="en-US" sz="2900" dirty="0" err="1">
                <a:ea typeface="+mj-lt"/>
                <a:cs typeface="+mj-lt"/>
              </a:rPr>
              <a:t>yöntemleri</a:t>
            </a:r>
            <a:r>
              <a:rPr lang="en-US" sz="2900" dirty="0">
                <a:ea typeface="+mj-lt"/>
                <a:cs typeface="+mj-lt"/>
              </a:rPr>
              <a:t> </a:t>
            </a:r>
            <a:r>
              <a:rPr lang="en-US" sz="2900" dirty="0" err="1">
                <a:ea typeface="+mj-lt"/>
                <a:cs typeface="+mj-lt"/>
              </a:rPr>
              <a:t>kullanılarak</a:t>
            </a:r>
            <a:r>
              <a:rPr lang="en-US" sz="2900" dirty="0">
                <a:ea typeface="+mj-lt"/>
                <a:cs typeface="+mj-lt"/>
              </a:rPr>
              <a:t> </a:t>
            </a:r>
            <a:r>
              <a:rPr lang="en-US" sz="2900" dirty="0" err="1">
                <a:ea typeface="+mj-lt"/>
                <a:cs typeface="+mj-lt"/>
              </a:rPr>
              <a:t>fındık</a:t>
            </a:r>
            <a:r>
              <a:rPr lang="en-US" sz="2900" dirty="0">
                <a:ea typeface="+mj-lt"/>
                <a:cs typeface="+mj-lt"/>
              </a:rPr>
              <a:t> </a:t>
            </a:r>
            <a:r>
              <a:rPr lang="en-US" sz="2900" dirty="0" err="1">
                <a:ea typeface="+mj-lt"/>
                <a:cs typeface="+mj-lt"/>
              </a:rPr>
              <a:t>meyvesinin</a:t>
            </a:r>
            <a:r>
              <a:rPr lang="en-US" sz="2900" dirty="0">
                <a:ea typeface="+mj-lt"/>
                <a:cs typeface="+mj-lt"/>
              </a:rPr>
              <a:t> </a:t>
            </a:r>
            <a:r>
              <a:rPr lang="en-US" sz="2900" dirty="0" err="1">
                <a:ea typeface="+mj-lt"/>
                <a:cs typeface="+mj-lt"/>
              </a:rPr>
              <a:t>tespit</a:t>
            </a:r>
            <a:r>
              <a:rPr lang="en-US" sz="2900" dirty="0">
                <a:ea typeface="+mj-lt"/>
                <a:cs typeface="+mj-lt"/>
              </a:rPr>
              <a:t> </a:t>
            </a:r>
            <a:r>
              <a:rPr lang="en-US" sz="2900" dirty="0" err="1">
                <a:ea typeface="+mj-lt"/>
                <a:cs typeface="+mj-lt"/>
              </a:rPr>
              <a:t>ve</a:t>
            </a:r>
            <a:r>
              <a:rPr lang="en-US" sz="2900" dirty="0">
                <a:ea typeface="+mj-lt"/>
                <a:cs typeface="+mj-lt"/>
              </a:rPr>
              <a:t> </a:t>
            </a:r>
            <a:r>
              <a:rPr lang="en-US" sz="2900" dirty="0" err="1">
                <a:ea typeface="+mj-lt"/>
                <a:cs typeface="+mj-lt"/>
              </a:rPr>
              <a:t>sınıflandırılması</a:t>
            </a:r>
            <a:r>
              <a:rPr lang="en-US" sz="2900" dirty="0">
                <a:ea typeface="+mj-lt"/>
                <a:cs typeface="+mj-lt"/>
              </a:rPr>
              <a:t> </a:t>
            </a:r>
            <a:endParaRPr lang="tr-TR" sz="2900" dirty="0"/>
          </a:p>
        </p:txBody>
      </p:sp>
      <p:sp>
        <p:nvSpPr>
          <p:cNvPr id="3" name="Alt Başlık 2"/>
          <p:cNvSpPr>
            <a:spLocks noGrp="1"/>
          </p:cNvSpPr>
          <p:nvPr>
            <p:ph type="subTitle" idx="1"/>
          </p:nvPr>
        </p:nvSpPr>
        <p:spPr/>
        <p:txBody>
          <a:bodyPr vert="horz" lIns="91440" tIns="91440" rIns="91440" bIns="91440" rtlCol="0" anchor="t">
            <a:normAutofit/>
          </a:bodyPr>
          <a:lstStyle/>
          <a:p>
            <a:r>
              <a:rPr lang="en-US" dirty="0" err="1">
                <a:ea typeface="+mn-lt"/>
                <a:cs typeface="+mn-lt"/>
              </a:rPr>
              <a:t>İsmaİl</a:t>
            </a:r>
            <a:r>
              <a:rPr lang="en-US" dirty="0">
                <a:ea typeface="+mn-lt"/>
                <a:cs typeface="+mn-lt"/>
              </a:rPr>
              <a:t> </a:t>
            </a:r>
            <a:r>
              <a:rPr lang="en-US" dirty="0" err="1">
                <a:ea typeface="+mn-lt"/>
                <a:cs typeface="+mn-lt"/>
              </a:rPr>
              <a:t>öner</a:t>
            </a:r>
            <a:r>
              <a:rPr lang="en-US" dirty="0">
                <a:ea typeface="+mn-lt"/>
                <a:cs typeface="+mn-lt"/>
              </a:rPr>
              <a:t> 02200201041</a:t>
            </a:r>
          </a:p>
        </p:txBody>
      </p:sp>
    </p:spTree>
    <p:extLst>
      <p:ext uri="{BB962C8B-B14F-4D97-AF65-F5344CB8AC3E}">
        <p14:creationId xmlns:p14="http://schemas.microsoft.com/office/powerpoint/2010/main" val="11695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C66836-C446-330F-2D9C-5F76E909617D}"/>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47611983-B49E-FBE0-2FA9-C5AFC2CDC9EE}"/>
              </a:ext>
            </a:extLst>
          </p:cNvPr>
          <p:cNvSpPr>
            <a:spLocks noGrp="1"/>
          </p:cNvSpPr>
          <p:nvPr>
            <p:ph idx="1"/>
          </p:nvPr>
        </p:nvSpPr>
        <p:spPr/>
        <p:txBody>
          <a:bodyPr/>
          <a:lstStyle/>
          <a:p>
            <a:r>
              <a:rPr lang="tr-TR" dirty="0">
                <a:ea typeface="+mn-lt"/>
                <a:cs typeface="+mn-lt"/>
              </a:rPr>
              <a:t>Makalede,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a:t>
            </a:r>
            <a:r>
              <a:rPr lang="tr-TR" dirty="0" err="1">
                <a:ea typeface="+mn-lt"/>
                <a:cs typeface="+mn-lt"/>
              </a:rPr>
              <a:t>veritabanına</a:t>
            </a:r>
            <a:r>
              <a:rPr lang="tr-TR" dirty="0">
                <a:ea typeface="+mn-lt"/>
                <a:cs typeface="+mn-lt"/>
              </a:rPr>
              <a:t> aktarılmaktadır. Son aşamada ise bilgi </a:t>
            </a:r>
            <a:r>
              <a:rPr lang="tr-TR" dirty="0" err="1">
                <a:ea typeface="+mn-lt"/>
                <a:cs typeface="+mn-lt"/>
              </a:rPr>
              <a:t>veritabanı</a:t>
            </a:r>
            <a:r>
              <a:rPr lang="tr-TR" dirty="0">
                <a:ea typeface="+mn-lt"/>
                <a:cs typeface="+mn-lt"/>
              </a:rPr>
              <a:t> kullanılarak nesnelerin sınıflandırılması gerçekleştirilmektedir. </a:t>
            </a:r>
            <a:endParaRPr lang="tr-TR" dirty="0"/>
          </a:p>
        </p:txBody>
      </p:sp>
    </p:spTree>
    <p:extLst>
      <p:ext uri="{BB962C8B-B14F-4D97-AF65-F5344CB8AC3E}">
        <p14:creationId xmlns:p14="http://schemas.microsoft.com/office/powerpoint/2010/main" val="219839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7C66836-C446-330F-2D9C-5F76E909617D}"/>
              </a:ext>
            </a:extLst>
          </p:cNvPr>
          <p:cNvSpPr>
            <a:spLocks noGrp="1"/>
          </p:cNvSpPr>
          <p:nvPr>
            <p:ph type="title"/>
          </p:nvPr>
        </p:nvSpPr>
        <p:spPr>
          <a:xfrm>
            <a:off x="1451580" y="804519"/>
            <a:ext cx="4325112" cy="1049235"/>
          </a:xfrm>
        </p:spPr>
        <p:txBody>
          <a:bodyPr>
            <a:normAutofit/>
          </a:bodyPr>
          <a:lstStyle/>
          <a:p>
            <a:r>
              <a:rPr lang="tr-TR" sz="2800">
                <a:ea typeface="+mj-lt"/>
                <a:cs typeface="+mj-lt"/>
              </a:rPr>
              <a:t>2. ÖNERİLEN YÖNTEM</a:t>
            </a:r>
            <a:endParaRPr lang="tr-TR" sz="2800"/>
          </a:p>
        </p:txBody>
      </p:sp>
      <p:cxnSp>
        <p:nvCxnSpPr>
          <p:cNvPr id="11" name="Straight Connector 10">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İçerik Yer Tutucusu 2">
            <a:extLst>
              <a:ext uri="{FF2B5EF4-FFF2-40B4-BE49-F238E27FC236}">
                <a16:creationId xmlns:a16="http://schemas.microsoft.com/office/drawing/2014/main" id="{47611983-B49E-FBE0-2FA9-C5AFC2CDC9EE}"/>
              </a:ext>
            </a:extLst>
          </p:cNvPr>
          <p:cNvSpPr>
            <a:spLocks noGrp="1"/>
          </p:cNvSpPr>
          <p:nvPr>
            <p:ph idx="1"/>
          </p:nvPr>
        </p:nvSpPr>
        <p:spPr>
          <a:xfrm>
            <a:off x="1451579" y="2015732"/>
            <a:ext cx="4325113" cy="4074172"/>
          </a:xfrm>
        </p:spPr>
        <p:txBody>
          <a:bodyPr>
            <a:normAutofit/>
          </a:bodyPr>
          <a:lstStyle/>
          <a:p>
            <a:r>
              <a:rPr lang="tr-TR" dirty="0">
                <a:ea typeface="+mn-lt"/>
                <a:cs typeface="+mn-lt"/>
              </a:rPr>
              <a:t>Ortamda bulunan aynı nesnelerin tespit edilerek, sınıflandırılmasına yönelik yapılan çalışmada üç aşamalı bir yöntem önerilmektedir. Önerilen yönteme ait aşamalar Şekil 1’de sunulmaktadır </a:t>
            </a:r>
          </a:p>
        </p:txBody>
      </p:sp>
      <p:pic>
        <p:nvPicPr>
          <p:cNvPr id="4" name="Resim 4">
            <a:extLst>
              <a:ext uri="{FF2B5EF4-FFF2-40B4-BE49-F238E27FC236}">
                <a16:creationId xmlns:a16="http://schemas.microsoft.com/office/drawing/2014/main" id="{1361D19E-FAF9-AC60-ED71-4F2E7BB6C153}"/>
              </a:ext>
            </a:extLst>
          </p:cNvPr>
          <p:cNvPicPr>
            <a:picLocks noChangeAspect="1"/>
          </p:cNvPicPr>
          <p:nvPr/>
        </p:nvPicPr>
        <p:blipFill>
          <a:blip r:embed="rId2"/>
          <a:stretch>
            <a:fillRect/>
          </a:stretch>
        </p:blipFill>
        <p:spPr>
          <a:xfrm>
            <a:off x="6873194" y="804519"/>
            <a:ext cx="3726196" cy="5285385"/>
          </a:xfrm>
          <a:prstGeom prst="rect">
            <a:avLst/>
          </a:prstGeom>
        </p:spPr>
      </p:pic>
    </p:spTree>
    <p:extLst>
      <p:ext uri="{BB962C8B-B14F-4D97-AF65-F5344CB8AC3E}">
        <p14:creationId xmlns:p14="http://schemas.microsoft.com/office/powerpoint/2010/main" val="4271541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C66836-C446-330F-2D9C-5F76E909617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7611983-B49E-FBE0-2FA9-C5AFC2CDC9EE}"/>
              </a:ext>
            </a:extLst>
          </p:cNvPr>
          <p:cNvSpPr>
            <a:spLocks noGrp="1"/>
          </p:cNvSpPr>
          <p:nvPr>
            <p:ph idx="1"/>
          </p:nvPr>
        </p:nvSpPr>
        <p:spPr/>
        <p:txBody>
          <a:bodyPr/>
          <a:lstStyle/>
          <a:p>
            <a:r>
              <a:rPr lang="tr-TR" dirty="0">
                <a:ea typeface="+mn-lt"/>
                <a:cs typeface="+mn-lt"/>
              </a:rPr>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endParaRPr lang="tr-TR" dirty="0"/>
          </a:p>
        </p:txBody>
      </p:sp>
    </p:spTree>
    <p:extLst>
      <p:ext uri="{BB962C8B-B14F-4D97-AF65-F5344CB8AC3E}">
        <p14:creationId xmlns:p14="http://schemas.microsoft.com/office/powerpoint/2010/main" val="2610153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7C66836-C446-330F-2D9C-5F76E909617D}"/>
              </a:ext>
            </a:extLst>
          </p:cNvPr>
          <p:cNvSpPr>
            <a:spLocks noGrp="1"/>
          </p:cNvSpPr>
          <p:nvPr>
            <p:ph type="title"/>
          </p:nvPr>
        </p:nvSpPr>
        <p:spPr>
          <a:xfrm>
            <a:off x="1451580" y="804519"/>
            <a:ext cx="4325112" cy="1049235"/>
          </a:xfrm>
        </p:spPr>
        <p:txBody>
          <a:bodyPr>
            <a:normAutofit/>
          </a:bodyPr>
          <a:lstStyle/>
          <a:p>
            <a:r>
              <a:rPr lang="tr-TR" sz="2800">
                <a:ea typeface="+mj-lt"/>
                <a:cs typeface="+mj-lt"/>
              </a:rPr>
              <a:t>2.1. Görüntü ön işleme aşaması</a:t>
            </a:r>
            <a:endParaRPr lang="tr-TR" sz="2800"/>
          </a:p>
        </p:txBody>
      </p:sp>
      <p:cxnSp>
        <p:nvCxnSpPr>
          <p:cNvPr id="11" name="Straight Connector 10">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İçerik Yer Tutucusu 2">
            <a:extLst>
              <a:ext uri="{FF2B5EF4-FFF2-40B4-BE49-F238E27FC236}">
                <a16:creationId xmlns:a16="http://schemas.microsoft.com/office/drawing/2014/main" id="{47611983-B49E-FBE0-2FA9-C5AFC2CDC9EE}"/>
              </a:ext>
            </a:extLst>
          </p:cNvPr>
          <p:cNvSpPr>
            <a:spLocks noGrp="1"/>
          </p:cNvSpPr>
          <p:nvPr>
            <p:ph idx="1"/>
          </p:nvPr>
        </p:nvSpPr>
        <p:spPr>
          <a:xfrm>
            <a:off x="1451579" y="2015732"/>
            <a:ext cx="4325113" cy="4074172"/>
          </a:xfrm>
        </p:spPr>
        <p:txBody>
          <a:bodyPr>
            <a:normAutofit/>
          </a:bodyPr>
          <a:lstStyle/>
          <a:p>
            <a:r>
              <a:rPr lang="tr-TR" sz="1900">
                <a:ea typeface="+mn-lt"/>
                <a:cs typeface="+mn-lt"/>
              </a:rP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 </a:t>
            </a:r>
            <a:endParaRPr lang="tr-TR" sz="1900"/>
          </a:p>
        </p:txBody>
      </p:sp>
      <p:pic>
        <p:nvPicPr>
          <p:cNvPr id="4" name="Resim 4">
            <a:extLst>
              <a:ext uri="{FF2B5EF4-FFF2-40B4-BE49-F238E27FC236}">
                <a16:creationId xmlns:a16="http://schemas.microsoft.com/office/drawing/2014/main" id="{CBC673F9-D85D-DA97-4C66-D0AEC799B183}"/>
              </a:ext>
            </a:extLst>
          </p:cNvPr>
          <p:cNvPicPr>
            <a:picLocks noChangeAspect="1"/>
          </p:cNvPicPr>
          <p:nvPr/>
        </p:nvPicPr>
        <p:blipFill>
          <a:blip r:embed="rId2"/>
          <a:stretch>
            <a:fillRect/>
          </a:stretch>
        </p:blipFill>
        <p:spPr>
          <a:xfrm>
            <a:off x="6889870" y="804519"/>
            <a:ext cx="3692844" cy="5285385"/>
          </a:xfrm>
          <a:prstGeom prst="rect">
            <a:avLst/>
          </a:prstGeom>
        </p:spPr>
      </p:pic>
    </p:spTree>
    <p:extLst>
      <p:ext uri="{BB962C8B-B14F-4D97-AF65-F5344CB8AC3E}">
        <p14:creationId xmlns:p14="http://schemas.microsoft.com/office/powerpoint/2010/main" val="2476761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C66836-C446-330F-2D9C-5F76E909617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7611983-B49E-FBE0-2FA9-C5AFC2CDC9EE}"/>
              </a:ext>
            </a:extLst>
          </p:cNvPr>
          <p:cNvSpPr>
            <a:spLocks noGrp="1"/>
          </p:cNvSpPr>
          <p:nvPr>
            <p:ph idx="1"/>
          </p:nvPr>
        </p:nvSpPr>
        <p:spPr/>
        <p:txBody>
          <a:bodyPr/>
          <a:lstStyle/>
          <a:p>
            <a:r>
              <a:rPr lang="tr-TR" dirty="0">
                <a:ea typeface="+mn-lt"/>
                <a:cs typeface="+mn-lt"/>
              </a:rPr>
              <a:t>Filtre uygulama adımında, görüntü üzerinde yer alan tuz biber gürültülerinin giderilmesi ve resimde yer alan gereksiz ayrıntıların azaltılması sağlanmaktadır. Kameradan alınan görüntü matrisi üzerinde, 3x3, 5x5 </a:t>
            </a:r>
            <a:r>
              <a:rPr lang="tr-TR" dirty="0" err="1">
                <a:ea typeface="+mn-lt"/>
                <a:cs typeface="+mn-lt"/>
              </a:rPr>
              <a:t>vb</a:t>
            </a:r>
            <a:r>
              <a:rPr lang="tr-TR" dirty="0">
                <a:ea typeface="+mn-lt"/>
                <a:cs typeface="+mn-lt"/>
              </a:rPr>
              <a:t>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bulanıklaştırmada yapmaktadır. Çalışmada ortalama filtre uygulaması için seçilen çekirdek matris, denklem 1’de sunulmaktadır. Çekirdek matrisi, görüntü üzerinde kayan pencere yöntemi kullanılarak gezdirilmekte ve her bir piksel için, yeni değerler hesaplanmaktadır. </a:t>
            </a:r>
            <a:endParaRPr lang="tr-TR"/>
          </a:p>
        </p:txBody>
      </p:sp>
    </p:spTree>
    <p:extLst>
      <p:ext uri="{BB962C8B-B14F-4D97-AF65-F5344CB8AC3E}">
        <p14:creationId xmlns:p14="http://schemas.microsoft.com/office/powerpoint/2010/main" val="3705531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C66836-C446-330F-2D9C-5F76E909617D}"/>
              </a:ext>
            </a:extLst>
          </p:cNvPr>
          <p:cNvSpPr>
            <a:spLocks noGrp="1"/>
          </p:cNvSpPr>
          <p:nvPr>
            <p:ph type="title"/>
          </p:nvPr>
        </p:nvSpPr>
        <p:spPr>
          <a:xfrm>
            <a:off x="1451579" y="804519"/>
            <a:ext cx="9603275" cy="1049235"/>
          </a:xfrm>
        </p:spPr>
        <p:txBody>
          <a:bodyPr>
            <a:normAutofit/>
          </a:bodyPr>
          <a:lstStyle/>
          <a:p>
            <a:endParaRPr lang="tr-TR"/>
          </a:p>
        </p:txBody>
      </p:sp>
      <p:pic>
        <p:nvPicPr>
          <p:cNvPr id="5" name="Resim 5" descr="metin içeren bir resim&#10;&#10;Açıklama otomatik olarak oluşturuldu">
            <a:extLst>
              <a:ext uri="{FF2B5EF4-FFF2-40B4-BE49-F238E27FC236}">
                <a16:creationId xmlns:a16="http://schemas.microsoft.com/office/drawing/2014/main" id="{247974E1-4DFE-1345-A57F-0F2D59D7AE8F}"/>
              </a:ext>
            </a:extLst>
          </p:cNvPr>
          <p:cNvPicPr>
            <a:picLocks noChangeAspect="1"/>
          </p:cNvPicPr>
          <p:nvPr/>
        </p:nvPicPr>
        <p:blipFill>
          <a:blip r:embed="rId2"/>
          <a:stretch>
            <a:fillRect/>
          </a:stretch>
        </p:blipFill>
        <p:spPr>
          <a:xfrm>
            <a:off x="1461348" y="3424184"/>
            <a:ext cx="3177581" cy="779951"/>
          </a:xfrm>
          <a:prstGeom prst="rect">
            <a:avLst/>
          </a:prstGeom>
        </p:spPr>
      </p:pic>
      <p:pic>
        <p:nvPicPr>
          <p:cNvPr id="4" name="Resim 4">
            <a:extLst>
              <a:ext uri="{FF2B5EF4-FFF2-40B4-BE49-F238E27FC236}">
                <a16:creationId xmlns:a16="http://schemas.microsoft.com/office/drawing/2014/main" id="{735CDBA8-F555-372C-EF13-2EED766B6A26}"/>
              </a:ext>
            </a:extLst>
          </p:cNvPr>
          <p:cNvPicPr>
            <a:picLocks noChangeAspect="1"/>
          </p:cNvPicPr>
          <p:nvPr/>
        </p:nvPicPr>
        <p:blipFill>
          <a:blip r:embed="rId3"/>
          <a:stretch>
            <a:fillRect/>
          </a:stretch>
        </p:blipFill>
        <p:spPr>
          <a:xfrm>
            <a:off x="1461348" y="2236305"/>
            <a:ext cx="3177581" cy="655376"/>
          </a:xfrm>
          <a:prstGeom prst="rect">
            <a:avLst/>
          </a:prstGeom>
        </p:spPr>
      </p:pic>
      <p:sp>
        <p:nvSpPr>
          <p:cNvPr id="3" name="İçerik Yer Tutucusu 2">
            <a:extLst>
              <a:ext uri="{FF2B5EF4-FFF2-40B4-BE49-F238E27FC236}">
                <a16:creationId xmlns:a16="http://schemas.microsoft.com/office/drawing/2014/main" id="{47611983-B49E-FBE0-2FA9-C5AFC2CDC9EE}"/>
              </a:ext>
            </a:extLst>
          </p:cNvPr>
          <p:cNvSpPr>
            <a:spLocks noGrp="1"/>
          </p:cNvSpPr>
          <p:nvPr>
            <p:ph idx="1"/>
          </p:nvPr>
        </p:nvSpPr>
        <p:spPr>
          <a:xfrm>
            <a:off x="5118448" y="2015732"/>
            <a:ext cx="5936406" cy="3450613"/>
          </a:xfrm>
        </p:spPr>
        <p:txBody>
          <a:bodyPr>
            <a:normAutofit/>
          </a:bodyPr>
          <a:lstStyle/>
          <a:p>
            <a:r>
              <a:rPr lang="tr-TR" dirty="0">
                <a:ea typeface="+mn-lt"/>
                <a:cs typeface="+mn-lt"/>
              </a:rPr>
              <a:t>K, </a:t>
            </a:r>
            <a:r>
              <a:rPr lang="tr-TR" dirty="0" err="1">
                <a:ea typeface="+mn-lt"/>
                <a:cs typeface="+mn-lt"/>
              </a:rPr>
              <a:t>NxN</a:t>
            </a:r>
            <a:r>
              <a:rPr lang="tr-TR" dirty="0">
                <a:ea typeface="+mn-lt"/>
                <a:cs typeface="+mn-lt"/>
              </a:rPr>
              <a:t> boyutlarında filtreleme için kullanılan çekirdek matrisini, IR, kameradan alınan renkli görüntüye ait matrisi, I R I , filtreleme sonunda oluşan yeni görüntü matrisini ifade etmektedir. Denklem 2’de her piksele ait yeni değerlerin hesaplanmasını gösteren formül sunulmaktadır. </a:t>
            </a:r>
            <a:endParaRPr lang="tr-TR"/>
          </a:p>
        </p:txBody>
      </p:sp>
    </p:spTree>
    <p:extLst>
      <p:ext uri="{BB962C8B-B14F-4D97-AF65-F5344CB8AC3E}">
        <p14:creationId xmlns:p14="http://schemas.microsoft.com/office/powerpoint/2010/main" val="838421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8D6D77-5A0D-6BFD-9BA0-2A1EC01D9410}"/>
              </a:ext>
            </a:extLst>
          </p:cNvPr>
          <p:cNvSpPr>
            <a:spLocks noGrp="1"/>
          </p:cNvSpPr>
          <p:nvPr>
            <p:ph type="title"/>
          </p:nvPr>
        </p:nvSpPr>
        <p:spPr/>
        <p:txBody>
          <a:bodyPr/>
          <a:lstStyle/>
          <a:p>
            <a:r>
              <a:rPr lang="tr-TR" dirty="0"/>
              <a:t>1 Giriş</a:t>
            </a:r>
          </a:p>
        </p:txBody>
      </p:sp>
      <p:sp>
        <p:nvSpPr>
          <p:cNvPr id="3" name="İçerik Yer Tutucusu 2">
            <a:extLst>
              <a:ext uri="{FF2B5EF4-FFF2-40B4-BE49-F238E27FC236}">
                <a16:creationId xmlns:a16="http://schemas.microsoft.com/office/drawing/2014/main" id="{84199B13-B829-7E77-4F41-BFB02CC1D047}"/>
              </a:ext>
            </a:extLst>
          </p:cNvPr>
          <p:cNvSpPr>
            <a:spLocks noGrp="1"/>
          </p:cNvSpPr>
          <p:nvPr>
            <p:ph idx="1"/>
          </p:nvPr>
        </p:nvSpPr>
        <p:spPr/>
        <p:txBody>
          <a:bodyPr>
            <a:normAutofit fontScale="92500"/>
          </a:bodyPr>
          <a:lstStyle/>
          <a:p>
            <a:r>
              <a:rPr lang="tr-TR" dirty="0">
                <a:ea typeface="+mn-lt"/>
                <a:cs typeface="+mn-lt"/>
              </a:rPr>
              <a:t>Diyabete bağlı retina bozuklukları kişilerde körlüğe sebep olan ve Diyabetik Retinopati (DR) olarak adlandırılan en önemli hastalıklardan biridir.</a:t>
            </a:r>
          </a:p>
          <a:p>
            <a:r>
              <a:rPr lang="tr-TR" dirty="0">
                <a:ea typeface="+mn-lt"/>
                <a:cs typeface="+mn-lt"/>
              </a:rPr>
              <a:t>Bu hastalığın erken teşhis edilmesi, kişilerde görme yetisinin kaybolmaması açısından önemlidir.</a:t>
            </a:r>
          </a:p>
          <a:p>
            <a:r>
              <a:rPr lang="tr-TR" dirty="0">
                <a:ea typeface="+mn-lt"/>
                <a:cs typeface="+mn-lt"/>
              </a:rPr>
              <a:t>DR hastalığının erken ve doğru teşhis edilmesi için retina damarlarının doğru bir şekilde bölütlenmesi gerekir.</a:t>
            </a:r>
          </a:p>
          <a:p>
            <a:r>
              <a:rPr lang="tr-TR" dirty="0">
                <a:ea typeface="+mn-lt"/>
                <a:cs typeface="+mn-lt"/>
              </a:rPr>
              <a:t>Retina görüntülerinin tespit edilmesi için bilgisayar destekli sistemler geliştirilmiştir. Bu sistemler yenilikçi yöntemler kullanarak sürekli geliştirilmektedir. </a:t>
            </a:r>
          </a:p>
          <a:p>
            <a:r>
              <a:rPr lang="tr-TR" dirty="0">
                <a:ea typeface="+mn-lt"/>
                <a:cs typeface="+mn-lt"/>
              </a:rPr>
              <a:t>Bu makalede hastalığın </a:t>
            </a:r>
            <a:r>
              <a:rPr lang="tr-TR" dirty="0" err="1">
                <a:ea typeface="+mn-lt"/>
                <a:cs typeface="+mn-lt"/>
              </a:rPr>
              <a:t>tesipiti</a:t>
            </a:r>
            <a:r>
              <a:rPr lang="tr-TR" dirty="0">
                <a:ea typeface="+mn-lt"/>
                <a:cs typeface="+mn-lt"/>
              </a:rPr>
              <a:t> için morfolojik yöntemler tercih edilmiştir.</a:t>
            </a:r>
          </a:p>
        </p:txBody>
      </p:sp>
    </p:spTree>
    <p:extLst>
      <p:ext uri="{BB962C8B-B14F-4D97-AF65-F5344CB8AC3E}">
        <p14:creationId xmlns:p14="http://schemas.microsoft.com/office/powerpoint/2010/main" val="3099771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C66836-C446-330F-2D9C-5F76E909617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7611983-B49E-FBE0-2FA9-C5AFC2CDC9EE}"/>
              </a:ext>
            </a:extLst>
          </p:cNvPr>
          <p:cNvSpPr>
            <a:spLocks noGrp="1"/>
          </p:cNvSpPr>
          <p:nvPr>
            <p:ph idx="1"/>
          </p:nvPr>
        </p:nvSpPr>
        <p:spPr/>
        <p:txBody>
          <a:bodyPr>
            <a:normAutofit/>
          </a:bodyPr>
          <a:lstStyle/>
          <a:p>
            <a:r>
              <a:rPr lang="tr-TR" dirty="0">
                <a:ea typeface="+mn-lt"/>
                <a:cs typeface="+mn-lt"/>
              </a:rPr>
              <a:t>Filtreleme işleminden sonra renkli görüntünün, grileştirilmesi adımı gerçekleştirilmektedir. Grileştirme işlemine ait formül denklem 3’te sunulmaktadır.</a:t>
            </a:r>
            <a:endParaRPr lang="tr-TR" dirty="0"/>
          </a:p>
        </p:txBody>
      </p:sp>
      <p:pic>
        <p:nvPicPr>
          <p:cNvPr id="4" name="Resim 4">
            <a:extLst>
              <a:ext uri="{FF2B5EF4-FFF2-40B4-BE49-F238E27FC236}">
                <a16:creationId xmlns:a16="http://schemas.microsoft.com/office/drawing/2014/main" id="{CA4925D1-CDD1-A482-0381-5647491150AB}"/>
              </a:ext>
            </a:extLst>
          </p:cNvPr>
          <p:cNvPicPr>
            <a:picLocks noChangeAspect="1"/>
          </p:cNvPicPr>
          <p:nvPr/>
        </p:nvPicPr>
        <p:blipFill>
          <a:blip r:embed="rId2"/>
          <a:stretch>
            <a:fillRect/>
          </a:stretch>
        </p:blipFill>
        <p:spPr>
          <a:xfrm>
            <a:off x="4724400" y="3702989"/>
            <a:ext cx="2743200" cy="292175"/>
          </a:xfrm>
          <a:prstGeom prst="rect">
            <a:avLst/>
          </a:prstGeom>
        </p:spPr>
      </p:pic>
    </p:spTree>
    <p:extLst>
      <p:ext uri="{BB962C8B-B14F-4D97-AF65-F5344CB8AC3E}">
        <p14:creationId xmlns:p14="http://schemas.microsoft.com/office/powerpoint/2010/main" val="2478349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C66836-C446-330F-2D9C-5F76E909617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7611983-B49E-FBE0-2FA9-C5AFC2CDC9EE}"/>
              </a:ext>
            </a:extLst>
          </p:cNvPr>
          <p:cNvSpPr>
            <a:spLocks noGrp="1"/>
          </p:cNvSpPr>
          <p:nvPr>
            <p:ph idx="1"/>
          </p:nvPr>
        </p:nvSpPr>
        <p:spPr/>
        <p:txBody>
          <a:bodyPr/>
          <a:lstStyle/>
          <a:p>
            <a:r>
              <a:rPr lang="tr-TR" dirty="0">
                <a:ea typeface="+mn-lt"/>
                <a:cs typeface="+mn-lt"/>
              </a:rPr>
              <a:t>Gri olarak elde edilen görüntü üzerinde, eşikleme işlemi uygulanarak sadece ilgili nesnelere ait yer alan bölümler kullanılmaktadır. Eşikleme işleminde kullanılan en küçük (</a:t>
            </a:r>
            <a:r>
              <a:rPr lang="tr-TR" dirty="0" err="1">
                <a:ea typeface="+mn-lt"/>
                <a:cs typeface="+mn-lt"/>
              </a:rPr>
              <a:t>min</a:t>
            </a:r>
            <a:r>
              <a:rPr lang="tr-TR" dirty="0">
                <a:ea typeface="+mn-lt"/>
                <a:cs typeface="+mn-lt"/>
              </a:rPr>
              <a:t>) ve en büyük değerler (</a:t>
            </a:r>
            <a:r>
              <a:rPr lang="tr-TR" dirty="0" err="1">
                <a:ea typeface="+mn-lt"/>
                <a:cs typeface="+mn-lt"/>
              </a:rPr>
              <a:t>max</a:t>
            </a:r>
            <a:r>
              <a:rPr lang="tr-TR" dirty="0">
                <a:ea typeface="+mn-lt"/>
                <a:cs typeface="+mn-lt"/>
              </a:rPr>
              <a:t>) deneysel çalışmalar sonucunda belirlenmektedir. Gri görüntü içerisinde yer alan piksel değerleri </a:t>
            </a:r>
            <a:r>
              <a:rPr lang="tr-TR" dirty="0" err="1">
                <a:ea typeface="+mn-lt"/>
                <a:cs typeface="+mn-lt"/>
              </a:rPr>
              <a:t>min</a:t>
            </a:r>
            <a:r>
              <a:rPr lang="tr-TR" dirty="0">
                <a:ea typeface="+mn-lt"/>
                <a:cs typeface="+mn-lt"/>
              </a:rPr>
              <a:t> ve </a:t>
            </a:r>
            <a:r>
              <a:rPr lang="tr-TR" dirty="0" err="1">
                <a:ea typeface="+mn-lt"/>
                <a:cs typeface="+mn-lt"/>
              </a:rPr>
              <a:t>max</a:t>
            </a:r>
            <a:r>
              <a:rPr lang="tr-TR" dirty="0">
                <a:ea typeface="+mn-lt"/>
                <a:cs typeface="+mn-lt"/>
              </a:rPr>
              <a:t> değerleri arasında bulunup bulunmadığı karşılaştırılarak, ikili görüntü için yeni değer ataması gerçekleştirilmektedir. Denklem 4’te ikili görüntü oluşturma işlemine ait formül sunulmaktadır. </a:t>
            </a:r>
            <a:endParaRPr lang="tr-TR"/>
          </a:p>
        </p:txBody>
      </p:sp>
      <p:pic>
        <p:nvPicPr>
          <p:cNvPr id="4" name="Resim 4" descr="metin içeren bir resim&#10;&#10;Açıklama otomatik olarak oluşturuldu">
            <a:extLst>
              <a:ext uri="{FF2B5EF4-FFF2-40B4-BE49-F238E27FC236}">
                <a16:creationId xmlns:a16="http://schemas.microsoft.com/office/drawing/2014/main" id="{C4EB0B5C-95CD-113A-124E-448D6A171446}"/>
              </a:ext>
            </a:extLst>
          </p:cNvPr>
          <p:cNvPicPr>
            <a:picLocks noChangeAspect="1"/>
          </p:cNvPicPr>
          <p:nvPr/>
        </p:nvPicPr>
        <p:blipFill>
          <a:blip r:embed="rId2"/>
          <a:stretch>
            <a:fillRect/>
          </a:stretch>
        </p:blipFill>
        <p:spPr>
          <a:xfrm>
            <a:off x="4724400" y="4650932"/>
            <a:ext cx="2743200" cy="525982"/>
          </a:xfrm>
          <a:prstGeom prst="rect">
            <a:avLst/>
          </a:prstGeom>
        </p:spPr>
      </p:pic>
    </p:spTree>
    <p:extLst>
      <p:ext uri="{BB962C8B-B14F-4D97-AF65-F5344CB8AC3E}">
        <p14:creationId xmlns:p14="http://schemas.microsoft.com/office/powerpoint/2010/main" val="3909919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C66836-C446-330F-2D9C-5F76E909617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7611983-B49E-FBE0-2FA9-C5AFC2CDC9EE}"/>
              </a:ext>
            </a:extLst>
          </p:cNvPr>
          <p:cNvSpPr>
            <a:spLocks noGrp="1"/>
          </p:cNvSpPr>
          <p:nvPr>
            <p:ph idx="1"/>
          </p:nvPr>
        </p:nvSpPr>
        <p:spPr/>
        <p:txBody>
          <a:bodyPr/>
          <a:lstStyle/>
          <a:p>
            <a:r>
              <a:rPr lang="tr-TR" dirty="0">
                <a:ea typeface="+mn-lt"/>
                <a:cs typeface="+mn-lt"/>
              </a:rPr>
              <a:t>Eşikleme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 Önerilen çalışmada, ikili görüntü üzerinde, aşındırma (</a:t>
            </a:r>
            <a:r>
              <a:rPr lang="tr-TR" dirty="0" err="1">
                <a:ea typeface="+mn-lt"/>
                <a:cs typeface="+mn-lt"/>
              </a:rPr>
              <a:t>erosion</a:t>
            </a:r>
            <a:r>
              <a:rPr lang="tr-TR" dirty="0">
                <a:ea typeface="+mn-lt"/>
                <a:cs typeface="+mn-lt"/>
              </a:rPr>
              <a:t>) ve genişleme (</a:t>
            </a:r>
            <a:r>
              <a:rPr lang="tr-TR" dirty="0" err="1">
                <a:ea typeface="+mn-lt"/>
                <a:cs typeface="+mn-lt"/>
              </a:rPr>
              <a:t>dilation</a:t>
            </a:r>
            <a:r>
              <a:rPr lang="tr-TR" dirty="0">
                <a:ea typeface="+mn-lt"/>
                <a:cs typeface="+mn-lt"/>
              </a:rPr>
              <a:t>) morfolojik işlemleri uygulanmaktadır.</a:t>
            </a:r>
            <a:endParaRPr lang="tr-TR" dirty="0"/>
          </a:p>
        </p:txBody>
      </p:sp>
    </p:spTree>
    <p:extLst>
      <p:ext uri="{BB962C8B-B14F-4D97-AF65-F5344CB8AC3E}">
        <p14:creationId xmlns:p14="http://schemas.microsoft.com/office/powerpoint/2010/main" val="4278852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606DCF-8E6F-CAF6-95B7-531BC93A1671}"/>
              </a:ext>
            </a:extLst>
          </p:cNvPr>
          <p:cNvSpPr>
            <a:spLocks noGrp="1"/>
          </p:cNvSpPr>
          <p:nvPr>
            <p:ph type="title"/>
          </p:nvPr>
        </p:nvSpPr>
        <p:spPr>
          <a:xfrm>
            <a:off x="1451579" y="804519"/>
            <a:ext cx="9603275" cy="1049235"/>
          </a:xfrm>
        </p:spPr>
        <p:txBody>
          <a:bodyPr>
            <a:normAutofit/>
          </a:bodyPr>
          <a:lstStyle/>
          <a:p>
            <a:endParaRPr lang="tr-TR"/>
          </a:p>
        </p:txBody>
      </p:sp>
      <p:sp>
        <p:nvSpPr>
          <p:cNvPr id="3" name="İçerik Yer Tutucusu 2">
            <a:extLst>
              <a:ext uri="{FF2B5EF4-FFF2-40B4-BE49-F238E27FC236}">
                <a16:creationId xmlns:a16="http://schemas.microsoft.com/office/drawing/2014/main" id="{DB6F115B-600A-718A-F85A-BF16496DEC94}"/>
              </a:ext>
            </a:extLst>
          </p:cNvPr>
          <p:cNvSpPr>
            <a:spLocks noGrp="1"/>
          </p:cNvSpPr>
          <p:nvPr>
            <p:ph idx="1"/>
          </p:nvPr>
        </p:nvSpPr>
        <p:spPr>
          <a:xfrm>
            <a:off x="1451579" y="2015734"/>
            <a:ext cx="5622284" cy="3450613"/>
          </a:xfrm>
        </p:spPr>
        <p:txBody>
          <a:bodyPr>
            <a:normAutofit/>
          </a:bodyPr>
          <a:lstStyle/>
          <a:p>
            <a:r>
              <a:rPr lang="tr-TR" dirty="0">
                <a:ea typeface="+mn-lt"/>
                <a:cs typeface="+mn-lt"/>
              </a:rPr>
              <a:t>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 Sırasıyla denklem 5 ve denklem 6 ‘da aşındırma, genişleme işlemlerine ait matematiksel ifadeler sunulmaktadır.</a:t>
            </a:r>
            <a:endParaRPr lang="tr-TR" dirty="0"/>
          </a:p>
        </p:txBody>
      </p:sp>
      <p:pic>
        <p:nvPicPr>
          <p:cNvPr id="5" name="Resim 5" descr="metin içeren bir resim&#10;&#10;Açıklama otomatik olarak oluşturuldu">
            <a:extLst>
              <a:ext uri="{FF2B5EF4-FFF2-40B4-BE49-F238E27FC236}">
                <a16:creationId xmlns:a16="http://schemas.microsoft.com/office/drawing/2014/main" id="{4793AF20-8940-EF29-2970-3AEE317FB6C2}"/>
              </a:ext>
            </a:extLst>
          </p:cNvPr>
          <p:cNvPicPr>
            <a:picLocks noChangeAspect="1"/>
          </p:cNvPicPr>
          <p:nvPr/>
        </p:nvPicPr>
        <p:blipFill>
          <a:blip r:embed="rId2"/>
          <a:stretch>
            <a:fillRect/>
          </a:stretch>
        </p:blipFill>
        <p:spPr>
          <a:xfrm>
            <a:off x="7554139" y="3176084"/>
            <a:ext cx="3500715" cy="1129913"/>
          </a:xfrm>
          <a:prstGeom prst="rect">
            <a:avLst/>
          </a:prstGeom>
        </p:spPr>
      </p:pic>
    </p:spTree>
    <p:extLst>
      <p:ext uri="{BB962C8B-B14F-4D97-AF65-F5344CB8AC3E}">
        <p14:creationId xmlns:p14="http://schemas.microsoft.com/office/powerpoint/2010/main" val="1178905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Başlık 1">
            <a:extLst>
              <a:ext uri="{FF2B5EF4-FFF2-40B4-BE49-F238E27FC236}">
                <a16:creationId xmlns:a16="http://schemas.microsoft.com/office/drawing/2014/main" id="{55229DAE-6C07-A469-83A2-66F9CD9B5006}"/>
              </a:ext>
            </a:extLst>
          </p:cNvPr>
          <p:cNvSpPr>
            <a:spLocks noGrp="1"/>
          </p:cNvSpPr>
          <p:nvPr>
            <p:ph type="title"/>
          </p:nvPr>
        </p:nvSpPr>
        <p:spPr>
          <a:xfrm>
            <a:off x="1451579" y="804519"/>
            <a:ext cx="5550357" cy="1049235"/>
          </a:xfrm>
        </p:spPr>
        <p:txBody>
          <a:bodyPr>
            <a:normAutofit/>
          </a:bodyPr>
          <a:lstStyle/>
          <a:p>
            <a:endParaRPr lang="tr-TR"/>
          </a:p>
        </p:txBody>
      </p:sp>
      <p:sp>
        <p:nvSpPr>
          <p:cNvPr id="14" name="Rectangle 13">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İçerik Yer Tutucusu 2">
            <a:extLst>
              <a:ext uri="{FF2B5EF4-FFF2-40B4-BE49-F238E27FC236}">
                <a16:creationId xmlns:a16="http://schemas.microsoft.com/office/drawing/2014/main" id="{5E4F04B0-1571-EEAB-9FDE-F8D44F3F478A}"/>
              </a:ext>
            </a:extLst>
          </p:cNvPr>
          <p:cNvSpPr>
            <a:spLocks noGrp="1"/>
          </p:cNvSpPr>
          <p:nvPr>
            <p:ph idx="1"/>
          </p:nvPr>
        </p:nvSpPr>
        <p:spPr>
          <a:xfrm>
            <a:off x="1451579" y="2015732"/>
            <a:ext cx="5550357" cy="3450613"/>
          </a:xfrm>
        </p:spPr>
        <p:txBody>
          <a:bodyPr>
            <a:normAutofit/>
          </a:bodyPr>
          <a:lstStyle/>
          <a:p>
            <a:r>
              <a:rPr lang="tr-TR" dirty="0">
                <a:ea typeface="+mn-lt"/>
                <a:cs typeface="+mn-lt"/>
              </a:rPr>
              <a:t>Şekil 3’de kameradan alınan ham görüntü gösterilmektedir</a:t>
            </a:r>
          </a:p>
          <a:p>
            <a:r>
              <a:rPr lang="tr-TR" dirty="0">
                <a:ea typeface="+mn-lt"/>
                <a:cs typeface="+mn-lt"/>
              </a:rPr>
              <a:t>Şekil 4’te ise, filtreleme, grileştirme, eşikleme ve morfolojik işlemlerin kameradan alınan ham görüntüye uygulanması sonucunda oluşan görüntü sunulmaktadır. Elde edilen görüntü ile ortam da bulunan nesnelere ait kenarların belirlenmekte ve özellik çıkarımı için hazır duruma getirilmektedir.</a:t>
            </a:r>
            <a:endParaRPr lang="tr-TR" dirty="0"/>
          </a:p>
        </p:txBody>
      </p:sp>
      <p:pic>
        <p:nvPicPr>
          <p:cNvPr id="5" name="Resim 5">
            <a:extLst>
              <a:ext uri="{FF2B5EF4-FFF2-40B4-BE49-F238E27FC236}">
                <a16:creationId xmlns:a16="http://schemas.microsoft.com/office/drawing/2014/main" id="{6B185487-D673-A2B6-BCF1-3C2B7159938A}"/>
              </a:ext>
            </a:extLst>
          </p:cNvPr>
          <p:cNvPicPr>
            <a:picLocks noChangeAspect="1"/>
          </p:cNvPicPr>
          <p:nvPr/>
        </p:nvPicPr>
        <p:blipFill>
          <a:blip r:embed="rId2"/>
          <a:stretch>
            <a:fillRect/>
          </a:stretch>
        </p:blipFill>
        <p:spPr>
          <a:xfrm>
            <a:off x="8257046" y="481109"/>
            <a:ext cx="2507931" cy="2491906"/>
          </a:xfrm>
          <a:prstGeom prst="rect">
            <a:avLst/>
          </a:prstGeom>
        </p:spPr>
      </p:pic>
      <p:pic>
        <p:nvPicPr>
          <p:cNvPr id="4" name="Resim 4">
            <a:extLst>
              <a:ext uri="{FF2B5EF4-FFF2-40B4-BE49-F238E27FC236}">
                <a16:creationId xmlns:a16="http://schemas.microsoft.com/office/drawing/2014/main" id="{CC36EDCB-37F9-3704-C7CB-C1E72DF173A1}"/>
              </a:ext>
            </a:extLst>
          </p:cNvPr>
          <p:cNvPicPr>
            <a:picLocks noChangeAspect="1"/>
          </p:cNvPicPr>
          <p:nvPr/>
        </p:nvPicPr>
        <p:blipFill>
          <a:blip r:embed="rId3"/>
          <a:stretch>
            <a:fillRect/>
          </a:stretch>
        </p:blipFill>
        <p:spPr>
          <a:xfrm>
            <a:off x="8115895" y="3138486"/>
            <a:ext cx="2790233" cy="2491907"/>
          </a:xfrm>
          <a:prstGeom prst="rect">
            <a:avLst/>
          </a:prstGeom>
        </p:spPr>
      </p:pic>
      <p:pic>
        <p:nvPicPr>
          <p:cNvPr id="16" name="Picture 15">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273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B498B1-A99D-F2A5-EB9C-EBF9586B39C6}"/>
              </a:ext>
            </a:extLst>
          </p:cNvPr>
          <p:cNvSpPr>
            <a:spLocks noGrp="1"/>
          </p:cNvSpPr>
          <p:nvPr>
            <p:ph type="title"/>
          </p:nvPr>
        </p:nvSpPr>
        <p:spPr>
          <a:xfrm>
            <a:off x="1451579" y="804519"/>
            <a:ext cx="9603275" cy="1049235"/>
          </a:xfrm>
        </p:spPr>
        <p:txBody>
          <a:bodyPr>
            <a:normAutofit/>
          </a:bodyPr>
          <a:lstStyle/>
          <a:p>
            <a:r>
              <a:rPr lang="tr-TR" dirty="0">
                <a:ea typeface="+mj-lt"/>
                <a:cs typeface="+mj-lt"/>
              </a:rPr>
              <a:t>3. DENEYSEL ÇALIŞMA</a:t>
            </a:r>
            <a:endParaRPr lang="tr-TR" dirty="0"/>
          </a:p>
        </p:txBody>
      </p:sp>
      <p:sp>
        <p:nvSpPr>
          <p:cNvPr id="3" name="İçerik Yer Tutucusu 2">
            <a:extLst>
              <a:ext uri="{FF2B5EF4-FFF2-40B4-BE49-F238E27FC236}">
                <a16:creationId xmlns:a16="http://schemas.microsoft.com/office/drawing/2014/main" id="{D876CEEB-9981-AA97-2E4D-79F820605D30}"/>
              </a:ext>
            </a:extLst>
          </p:cNvPr>
          <p:cNvSpPr>
            <a:spLocks noGrp="1"/>
          </p:cNvSpPr>
          <p:nvPr>
            <p:ph idx="1"/>
          </p:nvPr>
        </p:nvSpPr>
        <p:spPr>
          <a:xfrm>
            <a:off x="1451579" y="2015734"/>
            <a:ext cx="5435733" cy="3450613"/>
          </a:xfrm>
        </p:spPr>
        <p:txBody>
          <a:bodyPr>
            <a:normAutofit/>
          </a:bodyPr>
          <a:lstStyle/>
          <a:p>
            <a:pPr>
              <a:lnSpc>
                <a:spcPct val="110000"/>
              </a:lnSpc>
            </a:pPr>
            <a:r>
              <a:rPr lang="tr-TR" sz="1400">
                <a:ea typeface="+mn-lt"/>
                <a:cs typeface="+mn-lt"/>
              </a:rPr>
              <a:t>Önerilen yöntem ile ortamda bulunan fındıkların tespit edilerek kümelenmesine yönelik deneysel çalışma yapılmaktadır. Çalışmada 1.3 Megapiksel CMOS, 640 x 480 çözünürlükteki </a:t>
            </a:r>
            <a:r>
              <a:rPr lang="tr-TR" sz="1400" err="1">
                <a:ea typeface="+mn-lt"/>
                <a:cs typeface="+mn-lt"/>
              </a:rPr>
              <a:t>Logitech</a:t>
            </a:r>
            <a:r>
              <a:rPr lang="tr-TR" sz="1400">
                <a:ea typeface="+mn-lt"/>
                <a:cs typeface="+mn-lt"/>
              </a:rPr>
              <a:t> C110 USB kamera kullanılarak görüntüler alınmaktadır. Alınan görüntüler, Ubuntu 12.04 işletim sistemine sahip bir bilgisayar üzerinde işlenmektedir. Görüntülerin işlenmesi ve sınıflandırılması aşamalarında </a:t>
            </a:r>
            <a:r>
              <a:rPr lang="tr-TR" sz="1400" err="1">
                <a:ea typeface="+mn-lt"/>
                <a:cs typeface="+mn-lt"/>
              </a:rPr>
              <a:t>OpenCV</a:t>
            </a:r>
            <a:r>
              <a:rPr lang="tr-TR" sz="1400">
                <a:ea typeface="+mn-lt"/>
                <a:cs typeface="+mn-lt"/>
              </a:rPr>
              <a:t> Kütüphanesi ve </a:t>
            </a:r>
            <a:r>
              <a:rPr lang="tr-TR" sz="1400" err="1">
                <a:ea typeface="+mn-lt"/>
                <a:cs typeface="+mn-lt"/>
              </a:rPr>
              <a:t>Weka</a:t>
            </a:r>
            <a:r>
              <a:rPr lang="tr-TR" sz="1400">
                <a:ea typeface="+mn-lt"/>
                <a:cs typeface="+mn-lt"/>
              </a:rPr>
              <a:t>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 </a:t>
            </a:r>
            <a:endParaRPr lang="tr-TR" sz="1400"/>
          </a:p>
        </p:txBody>
      </p:sp>
      <p:grpSp>
        <p:nvGrpSpPr>
          <p:cNvPr id="6" name="Group 8">
            <a:extLst>
              <a:ext uri="{FF2B5EF4-FFF2-40B4-BE49-F238E27FC236}">
                <a16:creationId xmlns:a16="http://schemas.microsoft.com/office/drawing/2014/main" id="{50580FD3-BAF1-4B54-8369-1BB5FBE495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90413" y="2012810"/>
            <a:ext cx="3668069" cy="3453535"/>
            <a:chOff x="7807230" y="2012810"/>
            <a:chExt cx="3251252" cy="3459865"/>
          </a:xfrm>
        </p:grpSpPr>
        <p:sp>
          <p:nvSpPr>
            <p:cNvPr id="10" name="Rectangle 9">
              <a:extLst>
                <a:ext uri="{FF2B5EF4-FFF2-40B4-BE49-F238E27FC236}">
                  <a16:creationId xmlns:a16="http://schemas.microsoft.com/office/drawing/2014/main" id="{C179CFAE-C32F-4557-8262-63FF7EDAF2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955C85-62B6-4B8E-9B82-8C0D232AB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Resim 4">
            <a:extLst>
              <a:ext uri="{FF2B5EF4-FFF2-40B4-BE49-F238E27FC236}">
                <a16:creationId xmlns:a16="http://schemas.microsoft.com/office/drawing/2014/main" id="{FE04BC30-C922-42A2-81E5-E608DEDDDE9D}"/>
              </a:ext>
            </a:extLst>
          </p:cNvPr>
          <p:cNvPicPr>
            <a:picLocks noChangeAspect="1"/>
          </p:cNvPicPr>
          <p:nvPr/>
        </p:nvPicPr>
        <p:blipFill>
          <a:blip r:embed="rId2"/>
          <a:stretch>
            <a:fillRect/>
          </a:stretch>
        </p:blipFill>
        <p:spPr>
          <a:xfrm>
            <a:off x="7554139" y="2768691"/>
            <a:ext cx="3336989" cy="1935453"/>
          </a:xfrm>
          <a:prstGeom prst="rect">
            <a:avLst/>
          </a:prstGeom>
        </p:spPr>
      </p:pic>
    </p:spTree>
    <p:extLst>
      <p:ext uri="{BB962C8B-B14F-4D97-AF65-F5344CB8AC3E}">
        <p14:creationId xmlns:p14="http://schemas.microsoft.com/office/powerpoint/2010/main" val="1982125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86A34C-CD04-3FEF-1884-B143B32B9C0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9FD1390-89F0-06FE-98A1-C84109DA3953}"/>
              </a:ext>
            </a:extLst>
          </p:cNvPr>
          <p:cNvSpPr>
            <a:spLocks noGrp="1"/>
          </p:cNvSpPr>
          <p:nvPr>
            <p:ph idx="1"/>
          </p:nvPr>
        </p:nvSpPr>
        <p:spPr/>
        <p:txBody>
          <a:bodyPr/>
          <a:lstStyle/>
          <a:p>
            <a:r>
              <a:rPr lang="tr-TR" dirty="0">
                <a:ea typeface="+mn-lt"/>
                <a:cs typeface="+mn-lt"/>
              </a:rPr>
              <a:t>Deneysel çalışmada, ortalama tabanlı yöntem kullanılarak 3 adet küçük, 12 adet orta ve 10 adet büyük sınıf fındık bulunmaktadır. K-</a:t>
            </a:r>
            <a:r>
              <a:rPr lang="tr-TR" dirty="0" err="1">
                <a:ea typeface="+mn-lt"/>
                <a:cs typeface="+mn-lt"/>
              </a:rPr>
              <a:t>means</a:t>
            </a:r>
            <a:r>
              <a:rPr lang="tr-TR" dirty="0">
                <a:ea typeface="+mn-lt"/>
                <a:cs typeface="+mn-lt"/>
              </a:rPr>
              <a:t> algoritması kullanılarak yapılan kümelemede 3 adet küçük, 10 adet orta, 12 adet büyük fındık tespit edilmektedir.</a:t>
            </a:r>
          </a:p>
          <a:p>
            <a:r>
              <a:rPr lang="tr-TR" dirty="0">
                <a:ea typeface="+mn-lt"/>
                <a:cs typeface="+mn-lt"/>
              </a:rPr>
              <a:t>Tablo 2’de örnek çalışmada elde edilen bazı veriler sunulmaktadır.</a:t>
            </a:r>
            <a:endParaRPr lang="tr-TR" dirty="0"/>
          </a:p>
        </p:txBody>
      </p:sp>
    </p:spTree>
    <p:extLst>
      <p:ext uri="{BB962C8B-B14F-4D97-AF65-F5344CB8AC3E}">
        <p14:creationId xmlns:p14="http://schemas.microsoft.com/office/powerpoint/2010/main" val="927823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EF4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descr="tablo içeren bir resim&#10;&#10;Açıklama otomatik olarak oluşturuldu">
            <a:extLst>
              <a:ext uri="{FF2B5EF4-FFF2-40B4-BE49-F238E27FC236}">
                <a16:creationId xmlns:a16="http://schemas.microsoft.com/office/drawing/2014/main" id="{ED6F7EB4-8780-E09E-917C-22D2D2ADF044}"/>
              </a:ext>
            </a:extLst>
          </p:cNvPr>
          <p:cNvPicPr>
            <a:picLocks noGrp="1" noChangeAspect="1"/>
          </p:cNvPicPr>
          <p:nvPr>
            <p:ph idx="1"/>
          </p:nvPr>
        </p:nvPicPr>
        <p:blipFill>
          <a:blip r:embed="rId3"/>
          <a:stretch>
            <a:fillRect/>
          </a:stretch>
        </p:blipFill>
        <p:spPr>
          <a:xfrm>
            <a:off x="643467" y="1875028"/>
            <a:ext cx="10905066" cy="3107944"/>
          </a:xfrm>
          <a:prstGeom prst="rect">
            <a:avLst/>
          </a:prstGeom>
        </p:spPr>
      </p:pic>
    </p:spTree>
    <p:extLst>
      <p:ext uri="{BB962C8B-B14F-4D97-AF65-F5344CB8AC3E}">
        <p14:creationId xmlns:p14="http://schemas.microsoft.com/office/powerpoint/2010/main" val="3661827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A82B23-620C-B0EE-9578-102AE0AA3184}"/>
              </a:ext>
            </a:extLst>
          </p:cNvPr>
          <p:cNvSpPr>
            <a:spLocks noGrp="1"/>
          </p:cNvSpPr>
          <p:nvPr>
            <p:ph type="title"/>
          </p:nvPr>
        </p:nvSpPr>
        <p:spPr/>
        <p:txBody>
          <a:bodyPr/>
          <a:lstStyle/>
          <a:p>
            <a:r>
              <a:rPr lang="tr-TR" dirty="0">
                <a:ea typeface="+mj-lt"/>
                <a:cs typeface="+mj-lt"/>
              </a:rPr>
              <a:t>4. SONUÇLAR </a:t>
            </a:r>
            <a:endParaRPr lang="tr-TR"/>
          </a:p>
        </p:txBody>
      </p:sp>
      <p:sp>
        <p:nvSpPr>
          <p:cNvPr id="3" name="İçerik Yer Tutucusu 2">
            <a:extLst>
              <a:ext uri="{FF2B5EF4-FFF2-40B4-BE49-F238E27FC236}">
                <a16:creationId xmlns:a16="http://schemas.microsoft.com/office/drawing/2014/main" id="{BE7DD485-8E92-DE7C-12B7-D48870B75F36}"/>
              </a:ext>
            </a:extLst>
          </p:cNvPr>
          <p:cNvSpPr>
            <a:spLocks noGrp="1"/>
          </p:cNvSpPr>
          <p:nvPr>
            <p:ph idx="1"/>
          </p:nvPr>
        </p:nvSpPr>
        <p:spPr/>
        <p:txBody>
          <a:bodyPr>
            <a:normAutofit/>
          </a:bodyPr>
          <a:lstStyle/>
          <a:p>
            <a:r>
              <a:rPr lang="tr-TR" dirty="0">
                <a:ea typeface="+mn-lt"/>
                <a:cs typeface="+mn-lt"/>
              </a:rPr>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ea typeface="+mn-lt"/>
                <a:cs typeface="+mn-lt"/>
              </a:rPr>
              <a:t>veritabanında</a:t>
            </a:r>
            <a:r>
              <a:rPr lang="tr-TR" dirty="0">
                <a:ea typeface="+mn-lt"/>
                <a:cs typeface="+mn-lt"/>
              </a:rPr>
              <a:t> bulunan veriler, ortalama tabanlı ve K-</a:t>
            </a:r>
            <a:r>
              <a:rPr lang="tr-TR" dirty="0" err="1">
                <a:ea typeface="+mn-lt"/>
                <a:cs typeface="+mn-lt"/>
              </a:rPr>
              <a:t>means</a:t>
            </a:r>
            <a:r>
              <a:rPr lang="tr-TR" dirty="0">
                <a:ea typeface="+mn-lt"/>
                <a:cs typeface="+mn-lt"/>
              </a:rPr>
              <a:t> algoritmaları kullanılarak sınıflandırılmaktadır. </a:t>
            </a:r>
          </a:p>
        </p:txBody>
      </p:sp>
    </p:spTree>
    <p:extLst>
      <p:ext uri="{BB962C8B-B14F-4D97-AF65-F5344CB8AC3E}">
        <p14:creationId xmlns:p14="http://schemas.microsoft.com/office/powerpoint/2010/main" val="255990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43116C-D755-07BB-A728-724C01FC616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182BDA2-D068-AF09-4C72-5C8329EF7582}"/>
              </a:ext>
            </a:extLst>
          </p:cNvPr>
          <p:cNvSpPr>
            <a:spLocks noGrp="1"/>
          </p:cNvSpPr>
          <p:nvPr>
            <p:ph idx="1"/>
          </p:nvPr>
        </p:nvSpPr>
        <p:spPr/>
        <p:txBody>
          <a:bodyPr>
            <a:normAutofit fontScale="92500" lnSpcReduction="20000"/>
          </a:bodyPr>
          <a:lstStyle/>
          <a:p>
            <a:r>
              <a:rPr lang="tr-TR" dirty="0">
                <a:ea typeface="+mn-lt"/>
                <a:cs typeface="+mn-lt"/>
              </a:rPr>
              <a:t>Makalenin, deneysel çalışma bölümünde örnekleme işlemi için fındık meyvesi kullanılmaktadır. Çalışma ortamında bulunan fındık meyveleri gerçek zamanlı olarak %100 başarımla tespit edilmektedir. Ortalama tabanlı ve K-</a:t>
            </a:r>
            <a:r>
              <a:rPr lang="tr-TR" dirty="0" err="1">
                <a:ea typeface="+mn-lt"/>
                <a:cs typeface="+mn-lt"/>
              </a:rPr>
              <a:t>means</a:t>
            </a:r>
            <a:r>
              <a:rPr lang="tr-TR" dirty="0">
                <a:ea typeface="+mn-lt"/>
                <a:cs typeface="+mn-lt"/>
              </a:rPr>
              <a:t>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a:t>
            </a:r>
          </a:p>
          <a:p>
            <a:r>
              <a:rPr lang="tr-TR" dirty="0">
                <a:ea typeface="+mn-lt"/>
                <a:cs typeface="+mn-lt"/>
              </a:rPr>
              <a:t>Önerilen yöntem, açık kaynak kodlu yazılımlarla gerçekleştirildiğinden lisans maliyeti bulunmamaktadır. Ayrıca, tek kart bilgisayar sistemleri üzerinde gerçeklenebilir olarak hazırlanmıştır. 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a:t>
            </a:r>
            <a:endParaRPr lang="tr-TR" dirty="0"/>
          </a:p>
        </p:txBody>
      </p:sp>
    </p:spTree>
    <p:extLst>
      <p:ext uri="{BB962C8B-B14F-4D97-AF65-F5344CB8AC3E}">
        <p14:creationId xmlns:p14="http://schemas.microsoft.com/office/powerpoint/2010/main" val="8261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D35845-3B81-3480-DEDC-B321EC9868A5}"/>
              </a:ext>
            </a:extLst>
          </p:cNvPr>
          <p:cNvSpPr>
            <a:spLocks noGrp="1"/>
          </p:cNvSpPr>
          <p:nvPr>
            <p:ph type="title"/>
          </p:nvPr>
        </p:nvSpPr>
        <p:spPr/>
        <p:txBody>
          <a:bodyPr/>
          <a:lstStyle/>
          <a:p>
            <a:r>
              <a:rPr lang="tr-TR" dirty="0">
                <a:ea typeface="+mj-lt"/>
                <a:cs typeface="+mj-lt"/>
              </a:rPr>
              <a:t>2 Materyal ve Metot </a:t>
            </a:r>
          </a:p>
        </p:txBody>
      </p:sp>
      <p:sp>
        <p:nvSpPr>
          <p:cNvPr id="3" name="İçerik Yer Tutucusu 2">
            <a:extLst>
              <a:ext uri="{FF2B5EF4-FFF2-40B4-BE49-F238E27FC236}">
                <a16:creationId xmlns:a16="http://schemas.microsoft.com/office/drawing/2014/main" id="{02582B8D-C801-AC54-6458-9CEA81A4229D}"/>
              </a:ext>
            </a:extLst>
          </p:cNvPr>
          <p:cNvSpPr>
            <a:spLocks noGrp="1"/>
          </p:cNvSpPr>
          <p:nvPr>
            <p:ph idx="1"/>
          </p:nvPr>
        </p:nvSpPr>
        <p:spPr>
          <a:xfrm>
            <a:off x="1451579" y="2015732"/>
            <a:ext cx="10241230" cy="2183569"/>
          </a:xfrm>
        </p:spPr>
        <p:txBody>
          <a:bodyPr>
            <a:normAutofit fontScale="92500" lnSpcReduction="20000"/>
          </a:bodyPr>
          <a:lstStyle/>
          <a:p>
            <a:r>
              <a:rPr lang="tr-TR" dirty="0">
                <a:ea typeface="+mn-lt"/>
                <a:cs typeface="+mn-lt"/>
              </a:rPr>
              <a:t>Morfolojik işlemlerin temel amacı, görüntünün temel özelliklerini korumak ve görüntüyü basitleştirmektir. Bu çalışmada, üst-şapka ve alt-şapka dönüşümleri kan damarlarına belirginlik kazandırmak için kullanılır. </a:t>
            </a:r>
            <a:r>
              <a:rPr lang="tr-TR" dirty="0" err="1">
                <a:ea typeface="+mn-lt"/>
                <a:cs typeface="+mn-lt"/>
              </a:rPr>
              <a:t>Üstşapka</a:t>
            </a:r>
            <a:r>
              <a:rPr lang="tr-TR" dirty="0">
                <a:ea typeface="+mn-lt"/>
                <a:cs typeface="+mn-lt"/>
              </a:rPr>
              <a:t>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a:t>
            </a:r>
            <a:endParaRPr lang="tr-TR" dirty="0"/>
          </a:p>
        </p:txBody>
      </p:sp>
      <p:pic>
        <p:nvPicPr>
          <p:cNvPr id="4" name="Resim 4" descr="metin içeren bir resim&#10;&#10;Açıklama otomatik olarak oluşturuldu">
            <a:extLst>
              <a:ext uri="{FF2B5EF4-FFF2-40B4-BE49-F238E27FC236}">
                <a16:creationId xmlns:a16="http://schemas.microsoft.com/office/drawing/2014/main" id="{AA27741D-5D29-7387-03BD-0314D18882DA}"/>
              </a:ext>
            </a:extLst>
          </p:cNvPr>
          <p:cNvPicPr>
            <a:picLocks noChangeAspect="1"/>
          </p:cNvPicPr>
          <p:nvPr/>
        </p:nvPicPr>
        <p:blipFill>
          <a:blip r:embed="rId2"/>
          <a:stretch>
            <a:fillRect/>
          </a:stretch>
        </p:blipFill>
        <p:spPr>
          <a:xfrm>
            <a:off x="5061098" y="4800847"/>
            <a:ext cx="2743200" cy="809355"/>
          </a:xfrm>
          <a:prstGeom prst="rect">
            <a:avLst/>
          </a:prstGeom>
        </p:spPr>
      </p:pic>
    </p:spTree>
    <p:extLst>
      <p:ext uri="{BB962C8B-B14F-4D97-AF65-F5344CB8AC3E}">
        <p14:creationId xmlns:p14="http://schemas.microsoft.com/office/powerpoint/2010/main" val="3902712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2" name="Rectangle 24">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6">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8">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30">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8" name="Rectangle 32">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299BB28-52FF-9B14-D963-E27D11E859B7}"/>
              </a:ext>
            </a:extLst>
          </p:cNvPr>
          <p:cNvSpPr>
            <a:spLocks noGrp="1"/>
          </p:cNvSpPr>
          <p:nvPr>
            <p:ph type="title"/>
          </p:nvPr>
        </p:nvSpPr>
        <p:spPr>
          <a:xfrm>
            <a:off x="1752966" y="1427304"/>
            <a:ext cx="8686800" cy="3241515"/>
          </a:xfrm>
        </p:spPr>
        <p:txBody>
          <a:bodyPr vert="horz" lIns="91440" tIns="45720" rIns="91440" bIns="0" rtlCol="0" anchor="ctr">
            <a:normAutofit/>
          </a:bodyPr>
          <a:lstStyle/>
          <a:p>
            <a:r>
              <a:rPr lang="en-US" sz="5400" dirty="0"/>
              <a:t>DİNLEDİĞİNİZ İÇİN TEŞŞEKKÜR EDERİM</a:t>
            </a:r>
          </a:p>
        </p:txBody>
      </p:sp>
      <p:cxnSp>
        <p:nvCxnSpPr>
          <p:cNvPr id="30" name="Straight Connector 34">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2" name="Straight Connector 36">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4923706"/>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27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2F0245-22AB-5EDA-8260-30D96CD08A04}"/>
              </a:ext>
            </a:extLst>
          </p:cNvPr>
          <p:cNvSpPr>
            <a:spLocks noGrp="1"/>
          </p:cNvSpPr>
          <p:nvPr>
            <p:ph type="title"/>
          </p:nvPr>
        </p:nvSpPr>
        <p:spPr/>
        <p:txBody>
          <a:bodyPr/>
          <a:lstStyle/>
          <a:p>
            <a:r>
              <a:rPr lang="tr-TR" dirty="0">
                <a:ea typeface="+mj-lt"/>
                <a:cs typeface="+mj-lt"/>
              </a:rPr>
              <a:t>2.2 Eşikleme yöntemleri </a:t>
            </a:r>
            <a:endParaRPr lang="tr-TR" dirty="0"/>
          </a:p>
        </p:txBody>
      </p:sp>
      <p:sp>
        <p:nvSpPr>
          <p:cNvPr id="6" name="İçerik Yer Tutucusu 5">
            <a:extLst>
              <a:ext uri="{FF2B5EF4-FFF2-40B4-BE49-F238E27FC236}">
                <a16:creationId xmlns:a16="http://schemas.microsoft.com/office/drawing/2014/main" id="{8D2745C0-6CCB-4BFC-9265-CD3CE5611F6E}"/>
              </a:ext>
            </a:extLst>
          </p:cNvPr>
          <p:cNvSpPr>
            <a:spLocks noGrp="1"/>
          </p:cNvSpPr>
          <p:nvPr>
            <p:ph idx="1"/>
          </p:nvPr>
        </p:nvSpPr>
        <p:spPr/>
        <p:txBody>
          <a:bodyPr>
            <a:normAutofit lnSpcReduction="10000"/>
          </a:bodyPr>
          <a:lstStyle/>
          <a:p>
            <a:endParaRPr lang="tr-TR" dirty="0">
              <a:ea typeface="+mn-lt"/>
              <a:cs typeface="+mn-lt"/>
            </a:endParaRPr>
          </a:p>
          <a:p>
            <a:r>
              <a:rPr lang="tr-TR" dirty="0">
                <a:ea typeface="+mn-lt"/>
                <a:cs typeface="+mn-lt"/>
              </a:rPr>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a:t>
            </a:r>
          </a:p>
          <a:p>
            <a:r>
              <a:rPr lang="tr-TR" dirty="0"/>
              <a:t>1. </a:t>
            </a:r>
            <a:r>
              <a:rPr lang="tr-TR" dirty="0">
                <a:ea typeface="+mn-lt"/>
                <a:cs typeface="+mn-lt"/>
              </a:rPr>
              <a:t>Çok seviyeli eşikleme</a:t>
            </a:r>
          </a:p>
          <a:p>
            <a:r>
              <a:rPr lang="tr-TR" dirty="0">
                <a:ea typeface="+mn-lt"/>
                <a:cs typeface="+mn-lt"/>
              </a:rPr>
              <a:t>2. Maksimum entropi tabanlı eşikleme</a:t>
            </a:r>
          </a:p>
          <a:p>
            <a:r>
              <a:rPr lang="tr-TR" dirty="0"/>
              <a:t>3. </a:t>
            </a:r>
            <a:r>
              <a:rPr lang="tr-TR" dirty="0">
                <a:ea typeface="+mn-lt"/>
                <a:cs typeface="+mn-lt"/>
              </a:rPr>
              <a:t>Bulanık mantık tabanlı eşikleme</a:t>
            </a:r>
          </a:p>
        </p:txBody>
      </p:sp>
    </p:spTree>
    <p:extLst>
      <p:ext uri="{BB962C8B-B14F-4D97-AF65-F5344CB8AC3E}">
        <p14:creationId xmlns:p14="http://schemas.microsoft.com/office/powerpoint/2010/main" val="256040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Başlık 1">
            <a:extLst>
              <a:ext uri="{FF2B5EF4-FFF2-40B4-BE49-F238E27FC236}">
                <a16:creationId xmlns:a16="http://schemas.microsoft.com/office/drawing/2014/main" id="{E435BEE9-A95B-159B-F482-1E027FE0E683}"/>
              </a:ext>
            </a:extLst>
          </p:cNvPr>
          <p:cNvSpPr>
            <a:spLocks noGrp="1"/>
          </p:cNvSpPr>
          <p:nvPr>
            <p:ph type="title"/>
          </p:nvPr>
        </p:nvSpPr>
        <p:spPr>
          <a:xfrm>
            <a:off x="5196457" y="804519"/>
            <a:ext cx="5550357" cy="1049235"/>
          </a:xfrm>
        </p:spPr>
        <p:txBody>
          <a:bodyPr>
            <a:normAutofit/>
          </a:bodyPr>
          <a:lstStyle/>
          <a:p>
            <a:r>
              <a:rPr lang="tr-TR" dirty="0">
                <a:ea typeface="+mj-lt"/>
                <a:cs typeface="+mj-lt"/>
              </a:rPr>
              <a:t>3 Kullanılan yöntem</a:t>
            </a:r>
          </a:p>
        </p:txBody>
      </p:sp>
      <p:sp>
        <p:nvSpPr>
          <p:cNvPr id="71" name="Rectangle 70">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FA590A64-AECA-371C-FF19-519B861E631A}"/>
              </a:ext>
            </a:extLst>
          </p:cNvPr>
          <p:cNvSpPr>
            <a:spLocks noGrp="1"/>
          </p:cNvSpPr>
          <p:nvPr>
            <p:ph idx="1"/>
          </p:nvPr>
        </p:nvSpPr>
        <p:spPr>
          <a:xfrm>
            <a:off x="5196457" y="2015732"/>
            <a:ext cx="5550357" cy="3450613"/>
          </a:xfrm>
        </p:spPr>
        <p:txBody>
          <a:bodyPr>
            <a:normAutofit/>
          </a:bodyPr>
          <a:lstStyle/>
          <a:p>
            <a:pPr>
              <a:lnSpc>
                <a:spcPct val="110000"/>
              </a:lnSpc>
            </a:pPr>
            <a:r>
              <a:rPr lang="tr-TR" dirty="0">
                <a:ea typeface="+mn-lt"/>
                <a:cs typeface="+mn-lt"/>
              </a:rPr>
              <a:t>Önerilen yöntemde, veri setinde bulunan </a:t>
            </a:r>
            <a:r>
              <a:rPr lang="tr-TR" dirty="0" err="1">
                <a:ea typeface="+mn-lt"/>
                <a:cs typeface="+mn-lt"/>
              </a:rPr>
              <a:t>fundus</a:t>
            </a:r>
            <a:r>
              <a:rPr lang="tr-TR" dirty="0">
                <a:ea typeface="+mn-lt"/>
                <a:cs typeface="+mn-lt"/>
              </a:rPr>
              <a:t>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endParaRPr lang="en-US">
              <a:ea typeface="+mn-lt"/>
              <a:cs typeface="+mn-lt"/>
            </a:endParaRPr>
          </a:p>
        </p:txBody>
      </p:sp>
      <p:pic>
        <p:nvPicPr>
          <p:cNvPr id="73" name="Picture 72">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Resim 6">
            <a:extLst>
              <a:ext uri="{FF2B5EF4-FFF2-40B4-BE49-F238E27FC236}">
                <a16:creationId xmlns:a16="http://schemas.microsoft.com/office/drawing/2014/main" id="{2CA65DC0-44D5-058E-0038-2CD556A36D9C}"/>
              </a:ext>
            </a:extLst>
          </p:cNvPr>
          <p:cNvPicPr>
            <a:picLocks noChangeAspect="1"/>
          </p:cNvPicPr>
          <p:nvPr/>
        </p:nvPicPr>
        <p:blipFill>
          <a:blip r:embed="rId3"/>
          <a:stretch>
            <a:fillRect/>
          </a:stretch>
        </p:blipFill>
        <p:spPr>
          <a:xfrm>
            <a:off x="1335088" y="2489811"/>
            <a:ext cx="2439132" cy="3324225"/>
          </a:xfrm>
          <a:prstGeom prst="rect">
            <a:avLst/>
          </a:prstGeom>
        </p:spPr>
      </p:pic>
      <p:pic>
        <p:nvPicPr>
          <p:cNvPr id="7" name="Resim 7">
            <a:extLst>
              <a:ext uri="{FF2B5EF4-FFF2-40B4-BE49-F238E27FC236}">
                <a16:creationId xmlns:a16="http://schemas.microsoft.com/office/drawing/2014/main" id="{ABA9D4B3-7414-C2B1-6132-08E106D3AB96}"/>
              </a:ext>
            </a:extLst>
          </p:cNvPr>
          <p:cNvPicPr>
            <a:picLocks noChangeAspect="1"/>
          </p:cNvPicPr>
          <p:nvPr/>
        </p:nvPicPr>
        <p:blipFill>
          <a:blip r:embed="rId4"/>
          <a:stretch>
            <a:fillRect/>
          </a:stretch>
        </p:blipFill>
        <p:spPr>
          <a:xfrm>
            <a:off x="1227016" y="900777"/>
            <a:ext cx="2743200" cy="1324598"/>
          </a:xfrm>
          <a:prstGeom prst="rect">
            <a:avLst/>
          </a:prstGeom>
        </p:spPr>
      </p:pic>
    </p:spTree>
    <p:extLst>
      <p:ext uri="{BB962C8B-B14F-4D97-AF65-F5344CB8AC3E}">
        <p14:creationId xmlns:p14="http://schemas.microsoft.com/office/powerpoint/2010/main" val="217801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A3F819-69FE-CA23-0A3A-8C69C7920106}"/>
              </a:ext>
            </a:extLst>
          </p:cNvPr>
          <p:cNvSpPr>
            <a:spLocks noGrp="1"/>
          </p:cNvSpPr>
          <p:nvPr>
            <p:ph type="title"/>
          </p:nvPr>
        </p:nvSpPr>
        <p:spPr/>
        <p:txBody>
          <a:bodyPr/>
          <a:lstStyle/>
          <a:p>
            <a:r>
              <a:rPr lang="tr-TR" dirty="0">
                <a:ea typeface="+mj-lt"/>
                <a:cs typeface="+mj-lt"/>
              </a:rPr>
              <a:t>3.1 Veri seti </a:t>
            </a:r>
            <a:endParaRPr lang="tr-TR" dirty="0"/>
          </a:p>
        </p:txBody>
      </p:sp>
      <p:sp>
        <p:nvSpPr>
          <p:cNvPr id="3" name="İçerik Yer Tutucusu 2">
            <a:extLst>
              <a:ext uri="{FF2B5EF4-FFF2-40B4-BE49-F238E27FC236}">
                <a16:creationId xmlns:a16="http://schemas.microsoft.com/office/drawing/2014/main" id="{E9513025-D6F9-049B-A3B7-2F04E2CCDA80}"/>
              </a:ext>
            </a:extLst>
          </p:cNvPr>
          <p:cNvSpPr>
            <a:spLocks noGrp="1"/>
          </p:cNvSpPr>
          <p:nvPr>
            <p:ph idx="1"/>
          </p:nvPr>
        </p:nvSpPr>
        <p:spPr/>
        <p:txBody>
          <a:bodyPr/>
          <a:lstStyle/>
          <a:p>
            <a:r>
              <a:rPr lang="tr-TR" dirty="0">
                <a:ea typeface="+mn-lt"/>
                <a:cs typeface="+mn-lt"/>
              </a:rPr>
              <a:t>Önerilen yöntem diğer yöntemlerle kıyaslanabilir olması açısından halka açık olarak sunulan DRIVE veri seti üzerinde test edilmiştir. DRIVE veri setindeki görüntüler 45° görüş alanında Canon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a:t>
            </a:r>
            <a:r>
              <a:rPr lang="tr-TR" dirty="0" err="1">
                <a:ea typeface="+mn-lt"/>
                <a:cs typeface="+mn-lt"/>
              </a:rPr>
              <a:t>bölütlendirilmiş</a:t>
            </a:r>
            <a:r>
              <a:rPr lang="tr-TR" dirty="0">
                <a:ea typeface="+mn-lt"/>
                <a:cs typeface="+mn-lt"/>
              </a:rPr>
              <a:t> görüntülerden oluşur. </a:t>
            </a:r>
            <a:endParaRPr lang="tr-TR">
              <a:ea typeface="+mn-lt"/>
              <a:cs typeface="+mn-lt"/>
            </a:endParaRPr>
          </a:p>
        </p:txBody>
      </p:sp>
    </p:spTree>
    <p:extLst>
      <p:ext uri="{BB962C8B-B14F-4D97-AF65-F5344CB8AC3E}">
        <p14:creationId xmlns:p14="http://schemas.microsoft.com/office/powerpoint/2010/main" val="1309547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F1FCFB-3177-98AC-7D50-7514577FCEA8}"/>
              </a:ext>
            </a:extLst>
          </p:cNvPr>
          <p:cNvSpPr>
            <a:spLocks noGrp="1"/>
          </p:cNvSpPr>
          <p:nvPr>
            <p:ph type="title"/>
          </p:nvPr>
        </p:nvSpPr>
        <p:spPr>
          <a:xfrm>
            <a:off x="1451579" y="804519"/>
            <a:ext cx="9603275" cy="1049235"/>
          </a:xfrm>
        </p:spPr>
        <p:txBody>
          <a:bodyPr>
            <a:normAutofit/>
          </a:bodyPr>
          <a:lstStyle/>
          <a:p>
            <a:r>
              <a:rPr lang="tr-TR" dirty="0">
                <a:ea typeface="+mj-lt"/>
                <a:cs typeface="+mj-lt"/>
              </a:rPr>
              <a:t>3.2 Morfolojik işlemler</a:t>
            </a:r>
            <a:endParaRPr lang="tr-TR" dirty="0"/>
          </a:p>
        </p:txBody>
      </p:sp>
      <p:sp>
        <p:nvSpPr>
          <p:cNvPr id="3" name="İçerik Yer Tutucusu 2">
            <a:extLst>
              <a:ext uri="{FF2B5EF4-FFF2-40B4-BE49-F238E27FC236}">
                <a16:creationId xmlns:a16="http://schemas.microsoft.com/office/drawing/2014/main" id="{3AE1E235-E447-C912-0873-D2FCCC317375}"/>
              </a:ext>
            </a:extLst>
          </p:cNvPr>
          <p:cNvSpPr>
            <a:spLocks noGrp="1"/>
          </p:cNvSpPr>
          <p:nvPr>
            <p:ph idx="1"/>
          </p:nvPr>
        </p:nvSpPr>
        <p:spPr>
          <a:xfrm>
            <a:off x="1451579" y="2015734"/>
            <a:ext cx="6195784" cy="3450613"/>
          </a:xfrm>
        </p:spPr>
        <p:txBody>
          <a:bodyPr>
            <a:normAutofit/>
          </a:bodyPr>
          <a:lstStyle/>
          <a:p>
            <a:pPr>
              <a:lnSpc>
                <a:spcPct val="110000"/>
              </a:lnSpc>
            </a:pPr>
            <a:r>
              <a:rPr lang="tr-TR" sz="1600">
                <a:ea typeface="+mn-lt"/>
                <a:cs typeface="+mn-lt"/>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 </a:t>
            </a:r>
            <a:endParaRPr lang="tr-TR" sz="1600"/>
          </a:p>
        </p:txBody>
      </p:sp>
      <p:pic>
        <p:nvPicPr>
          <p:cNvPr id="4" name="Resim 4">
            <a:extLst>
              <a:ext uri="{FF2B5EF4-FFF2-40B4-BE49-F238E27FC236}">
                <a16:creationId xmlns:a16="http://schemas.microsoft.com/office/drawing/2014/main" id="{B9F3F68D-5CE6-E376-3A80-9FB2D16570F0}"/>
              </a:ext>
            </a:extLst>
          </p:cNvPr>
          <p:cNvPicPr>
            <a:picLocks noChangeAspect="1"/>
          </p:cNvPicPr>
          <p:nvPr/>
        </p:nvPicPr>
        <p:blipFill>
          <a:blip r:embed="rId2"/>
          <a:stretch>
            <a:fillRect/>
          </a:stretch>
        </p:blipFill>
        <p:spPr>
          <a:xfrm>
            <a:off x="8128756" y="3057413"/>
            <a:ext cx="2926098" cy="1367254"/>
          </a:xfrm>
          <a:prstGeom prst="rect">
            <a:avLst/>
          </a:prstGeom>
        </p:spPr>
      </p:pic>
    </p:spTree>
    <p:extLst>
      <p:ext uri="{BB962C8B-B14F-4D97-AF65-F5344CB8AC3E}">
        <p14:creationId xmlns:p14="http://schemas.microsoft.com/office/powerpoint/2010/main" val="214709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A042132-EF3E-4DCA-8B23-D054AFC9F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561942-7576-4906-820D-5DBB2DEE7B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Başlık 1">
            <a:extLst>
              <a:ext uri="{FF2B5EF4-FFF2-40B4-BE49-F238E27FC236}">
                <a16:creationId xmlns:a16="http://schemas.microsoft.com/office/drawing/2014/main" id="{D50D3272-97D7-E49C-C92B-11A66EF02A1E}"/>
              </a:ext>
            </a:extLst>
          </p:cNvPr>
          <p:cNvSpPr>
            <a:spLocks noGrp="1"/>
          </p:cNvSpPr>
          <p:nvPr>
            <p:ph type="title"/>
          </p:nvPr>
        </p:nvSpPr>
        <p:spPr>
          <a:xfrm>
            <a:off x="1451579" y="804519"/>
            <a:ext cx="5550357" cy="1049235"/>
          </a:xfrm>
        </p:spPr>
        <p:txBody>
          <a:bodyPr>
            <a:normAutofit/>
          </a:bodyPr>
          <a:lstStyle/>
          <a:p>
            <a:endParaRPr lang="tr-TR"/>
          </a:p>
        </p:txBody>
      </p:sp>
      <p:sp>
        <p:nvSpPr>
          <p:cNvPr id="14" name="Rectangle 13">
            <a:extLst>
              <a:ext uri="{FF2B5EF4-FFF2-40B4-BE49-F238E27FC236}">
                <a16:creationId xmlns:a16="http://schemas.microsoft.com/office/drawing/2014/main" id="{76E2642F-6025-4B22-A283-9B60F4765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İçerik Yer Tutucusu 2">
            <a:extLst>
              <a:ext uri="{FF2B5EF4-FFF2-40B4-BE49-F238E27FC236}">
                <a16:creationId xmlns:a16="http://schemas.microsoft.com/office/drawing/2014/main" id="{45D6D3B8-4500-E100-733D-D312C8668009}"/>
              </a:ext>
            </a:extLst>
          </p:cNvPr>
          <p:cNvSpPr>
            <a:spLocks noGrp="1"/>
          </p:cNvSpPr>
          <p:nvPr>
            <p:ph idx="1"/>
          </p:nvPr>
        </p:nvSpPr>
        <p:spPr>
          <a:xfrm>
            <a:off x="1451579" y="2015732"/>
            <a:ext cx="5550357" cy="3450613"/>
          </a:xfrm>
        </p:spPr>
        <p:txBody>
          <a:bodyPr>
            <a:normAutofit fontScale="92500" lnSpcReduction="20000"/>
          </a:bodyPr>
          <a:lstStyle/>
          <a:p>
            <a:r>
              <a:rPr lang="tr-TR" dirty="0">
                <a:ea typeface="+mn-lt"/>
                <a:cs typeface="+mn-lt"/>
              </a:rPr>
              <a:t>M. </a:t>
            </a:r>
            <a:r>
              <a:rPr lang="tr-TR" dirty="0" err="1">
                <a:ea typeface="+mn-lt"/>
                <a:cs typeface="+mn-lt"/>
              </a:rPr>
              <a:t>Fraz</a:t>
            </a:r>
            <a:r>
              <a:rPr lang="tr-TR" dirty="0">
                <a:ea typeface="+mn-lt"/>
                <a:cs typeface="+mn-lt"/>
              </a:rPr>
              <a:t> vd. tarafından önerilen toplam üst şapka dönüşümünden esinlenerek her biri 21 piksel uzunluğunda bir çizgiyi temsil eden ve her 22.5° 'de döndürülen bir çizgi yapılandırma elemanı sadece üst şapkaya değil ayrıca alt şapka ve morfolojik açma işlemine uygulanmıştır.</a:t>
            </a:r>
          </a:p>
          <a:p>
            <a:r>
              <a:rPr lang="tr-TR" dirty="0">
                <a:ea typeface="+mn-lt"/>
                <a:cs typeface="+mn-lt"/>
              </a:rPr>
              <a:t>Denklem (10)’da toplam üst şapka işlemine dahil edilen toplam alt şapka ve toplam morfolojik açma işlemi matematiksel olarak ifade edilmiştir. Şekil 4’te bu aşamaya ait işlem sonuçları görsel olarak verilmiştir. </a:t>
            </a:r>
          </a:p>
        </p:txBody>
      </p:sp>
      <p:grpSp>
        <p:nvGrpSpPr>
          <p:cNvPr id="16" name="Group 15">
            <a:extLst>
              <a:ext uri="{FF2B5EF4-FFF2-40B4-BE49-F238E27FC236}">
                <a16:creationId xmlns:a16="http://schemas.microsoft.com/office/drawing/2014/main" id="{447C2785-96A0-48E9-A4E1-3E0DD3C4B6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17" name="Rectangle 16">
              <a:extLst>
                <a:ext uri="{FF2B5EF4-FFF2-40B4-BE49-F238E27FC236}">
                  <a16:creationId xmlns:a16="http://schemas.microsoft.com/office/drawing/2014/main" id="{4719DBFA-503D-4176-91F9-F5264971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63365FB-D39D-4CCB-B9D7-70896EA52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2D87176B-036A-46E9-88B6-B602D3C1C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3869" y="976036"/>
            <a:ext cx="3122837" cy="4138331"/>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5">
            <a:extLst>
              <a:ext uri="{FF2B5EF4-FFF2-40B4-BE49-F238E27FC236}">
                <a16:creationId xmlns:a16="http://schemas.microsoft.com/office/drawing/2014/main" id="{35403236-1442-CE7D-E1D7-45BDDA1AABF6}"/>
              </a:ext>
            </a:extLst>
          </p:cNvPr>
          <p:cNvPicPr>
            <a:picLocks noChangeAspect="1"/>
          </p:cNvPicPr>
          <p:nvPr/>
        </p:nvPicPr>
        <p:blipFill>
          <a:blip r:embed="rId2"/>
          <a:stretch>
            <a:fillRect/>
          </a:stretch>
        </p:blipFill>
        <p:spPr>
          <a:xfrm>
            <a:off x="8116373" y="1354534"/>
            <a:ext cx="2799103" cy="1374409"/>
          </a:xfrm>
          <a:prstGeom prst="rect">
            <a:avLst/>
          </a:prstGeom>
        </p:spPr>
      </p:pic>
      <p:pic>
        <p:nvPicPr>
          <p:cNvPr id="4" name="Resim 4" descr="metin içeren bir resim&#10;&#10;Açıklama otomatik olarak oluşturuldu">
            <a:extLst>
              <a:ext uri="{FF2B5EF4-FFF2-40B4-BE49-F238E27FC236}">
                <a16:creationId xmlns:a16="http://schemas.microsoft.com/office/drawing/2014/main" id="{F289B5A6-B633-BE9D-FB75-79D55304C0CF}"/>
              </a:ext>
            </a:extLst>
          </p:cNvPr>
          <p:cNvPicPr>
            <a:picLocks noChangeAspect="1"/>
          </p:cNvPicPr>
          <p:nvPr/>
        </p:nvPicPr>
        <p:blipFill>
          <a:blip r:embed="rId3"/>
          <a:stretch>
            <a:fillRect/>
          </a:stretch>
        </p:blipFill>
        <p:spPr>
          <a:xfrm>
            <a:off x="8116373" y="3635227"/>
            <a:ext cx="2799103" cy="843787"/>
          </a:xfrm>
          <a:prstGeom prst="rect">
            <a:avLst/>
          </a:prstGeom>
        </p:spPr>
      </p:pic>
      <p:pic>
        <p:nvPicPr>
          <p:cNvPr id="22" name="Picture 21">
            <a:extLst>
              <a:ext uri="{FF2B5EF4-FFF2-40B4-BE49-F238E27FC236}">
                <a16:creationId xmlns:a16="http://schemas.microsoft.com/office/drawing/2014/main" id="{AC34D715-F6AF-42BD-B021-F46BF6B549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EA5196A3-0319-4C04-B5B6-D1359F52F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36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D3272-97D7-E49C-C92B-11A66EF02A1E}"/>
              </a:ext>
            </a:extLst>
          </p:cNvPr>
          <p:cNvSpPr>
            <a:spLocks noGrp="1"/>
          </p:cNvSpPr>
          <p:nvPr>
            <p:ph type="title"/>
          </p:nvPr>
        </p:nvSpPr>
        <p:spPr>
          <a:xfrm>
            <a:off x="1451579" y="804519"/>
            <a:ext cx="9603275" cy="1049235"/>
          </a:xfrm>
        </p:spPr>
        <p:txBody>
          <a:bodyPr>
            <a:normAutofit/>
          </a:bodyPr>
          <a:lstStyle/>
          <a:p>
            <a:endParaRPr lang="tr-TR"/>
          </a:p>
        </p:txBody>
      </p:sp>
      <p:sp>
        <p:nvSpPr>
          <p:cNvPr id="3" name="İçerik Yer Tutucusu 2">
            <a:extLst>
              <a:ext uri="{FF2B5EF4-FFF2-40B4-BE49-F238E27FC236}">
                <a16:creationId xmlns:a16="http://schemas.microsoft.com/office/drawing/2014/main" id="{45D6D3B8-4500-E100-733D-D312C8668009}"/>
              </a:ext>
            </a:extLst>
          </p:cNvPr>
          <p:cNvSpPr>
            <a:spLocks noGrp="1"/>
          </p:cNvSpPr>
          <p:nvPr>
            <p:ph idx="1"/>
          </p:nvPr>
        </p:nvSpPr>
        <p:spPr>
          <a:xfrm>
            <a:off x="1451579" y="2015734"/>
            <a:ext cx="6195784" cy="3450613"/>
          </a:xfrm>
        </p:spPr>
        <p:txBody>
          <a:bodyPr>
            <a:normAutofit/>
          </a:bodyPr>
          <a:lstStyle/>
          <a:p>
            <a:pPr marL="342900" indent="-342900">
              <a:lnSpc>
                <a:spcPct val="110000"/>
              </a:lnSpc>
            </a:pPr>
            <a:r>
              <a:rPr lang="tr-TR" sz="1400">
                <a:ea typeface="+mn-lt"/>
                <a:cs typeface="+mn-lt"/>
              </a:rPr>
              <a:t>Daha sonra, M. D. </a:t>
            </a:r>
            <a:r>
              <a:rPr lang="tr-TR" sz="1400" err="1">
                <a:ea typeface="+mn-lt"/>
                <a:cs typeface="+mn-lt"/>
              </a:rPr>
              <a:t>Saleh</a:t>
            </a:r>
            <a:r>
              <a:rPr lang="tr-TR" sz="1400">
                <a:ea typeface="+mn-lt"/>
                <a:cs typeface="+mn-lt"/>
              </a:rPr>
              <a:t> vd. [12] tarafından önerilen matematiksel ifade kullanılmış ve Denklem (10)’ da elde edilen sonuçlar bu matematiksel ifadeye göre nihai sonuca ulaşmıştır. M. D. </a:t>
            </a:r>
            <a:r>
              <a:rPr lang="tr-TR" sz="1400" err="1">
                <a:ea typeface="+mn-lt"/>
                <a:cs typeface="+mn-lt"/>
              </a:rPr>
              <a:t>Saleh</a:t>
            </a:r>
            <a:r>
              <a:rPr lang="tr-TR" sz="1400">
                <a:ea typeface="+mn-lt"/>
                <a:cs typeface="+mn-lt"/>
              </a:rPr>
              <a:t> vd. [12]’ de verilen matematiksel ifadede morfolojik açma işleminin üzerine üst-şapka sonucu eklenerek elde edilen sonuç alt-şapka sonucundan çıkarılır. Önerilen yöntemde Denklem (10)’ dan elde edilen toplam morfolojik açma, toplam üst şapka ve toplam alt şapka sonuçları Denklem (11)’de ifade edildiği gibi işleme alınmıştır. Uzunluğu 21 piksel olan ve 22.5°’lik açılarla dönerek her açı için oluşturulan toplam morfolojik açma işlemi toplam üst şapka dönüşümüne eklenmiş ve elde edilen sonuç toplam alt şapka dönüşümünden çıkarılmıştır. Bu aşamaya ait görsel sonuçlar Şekil 5’de sunulmuştur. </a:t>
            </a:r>
          </a:p>
          <a:p>
            <a:pPr>
              <a:lnSpc>
                <a:spcPct val="110000"/>
              </a:lnSpc>
            </a:pPr>
            <a:endParaRPr lang="tr-TR" sz="1400"/>
          </a:p>
        </p:txBody>
      </p:sp>
      <p:pic>
        <p:nvPicPr>
          <p:cNvPr id="4" name="Resim 4" descr="metin, omurgasız içeren bir resim&#10;&#10;Açıklama otomatik olarak oluşturuldu">
            <a:extLst>
              <a:ext uri="{FF2B5EF4-FFF2-40B4-BE49-F238E27FC236}">
                <a16:creationId xmlns:a16="http://schemas.microsoft.com/office/drawing/2014/main" id="{4F28ACA3-84C6-A039-268D-19690333C02C}"/>
              </a:ext>
            </a:extLst>
          </p:cNvPr>
          <p:cNvPicPr>
            <a:picLocks noChangeAspect="1"/>
          </p:cNvPicPr>
          <p:nvPr/>
        </p:nvPicPr>
        <p:blipFill>
          <a:blip r:embed="rId2"/>
          <a:stretch>
            <a:fillRect/>
          </a:stretch>
        </p:blipFill>
        <p:spPr>
          <a:xfrm>
            <a:off x="8177602" y="2352472"/>
            <a:ext cx="2926098" cy="1858828"/>
          </a:xfrm>
          <a:prstGeom prst="rect">
            <a:avLst/>
          </a:prstGeom>
        </p:spPr>
      </p:pic>
      <p:pic>
        <p:nvPicPr>
          <p:cNvPr id="6" name="Resim 6">
            <a:extLst>
              <a:ext uri="{FF2B5EF4-FFF2-40B4-BE49-F238E27FC236}">
                <a16:creationId xmlns:a16="http://schemas.microsoft.com/office/drawing/2014/main" id="{DA3667D6-9C9D-7ADA-EDA1-A7488D5E37D9}"/>
              </a:ext>
            </a:extLst>
          </p:cNvPr>
          <p:cNvPicPr>
            <a:picLocks noChangeAspect="1"/>
          </p:cNvPicPr>
          <p:nvPr/>
        </p:nvPicPr>
        <p:blipFill>
          <a:blip r:embed="rId3"/>
          <a:stretch>
            <a:fillRect/>
          </a:stretch>
        </p:blipFill>
        <p:spPr>
          <a:xfrm>
            <a:off x="8270631" y="4709235"/>
            <a:ext cx="2743200" cy="331222"/>
          </a:xfrm>
          <a:prstGeom prst="rect">
            <a:avLst/>
          </a:prstGeom>
        </p:spPr>
      </p:pic>
    </p:spTree>
    <p:extLst>
      <p:ext uri="{BB962C8B-B14F-4D97-AF65-F5344CB8AC3E}">
        <p14:creationId xmlns:p14="http://schemas.microsoft.com/office/powerpoint/2010/main" val="1187404757"/>
      </p:ext>
    </p:extLst>
  </p:cSld>
  <p:clrMapOvr>
    <a:masterClrMapping/>
  </p:clrMapOvr>
</p:sld>
</file>

<file path=ppt/theme/theme1.xml><?xml version="1.0" encoding="utf-8"?>
<a:theme xmlns:a="http://schemas.openxmlformats.org/drawingml/2006/main" name="Galeri">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Geniş ekran</PresentationFormat>
  <Paragraphs>0</Paragraphs>
  <Slides>30</Slides>
  <Notes>0</Notes>
  <HiddenSlides>0</HiddenSlides>
  <MMClips>0</MMClips>
  <ScaleCrop>false</ScaleCrop>
  <HeadingPairs>
    <vt:vector size="4" baseType="variant">
      <vt:variant>
        <vt:lpstr>Tema</vt:lpstr>
      </vt:variant>
      <vt:variant>
        <vt:i4>1</vt:i4>
      </vt:variant>
      <vt:variant>
        <vt:lpstr>Slayt Başlıkları</vt:lpstr>
      </vt:variant>
      <vt:variant>
        <vt:i4>30</vt:i4>
      </vt:variant>
    </vt:vector>
  </HeadingPairs>
  <TitlesOfParts>
    <vt:vector size="31" baseType="lpstr">
      <vt:lpstr>Galeri</vt:lpstr>
      <vt:lpstr>Retina kan damarlarını çıkarmak için eşikleme temelli morfolojik bir yöntem</vt:lpstr>
      <vt:lpstr>1 Giriş</vt:lpstr>
      <vt:lpstr>2 Materyal ve Metot </vt:lpstr>
      <vt:lpstr>2.2 Eşikleme yöntemleri </vt:lpstr>
      <vt:lpstr>3 Kullanılan yöntem</vt:lpstr>
      <vt:lpstr>3.1 Veri seti </vt:lpstr>
      <vt:lpstr>3.2 Morfolojik işlemler</vt:lpstr>
      <vt:lpstr>PowerPoint Sunusu</vt:lpstr>
      <vt:lpstr>PowerPoint Sunusu</vt:lpstr>
      <vt:lpstr>4 Bulgular ve tartışma</vt:lpstr>
      <vt:lpstr>PowerPoint Sunusu</vt:lpstr>
      <vt:lpstr>5 Sonuçlar</vt:lpstr>
      <vt:lpstr>Görüntü işleme teknikleri ve kümeleme yöntemleri kullanılarak fındık meyvesinin tespit ve sınıflandırılması </vt:lpstr>
      <vt:lpstr>Giriş</vt:lpstr>
      <vt:lpstr>2. ÖNERİLEN YÖNTEM</vt:lpstr>
      <vt:lpstr>PowerPoint Sunusu</vt:lpstr>
      <vt:lpstr>2.1. Görüntü ön işleme aşaması</vt:lpstr>
      <vt:lpstr>PowerPoint Sunusu</vt:lpstr>
      <vt:lpstr>PowerPoint Sunusu</vt:lpstr>
      <vt:lpstr>PowerPoint Sunusu</vt:lpstr>
      <vt:lpstr>PowerPoint Sunusu</vt:lpstr>
      <vt:lpstr>PowerPoint Sunusu</vt:lpstr>
      <vt:lpstr>PowerPoint Sunusu</vt:lpstr>
      <vt:lpstr>PowerPoint Sunusu</vt:lpstr>
      <vt:lpstr>3. DENEYSEL ÇALIŞMA</vt:lpstr>
      <vt:lpstr>PowerPoint Sunusu</vt:lpstr>
      <vt:lpstr>PowerPoint Sunusu</vt:lpstr>
      <vt:lpstr>4. SONUÇLAR </vt:lpstr>
      <vt:lpstr>PowerPoint Sunusu</vt:lpstr>
      <vt:lpstr>DİNLEDİĞİNİZ İÇİN TEŞŞEKKÜR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207</cp:revision>
  <dcterms:created xsi:type="dcterms:W3CDTF">2022-12-13T18:38:01Z</dcterms:created>
  <dcterms:modified xsi:type="dcterms:W3CDTF">2022-12-14T19:55:31Z</dcterms:modified>
</cp:coreProperties>
</file>