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4" r:id="rId8"/>
    <p:sldId id="263" r:id="rId9"/>
    <p:sldId id="265" r:id="rId10"/>
    <p:sldId id="262" r:id="rId11"/>
    <p:sldId id="267" r:id="rId12"/>
    <p:sldId id="266" r:id="rId13"/>
    <p:sldId id="268" r:id="rId14"/>
    <p:sldId id="269" r:id="rId15"/>
    <p:sldId id="270" r:id="rId16"/>
  </p:sldIdLst>
  <p:sldSz cx="12192000" cy="6858000"/>
  <p:notesSz cx="6858000" cy="9144000"/>
  <p:defaultTextStyle>
    <a:defPPr rtl="0">
      <a:defRPr lang="tr-T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FA98E8-1C5F-49D9-82BC-6190CC3E6873}" v="137" dt="2022-11-15T14:30:02.2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101" d="100"/>
          <a:sy n="101" d="100"/>
        </p:scale>
        <p:origin x="138"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2417779" y="802298"/>
            <a:ext cx="8637073" cy="2541431"/>
          </a:xfrm>
        </p:spPr>
        <p:txBody>
          <a:bodyPr bIns="0" rtlCol="0" anchor="b">
            <a:normAutofit/>
          </a:bodyPr>
          <a:lstStyle>
            <a:lvl1pPr algn="l">
              <a:defRPr sz="6600"/>
            </a:lvl1pPr>
          </a:lstStyle>
          <a:p>
            <a:pPr rtl="0"/>
            <a:r>
              <a:rPr lang="tr"/>
              <a:t>Asıl başlık stilini düzenlemek için tıklayın</a:t>
            </a:r>
            <a:endParaRPr lang="en-US" dirty="0"/>
          </a:p>
        </p:txBody>
      </p:sp>
      <p:sp>
        <p:nvSpPr>
          <p:cNvPr id="3" name="Alt Başlık 2"/>
          <p:cNvSpPr>
            <a:spLocks noGrp="1"/>
          </p:cNvSpPr>
          <p:nvPr>
            <p:ph type="subTitle" idx="1"/>
          </p:nvPr>
        </p:nvSpPr>
        <p:spPr>
          <a:xfrm>
            <a:off x="2417780" y="3531204"/>
            <a:ext cx="8637072" cy="977621"/>
          </a:xfrm>
        </p:spPr>
        <p:txBody>
          <a:bodyPr tIns="91440" bIns="91440" rtlCol="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
              <a:t>Asıl alt başlık stilini düzenlemek için tıklatın</a:t>
            </a:r>
            <a:endParaRPr lang="en-US" dirty="0"/>
          </a:p>
        </p:txBody>
      </p:sp>
      <p:sp>
        <p:nvSpPr>
          <p:cNvPr id="4" name="Tarih Yer Tutucusu 3"/>
          <p:cNvSpPr>
            <a:spLocks noGrp="1"/>
          </p:cNvSpPr>
          <p:nvPr>
            <p:ph type="dt" sz="half" idx="10"/>
          </p:nvPr>
        </p:nvSpPr>
        <p:spPr/>
        <p:txBody>
          <a:bodyPr rtlCol="0"/>
          <a:lstStyle/>
          <a:p>
            <a:pPr rtl="0"/>
            <a:fld id="{48A87A34-81AB-432B-8DAE-1953F412C126}" type="datetimeFigureOut">
              <a:rPr lang="en-US" dirty="0"/>
              <a:t>11/15/2022</a:t>
            </a:fld>
            <a:endParaRPr lang="en-US" dirty="0"/>
          </a:p>
        </p:txBody>
      </p:sp>
      <p:sp>
        <p:nvSpPr>
          <p:cNvPr id="5" name="Alt Bilgi Yer Tutucusu 4"/>
          <p:cNvSpPr>
            <a:spLocks noGrp="1"/>
          </p:cNvSpPr>
          <p:nvPr>
            <p:ph type="ftr" sz="quarter" idx="11"/>
          </p:nvPr>
        </p:nvSpPr>
        <p:spPr>
          <a:xfrm>
            <a:off x="2416500" y="329307"/>
            <a:ext cx="4973915" cy="309201"/>
          </a:xfrm>
        </p:spPr>
        <p:txBody>
          <a:bodyPr rtlCol="0"/>
          <a:lstStyle/>
          <a:p>
            <a:pPr rtl="0"/>
            <a:endParaRPr lang="en-US" dirty="0"/>
          </a:p>
        </p:txBody>
      </p:sp>
      <p:sp>
        <p:nvSpPr>
          <p:cNvPr id="6" name="Slayt Numarası Yer Tutucusu 5"/>
          <p:cNvSpPr>
            <a:spLocks noGrp="1"/>
          </p:cNvSpPr>
          <p:nvPr>
            <p:ph type="sldNum" sz="quarter" idx="12"/>
          </p:nvPr>
        </p:nvSpPr>
        <p:spPr>
          <a:xfrm>
            <a:off x="1437664" y="798973"/>
            <a:ext cx="811019" cy="503578"/>
          </a:xfrm>
        </p:spPr>
        <p:txBody>
          <a:bodyPr rtlCol="0"/>
          <a:lstStyle/>
          <a:p>
            <a:pPr rtl="0"/>
            <a:fld id="{6D22F896-40B5-4ADD-8801-0D06FADFA095}" type="slidenum">
              <a:rPr lang="en-US" dirty="0"/>
              <a:t>‹#›</a:t>
            </a:fld>
            <a:endParaRPr lang="en-US" dirty="0"/>
          </a:p>
        </p:txBody>
      </p:sp>
      <p:cxnSp>
        <p:nvCxnSpPr>
          <p:cNvPr id="15" name="Düz Bağlayıcı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
              <a:t>Asıl başlık stilini düzenlemek için tıklayın</a:t>
            </a:r>
            <a:endParaRPr lang="en-US" dirty="0"/>
          </a:p>
        </p:txBody>
      </p:sp>
      <p:sp>
        <p:nvSpPr>
          <p:cNvPr id="3" name="Dikey Metin Yer Tutucusu 2"/>
          <p:cNvSpPr>
            <a:spLocks noGrp="1"/>
          </p:cNvSpPr>
          <p:nvPr>
            <p:ph type="body" orient="vert" idx="1"/>
          </p:nvPr>
        </p:nvSpPr>
        <p:spPr/>
        <p:txBody>
          <a:bodyPr vert="eaVert"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Tarih Yer Tutucusu 3"/>
          <p:cNvSpPr>
            <a:spLocks noGrp="1"/>
          </p:cNvSpPr>
          <p:nvPr>
            <p:ph type="dt" sz="half" idx="10"/>
          </p:nvPr>
        </p:nvSpPr>
        <p:spPr/>
        <p:txBody>
          <a:bodyPr rtlCol="0"/>
          <a:lstStyle/>
          <a:p>
            <a:pPr rtl="0"/>
            <a:fld id="{48A87A34-81AB-432B-8DAE-1953F412C126}" type="datetimeFigureOut">
              <a:rPr lang="en-US" dirty="0"/>
              <a:t>11/15/2022</a:t>
            </a:fld>
            <a:endParaRPr lang="en-US" dirty="0"/>
          </a:p>
        </p:txBody>
      </p:sp>
      <p:sp>
        <p:nvSpPr>
          <p:cNvPr id="5" name="Alt Bilgi Yer Tutucusu 4"/>
          <p:cNvSpPr>
            <a:spLocks noGrp="1"/>
          </p:cNvSpPr>
          <p:nvPr>
            <p:ph type="ftr" sz="quarter" idx="11"/>
          </p:nvPr>
        </p:nvSpPr>
        <p:spPr/>
        <p:txBody>
          <a:bodyPr rtlCol="0"/>
          <a:lstStyle/>
          <a:p>
            <a:pPr rtl="0"/>
            <a:endParaRPr lang="en-US" dirty="0"/>
          </a:p>
        </p:txBody>
      </p:sp>
      <p:sp>
        <p:nvSpPr>
          <p:cNvPr id="6" name="Slayt Numarası Yer Tutucusu 5"/>
          <p:cNvSpPr>
            <a:spLocks noGrp="1"/>
          </p:cNvSpPr>
          <p:nvPr>
            <p:ph type="sldNum" sz="quarter" idx="12"/>
          </p:nvPr>
        </p:nvSpPr>
        <p:spPr/>
        <p:txBody>
          <a:bodyPr rtlCol="0"/>
          <a:lstStyle/>
          <a:p>
            <a:pPr rtl="0"/>
            <a:fld id="{6D22F896-40B5-4ADD-8801-0D06FADFA095}" type="slidenum">
              <a:rPr lang="en-US" dirty="0"/>
              <a:t>‹#›</a:t>
            </a:fld>
            <a:endParaRPr lang="en-US" dirty="0"/>
          </a:p>
        </p:txBody>
      </p:sp>
      <p:cxnSp>
        <p:nvCxnSpPr>
          <p:cNvPr id="26" name="Düz Bağlayıcı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9439111" y="798973"/>
            <a:ext cx="1615742" cy="4659889"/>
          </a:xfrm>
        </p:spPr>
        <p:txBody>
          <a:bodyPr vert="eaVert" rtlCol="0"/>
          <a:lstStyle>
            <a:lvl1pPr algn="l">
              <a:defRPr/>
            </a:lvl1pPr>
          </a:lstStyle>
          <a:p>
            <a:pPr rtl="0"/>
            <a:r>
              <a:rPr lang="tr"/>
              <a:t>Asıl başlık stilini düzenlemek için tıklayın</a:t>
            </a:r>
            <a:endParaRPr lang="en-US" dirty="0"/>
          </a:p>
        </p:txBody>
      </p:sp>
      <p:sp>
        <p:nvSpPr>
          <p:cNvPr id="3" name="Dikey Metin Yer Tutucusu 2"/>
          <p:cNvSpPr>
            <a:spLocks noGrp="1"/>
          </p:cNvSpPr>
          <p:nvPr>
            <p:ph type="body" orient="vert" idx="1"/>
          </p:nvPr>
        </p:nvSpPr>
        <p:spPr>
          <a:xfrm>
            <a:off x="1444672" y="798973"/>
            <a:ext cx="7828830" cy="4659889"/>
          </a:xfrm>
        </p:spPr>
        <p:txBody>
          <a:bodyPr vert="eaVert"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Tarih Yer Tutucusu 3"/>
          <p:cNvSpPr>
            <a:spLocks noGrp="1"/>
          </p:cNvSpPr>
          <p:nvPr>
            <p:ph type="dt" sz="half" idx="10"/>
          </p:nvPr>
        </p:nvSpPr>
        <p:spPr/>
        <p:txBody>
          <a:bodyPr rtlCol="0"/>
          <a:lstStyle/>
          <a:p>
            <a:pPr rtl="0"/>
            <a:fld id="{48A87A34-81AB-432B-8DAE-1953F412C126}" type="datetimeFigureOut">
              <a:rPr lang="en-US" dirty="0"/>
              <a:t>11/15/2022</a:t>
            </a:fld>
            <a:endParaRPr lang="en-US" dirty="0"/>
          </a:p>
        </p:txBody>
      </p:sp>
      <p:sp>
        <p:nvSpPr>
          <p:cNvPr id="5" name="Alt Bilgi Yer Tutucusu 4"/>
          <p:cNvSpPr>
            <a:spLocks noGrp="1"/>
          </p:cNvSpPr>
          <p:nvPr>
            <p:ph type="ftr" sz="quarter" idx="11"/>
          </p:nvPr>
        </p:nvSpPr>
        <p:spPr/>
        <p:txBody>
          <a:bodyPr rtlCol="0"/>
          <a:lstStyle/>
          <a:p>
            <a:pPr rtl="0"/>
            <a:endParaRPr lang="en-US" dirty="0"/>
          </a:p>
        </p:txBody>
      </p:sp>
      <p:sp>
        <p:nvSpPr>
          <p:cNvPr id="6" name="Slayt Numarası Yer Tutucusu 5"/>
          <p:cNvSpPr>
            <a:spLocks noGrp="1"/>
          </p:cNvSpPr>
          <p:nvPr>
            <p:ph type="sldNum" sz="quarter" idx="12"/>
          </p:nvPr>
        </p:nvSpPr>
        <p:spPr/>
        <p:txBody>
          <a:bodyPr rtlCol="0"/>
          <a:lstStyle/>
          <a:p>
            <a:pPr rtl="0"/>
            <a:fld id="{6D22F896-40B5-4ADD-8801-0D06FADFA095}" type="slidenum">
              <a:rPr lang="en-US" dirty="0"/>
              <a:t>‹#›</a:t>
            </a:fld>
            <a:endParaRPr lang="en-US" dirty="0"/>
          </a:p>
        </p:txBody>
      </p:sp>
      <p:cxnSp>
        <p:nvCxnSpPr>
          <p:cNvPr id="15" name="Düz Bağlayıcı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
              <a:t>Asıl başlık stilini düzenlemek için tıklayın</a:t>
            </a:r>
            <a:endParaRPr lang="en-US" dirty="0"/>
          </a:p>
        </p:txBody>
      </p:sp>
      <p:sp>
        <p:nvSpPr>
          <p:cNvPr id="3" name="İçerik Yer Tutucusu 2"/>
          <p:cNvSpPr>
            <a:spLocks noGrp="1"/>
          </p:cNvSpPr>
          <p:nvPr>
            <p:ph idx="1"/>
          </p:nvPr>
        </p:nvSpPr>
        <p:spPr/>
        <p:txBody>
          <a:bodyPr rtlCol="0" anchor="t"/>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Tarih Yer Tutucusu 3"/>
          <p:cNvSpPr>
            <a:spLocks noGrp="1"/>
          </p:cNvSpPr>
          <p:nvPr>
            <p:ph type="dt" sz="half" idx="10"/>
          </p:nvPr>
        </p:nvSpPr>
        <p:spPr/>
        <p:txBody>
          <a:bodyPr rtlCol="0"/>
          <a:lstStyle/>
          <a:p>
            <a:pPr rtl="0"/>
            <a:fld id="{48A87A34-81AB-432B-8DAE-1953F412C126}" type="datetimeFigureOut">
              <a:rPr lang="en-US" dirty="0"/>
              <a:t>11/15/2022</a:t>
            </a:fld>
            <a:endParaRPr lang="en-US" dirty="0"/>
          </a:p>
        </p:txBody>
      </p:sp>
      <p:sp>
        <p:nvSpPr>
          <p:cNvPr id="5" name="Alt Bilgi Yer Tutucusu 4"/>
          <p:cNvSpPr>
            <a:spLocks noGrp="1"/>
          </p:cNvSpPr>
          <p:nvPr>
            <p:ph type="ftr" sz="quarter" idx="11"/>
          </p:nvPr>
        </p:nvSpPr>
        <p:spPr/>
        <p:txBody>
          <a:bodyPr rtlCol="0"/>
          <a:lstStyle/>
          <a:p>
            <a:pPr rtl="0"/>
            <a:endParaRPr lang="en-US" dirty="0"/>
          </a:p>
        </p:txBody>
      </p:sp>
      <p:sp>
        <p:nvSpPr>
          <p:cNvPr id="6" name="Slayt Numarası Yer Tutucusu 5"/>
          <p:cNvSpPr>
            <a:spLocks noGrp="1"/>
          </p:cNvSpPr>
          <p:nvPr>
            <p:ph type="sldNum" sz="quarter" idx="12"/>
          </p:nvPr>
        </p:nvSpPr>
        <p:spPr/>
        <p:txBody>
          <a:bodyPr rtlCol="0"/>
          <a:lstStyle/>
          <a:p>
            <a:pPr rtl="0"/>
            <a:fld id="{6D22F896-40B5-4ADD-8801-0D06FADFA095}" type="slidenum">
              <a:rPr lang="en-US" dirty="0"/>
              <a:t>‹#›</a:t>
            </a:fld>
            <a:endParaRPr lang="en-US" dirty="0"/>
          </a:p>
        </p:txBody>
      </p:sp>
      <p:cxnSp>
        <p:nvCxnSpPr>
          <p:cNvPr id="33" name="Düz Bağlayıcı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Başlığı">
    <p:spTree>
      <p:nvGrpSpPr>
        <p:cNvPr id="1" name=""/>
        <p:cNvGrpSpPr/>
        <p:nvPr/>
      </p:nvGrpSpPr>
      <p:grpSpPr>
        <a:xfrm>
          <a:off x="0" y="0"/>
          <a:ext cx="0" cy="0"/>
          <a:chOff x="0" y="0"/>
          <a:chExt cx="0" cy="0"/>
        </a:xfrm>
      </p:grpSpPr>
      <p:sp>
        <p:nvSpPr>
          <p:cNvPr id="2" name="Başlık 1"/>
          <p:cNvSpPr>
            <a:spLocks noGrp="1"/>
          </p:cNvSpPr>
          <p:nvPr>
            <p:ph type="title"/>
          </p:nvPr>
        </p:nvSpPr>
        <p:spPr>
          <a:xfrm>
            <a:off x="1454239" y="1756130"/>
            <a:ext cx="8643154" cy="1887950"/>
          </a:xfrm>
        </p:spPr>
        <p:txBody>
          <a:bodyPr rtlCol="0" anchor="b">
            <a:normAutofit/>
          </a:bodyPr>
          <a:lstStyle>
            <a:lvl1pPr algn="l">
              <a:defRPr sz="3600"/>
            </a:lvl1pPr>
          </a:lstStyle>
          <a:p>
            <a:pPr rtl="0"/>
            <a:r>
              <a:rPr lang="tr"/>
              <a:t>Asıl başlık stilini düzenlemek için tıklayın</a:t>
            </a:r>
            <a:endParaRPr lang="en-US" dirty="0"/>
          </a:p>
        </p:txBody>
      </p:sp>
      <p:sp>
        <p:nvSpPr>
          <p:cNvPr id="3" name="Metin Yer Tutucusu 2"/>
          <p:cNvSpPr>
            <a:spLocks noGrp="1"/>
          </p:cNvSpPr>
          <p:nvPr>
            <p:ph type="body" idx="1"/>
          </p:nvPr>
        </p:nvSpPr>
        <p:spPr>
          <a:xfrm>
            <a:off x="1454239" y="3806195"/>
            <a:ext cx="8630446" cy="1012929"/>
          </a:xfrm>
        </p:spPr>
        <p:txBody>
          <a:bodyPr tIns="91440" rtlCol="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
              <a:t>Asıl metin stillerini düzenlemek için tıklayın</a:t>
            </a:r>
          </a:p>
        </p:txBody>
      </p:sp>
      <p:sp>
        <p:nvSpPr>
          <p:cNvPr id="4" name="Tarih Yer Tutucusu 3"/>
          <p:cNvSpPr>
            <a:spLocks noGrp="1"/>
          </p:cNvSpPr>
          <p:nvPr>
            <p:ph type="dt" sz="half" idx="10"/>
          </p:nvPr>
        </p:nvSpPr>
        <p:spPr/>
        <p:txBody>
          <a:bodyPr rtlCol="0"/>
          <a:lstStyle/>
          <a:p>
            <a:pPr rtl="0"/>
            <a:fld id="{48A87A34-81AB-432B-8DAE-1953F412C126}" type="datetimeFigureOut">
              <a:rPr lang="en-US" dirty="0"/>
              <a:t>11/15/2022</a:t>
            </a:fld>
            <a:endParaRPr lang="en-US" dirty="0"/>
          </a:p>
        </p:txBody>
      </p:sp>
      <p:sp>
        <p:nvSpPr>
          <p:cNvPr id="5" name="Alt Bilgi Yer Tutucusu 4"/>
          <p:cNvSpPr>
            <a:spLocks noGrp="1"/>
          </p:cNvSpPr>
          <p:nvPr>
            <p:ph type="ftr" sz="quarter" idx="11"/>
          </p:nvPr>
        </p:nvSpPr>
        <p:spPr/>
        <p:txBody>
          <a:bodyPr rtlCol="0"/>
          <a:lstStyle/>
          <a:p>
            <a:pPr rtl="0"/>
            <a:endParaRPr lang="en-US" dirty="0"/>
          </a:p>
        </p:txBody>
      </p:sp>
      <p:sp>
        <p:nvSpPr>
          <p:cNvPr id="6" name="Slayt Numarası Yer Tutucusu 5"/>
          <p:cNvSpPr>
            <a:spLocks noGrp="1"/>
          </p:cNvSpPr>
          <p:nvPr>
            <p:ph type="sldNum" sz="quarter" idx="12"/>
          </p:nvPr>
        </p:nvSpPr>
        <p:spPr/>
        <p:txBody>
          <a:bodyPr rtlCol="0"/>
          <a:lstStyle/>
          <a:p>
            <a:pPr rtl="0"/>
            <a:fld id="{6D22F896-40B5-4ADD-8801-0D06FADFA095}" type="slidenum">
              <a:rPr lang="en-US" dirty="0"/>
              <a:t>‹#›</a:t>
            </a:fld>
            <a:endParaRPr lang="en-US" dirty="0"/>
          </a:p>
        </p:txBody>
      </p:sp>
      <p:cxnSp>
        <p:nvCxnSpPr>
          <p:cNvPr id="15" name="Düz Bağlayıcı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449217" y="804889"/>
            <a:ext cx="9605635" cy="1059305"/>
          </a:xfrm>
        </p:spPr>
        <p:txBody>
          <a:bodyPr rtlCol="0"/>
          <a:lstStyle/>
          <a:p>
            <a:pPr rtl="0"/>
            <a:r>
              <a:rPr lang="tr"/>
              <a:t>Asıl başlık stilini düzenlemek için tıklayın</a:t>
            </a:r>
            <a:endParaRPr lang="en-US" dirty="0"/>
          </a:p>
        </p:txBody>
      </p:sp>
      <p:sp>
        <p:nvSpPr>
          <p:cNvPr id="3" name="İçerik Yer Tutucusu 2"/>
          <p:cNvSpPr>
            <a:spLocks noGrp="1"/>
          </p:cNvSpPr>
          <p:nvPr>
            <p:ph sz="half" idx="1"/>
          </p:nvPr>
        </p:nvSpPr>
        <p:spPr>
          <a:xfrm>
            <a:off x="1447331" y="2010878"/>
            <a:ext cx="4645152" cy="3448595"/>
          </a:xfrm>
        </p:spPr>
        <p:txBody>
          <a:bodyPr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İçerik Yer Tutucusu 3"/>
          <p:cNvSpPr>
            <a:spLocks noGrp="1"/>
          </p:cNvSpPr>
          <p:nvPr>
            <p:ph sz="half" idx="2"/>
          </p:nvPr>
        </p:nvSpPr>
        <p:spPr>
          <a:xfrm>
            <a:off x="6413771" y="2017343"/>
            <a:ext cx="4645152" cy="3441520"/>
          </a:xfrm>
        </p:spPr>
        <p:txBody>
          <a:bodyPr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5" name="Tarih Yer Tutucusu 4"/>
          <p:cNvSpPr>
            <a:spLocks noGrp="1"/>
          </p:cNvSpPr>
          <p:nvPr>
            <p:ph type="dt" sz="half" idx="10"/>
          </p:nvPr>
        </p:nvSpPr>
        <p:spPr/>
        <p:txBody>
          <a:bodyPr rtlCol="0"/>
          <a:lstStyle/>
          <a:p>
            <a:pPr rtl="0"/>
            <a:fld id="{48A87A34-81AB-432B-8DAE-1953F412C126}" type="datetimeFigureOut">
              <a:rPr lang="en-US" dirty="0"/>
              <a:t>11/15/2022</a:t>
            </a:fld>
            <a:endParaRPr lang="en-US" dirty="0"/>
          </a:p>
        </p:txBody>
      </p:sp>
      <p:sp>
        <p:nvSpPr>
          <p:cNvPr id="6" name="Alt Bilgi Yer Tutucusu 5"/>
          <p:cNvSpPr>
            <a:spLocks noGrp="1"/>
          </p:cNvSpPr>
          <p:nvPr>
            <p:ph type="ftr" sz="quarter" idx="11"/>
          </p:nvPr>
        </p:nvSpPr>
        <p:spPr/>
        <p:txBody>
          <a:bodyPr rtlCol="0"/>
          <a:lstStyle/>
          <a:p>
            <a:pPr rtl="0"/>
            <a:endParaRPr lang="en-US" dirty="0"/>
          </a:p>
        </p:txBody>
      </p:sp>
      <p:sp>
        <p:nvSpPr>
          <p:cNvPr id="7" name="Slayt Numarası Yer Tutucusu 6"/>
          <p:cNvSpPr>
            <a:spLocks noGrp="1"/>
          </p:cNvSpPr>
          <p:nvPr>
            <p:ph type="sldNum" sz="quarter" idx="12"/>
          </p:nvPr>
        </p:nvSpPr>
        <p:spPr/>
        <p:txBody>
          <a:bodyPr rtlCol="0"/>
          <a:lstStyle/>
          <a:p>
            <a:pPr rtl="0"/>
            <a:fld id="{6D22F896-40B5-4ADD-8801-0D06FADFA095}" type="slidenum">
              <a:rPr lang="en-US" dirty="0"/>
              <a:t>‹#›</a:t>
            </a:fld>
            <a:endParaRPr lang="en-US" dirty="0"/>
          </a:p>
        </p:txBody>
      </p:sp>
      <p:cxnSp>
        <p:nvCxnSpPr>
          <p:cNvPr id="35" name="Düz Bağlayıcı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1447191" y="804163"/>
            <a:ext cx="9607661" cy="1056319"/>
          </a:xfrm>
        </p:spPr>
        <p:txBody>
          <a:bodyPr rtlCol="0"/>
          <a:lstStyle/>
          <a:p>
            <a:pPr rtl="0"/>
            <a:r>
              <a:rPr lang="tr"/>
              <a:t>Asıl başlık stilini düzenlemek için tıklayın</a:t>
            </a:r>
            <a:endParaRPr lang="en-US" dirty="0"/>
          </a:p>
        </p:txBody>
      </p:sp>
      <p:sp>
        <p:nvSpPr>
          <p:cNvPr id="3" name="Metin Yer Tutucusu 2"/>
          <p:cNvSpPr>
            <a:spLocks noGrp="1"/>
          </p:cNvSpPr>
          <p:nvPr>
            <p:ph type="body" idx="1"/>
          </p:nvPr>
        </p:nvSpPr>
        <p:spPr>
          <a:xfrm>
            <a:off x="1447191" y="2019549"/>
            <a:ext cx="4645152" cy="801943"/>
          </a:xfrm>
        </p:spPr>
        <p:txBody>
          <a:bodyPr rtlCol="0"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
              <a:t>Asıl metin stillerini düzenlemek için tıklayın</a:t>
            </a:r>
          </a:p>
        </p:txBody>
      </p:sp>
      <p:sp>
        <p:nvSpPr>
          <p:cNvPr id="4" name="İçerik Yer Tutucusu 3"/>
          <p:cNvSpPr>
            <a:spLocks noGrp="1"/>
          </p:cNvSpPr>
          <p:nvPr>
            <p:ph sz="half" idx="2"/>
          </p:nvPr>
        </p:nvSpPr>
        <p:spPr>
          <a:xfrm>
            <a:off x="1447191" y="2824269"/>
            <a:ext cx="4645152" cy="2644457"/>
          </a:xfrm>
        </p:spPr>
        <p:txBody>
          <a:bodyPr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5" name="Metin Yer Tutucusu 4"/>
          <p:cNvSpPr>
            <a:spLocks noGrp="1"/>
          </p:cNvSpPr>
          <p:nvPr>
            <p:ph type="body" sz="quarter" idx="3"/>
          </p:nvPr>
        </p:nvSpPr>
        <p:spPr>
          <a:xfrm>
            <a:off x="6412362" y="2023003"/>
            <a:ext cx="4645152" cy="802237"/>
          </a:xfrm>
        </p:spPr>
        <p:txBody>
          <a:bodyPr rtlCol="0"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
              <a:t>Asıl metin stillerini düzenlemek için tıklayın</a:t>
            </a:r>
          </a:p>
        </p:txBody>
      </p:sp>
      <p:sp>
        <p:nvSpPr>
          <p:cNvPr id="6" name="İçerik Yer Tutucusu 5"/>
          <p:cNvSpPr>
            <a:spLocks noGrp="1"/>
          </p:cNvSpPr>
          <p:nvPr>
            <p:ph sz="quarter" idx="4"/>
          </p:nvPr>
        </p:nvSpPr>
        <p:spPr>
          <a:xfrm>
            <a:off x="6412362" y="2821491"/>
            <a:ext cx="4645152" cy="2637371"/>
          </a:xfrm>
        </p:spPr>
        <p:txBody>
          <a:bodyPr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7" name="Tarih Yer Tutucusu 6"/>
          <p:cNvSpPr>
            <a:spLocks noGrp="1"/>
          </p:cNvSpPr>
          <p:nvPr>
            <p:ph type="dt" sz="half" idx="10"/>
          </p:nvPr>
        </p:nvSpPr>
        <p:spPr/>
        <p:txBody>
          <a:bodyPr rtlCol="0"/>
          <a:lstStyle/>
          <a:p>
            <a:pPr rtl="0"/>
            <a:fld id="{48A87A34-81AB-432B-8DAE-1953F412C126}" type="datetimeFigureOut">
              <a:rPr lang="en-US" dirty="0"/>
              <a:t>11/15/2022</a:t>
            </a:fld>
            <a:endParaRPr lang="en-US" dirty="0"/>
          </a:p>
        </p:txBody>
      </p:sp>
      <p:sp>
        <p:nvSpPr>
          <p:cNvPr id="8" name="Alt Bilgi Yer Tutucusu 7"/>
          <p:cNvSpPr>
            <a:spLocks noGrp="1"/>
          </p:cNvSpPr>
          <p:nvPr>
            <p:ph type="ftr" sz="quarter" idx="11"/>
          </p:nvPr>
        </p:nvSpPr>
        <p:spPr/>
        <p:txBody>
          <a:bodyPr rtlCol="0"/>
          <a:lstStyle/>
          <a:p>
            <a:pPr rtl="0"/>
            <a:endParaRPr lang="en-US" dirty="0"/>
          </a:p>
        </p:txBody>
      </p:sp>
      <p:sp>
        <p:nvSpPr>
          <p:cNvPr id="9" name="Slayt Numarası Yer Tutucusu 8"/>
          <p:cNvSpPr>
            <a:spLocks noGrp="1"/>
          </p:cNvSpPr>
          <p:nvPr>
            <p:ph type="sldNum" sz="quarter" idx="12"/>
          </p:nvPr>
        </p:nvSpPr>
        <p:spPr/>
        <p:txBody>
          <a:bodyPr rtlCol="0"/>
          <a:lstStyle/>
          <a:p>
            <a:pPr rtl="0"/>
            <a:fld id="{6D22F896-40B5-4ADD-8801-0D06FADFA095}" type="slidenum">
              <a:rPr lang="en-US" dirty="0"/>
              <a:t>‹#›</a:t>
            </a:fld>
            <a:endParaRPr lang="en-US" dirty="0"/>
          </a:p>
        </p:txBody>
      </p:sp>
      <p:cxnSp>
        <p:nvCxnSpPr>
          <p:cNvPr id="29" name="Düz Bağlayıcı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
              <a:t>Asıl başlık stilini düzenlemek için tıklayın</a:t>
            </a:r>
            <a:endParaRPr lang="en-US" dirty="0"/>
          </a:p>
        </p:txBody>
      </p:sp>
      <p:sp>
        <p:nvSpPr>
          <p:cNvPr id="3" name="Tarih Yer Tutucusu 2"/>
          <p:cNvSpPr>
            <a:spLocks noGrp="1"/>
          </p:cNvSpPr>
          <p:nvPr>
            <p:ph type="dt" sz="half" idx="10"/>
          </p:nvPr>
        </p:nvSpPr>
        <p:spPr/>
        <p:txBody>
          <a:bodyPr rtlCol="0"/>
          <a:lstStyle/>
          <a:p>
            <a:pPr rtl="0"/>
            <a:fld id="{48A87A34-81AB-432B-8DAE-1953F412C126}" type="datetimeFigureOut">
              <a:rPr lang="en-US" dirty="0"/>
              <a:t>11/15/2022</a:t>
            </a:fld>
            <a:endParaRPr lang="en-US" dirty="0"/>
          </a:p>
        </p:txBody>
      </p:sp>
      <p:sp>
        <p:nvSpPr>
          <p:cNvPr id="4" name="Alt Bilgi Yer Tutucusu 3"/>
          <p:cNvSpPr>
            <a:spLocks noGrp="1"/>
          </p:cNvSpPr>
          <p:nvPr>
            <p:ph type="ftr" sz="quarter" idx="11"/>
          </p:nvPr>
        </p:nvSpPr>
        <p:spPr/>
        <p:txBody>
          <a:bodyPr rtlCol="0"/>
          <a:lstStyle/>
          <a:p>
            <a:pPr rtl="0"/>
            <a:endParaRPr lang="en-US" dirty="0"/>
          </a:p>
        </p:txBody>
      </p:sp>
      <p:sp>
        <p:nvSpPr>
          <p:cNvPr id="5" name="Slayt Numarası Yer Tutucusu 4"/>
          <p:cNvSpPr>
            <a:spLocks noGrp="1"/>
          </p:cNvSpPr>
          <p:nvPr>
            <p:ph type="sldNum" sz="quarter" idx="12"/>
          </p:nvPr>
        </p:nvSpPr>
        <p:spPr/>
        <p:txBody>
          <a:bodyPr rtlCol="0"/>
          <a:lstStyle/>
          <a:p>
            <a:pPr rtl="0"/>
            <a:fld id="{6D22F896-40B5-4ADD-8801-0D06FADFA095}" type="slidenum">
              <a:rPr lang="en-US" dirty="0"/>
              <a:t>‹#›</a:t>
            </a:fld>
            <a:endParaRPr lang="en-US" dirty="0"/>
          </a:p>
        </p:txBody>
      </p:sp>
      <p:cxnSp>
        <p:nvCxnSpPr>
          <p:cNvPr id="25" name="Düz Bağlayıcı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Tarih Yer Tutucusu 1"/>
          <p:cNvSpPr>
            <a:spLocks noGrp="1"/>
          </p:cNvSpPr>
          <p:nvPr>
            <p:ph type="dt" sz="half" idx="10"/>
          </p:nvPr>
        </p:nvSpPr>
        <p:spPr/>
        <p:txBody>
          <a:bodyPr rtlCol="0"/>
          <a:lstStyle/>
          <a:p>
            <a:pPr rtl="0"/>
            <a:fld id="{48A87A34-81AB-432B-8DAE-1953F412C126}" type="datetimeFigureOut">
              <a:rPr lang="en-US" dirty="0"/>
              <a:t>11/15/2022</a:t>
            </a:fld>
            <a:endParaRPr lang="en-US" dirty="0"/>
          </a:p>
        </p:txBody>
      </p:sp>
      <p:sp>
        <p:nvSpPr>
          <p:cNvPr id="3" name="Alt Bilgi Yer Tutucusu 2"/>
          <p:cNvSpPr>
            <a:spLocks noGrp="1"/>
          </p:cNvSpPr>
          <p:nvPr>
            <p:ph type="ftr" sz="quarter" idx="11"/>
          </p:nvPr>
        </p:nvSpPr>
        <p:spPr/>
        <p:txBody>
          <a:bodyPr rtlCol="0"/>
          <a:lstStyle/>
          <a:p>
            <a:pPr rtl="0"/>
            <a:endParaRPr lang="en-US" dirty="0"/>
          </a:p>
        </p:txBody>
      </p:sp>
      <p:sp>
        <p:nvSpPr>
          <p:cNvPr id="4" name="Slayt Numarası Yer Tutucusu 3"/>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444671" y="798973"/>
            <a:ext cx="3273099" cy="2247117"/>
          </a:xfrm>
        </p:spPr>
        <p:txBody>
          <a:bodyPr rtlCol="0" anchor="b">
            <a:normAutofit/>
          </a:bodyPr>
          <a:lstStyle>
            <a:lvl1pPr algn="l">
              <a:defRPr sz="2400"/>
            </a:lvl1pPr>
          </a:lstStyle>
          <a:p>
            <a:pPr rtl="0"/>
            <a:r>
              <a:rPr lang="tr"/>
              <a:t>Asıl başlık stilini düzenlemek için tıklayın</a:t>
            </a:r>
            <a:endParaRPr lang="en-US" dirty="0"/>
          </a:p>
        </p:txBody>
      </p:sp>
      <p:sp>
        <p:nvSpPr>
          <p:cNvPr id="3" name="İçerik Yer Tutucusu 2"/>
          <p:cNvSpPr>
            <a:spLocks noGrp="1"/>
          </p:cNvSpPr>
          <p:nvPr>
            <p:ph idx="1"/>
          </p:nvPr>
        </p:nvSpPr>
        <p:spPr>
          <a:xfrm>
            <a:off x="5043714" y="798974"/>
            <a:ext cx="6012470" cy="4658826"/>
          </a:xfrm>
        </p:spPr>
        <p:txBody>
          <a:bodyPr rtlCol="0" anchor="ctr"/>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Metin Yer Tutucusu 3"/>
          <p:cNvSpPr>
            <a:spLocks noGrp="1"/>
          </p:cNvSpPr>
          <p:nvPr>
            <p:ph type="body" sz="half" idx="2"/>
          </p:nvPr>
        </p:nvSpPr>
        <p:spPr>
          <a:xfrm>
            <a:off x="1444671" y="3205491"/>
            <a:ext cx="3275013" cy="2248181"/>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
              <a:t>Asıl metin stillerini düzenlemek için tıklayın</a:t>
            </a:r>
          </a:p>
        </p:txBody>
      </p:sp>
      <p:sp>
        <p:nvSpPr>
          <p:cNvPr id="5" name="Tarih Yer Tutucusu 4"/>
          <p:cNvSpPr>
            <a:spLocks noGrp="1"/>
          </p:cNvSpPr>
          <p:nvPr>
            <p:ph type="dt" sz="half" idx="10"/>
          </p:nvPr>
        </p:nvSpPr>
        <p:spPr/>
        <p:txBody>
          <a:bodyPr rtlCol="0"/>
          <a:lstStyle/>
          <a:p>
            <a:pPr rtl="0"/>
            <a:fld id="{48A87A34-81AB-432B-8DAE-1953F412C126}" type="datetimeFigureOut">
              <a:rPr lang="en-US" dirty="0"/>
              <a:t>11/15/2022</a:t>
            </a:fld>
            <a:endParaRPr lang="en-US" dirty="0"/>
          </a:p>
        </p:txBody>
      </p:sp>
      <p:sp>
        <p:nvSpPr>
          <p:cNvPr id="6" name="Alt Bilgi Yer Tutucusu 5"/>
          <p:cNvSpPr>
            <a:spLocks noGrp="1"/>
          </p:cNvSpPr>
          <p:nvPr>
            <p:ph type="ftr" sz="quarter" idx="11"/>
          </p:nvPr>
        </p:nvSpPr>
        <p:spPr/>
        <p:txBody>
          <a:bodyPr rtlCol="0"/>
          <a:lstStyle/>
          <a:p>
            <a:pPr rtl="0"/>
            <a:endParaRPr lang="en-US" dirty="0"/>
          </a:p>
        </p:txBody>
      </p:sp>
      <p:sp>
        <p:nvSpPr>
          <p:cNvPr id="7" name="Slayt Numarası Yer Tutucusu 6"/>
          <p:cNvSpPr>
            <a:spLocks noGrp="1"/>
          </p:cNvSpPr>
          <p:nvPr>
            <p:ph type="sldNum" sz="quarter" idx="12"/>
          </p:nvPr>
        </p:nvSpPr>
        <p:spPr/>
        <p:txBody>
          <a:bodyPr rtlCol="0"/>
          <a:lstStyle/>
          <a:p>
            <a:pPr rtl="0"/>
            <a:fld id="{6D22F896-40B5-4ADD-8801-0D06FADFA095}" type="slidenum">
              <a:rPr lang="en-US" dirty="0"/>
              <a:t>‹#›</a:t>
            </a:fld>
            <a:endParaRPr lang="en-US" dirty="0"/>
          </a:p>
        </p:txBody>
      </p:sp>
      <p:cxnSp>
        <p:nvCxnSpPr>
          <p:cNvPr id="17" name="Düz Bağlayıcı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grpSp>
        <p:nvGrpSpPr>
          <p:cNvPr id="8" name="Grup 7"/>
          <p:cNvGrpSpPr/>
          <p:nvPr/>
        </p:nvGrpSpPr>
        <p:grpSpPr>
          <a:xfrm>
            <a:off x="7477387" y="482170"/>
            <a:ext cx="4074533" cy="5149101"/>
            <a:chOff x="7477387" y="482170"/>
            <a:chExt cx="4074533" cy="5149101"/>
          </a:xfrm>
        </p:grpSpPr>
        <p:sp>
          <p:nvSpPr>
            <p:cNvPr id="18" name="Dikdörtgen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Dikdörtgen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Başlık 1"/>
          <p:cNvSpPr>
            <a:spLocks noGrp="1"/>
          </p:cNvSpPr>
          <p:nvPr>
            <p:ph type="title"/>
          </p:nvPr>
        </p:nvSpPr>
        <p:spPr>
          <a:xfrm>
            <a:off x="1451206" y="1129513"/>
            <a:ext cx="5532328" cy="1830584"/>
          </a:xfrm>
        </p:spPr>
        <p:txBody>
          <a:bodyPr rtlCol="0" anchor="b">
            <a:normAutofit/>
          </a:bodyPr>
          <a:lstStyle>
            <a:lvl1pPr>
              <a:defRPr sz="3200"/>
            </a:lvl1pPr>
          </a:lstStyle>
          <a:p>
            <a:pPr rtl="0"/>
            <a:r>
              <a:rPr lang="tr"/>
              <a:t>Asıl başlık stilini düzenlemek için tıklayın</a:t>
            </a:r>
            <a:endParaRPr lang="en-US" dirty="0"/>
          </a:p>
        </p:txBody>
      </p:sp>
      <p:sp>
        <p:nvSpPr>
          <p:cNvPr id="3" name="Resim Yer Tutucusu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rtlCol="0"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
              <a:t>Resim eklemek için simgeye tıklayın</a:t>
            </a:r>
            <a:endParaRPr lang="en-US" dirty="0"/>
          </a:p>
        </p:txBody>
      </p:sp>
      <p:sp>
        <p:nvSpPr>
          <p:cNvPr id="4" name="Metin Yer Tutucusu 3"/>
          <p:cNvSpPr>
            <a:spLocks noGrp="1"/>
          </p:cNvSpPr>
          <p:nvPr>
            <p:ph type="body" sz="half" idx="2"/>
          </p:nvPr>
        </p:nvSpPr>
        <p:spPr>
          <a:xfrm>
            <a:off x="1450329" y="3145992"/>
            <a:ext cx="5524404" cy="2003742"/>
          </a:xfrm>
        </p:spPr>
        <p:txBody>
          <a:bodyPr rtlCol="0">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
              <a:t>Asıl metin stillerini düzenlemek için tıklayın</a:t>
            </a:r>
          </a:p>
        </p:txBody>
      </p:sp>
      <p:sp>
        <p:nvSpPr>
          <p:cNvPr id="5" name="Tarih Yer Tutucusu 4"/>
          <p:cNvSpPr>
            <a:spLocks noGrp="1"/>
          </p:cNvSpPr>
          <p:nvPr>
            <p:ph type="dt" sz="half" idx="10"/>
          </p:nvPr>
        </p:nvSpPr>
        <p:spPr>
          <a:xfrm>
            <a:off x="1447382" y="5469856"/>
            <a:ext cx="5527351" cy="320123"/>
          </a:xfrm>
        </p:spPr>
        <p:txBody>
          <a:bodyPr rtlCol="0"/>
          <a:lstStyle>
            <a:lvl1pPr algn="l">
              <a:defRPr/>
            </a:lvl1pPr>
          </a:lstStyle>
          <a:p>
            <a:pPr rtl="0"/>
            <a:fld id="{48A87A34-81AB-432B-8DAE-1953F412C126}" type="datetimeFigureOut">
              <a:rPr lang="en-US" dirty="0"/>
              <a:pPr rtl="0"/>
              <a:t>11/15/2022</a:t>
            </a:fld>
            <a:endParaRPr lang="en-US" dirty="0"/>
          </a:p>
        </p:txBody>
      </p:sp>
      <p:sp>
        <p:nvSpPr>
          <p:cNvPr id="6" name="Alt Bilgi Yer Tutucusu 5"/>
          <p:cNvSpPr>
            <a:spLocks noGrp="1"/>
          </p:cNvSpPr>
          <p:nvPr>
            <p:ph type="ftr" sz="quarter" idx="11"/>
          </p:nvPr>
        </p:nvSpPr>
        <p:spPr>
          <a:xfrm>
            <a:off x="1447382" y="318640"/>
            <a:ext cx="5541004" cy="320931"/>
          </a:xfrm>
        </p:spPr>
        <p:txBody>
          <a:bodyPr rtlCol="0"/>
          <a:lstStyle/>
          <a:p>
            <a:pPr rtl="0"/>
            <a:endParaRPr lang="en-US" dirty="0"/>
          </a:p>
        </p:txBody>
      </p:sp>
      <p:sp>
        <p:nvSpPr>
          <p:cNvPr id="7" name="Slayt Numarası Yer Tutucusu 6"/>
          <p:cNvSpPr>
            <a:spLocks noGrp="1"/>
          </p:cNvSpPr>
          <p:nvPr>
            <p:ph type="sldNum" sz="quarter" idx="12"/>
          </p:nvPr>
        </p:nvSpPr>
        <p:spPr/>
        <p:txBody>
          <a:bodyPr rtlCol="0"/>
          <a:lstStyle/>
          <a:p>
            <a:pPr rtl="0"/>
            <a:fld id="{6D22F896-40B5-4ADD-8801-0D06FADFA095}" type="slidenum">
              <a:rPr lang="en-US" dirty="0"/>
              <a:t>‹#›</a:t>
            </a:fld>
            <a:endParaRPr lang="en-US" dirty="0"/>
          </a:p>
        </p:txBody>
      </p:sp>
      <p:cxnSp>
        <p:nvCxnSpPr>
          <p:cNvPr id="31" name="Düz Bağlayıcı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Dikdörtgen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Resim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Başlık Yer Tutucusu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pPr rtl="0"/>
            <a:r>
              <a:rPr lang="tr"/>
              <a:t>Asıl başlık stilini düzenlemek için tıklayın</a:t>
            </a:r>
            <a:endParaRPr lang="en-US" dirty="0"/>
          </a:p>
        </p:txBody>
      </p:sp>
      <p:sp>
        <p:nvSpPr>
          <p:cNvPr id="3" name="Metin Yer Tutucusu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rtl="0"/>
            <a:r>
              <a:rPr lang="tr"/>
              <a:t>Asıl metin stillerini düzenle</a:t>
            </a:r>
          </a:p>
          <a:p>
            <a:pPr lvl="1" rtl="0"/>
            <a:r>
              <a:rPr lang="tr"/>
              <a:t>İkinci düzey</a:t>
            </a:r>
          </a:p>
          <a:p>
            <a:pPr lvl="2" rtl="0"/>
            <a:r>
              <a:rPr lang="tr"/>
              <a:t>Üçüncü düzey</a:t>
            </a:r>
          </a:p>
          <a:p>
            <a:pPr lvl="3" rtl="0"/>
            <a:r>
              <a:rPr lang="tr"/>
              <a:t>Dördüncü düzey</a:t>
            </a:r>
          </a:p>
          <a:p>
            <a:pPr lvl="4" rtl="0"/>
            <a:r>
              <a:rPr lang="tr"/>
              <a:t>Beşinci düzey</a:t>
            </a:r>
          </a:p>
        </p:txBody>
      </p:sp>
      <p:sp>
        <p:nvSpPr>
          <p:cNvPr id="4" name="Tarih Yer Tutucusu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rtl="0"/>
            <a:fld id="{48A87A34-81AB-432B-8DAE-1953F412C126}" type="datetimeFigureOut">
              <a:rPr lang="en-US" dirty="0"/>
              <a:pPr rtl="0"/>
              <a:t>11/15/2022</a:t>
            </a:fld>
            <a:endParaRPr lang="en-US" dirty="0"/>
          </a:p>
        </p:txBody>
      </p:sp>
      <p:sp>
        <p:nvSpPr>
          <p:cNvPr id="5" name="Alt Bilgi Yer Tutucusu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pPr rtl="0"/>
            <a:endParaRPr lang="en-US" dirty="0"/>
          </a:p>
        </p:txBody>
      </p:sp>
      <p:sp>
        <p:nvSpPr>
          <p:cNvPr id="6" name="Slayt Numarası Yer Tutucusu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rtl="0"/>
            <a:fld id="{6D22F896-40B5-4ADD-8801-0D06FADFA095}" type="slidenum">
              <a:rPr lang="en-US" dirty="0"/>
              <a:pPr/>
              <a:t>‹#›</a:t>
            </a:fld>
            <a:endParaRPr lang="en-US" dirty="0"/>
          </a:p>
        </p:txBody>
      </p:sp>
      <p:cxnSp>
        <p:nvCxnSpPr>
          <p:cNvPr id="10" name="Düz Bağlayıcı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rtlCol="0">
            <a:normAutofit/>
          </a:bodyPr>
          <a:lstStyle/>
          <a:p>
            <a:r>
              <a:rPr lang="en-US" sz="2800" dirty="0" err="1">
                <a:ea typeface="+mj-lt"/>
                <a:cs typeface="+mj-lt"/>
              </a:rPr>
              <a:t>Görüntü</a:t>
            </a:r>
            <a:r>
              <a:rPr lang="en-US" sz="2800" dirty="0">
                <a:ea typeface="+mj-lt"/>
                <a:cs typeface="+mj-lt"/>
              </a:rPr>
              <a:t> </a:t>
            </a:r>
            <a:r>
              <a:rPr lang="en-US" sz="2800" dirty="0" err="1">
                <a:ea typeface="+mj-lt"/>
                <a:cs typeface="+mj-lt"/>
              </a:rPr>
              <a:t>İşleme</a:t>
            </a:r>
            <a:r>
              <a:rPr lang="en-US" sz="2800" dirty="0">
                <a:ea typeface="+mj-lt"/>
                <a:cs typeface="+mj-lt"/>
              </a:rPr>
              <a:t> </a:t>
            </a:r>
            <a:r>
              <a:rPr lang="en-US" sz="2800" dirty="0" err="1">
                <a:ea typeface="+mj-lt"/>
                <a:cs typeface="+mj-lt"/>
              </a:rPr>
              <a:t>Yöntemleri</a:t>
            </a:r>
            <a:r>
              <a:rPr lang="en-US" sz="2800" dirty="0">
                <a:ea typeface="+mj-lt"/>
                <a:cs typeface="+mj-lt"/>
              </a:rPr>
              <a:t> </a:t>
            </a:r>
            <a:r>
              <a:rPr lang="en-US" sz="2800" dirty="0" err="1">
                <a:ea typeface="+mj-lt"/>
                <a:cs typeface="+mj-lt"/>
              </a:rPr>
              <a:t>Kullanılarak</a:t>
            </a:r>
            <a:r>
              <a:rPr lang="en-US" sz="2800" dirty="0">
                <a:ea typeface="+mj-lt"/>
                <a:cs typeface="+mj-lt"/>
              </a:rPr>
              <a:t> Kiraz </a:t>
            </a:r>
            <a:r>
              <a:rPr lang="en-US" sz="2800" dirty="0" err="1">
                <a:ea typeface="+mj-lt"/>
                <a:cs typeface="+mj-lt"/>
              </a:rPr>
              <a:t>Meyvesinin</a:t>
            </a:r>
            <a:r>
              <a:rPr lang="en-US" sz="2800" dirty="0">
                <a:ea typeface="+mj-lt"/>
                <a:cs typeface="+mj-lt"/>
              </a:rPr>
              <a:t> </a:t>
            </a:r>
            <a:r>
              <a:rPr lang="en-US" sz="2800" dirty="0" err="1">
                <a:ea typeface="+mj-lt"/>
                <a:cs typeface="+mj-lt"/>
              </a:rPr>
              <a:t>Sınıflandırılması</a:t>
            </a:r>
            <a:endParaRPr lang="tr-TR" sz="2800" dirty="0" err="1"/>
          </a:p>
        </p:txBody>
      </p:sp>
      <p:sp>
        <p:nvSpPr>
          <p:cNvPr id="3" name="Alt Başlık 2"/>
          <p:cNvSpPr>
            <a:spLocks noGrp="1"/>
          </p:cNvSpPr>
          <p:nvPr>
            <p:ph type="subTitle" idx="1"/>
          </p:nvPr>
        </p:nvSpPr>
        <p:spPr/>
        <p:txBody>
          <a:bodyPr vert="horz" lIns="91440" tIns="91440" rIns="91440" bIns="91440" rtlCol="0" anchor="t">
            <a:normAutofit/>
          </a:bodyPr>
          <a:lstStyle/>
          <a:p>
            <a:r>
              <a:rPr lang="en-US" dirty="0"/>
              <a:t>İsmail </a:t>
            </a:r>
            <a:r>
              <a:rPr lang="en-US" dirty="0" err="1"/>
              <a:t>öner</a:t>
            </a:r>
            <a:r>
              <a:rPr lang="en-US" dirty="0"/>
              <a:t> 02200201041</a:t>
            </a:r>
          </a:p>
        </p:txBody>
      </p:sp>
    </p:spTree>
    <p:extLst>
      <p:ext uri="{BB962C8B-B14F-4D97-AF65-F5344CB8AC3E}">
        <p14:creationId xmlns:p14="http://schemas.microsoft.com/office/powerpoint/2010/main" val="128632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232F53-3997-73CC-1B27-59B58923CB6F}"/>
              </a:ext>
            </a:extLst>
          </p:cNvPr>
          <p:cNvSpPr>
            <a:spLocks noGrp="1"/>
          </p:cNvSpPr>
          <p:nvPr>
            <p:ph type="title"/>
          </p:nvPr>
        </p:nvSpPr>
        <p:spPr>
          <a:xfrm>
            <a:off x="1451579" y="804519"/>
            <a:ext cx="9603275" cy="1049235"/>
          </a:xfrm>
        </p:spPr>
        <p:txBody>
          <a:bodyPr>
            <a:normAutofit/>
          </a:bodyPr>
          <a:lstStyle/>
          <a:p>
            <a:endParaRPr lang="tr-TR"/>
          </a:p>
        </p:txBody>
      </p:sp>
      <p:pic>
        <p:nvPicPr>
          <p:cNvPr id="4" name="Resim 4" descr="metin içeren bir resim&#10;&#10;Açıklama otomatik olarak oluşturuldu">
            <a:extLst>
              <a:ext uri="{FF2B5EF4-FFF2-40B4-BE49-F238E27FC236}">
                <a16:creationId xmlns:a16="http://schemas.microsoft.com/office/drawing/2014/main" id="{BE122BE6-84EB-1037-0899-579E7F42D56F}"/>
              </a:ext>
            </a:extLst>
          </p:cNvPr>
          <p:cNvPicPr>
            <a:picLocks noChangeAspect="1"/>
          </p:cNvPicPr>
          <p:nvPr/>
        </p:nvPicPr>
        <p:blipFill>
          <a:blip r:embed="rId2"/>
          <a:stretch>
            <a:fillRect/>
          </a:stretch>
        </p:blipFill>
        <p:spPr>
          <a:xfrm>
            <a:off x="1451579" y="2885364"/>
            <a:ext cx="4960443" cy="1711352"/>
          </a:xfrm>
          <a:prstGeom prst="rect">
            <a:avLst/>
          </a:prstGeom>
        </p:spPr>
      </p:pic>
      <p:sp>
        <p:nvSpPr>
          <p:cNvPr id="3" name="İçerik Yer Tutucusu 2">
            <a:extLst>
              <a:ext uri="{FF2B5EF4-FFF2-40B4-BE49-F238E27FC236}">
                <a16:creationId xmlns:a16="http://schemas.microsoft.com/office/drawing/2014/main" id="{897C30A5-C29A-1085-328A-40488C68655A}"/>
              </a:ext>
            </a:extLst>
          </p:cNvPr>
          <p:cNvSpPr>
            <a:spLocks noGrp="1"/>
          </p:cNvSpPr>
          <p:nvPr>
            <p:ph idx="1"/>
          </p:nvPr>
        </p:nvSpPr>
        <p:spPr>
          <a:xfrm>
            <a:off x="6892299" y="2015734"/>
            <a:ext cx="4162555" cy="3450613"/>
          </a:xfrm>
        </p:spPr>
        <p:txBody>
          <a:bodyPr>
            <a:normAutofit/>
          </a:bodyPr>
          <a:lstStyle/>
          <a:p>
            <a:pPr>
              <a:lnSpc>
                <a:spcPct val="110000"/>
              </a:lnSpc>
            </a:pPr>
            <a:r>
              <a:rPr lang="tr-TR" sz="1600" dirty="0">
                <a:ea typeface="+mn-lt"/>
                <a:cs typeface="+mn-lt"/>
              </a:rPr>
              <a:t>Tablo 1’ de belirtilen boyutlara göre, sınıflandırılacak olan kirazların hangi sınıfa dahil oldukları gösterilmiştir. Ancak bu boyutlar kiraz çeşidi ve sınıflandırma biçimine göre gerçekleştirilen program da değiştirilebilmektedir. Yapılan çalışmada, görüntüsü alınan kirazların Tablo 1’ de belirlenen standartlara göre Matlab programı ile sınıflandırılması yapılmıştır. Kiraz meyvesinin sınıflandırılması için gerekli olan işlem adımları yandaki Şekil 3’de gösterilmiştir. </a:t>
            </a:r>
            <a:endParaRPr lang="tr-TR" sz="1600" dirty="0"/>
          </a:p>
        </p:txBody>
      </p:sp>
    </p:spTree>
    <p:extLst>
      <p:ext uri="{BB962C8B-B14F-4D97-AF65-F5344CB8AC3E}">
        <p14:creationId xmlns:p14="http://schemas.microsoft.com/office/powerpoint/2010/main" val="1653485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ADF1045-FC61-45F9-B214-2286C9675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EA042132-EF3E-4DCA-8B23-D054AFC9F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C6561942-7576-4906-820D-5DBB2DEE7B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Başlık 1">
            <a:extLst>
              <a:ext uri="{FF2B5EF4-FFF2-40B4-BE49-F238E27FC236}">
                <a16:creationId xmlns:a16="http://schemas.microsoft.com/office/drawing/2014/main" id="{78170AE0-3517-565C-2E3A-92340B4E2A8E}"/>
              </a:ext>
            </a:extLst>
          </p:cNvPr>
          <p:cNvSpPr>
            <a:spLocks noGrp="1"/>
          </p:cNvSpPr>
          <p:nvPr>
            <p:ph type="title"/>
          </p:nvPr>
        </p:nvSpPr>
        <p:spPr>
          <a:xfrm>
            <a:off x="1451579" y="804519"/>
            <a:ext cx="5550357" cy="1049235"/>
          </a:xfrm>
        </p:spPr>
        <p:txBody>
          <a:bodyPr vert="horz" lIns="91440" tIns="45720" rIns="91440" bIns="45720" rtlCol="0" anchor="t">
            <a:normAutofit/>
          </a:bodyPr>
          <a:lstStyle/>
          <a:p>
            <a:endParaRPr lang="en-US" sz="3200"/>
          </a:p>
        </p:txBody>
      </p:sp>
      <p:sp>
        <p:nvSpPr>
          <p:cNvPr id="23" name="Rectangle 22">
            <a:extLst>
              <a:ext uri="{FF2B5EF4-FFF2-40B4-BE49-F238E27FC236}">
                <a16:creationId xmlns:a16="http://schemas.microsoft.com/office/drawing/2014/main" id="{76E2642F-6025-4B22-A283-9B60F4765D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Metin Yer Tutucusu 3">
            <a:extLst>
              <a:ext uri="{FF2B5EF4-FFF2-40B4-BE49-F238E27FC236}">
                <a16:creationId xmlns:a16="http://schemas.microsoft.com/office/drawing/2014/main" id="{95B9935A-4662-3EBF-8660-77180BA687DB}"/>
              </a:ext>
            </a:extLst>
          </p:cNvPr>
          <p:cNvSpPr>
            <a:spLocks noGrp="1"/>
          </p:cNvSpPr>
          <p:nvPr>
            <p:ph type="body" sz="half" idx="2"/>
          </p:nvPr>
        </p:nvSpPr>
        <p:spPr>
          <a:xfrm>
            <a:off x="1451579" y="2015732"/>
            <a:ext cx="5550357" cy="3450613"/>
          </a:xfrm>
        </p:spPr>
        <p:txBody>
          <a:bodyPr vert="horz" lIns="91440" tIns="45720" rIns="91440" bIns="45720" rtlCol="0" anchor="t">
            <a:normAutofit lnSpcReduction="10000"/>
          </a:bodyPr>
          <a:lstStyle/>
          <a:p>
            <a:pPr indent="-228600">
              <a:buFont typeface="Arial" panose="020B0604020202020204" pitchFamily="34" charset="0"/>
              <a:buChar char="•"/>
            </a:pPr>
            <a:r>
              <a:rPr lang="en-US" dirty="0" err="1">
                <a:ea typeface="+mn-lt"/>
                <a:cs typeface="+mn-lt"/>
              </a:rPr>
              <a:t>Yukarıdaki</a:t>
            </a:r>
            <a:r>
              <a:rPr lang="en-US" dirty="0">
                <a:ea typeface="+mn-lt"/>
                <a:cs typeface="+mn-lt"/>
              </a:rPr>
              <a:t> </a:t>
            </a:r>
            <a:r>
              <a:rPr lang="en-US" dirty="0" err="1">
                <a:ea typeface="+mn-lt"/>
                <a:cs typeface="+mn-lt"/>
              </a:rPr>
              <a:t>Şekil</a:t>
            </a:r>
            <a:r>
              <a:rPr lang="en-US" dirty="0">
                <a:ea typeface="+mn-lt"/>
                <a:cs typeface="+mn-lt"/>
              </a:rPr>
              <a:t> 3’deki </a:t>
            </a:r>
            <a:r>
              <a:rPr lang="en-US" dirty="0" err="1">
                <a:ea typeface="+mn-lt"/>
                <a:cs typeface="+mn-lt"/>
              </a:rPr>
              <a:t>işlem</a:t>
            </a:r>
            <a:r>
              <a:rPr lang="en-US" dirty="0">
                <a:ea typeface="+mn-lt"/>
                <a:cs typeface="+mn-lt"/>
              </a:rPr>
              <a:t> </a:t>
            </a:r>
            <a:r>
              <a:rPr lang="en-US" dirty="0" err="1">
                <a:ea typeface="+mn-lt"/>
                <a:cs typeface="+mn-lt"/>
              </a:rPr>
              <a:t>adımlarına</a:t>
            </a:r>
            <a:r>
              <a:rPr lang="en-US" dirty="0">
                <a:ea typeface="+mn-lt"/>
                <a:cs typeface="+mn-lt"/>
              </a:rPr>
              <a:t> </a:t>
            </a:r>
            <a:r>
              <a:rPr lang="en-US" dirty="0" err="1">
                <a:ea typeface="+mn-lt"/>
                <a:cs typeface="+mn-lt"/>
              </a:rPr>
              <a:t>göre</a:t>
            </a:r>
            <a:r>
              <a:rPr lang="en-US" dirty="0">
                <a:ea typeface="+mn-lt"/>
                <a:cs typeface="+mn-lt"/>
              </a:rPr>
              <a:t> </a:t>
            </a:r>
            <a:r>
              <a:rPr lang="en-US" dirty="0" err="1">
                <a:ea typeface="+mn-lt"/>
                <a:cs typeface="+mn-lt"/>
              </a:rPr>
              <a:t>sınıflandırma</a:t>
            </a:r>
            <a:r>
              <a:rPr lang="en-US" dirty="0">
                <a:ea typeface="+mn-lt"/>
                <a:cs typeface="+mn-lt"/>
              </a:rPr>
              <a:t> </a:t>
            </a:r>
            <a:r>
              <a:rPr lang="en-US" dirty="0" err="1">
                <a:ea typeface="+mn-lt"/>
                <a:cs typeface="+mn-lt"/>
              </a:rPr>
              <a:t>işleminin</a:t>
            </a:r>
            <a:r>
              <a:rPr lang="en-US" dirty="0">
                <a:ea typeface="+mn-lt"/>
                <a:cs typeface="+mn-lt"/>
              </a:rPr>
              <a:t> </a:t>
            </a:r>
            <a:r>
              <a:rPr lang="en-US" dirty="0" err="1">
                <a:ea typeface="+mn-lt"/>
                <a:cs typeface="+mn-lt"/>
              </a:rPr>
              <a:t>gerçekleşmesi</a:t>
            </a:r>
            <a:r>
              <a:rPr lang="en-US" dirty="0">
                <a:ea typeface="+mn-lt"/>
                <a:cs typeface="+mn-lt"/>
              </a:rPr>
              <a:t> </a:t>
            </a:r>
            <a:r>
              <a:rPr lang="en-US" dirty="0" err="1">
                <a:ea typeface="+mn-lt"/>
                <a:cs typeface="+mn-lt"/>
              </a:rPr>
              <a:t>için</a:t>
            </a:r>
            <a:r>
              <a:rPr lang="en-US" dirty="0">
                <a:ea typeface="+mn-lt"/>
                <a:cs typeface="+mn-lt"/>
              </a:rPr>
              <a:t> </a:t>
            </a:r>
            <a:r>
              <a:rPr lang="en-US" dirty="0" err="1">
                <a:ea typeface="+mn-lt"/>
                <a:cs typeface="+mn-lt"/>
              </a:rPr>
              <a:t>işlenmemiş</a:t>
            </a:r>
            <a:r>
              <a:rPr lang="en-US" dirty="0">
                <a:ea typeface="+mn-lt"/>
                <a:cs typeface="+mn-lt"/>
              </a:rPr>
              <a:t> </a:t>
            </a:r>
            <a:r>
              <a:rPr lang="en-US" dirty="0" err="1">
                <a:ea typeface="+mn-lt"/>
                <a:cs typeface="+mn-lt"/>
              </a:rPr>
              <a:t>resim</a:t>
            </a:r>
            <a:r>
              <a:rPr lang="en-US" dirty="0">
                <a:ea typeface="+mn-lt"/>
                <a:cs typeface="+mn-lt"/>
              </a:rPr>
              <a:t> </a:t>
            </a:r>
            <a:r>
              <a:rPr lang="en-US" dirty="0" err="1">
                <a:ea typeface="+mn-lt"/>
                <a:cs typeface="+mn-lt"/>
              </a:rPr>
              <a:t>programa</a:t>
            </a:r>
            <a:r>
              <a:rPr lang="en-US" dirty="0">
                <a:ea typeface="+mn-lt"/>
                <a:cs typeface="+mn-lt"/>
              </a:rPr>
              <a:t> </a:t>
            </a:r>
            <a:r>
              <a:rPr lang="en-US" dirty="0" err="1">
                <a:ea typeface="+mn-lt"/>
                <a:cs typeface="+mn-lt"/>
              </a:rPr>
              <a:t>yüklenmelidir</a:t>
            </a:r>
            <a:r>
              <a:rPr lang="en-US" dirty="0">
                <a:ea typeface="+mn-lt"/>
                <a:cs typeface="+mn-lt"/>
              </a:rPr>
              <a:t>. </a:t>
            </a:r>
            <a:r>
              <a:rPr lang="en-US" dirty="0" err="1">
                <a:ea typeface="+mn-lt"/>
                <a:cs typeface="+mn-lt"/>
              </a:rPr>
              <a:t>Yandaki</a:t>
            </a:r>
            <a:r>
              <a:rPr lang="en-US" dirty="0">
                <a:ea typeface="+mn-lt"/>
                <a:cs typeface="+mn-lt"/>
              </a:rPr>
              <a:t> </a:t>
            </a:r>
            <a:r>
              <a:rPr lang="en-US" dirty="0" err="1">
                <a:ea typeface="+mn-lt"/>
                <a:cs typeface="+mn-lt"/>
              </a:rPr>
              <a:t>Şekil</a:t>
            </a:r>
            <a:r>
              <a:rPr lang="en-US" dirty="0">
                <a:ea typeface="+mn-lt"/>
                <a:cs typeface="+mn-lt"/>
              </a:rPr>
              <a:t> 4’te </a:t>
            </a:r>
            <a:r>
              <a:rPr lang="en-US" dirty="0" err="1">
                <a:ea typeface="+mn-lt"/>
                <a:cs typeface="+mn-lt"/>
              </a:rPr>
              <a:t>sınıflandırma</a:t>
            </a:r>
            <a:r>
              <a:rPr lang="en-US" dirty="0">
                <a:ea typeface="+mn-lt"/>
                <a:cs typeface="+mn-lt"/>
              </a:rPr>
              <a:t> </a:t>
            </a:r>
            <a:r>
              <a:rPr lang="en-US" dirty="0" err="1">
                <a:ea typeface="+mn-lt"/>
                <a:cs typeface="+mn-lt"/>
              </a:rPr>
              <a:t>için</a:t>
            </a:r>
            <a:r>
              <a:rPr lang="en-US" dirty="0">
                <a:ea typeface="+mn-lt"/>
                <a:cs typeface="+mn-lt"/>
              </a:rPr>
              <a:t> </a:t>
            </a:r>
            <a:r>
              <a:rPr lang="en-US" dirty="0" err="1">
                <a:ea typeface="+mn-lt"/>
                <a:cs typeface="+mn-lt"/>
              </a:rPr>
              <a:t>programa</a:t>
            </a:r>
            <a:r>
              <a:rPr lang="en-US" dirty="0">
                <a:ea typeface="+mn-lt"/>
                <a:cs typeface="+mn-lt"/>
              </a:rPr>
              <a:t> </a:t>
            </a:r>
            <a:r>
              <a:rPr lang="en-US" dirty="0" err="1">
                <a:ea typeface="+mn-lt"/>
                <a:cs typeface="+mn-lt"/>
              </a:rPr>
              <a:t>yüklenecek</a:t>
            </a:r>
            <a:r>
              <a:rPr lang="en-US" dirty="0">
                <a:ea typeface="+mn-lt"/>
                <a:cs typeface="+mn-lt"/>
              </a:rPr>
              <a:t> </a:t>
            </a:r>
            <a:r>
              <a:rPr lang="en-US" dirty="0" err="1">
                <a:ea typeface="+mn-lt"/>
                <a:cs typeface="+mn-lt"/>
              </a:rPr>
              <a:t>olan</a:t>
            </a:r>
            <a:r>
              <a:rPr lang="en-US" dirty="0">
                <a:ea typeface="+mn-lt"/>
                <a:cs typeface="+mn-lt"/>
              </a:rPr>
              <a:t> </a:t>
            </a:r>
            <a:r>
              <a:rPr lang="en-US" dirty="0" err="1">
                <a:ea typeface="+mn-lt"/>
                <a:cs typeface="+mn-lt"/>
              </a:rPr>
              <a:t>işlenmemiş</a:t>
            </a:r>
            <a:r>
              <a:rPr lang="en-US" dirty="0">
                <a:ea typeface="+mn-lt"/>
                <a:cs typeface="+mn-lt"/>
              </a:rPr>
              <a:t> </a:t>
            </a:r>
            <a:r>
              <a:rPr lang="en-US" dirty="0" err="1">
                <a:ea typeface="+mn-lt"/>
                <a:cs typeface="+mn-lt"/>
              </a:rPr>
              <a:t>resim</a:t>
            </a:r>
            <a:r>
              <a:rPr lang="en-US" dirty="0">
                <a:ea typeface="+mn-lt"/>
                <a:cs typeface="+mn-lt"/>
              </a:rPr>
              <a:t> </a:t>
            </a:r>
            <a:r>
              <a:rPr lang="en-US" dirty="0" err="1">
                <a:ea typeface="+mn-lt"/>
                <a:cs typeface="+mn-lt"/>
              </a:rPr>
              <a:t>gösterilmiştir</a:t>
            </a:r>
            <a:r>
              <a:rPr lang="en-US" dirty="0">
                <a:ea typeface="+mn-lt"/>
                <a:cs typeface="+mn-lt"/>
              </a:rPr>
              <a:t>.</a:t>
            </a:r>
          </a:p>
          <a:p>
            <a:pPr indent="-228600">
              <a:buFont typeface="Arial" panose="020B0604020202020204" pitchFamily="34" charset="0"/>
              <a:buChar char="•"/>
            </a:pPr>
            <a:r>
              <a:rPr lang="en-US" dirty="0" err="1">
                <a:ea typeface="+mn-lt"/>
                <a:cs typeface="+mn-lt"/>
              </a:rPr>
              <a:t>İşlenmiş</a:t>
            </a:r>
            <a:r>
              <a:rPr lang="en-US" dirty="0">
                <a:ea typeface="+mn-lt"/>
                <a:cs typeface="+mn-lt"/>
              </a:rPr>
              <a:t> </a:t>
            </a:r>
            <a:r>
              <a:rPr lang="en-US" dirty="0" err="1">
                <a:ea typeface="+mn-lt"/>
                <a:cs typeface="+mn-lt"/>
              </a:rPr>
              <a:t>olarak</a:t>
            </a:r>
            <a:r>
              <a:rPr lang="en-US" dirty="0">
                <a:ea typeface="+mn-lt"/>
                <a:cs typeface="+mn-lt"/>
              </a:rPr>
              <a:t> </a:t>
            </a:r>
            <a:r>
              <a:rPr lang="en-US" dirty="0" err="1">
                <a:ea typeface="+mn-lt"/>
                <a:cs typeface="+mn-lt"/>
              </a:rPr>
              <a:t>sisteme</a:t>
            </a:r>
            <a:r>
              <a:rPr lang="en-US" dirty="0">
                <a:ea typeface="+mn-lt"/>
                <a:cs typeface="+mn-lt"/>
              </a:rPr>
              <a:t> </a:t>
            </a:r>
            <a:r>
              <a:rPr lang="en-US" dirty="0" err="1">
                <a:ea typeface="+mn-lt"/>
                <a:cs typeface="+mn-lt"/>
              </a:rPr>
              <a:t>yüklenen</a:t>
            </a:r>
            <a:r>
              <a:rPr lang="en-US" dirty="0">
                <a:ea typeface="+mn-lt"/>
                <a:cs typeface="+mn-lt"/>
              </a:rPr>
              <a:t> </a:t>
            </a:r>
            <a:r>
              <a:rPr lang="en-US" dirty="0" err="1">
                <a:ea typeface="+mn-lt"/>
                <a:cs typeface="+mn-lt"/>
              </a:rPr>
              <a:t>resim</a:t>
            </a:r>
            <a:r>
              <a:rPr lang="en-US" dirty="0">
                <a:ea typeface="+mn-lt"/>
                <a:cs typeface="+mn-lt"/>
              </a:rPr>
              <a:t> </a:t>
            </a:r>
            <a:r>
              <a:rPr lang="en-US" dirty="0" err="1">
                <a:ea typeface="+mn-lt"/>
                <a:cs typeface="+mn-lt"/>
              </a:rPr>
              <a:t>siyah</a:t>
            </a:r>
            <a:r>
              <a:rPr lang="en-US" dirty="0">
                <a:ea typeface="+mn-lt"/>
                <a:cs typeface="+mn-lt"/>
              </a:rPr>
              <a:t>- </a:t>
            </a:r>
            <a:r>
              <a:rPr lang="en-US" dirty="0" err="1">
                <a:ea typeface="+mn-lt"/>
                <a:cs typeface="+mn-lt"/>
              </a:rPr>
              <a:t>beyaz</a:t>
            </a:r>
            <a:r>
              <a:rPr lang="en-US" dirty="0">
                <a:ea typeface="+mn-lt"/>
                <a:cs typeface="+mn-lt"/>
              </a:rPr>
              <a:t> </a:t>
            </a:r>
            <a:r>
              <a:rPr lang="en-US" dirty="0" err="1">
                <a:ea typeface="+mn-lt"/>
                <a:cs typeface="+mn-lt"/>
              </a:rPr>
              <a:t>piksellere</a:t>
            </a:r>
            <a:r>
              <a:rPr lang="en-US" dirty="0">
                <a:ea typeface="+mn-lt"/>
                <a:cs typeface="+mn-lt"/>
              </a:rPr>
              <a:t> </a:t>
            </a:r>
            <a:r>
              <a:rPr lang="en-US" dirty="0" err="1">
                <a:ea typeface="+mn-lt"/>
                <a:cs typeface="+mn-lt"/>
              </a:rPr>
              <a:t>dönüştürülmektedir</a:t>
            </a:r>
            <a:r>
              <a:rPr lang="en-US" dirty="0">
                <a:ea typeface="+mn-lt"/>
                <a:cs typeface="+mn-lt"/>
              </a:rPr>
              <a:t>. </a:t>
            </a:r>
            <a:r>
              <a:rPr lang="en-US" dirty="0" err="1">
                <a:ea typeface="+mn-lt"/>
                <a:cs typeface="+mn-lt"/>
              </a:rPr>
              <a:t>Resmin</a:t>
            </a:r>
            <a:r>
              <a:rPr lang="en-US" dirty="0">
                <a:ea typeface="+mn-lt"/>
                <a:cs typeface="+mn-lt"/>
              </a:rPr>
              <a:t> </a:t>
            </a:r>
            <a:r>
              <a:rPr lang="en-US" dirty="0" err="1">
                <a:ea typeface="+mn-lt"/>
                <a:cs typeface="+mn-lt"/>
              </a:rPr>
              <a:t>siyah-beyaz</a:t>
            </a:r>
            <a:r>
              <a:rPr lang="en-US" dirty="0">
                <a:ea typeface="+mn-lt"/>
                <a:cs typeface="+mn-lt"/>
              </a:rPr>
              <a:t> </a:t>
            </a:r>
            <a:r>
              <a:rPr lang="en-US" dirty="0" err="1">
                <a:ea typeface="+mn-lt"/>
                <a:cs typeface="+mn-lt"/>
              </a:rPr>
              <a:t>piksellere</a:t>
            </a:r>
            <a:r>
              <a:rPr lang="en-US" dirty="0">
                <a:ea typeface="+mn-lt"/>
                <a:cs typeface="+mn-lt"/>
              </a:rPr>
              <a:t> </a:t>
            </a:r>
            <a:r>
              <a:rPr lang="en-US" dirty="0" err="1">
                <a:ea typeface="+mn-lt"/>
                <a:cs typeface="+mn-lt"/>
              </a:rPr>
              <a:t>yani</a:t>
            </a:r>
            <a:r>
              <a:rPr lang="en-US" dirty="0">
                <a:ea typeface="+mn-lt"/>
                <a:cs typeface="+mn-lt"/>
              </a:rPr>
              <a:t> binary </a:t>
            </a:r>
            <a:r>
              <a:rPr lang="en-US" dirty="0" err="1">
                <a:ea typeface="+mn-lt"/>
                <a:cs typeface="+mn-lt"/>
              </a:rPr>
              <a:t>moda</a:t>
            </a:r>
            <a:r>
              <a:rPr lang="en-US" dirty="0">
                <a:ea typeface="+mn-lt"/>
                <a:cs typeface="+mn-lt"/>
              </a:rPr>
              <a:t> </a:t>
            </a:r>
            <a:r>
              <a:rPr lang="en-US" dirty="0" err="1">
                <a:ea typeface="+mn-lt"/>
                <a:cs typeface="+mn-lt"/>
              </a:rPr>
              <a:t>dönüştürülmesi</a:t>
            </a:r>
            <a:r>
              <a:rPr lang="en-US" dirty="0">
                <a:ea typeface="+mn-lt"/>
                <a:cs typeface="+mn-lt"/>
              </a:rPr>
              <a:t> </a:t>
            </a:r>
            <a:r>
              <a:rPr lang="en-US" dirty="0" err="1">
                <a:ea typeface="+mn-lt"/>
                <a:cs typeface="+mn-lt"/>
              </a:rPr>
              <a:t>iki</a:t>
            </a:r>
            <a:r>
              <a:rPr lang="en-US" dirty="0">
                <a:ea typeface="+mn-lt"/>
                <a:cs typeface="+mn-lt"/>
              </a:rPr>
              <a:t> </a:t>
            </a:r>
            <a:r>
              <a:rPr lang="en-US" dirty="0" err="1">
                <a:ea typeface="+mn-lt"/>
                <a:cs typeface="+mn-lt"/>
              </a:rPr>
              <a:t>aşamada</a:t>
            </a:r>
            <a:r>
              <a:rPr lang="en-US" dirty="0">
                <a:ea typeface="+mn-lt"/>
                <a:cs typeface="+mn-lt"/>
              </a:rPr>
              <a:t> </a:t>
            </a:r>
            <a:r>
              <a:rPr lang="en-US" dirty="0" err="1">
                <a:ea typeface="+mn-lt"/>
                <a:cs typeface="+mn-lt"/>
              </a:rPr>
              <a:t>gerçekleşmektedir</a:t>
            </a:r>
            <a:r>
              <a:rPr lang="en-US" dirty="0">
                <a:ea typeface="+mn-lt"/>
                <a:cs typeface="+mn-lt"/>
              </a:rPr>
              <a:t>. İlk </a:t>
            </a:r>
            <a:r>
              <a:rPr lang="en-US" dirty="0" err="1">
                <a:ea typeface="+mn-lt"/>
                <a:cs typeface="+mn-lt"/>
              </a:rPr>
              <a:t>aşamada</a:t>
            </a:r>
            <a:r>
              <a:rPr lang="en-US" dirty="0">
                <a:ea typeface="+mn-lt"/>
                <a:cs typeface="+mn-lt"/>
              </a:rPr>
              <a:t> </a:t>
            </a:r>
            <a:r>
              <a:rPr lang="en-US" dirty="0" err="1">
                <a:ea typeface="+mn-lt"/>
                <a:cs typeface="+mn-lt"/>
              </a:rPr>
              <a:t>resmin</a:t>
            </a:r>
            <a:r>
              <a:rPr lang="en-US" dirty="0">
                <a:ea typeface="+mn-lt"/>
                <a:cs typeface="+mn-lt"/>
              </a:rPr>
              <a:t> </a:t>
            </a:r>
            <a:r>
              <a:rPr lang="en-US" dirty="0" err="1">
                <a:ea typeface="+mn-lt"/>
                <a:cs typeface="+mn-lt"/>
              </a:rPr>
              <a:t>arka</a:t>
            </a:r>
            <a:r>
              <a:rPr lang="en-US" dirty="0">
                <a:ea typeface="+mn-lt"/>
                <a:cs typeface="+mn-lt"/>
              </a:rPr>
              <a:t> </a:t>
            </a:r>
            <a:r>
              <a:rPr lang="en-US" dirty="0" err="1">
                <a:ea typeface="+mn-lt"/>
                <a:cs typeface="+mn-lt"/>
              </a:rPr>
              <a:t>planı</a:t>
            </a:r>
            <a:r>
              <a:rPr lang="en-US" dirty="0">
                <a:ea typeface="+mn-lt"/>
                <a:cs typeface="+mn-lt"/>
              </a:rPr>
              <a:t> </a:t>
            </a:r>
            <a:r>
              <a:rPr lang="en-US" dirty="0" err="1">
                <a:ea typeface="+mn-lt"/>
                <a:cs typeface="+mn-lt"/>
              </a:rPr>
              <a:t>beyaza</a:t>
            </a:r>
            <a:r>
              <a:rPr lang="en-US" dirty="0">
                <a:ea typeface="+mn-lt"/>
                <a:cs typeface="+mn-lt"/>
              </a:rPr>
              <a:t> </a:t>
            </a:r>
            <a:r>
              <a:rPr lang="en-US" dirty="0" err="1">
                <a:ea typeface="+mn-lt"/>
                <a:cs typeface="+mn-lt"/>
              </a:rPr>
              <a:t>kirazlar</a:t>
            </a:r>
            <a:r>
              <a:rPr lang="en-US" dirty="0">
                <a:ea typeface="+mn-lt"/>
                <a:cs typeface="+mn-lt"/>
              </a:rPr>
              <a:t> </a:t>
            </a:r>
            <a:r>
              <a:rPr lang="en-US" dirty="0" err="1">
                <a:ea typeface="+mn-lt"/>
                <a:cs typeface="+mn-lt"/>
              </a:rPr>
              <a:t>ise</a:t>
            </a:r>
            <a:r>
              <a:rPr lang="en-US" dirty="0">
                <a:ea typeface="+mn-lt"/>
                <a:cs typeface="+mn-lt"/>
              </a:rPr>
              <a:t> </a:t>
            </a:r>
            <a:r>
              <a:rPr lang="en-US" dirty="0" err="1">
                <a:ea typeface="+mn-lt"/>
                <a:cs typeface="+mn-lt"/>
              </a:rPr>
              <a:t>siyaha</a:t>
            </a:r>
            <a:r>
              <a:rPr lang="en-US" dirty="0">
                <a:ea typeface="+mn-lt"/>
                <a:cs typeface="+mn-lt"/>
              </a:rPr>
              <a:t> </a:t>
            </a:r>
            <a:r>
              <a:rPr lang="en-US" dirty="0" err="1">
                <a:ea typeface="+mn-lt"/>
                <a:cs typeface="+mn-lt"/>
              </a:rPr>
              <a:t>dönüştürülmektedir</a:t>
            </a:r>
            <a:r>
              <a:rPr lang="en-US" dirty="0">
                <a:ea typeface="+mn-lt"/>
                <a:cs typeface="+mn-lt"/>
              </a:rPr>
              <a:t>. </a:t>
            </a:r>
            <a:r>
              <a:rPr lang="en-US" dirty="0" err="1">
                <a:ea typeface="+mn-lt"/>
                <a:cs typeface="+mn-lt"/>
              </a:rPr>
              <a:t>İkinci</a:t>
            </a:r>
            <a:r>
              <a:rPr lang="en-US" dirty="0">
                <a:ea typeface="+mn-lt"/>
                <a:cs typeface="+mn-lt"/>
              </a:rPr>
              <a:t> </a:t>
            </a:r>
            <a:r>
              <a:rPr lang="en-US" dirty="0" err="1">
                <a:ea typeface="+mn-lt"/>
                <a:cs typeface="+mn-lt"/>
              </a:rPr>
              <a:t>aşamada</a:t>
            </a:r>
            <a:r>
              <a:rPr lang="en-US" dirty="0">
                <a:ea typeface="+mn-lt"/>
                <a:cs typeface="+mn-lt"/>
              </a:rPr>
              <a:t> </a:t>
            </a:r>
            <a:r>
              <a:rPr lang="en-US" dirty="0" err="1">
                <a:ea typeface="+mn-lt"/>
                <a:cs typeface="+mn-lt"/>
              </a:rPr>
              <a:t>ise</a:t>
            </a:r>
            <a:r>
              <a:rPr lang="en-US" dirty="0">
                <a:ea typeface="+mn-lt"/>
                <a:cs typeface="+mn-lt"/>
              </a:rPr>
              <a:t> binary </a:t>
            </a:r>
            <a:r>
              <a:rPr lang="en-US" dirty="0" err="1">
                <a:ea typeface="+mn-lt"/>
                <a:cs typeface="+mn-lt"/>
              </a:rPr>
              <a:t>moddaki</a:t>
            </a:r>
            <a:r>
              <a:rPr lang="en-US" dirty="0">
                <a:ea typeface="+mn-lt"/>
                <a:cs typeface="+mn-lt"/>
              </a:rPr>
              <a:t> </a:t>
            </a:r>
            <a:r>
              <a:rPr lang="en-US" dirty="0" err="1">
                <a:ea typeface="+mn-lt"/>
                <a:cs typeface="+mn-lt"/>
              </a:rPr>
              <a:t>resim</a:t>
            </a:r>
            <a:r>
              <a:rPr lang="en-US" dirty="0">
                <a:ea typeface="+mn-lt"/>
                <a:cs typeface="+mn-lt"/>
              </a:rPr>
              <a:t> Matlab </a:t>
            </a:r>
            <a:r>
              <a:rPr lang="en-US" dirty="0" err="1">
                <a:ea typeface="+mn-lt"/>
                <a:cs typeface="+mn-lt"/>
              </a:rPr>
              <a:t>bwboundaries</a:t>
            </a:r>
            <a:r>
              <a:rPr lang="en-US" dirty="0">
                <a:ea typeface="+mn-lt"/>
                <a:cs typeface="+mn-lt"/>
              </a:rPr>
              <a:t> </a:t>
            </a:r>
            <a:r>
              <a:rPr lang="en-US" dirty="0" err="1">
                <a:ea typeface="+mn-lt"/>
                <a:cs typeface="+mn-lt"/>
              </a:rPr>
              <a:t>komutu</a:t>
            </a:r>
            <a:r>
              <a:rPr lang="en-US" dirty="0">
                <a:ea typeface="+mn-lt"/>
                <a:cs typeface="+mn-lt"/>
              </a:rPr>
              <a:t> </a:t>
            </a:r>
            <a:r>
              <a:rPr lang="en-US" dirty="0" err="1">
                <a:ea typeface="+mn-lt"/>
                <a:cs typeface="+mn-lt"/>
              </a:rPr>
              <a:t>ile</a:t>
            </a:r>
            <a:r>
              <a:rPr lang="en-US" dirty="0">
                <a:ea typeface="+mn-lt"/>
                <a:cs typeface="+mn-lt"/>
              </a:rPr>
              <a:t> </a:t>
            </a:r>
            <a:r>
              <a:rPr lang="en-US" dirty="0" err="1">
                <a:ea typeface="+mn-lt"/>
                <a:cs typeface="+mn-lt"/>
              </a:rPr>
              <a:t>ters</a:t>
            </a:r>
            <a:r>
              <a:rPr lang="en-US" dirty="0">
                <a:ea typeface="+mn-lt"/>
                <a:cs typeface="+mn-lt"/>
              </a:rPr>
              <a:t> </a:t>
            </a:r>
            <a:r>
              <a:rPr lang="en-US" dirty="0" err="1">
                <a:ea typeface="+mn-lt"/>
                <a:cs typeface="+mn-lt"/>
              </a:rPr>
              <a:t>çevrilerek</a:t>
            </a:r>
            <a:r>
              <a:rPr lang="en-US" dirty="0">
                <a:ea typeface="+mn-lt"/>
                <a:cs typeface="+mn-lt"/>
              </a:rPr>
              <a:t> </a:t>
            </a:r>
            <a:r>
              <a:rPr lang="en-US" dirty="0" err="1">
                <a:ea typeface="+mn-lt"/>
                <a:cs typeface="+mn-lt"/>
              </a:rPr>
              <a:t>arka</a:t>
            </a:r>
            <a:r>
              <a:rPr lang="en-US" dirty="0">
                <a:ea typeface="+mn-lt"/>
                <a:cs typeface="+mn-lt"/>
              </a:rPr>
              <a:t> plan </a:t>
            </a:r>
            <a:r>
              <a:rPr lang="en-US" dirty="0" err="1">
                <a:ea typeface="+mn-lt"/>
                <a:cs typeface="+mn-lt"/>
              </a:rPr>
              <a:t>siyaha</a:t>
            </a:r>
            <a:r>
              <a:rPr lang="en-US" dirty="0">
                <a:ea typeface="+mn-lt"/>
                <a:cs typeface="+mn-lt"/>
              </a:rPr>
              <a:t> </a:t>
            </a:r>
            <a:r>
              <a:rPr lang="en-US" dirty="0" err="1">
                <a:ea typeface="+mn-lt"/>
                <a:cs typeface="+mn-lt"/>
              </a:rPr>
              <a:t>sınıflandırılacak</a:t>
            </a:r>
            <a:r>
              <a:rPr lang="en-US" dirty="0">
                <a:ea typeface="+mn-lt"/>
                <a:cs typeface="+mn-lt"/>
              </a:rPr>
              <a:t> </a:t>
            </a:r>
            <a:r>
              <a:rPr lang="en-US" dirty="0" err="1">
                <a:ea typeface="+mn-lt"/>
                <a:cs typeface="+mn-lt"/>
              </a:rPr>
              <a:t>olan</a:t>
            </a:r>
            <a:r>
              <a:rPr lang="en-US" dirty="0">
                <a:ea typeface="+mn-lt"/>
                <a:cs typeface="+mn-lt"/>
              </a:rPr>
              <a:t> </a:t>
            </a:r>
            <a:r>
              <a:rPr lang="en-US" dirty="0" err="1">
                <a:ea typeface="+mn-lt"/>
                <a:cs typeface="+mn-lt"/>
              </a:rPr>
              <a:t>kirazlar</a:t>
            </a:r>
            <a:r>
              <a:rPr lang="en-US" dirty="0">
                <a:ea typeface="+mn-lt"/>
                <a:cs typeface="+mn-lt"/>
              </a:rPr>
              <a:t> </a:t>
            </a:r>
            <a:r>
              <a:rPr lang="en-US" dirty="0" err="1">
                <a:ea typeface="+mn-lt"/>
                <a:cs typeface="+mn-lt"/>
              </a:rPr>
              <a:t>beyaza</a:t>
            </a:r>
            <a:r>
              <a:rPr lang="en-US" dirty="0">
                <a:ea typeface="+mn-lt"/>
                <a:cs typeface="+mn-lt"/>
              </a:rPr>
              <a:t> </a:t>
            </a:r>
            <a:r>
              <a:rPr lang="en-US" dirty="0" err="1">
                <a:ea typeface="+mn-lt"/>
                <a:cs typeface="+mn-lt"/>
              </a:rPr>
              <a:t>dönüştürülmektedir</a:t>
            </a:r>
            <a:r>
              <a:rPr lang="en-US" dirty="0">
                <a:ea typeface="+mn-lt"/>
                <a:cs typeface="+mn-lt"/>
              </a:rPr>
              <a:t>. </a:t>
            </a:r>
            <a:r>
              <a:rPr lang="en-US" dirty="0" err="1">
                <a:ea typeface="+mn-lt"/>
                <a:cs typeface="+mn-lt"/>
              </a:rPr>
              <a:t>Yandaki</a:t>
            </a:r>
            <a:r>
              <a:rPr lang="en-US" dirty="0">
                <a:ea typeface="+mn-lt"/>
                <a:cs typeface="+mn-lt"/>
              </a:rPr>
              <a:t> </a:t>
            </a:r>
            <a:r>
              <a:rPr lang="en-US" dirty="0" err="1">
                <a:ea typeface="+mn-lt"/>
                <a:cs typeface="+mn-lt"/>
              </a:rPr>
              <a:t>Şekil</a:t>
            </a:r>
            <a:r>
              <a:rPr lang="en-US" dirty="0">
                <a:ea typeface="+mn-lt"/>
                <a:cs typeface="+mn-lt"/>
              </a:rPr>
              <a:t> 5’de </a:t>
            </a:r>
            <a:r>
              <a:rPr lang="en-US" dirty="0" err="1">
                <a:ea typeface="+mn-lt"/>
                <a:cs typeface="+mn-lt"/>
              </a:rPr>
              <a:t>resmin</a:t>
            </a:r>
            <a:r>
              <a:rPr lang="en-US" dirty="0">
                <a:ea typeface="+mn-lt"/>
                <a:cs typeface="+mn-lt"/>
              </a:rPr>
              <a:t> </a:t>
            </a:r>
            <a:r>
              <a:rPr lang="en-US" dirty="0" err="1">
                <a:ea typeface="+mn-lt"/>
                <a:cs typeface="+mn-lt"/>
              </a:rPr>
              <a:t>siyah-beyaz</a:t>
            </a:r>
            <a:r>
              <a:rPr lang="en-US" dirty="0">
                <a:ea typeface="+mn-lt"/>
                <a:cs typeface="+mn-lt"/>
              </a:rPr>
              <a:t> </a:t>
            </a:r>
            <a:r>
              <a:rPr lang="en-US" dirty="0" err="1">
                <a:ea typeface="+mn-lt"/>
                <a:cs typeface="+mn-lt"/>
              </a:rPr>
              <a:t>piksellere</a:t>
            </a:r>
            <a:r>
              <a:rPr lang="en-US" dirty="0">
                <a:ea typeface="+mn-lt"/>
                <a:cs typeface="+mn-lt"/>
              </a:rPr>
              <a:t> </a:t>
            </a:r>
            <a:r>
              <a:rPr lang="en-US" dirty="0" err="1">
                <a:ea typeface="+mn-lt"/>
                <a:cs typeface="+mn-lt"/>
              </a:rPr>
              <a:t>dönüştürülmüş</a:t>
            </a:r>
            <a:r>
              <a:rPr lang="en-US" dirty="0">
                <a:ea typeface="+mn-lt"/>
                <a:cs typeface="+mn-lt"/>
              </a:rPr>
              <a:t> </a:t>
            </a:r>
            <a:r>
              <a:rPr lang="en-US" dirty="0" err="1">
                <a:ea typeface="+mn-lt"/>
                <a:cs typeface="+mn-lt"/>
              </a:rPr>
              <a:t>hali</a:t>
            </a:r>
            <a:r>
              <a:rPr lang="en-US" dirty="0">
                <a:ea typeface="+mn-lt"/>
                <a:cs typeface="+mn-lt"/>
              </a:rPr>
              <a:t> </a:t>
            </a:r>
            <a:r>
              <a:rPr lang="en-US" dirty="0" err="1">
                <a:ea typeface="+mn-lt"/>
                <a:cs typeface="+mn-lt"/>
              </a:rPr>
              <a:t>gösterilmiştir</a:t>
            </a:r>
            <a:r>
              <a:rPr lang="en-US" dirty="0">
                <a:ea typeface="+mn-lt"/>
                <a:cs typeface="+mn-lt"/>
              </a:rPr>
              <a:t>.</a:t>
            </a:r>
            <a:endParaRPr lang="en-US" dirty="0"/>
          </a:p>
        </p:txBody>
      </p:sp>
      <p:grpSp>
        <p:nvGrpSpPr>
          <p:cNvPr id="25" name="Group 24">
            <a:extLst>
              <a:ext uri="{FF2B5EF4-FFF2-40B4-BE49-F238E27FC236}">
                <a16:creationId xmlns:a16="http://schemas.microsoft.com/office/drawing/2014/main" id="{447C2785-96A0-48E9-A4E1-3E0DD3C4B6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63259" y="583365"/>
            <a:chExt cx="4074533" cy="5181928"/>
          </a:xfrm>
        </p:grpSpPr>
        <p:sp>
          <p:nvSpPr>
            <p:cNvPr id="26" name="Rectangle 25">
              <a:extLst>
                <a:ext uri="{FF2B5EF4-FFF2-40B4-BE49-F238E27FC236}">
                  <a16:creationId xmlns:a16="http://schemas.microsoft.com/office/drawing/2014/main" id="{4719DBFA-503D-4176-91F9-F52649711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074533"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63365FB-D39D-4CCB-B9D7-70896EA52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345028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2D87176B-036A-46E9-88B6-B602D3C1CB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3869" y="976036"/>
            <a:ext cx="3122837" cy="4138331"/>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Resim 6">
            <a:extLst>
              <a:ext uri="{FF2B5EF4-FFF2-40B4-BE49-F238E27FC236}">
                <a16:creationId xmlns:a16="http://schemas.microsoft.com/office/drawing/2014/main" id="{99D8051D-4C4D-9727-5B92-CCDC6A05CF5A}"/>
              </a:ext>
            </a:extLst>
          </p:cNvPr>
          <p:cNvPicPr>
            <a:picLocks noChangeAspect="1"/>
          </p:cNvPicPr>
          <p:nvPr/>
        </p:nvPicPr>
        <p:blipFill>
          <a:blip r:embed="rId3"/>
          <a:stretch>
            <a:fillRect/>
          </a:stretch>
        </p:blipFill>
        <p:spPr>
          <a:xfrm>
            <a:off x="8165219" y="3053000"/>
            <a:ext cx="2799103" cy="1474863"/>
          </a:xfrm>
          <a:prstGeom prst="rect">
            <a:avLst/>
          </a:prstGeom>
        </p:spPr>
      </p:pic>
      <p:pic>
        <p:nvPicPr>
          <p:cNvPr id="5" name="Resim 5" descr="iç mekan, meyve, kiraz, sebze içeren bir resim&#10;&#10;Açıklama otomatik olarak oluşturuldu">
            <a:extLst>
              <a:ext uri="{FF2B5EF4-FFF2-40B4-BE49-F238E27FC236}">
                <a16:creationId xmlns:a16="http://schemas.microsoft.com/office/drawing/2014/main" id="{BC7045E0-01B4-9C17-6DEA-D7EAA085A3D1}"/>
              </a:ext>
            </a:extLst>
          </p:cNvPr>
          <p:cNvPicPr>
            <a:picLocks noGrp="1" noChangeAspect="1"/>
          </p:cNvPicPr>
          <p:nvPr>
            <p:ph idx="1"/>
          </p:nvPr>
        </p:nvPicPr>
        <p:blipFill>
          <a:blip r:embed="rId4"/>
          <a:stretch>
            <a:fillRect/>
          </a:stretch>
        </p:blipFill>
        <p:spPr>
          <a:xfrm>
            <a:off x="8165219" y="1328982"/>
            <a:ext cx="2799103" cy="1294585"/>
          </a:xfrm>
          <a:prstGeom prst="rect">
            <a:avLst/>
          </a:prstGeom>
        </p:spPr>
      </p:pic>
      <p:pic>
        <p:nvPicPr>
          <p:cNvPr id="31" name="Picture 30">
            <a:extLst>
              <a:ext uri="{FF2B5EF4-FFF2-40B4-BE49-F238E27FC236}">
                <a16:creationId xmlns:a16="http://schemas.microsoft.com/office/drawing/2014/main" id="{AC34D715-F6AF-42BD-B021-F46BF6B549B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32">
            <a:extLst>
              <a:ext uri="{FF2B5EF4-FFF2-40B4-BE49-F238E27FC236}">
                <a16:creationId xmlns:a16="http://schemas.microsoft.com/office/drawing/2014/main" id="{EA5196A3-0319-4C04-B5B6-D1359F52F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9087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6" name="Rectangle 28">
            <a:extLst>
              <a:ext uri="{FF2B5EF4-FFF2-40B4-BE49-F238E27FC236}">
                <a16:creationId xmlns:a16="http://schemas.microsoft.com/office/drawing/2014/main" id="{7C70BFDB-979D-4D01-8764-154458F98B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30">
            <a:extLst>
              <a:ext uri="{FF2B5EF4-FFF2-40B4-BE49-F238E27FC236}">
                <a16:creationId xmlns:a16="http://schemas.microsoft.com/office/drawing/2014/main" id="{45FCB5B7-E85D-4C9D-AE9B-2B04C20D7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28" name="Group 32">
            <a:extLst>
              <a:ext uri="{FF2B5EF4-FFF2-40B4-BE49-F238E27FC236}">
                <a16:creationId xmlns:a16="http://schemas.microsoft.com/office/drawing/2014/main" id="{4C48EA7D-6DFA-4BAB-B557-0D500356BE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9" y="482171"/>
            <a:ext cx="4074533" cy="5149101"/>
            <a:chOff x="632239" y="482171"/>
            <a:chExt cx="4074533" cy="5149101"/>
          </a:xfrm>
        </p:grpSpPr>
        <p:sp>
          <p:nvSpPr>
            <p:cNvPr id="34" name="Rectangle 33">
              <a:extLst>
                <a:ext uri="{FF2B5EF4-FFF2-40B4-BE49-F238E27FC236}">
                  <a16:creationId xmlns:a16="http://schemas.microsoft.com/office/drawing/2014/main" id="{0A792C74-3AEF-46D7-BB84-FE0A1C9FDD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9" y="482171"/>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34">
              <a:extLst>
                <a:ext uri="{FF2B5EF4-FFF2-40B4-BE49-F238E27FC236}">
                  <a16:creationId xmlns:a16="http://schemas.microsoft.com/office/drawing/2014/main" id="{E3F01C4D-F010-44B1-B80D-DE6D0036F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8" y="812507"/>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2" name="Rectangle 36">
            <a:extLst>
              <a:ext uri="{FF2B5EF4-FFF2-40B4-BE49-F238E27FC236}">
                <a16:creationId xmlns:a16="http://schemas.microsoft.com/office/drawing/2014/main" id="{66DEDBC9-7E02-4AC1-84C0-28900C560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7042" y="977965"/>
            <a:ext cx="3124515"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5D8167BA-4647-4588-9EF8-AFA0496DC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90359"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Başlık 1">
            <a:extLst>
              <a:ext uri="{FF2B5EF4-FFF2-40B4-BE49-F238E27FC236}">
                <a16:creationId xmlns:a16="http://schemas.microsoft.com/office/drawing/2014/main" id="{8CB064DB-ECA2-36F9-8F77-3DF8B98BBB97}"/>
              </a:ext>
            </a:extLst>
          </p:cNvPr>
          <p:cNvSpPr>
            <a:spLocks noGrp="1"/>
          </p:cNvSpPr>
          <p:nvPr>
            <p:ph type="title"/>
          </p:nvPr>
        </p:nvSpPr>
        <p:spPr>
          <a:xfrm>
            <a:off x="5188043" y="804520"/>
            <a:ext cx="5550355" cy="1049235"/>
          </a:xfrm>
        </p:spPr>
        <p:txBody>
          <a:bodyPr>
            <a:normAutofit/>
          </a:bodyPr>
          <a:lstStyle/>
          <a:p>
            <a:endParaRPr lang="tr-TR"/>
          </a:p>
        </p:txBody>
      </p:sp>
      <p:pic>
        <p:nvPicPr>
          <p:cNvPr id="4" name="Resim 4" descr="metin, ekran, ekran görüntüsü içeren bir resim&#10;&#10;Açıklama otomatik olarak oluşturuldu">
            <a:extLst>
              <a:ext uri="{FF2B5EF4-FFF2-40B4-BE49-F238E27FC236}">
                <a16:creationId xmlns:a16="http://schemas.microsoft.com/office/drawing/2014/main" id="{B070E25C-AB64-5C72-B6D4-4925B99EA04B}"/>
              </a:ext>
            </a:extLst>
          </p:cNvPr>
          <p:cNvPicPr>
            <a:picLocks noChangeAspect="1"/>
          </p:cNvPicPr>
          <p:nvPr/>
        </p:nvPicPr>
        <p:blipFill rotWithShape="1">
          <a:blip r:embed="rId2"/>
          <a:srcRect t="6197" r="-7" b="-7"/>
          <a:stretch/>
        </p:blipFill>
        <p:spPr>
          <a:xfrm>
            <a:off x="1285438" y="2309639"/>
            <a:ext cx="2799103" cy="1479583"/>
          </a:xfrm>
          <a:prstGeom prst="rect">
            <a:avLst/>
          </a:prstGeom>
        </p:spPr>
      </p:pic>
      <p:sp>
        <p:nvSpPr>
          <p:cNvPr id="9" name="Content Placeholder 8">
            <a:extLst>
              <a:ext uri="{FF2B5EF4-FFF2-40B4-BE49-F238E27FC236}">
                <a16:creationId xmlns:a16="http://schemas.microsoft.com/office/drawing/2014/main" id="{45B98438-A904-F3D8-A69D-77E0F5CA8F42}"/>
              </a:ext>
            </a:extLst>
          </p:cNvPr>
          <p:cNvSpPr>
            <a:spLocks noGrp="1"/>
          </p:cNvSpPr>
          <p:nvPr>
            <p:ph idx="1"/>
          </p:nvPr>
        </p:nvSpPr>
        <p:spPr>
          <a:xfrm>
            <a:off x="5188043" y="2015732"/>
            <a:ext cx="5550355" cy="3450613"/>
          </a:xfrm>
        </p:spPr>
        <p:txBody>
          <a:bodyPr>
            <a:normAutofit/>
          </a:bodyPr>
          <a:lstStyle/>
          <a:p>
            <a:pPr>
              <a:lnSpc>
                <a:spcPct val="110000"/>
              </a:lnSpc>
            </a:pPr>
            <a:r>
              <a:rPr lang="en-US" sz="1700">
                <a:ea typeface="+mn-lt"/>
                <a:cs typeface="+mn-lt"/>
              </a:rPr>
              <a:t>Resim </a:t>
            </a:r>
            <a:r>
              <a:rPr lang="en-US" sz="1700" err="1">
                <a:ea typeface="+mn-lt"/>
                <a:cs typeface="+mn-lt"/>
              </a:rPr>
              <a:t>siyah-beyaz</a:t>
            </a:r>
            <a:r>
              <a:rPr lang="en-US" sz="1700">
                <a:ea typeface="+mn-lt"/>
                <a:cs typeface="+mn-lt"/>
              </a:rPr>
              <a:t> </a:t>
            </a:r>
            <a:r>
              <a:rPr lang="en-US" sz="1700" err="1">
                <a:ea typeface="+mn-lt"/>
                <a:cs typeface="+mn-lt"/>
              </a:rPr>
              <a:t>piksellere</a:t>
            </a:r>
            <a:r>
              <a:rPr lang="en-US" sz="1700">
                <a:ea typeface="+mn-lt"/>
                <a:cs typeface="+mn-lt"/>
              </a:rPr>
              <a:t> </a:t>
            </a:r>
            <a:r>
              <a:rPr lang="en-US" sz="1700" err="1">
                <a:ea typeface="+mn-lt"/>
                <a:cs typeface="+mn-lt"/>
              </a:rPr>
              <a:t>dönüştürülüp</a:t>
            </a:r>
            <a:r>
              <a:rPr lang="en-US" sz="1700">
                <a:ea typeface="+mn-lt"/>
                <a:cs typeface="+mn-lt"/>
              </a:rPr>
              <a:t> </a:t>
            </a:r>
            <a:r>
              <a:rPr lang="en-US" sz="1700" err="1">
                <a:ea typeface="+mn-lt"/>
                <a:cs typeface="+mn-lt"/>
              </a:rPr>
              <a:t>ters</a:t>
            </a:r>
            <a:r>
              <a:rPr lang="en-US" sz="1700">
                <a:ea typeface="+mn-lt"/>
                <a:cs typeface="+mn-lt"/>
              </a:rPr>
              <a:t> </a:t>
            </a:r>
            <a:r>
              <a:rPr lang="en-US" sz="1700" err="1">
                <a:ea typeface="+mn-lt"/>
                <a:cs typeface="+mn-lt"/>
              </a:rPr>
              <a:t>çevirme</a:t>
            </a:r>
            <a:r>
              <a:rPr lang="en-US" sz="1700">
                <a:ea typeface="+mn-lt"/>
                <a:cs typeface="+mn-lt"/>
              </a:rPr>
              <a:t> </a:t>
            </a:r>
            <a:r>
              <a:rPr lang="en-US" sz="1700" err="1">
                <a:ea typeface="+mn-lt"/>
                <a:cs typeface="+mn-lt"/>
              </a:rPr>
              <a:t>işlemi</a:t>
            </a:r>
            <a:r>
              <a:rPr lang="en-US" sz="1700">
                <a:ea typeface="+mn-lt"/>
                <a:cs typeface="+mn-lt"/>
              </a:rPr>
              <a:t> </a:t>
            </a:r>
            <a:r>
              <a:rPr lang="en-US" sz="1700" err="1">
                <a:ea typeface="+mn-lt"/>
                <a:cs typeface="+mn-lt"/>
              </a:rPr>
              <a:t>uygulandıktan</a:t>
            </a:r>
            <a:r>
              <a:rPr lang="en-US" sz="1700">
                <a:ea typeface="+mn-lt"/>
                <a:cs typeface="+mn-lt"/>
              </a:rPr>
              <a:t> </a:t>
            </a:r>
            <a:r>
              <a:rPr lang="en-US" sz="1700" err="1">
                <a:ea typeface="+mn-lt"/>
                <a:cs typeface="+mn-lt"/>
              </a:rPr>
              <a:t>sonra</a:t>
            </a:r>
            <a:r>
              <a:rPr lang="en-US" sz="1700">
                <a:ea typeface="+mn-lt"/>
                <a:cs typeface="+mn-lt"/>
              </a:rPr>
              <a:t> </a:t>
            </a:r>
            <a:r>
              <a:rPr lang="en-US" sz="1700" err="1">
                <a:ea typeface="+mn-lt"/>
                <a:cs typeface="+mn-lt"/>
              </a:rPr>
              <a:t>resimde</a:t>
            </a:r>
            <a:r>
              <a:rPr lang="en-US" sz="1700">
                <a:ea typeface="+mn-lt"/>
                <a:cs typeface="+mn-lt"/>
              </a:rPr>
              <a:t> </a:t>
            </a:r>
            <a:r>
              <a:rPr lang="en-US" sz="1700" err="1">
                <a:ea typeface="+mn-lt"/>
                <a:cs typeface="+mn-lt"/>
              </a:rPr>
              <a:t>bulunan</a:t>
            </a:r>
            <a:r>
              <a:rPr lang="en-US" sz="1700">
                <a:ea typeface="+mn-lt"/>
                <a:cs typeface="+mn-lt"/>
              </a:rPr>
              <a:t> </a:t>
            </a:r>
            <a:r>
              <a:rPr lang="en-US" sz="1700" err="1">
                <a:ea typeface="+mn-lt"/>
                <a:cs typeface="+mn-lt"/>
              </a:rPr>
              <a:t>belirli</a:t>
            </a:r>
            <a:r>
              <a:rPr lang="en-US" sz="1700">
                <a:ea typeface="+mn-lt"/>
                <a:cs typeface="+mn-lt"/>
              </a:rPr>
              <a:t> </a:t>
            </a:r>
            <a:r>
              <a:rPr lang="en-US" sz="1700" err="1">
                <a:ea typeface="+mn-lt"/>
                <a:cs typeface="+mn-lt"/>
              </a:rPr>
              <a:t>boyutun</a:t>
            </a:r>
            <a:r>
              <a:rPr lang="en-US" sz="1700">
                <a:ea typeface="+mn-lt"/>
                <a:cs typeface="+mn-lt"/>
              </a:rPr>
              <a:t> </a:t>
            </a:r>
            <a:r>
              <a:rPr lang="en-US" sz="1700" err="1">
                <a:ea typeface="+mn-lt"/>
                <a:cs typeface="+mn-lt"/>
              </a:rPr>
              <a:t>altındaki</a:t>
            </a:r>
            <a:r>
              <a:rPr lang="en-US" sz="1700">
                <a:ea typeface="+mn-lt"/>
                <a:cs typeface="+mn-lt"/>
              </a:rPr>
              <a:t> </a:t>
            </a:r>
            <a:r>
              <a:rPr lang="en-US" sz="1700" err="1">
                <a:ea typeface="+mn-lt"/>
                <a:cs typeface="+mn-lt"/>
              </a:rPr>
              <a:t>gürültü</a:t>
            </a:r>
            <a:r>
              <a:rPr lang="en-US" sz="1700">
                <a:ea typeface="+mn-lt"/>
                <a:cs typeface="+mn-lt"/>
              </a:rPr>
              <a:t> </a:t>
            </a:r>
            <a:r>
              <a:rPr lang="en-US" sz="1700" err="1">
                <a:ea typeface="+mn-lt"/>
                <a:cs typeface="+mn-lt"/>
              </a:rPr>
              <a:t>olarak</a:t>
            </a:r>
            <a:r>
              <a:rPr lang="en-US" sz="1700">
                <a:ea typeface="+mn-lt"/>
                <a:cs typeface="+mn-lt"/>
              </a:rPr>
              <a:t> </a:t>
            </a:r>
            <a:r>
              <a:rPr lang="en-US" sz="1700" err="1">
                <a:ea typeface="+mn-lt"/>
                <a:cs typeface="+mn-lt"/>
              </a:rPr>
              <a:t>tabir</a:t>
            </a:r>
            <a:r>
              <a:rPr lang="en-US" sz="1700">
                <a:ea typeface="+mn-lt"/>
                <a:cs typeface="+mn-lt"/>
              </a:rPr>
              <a:t> </a:t>
            </a:r>
            <a:r>
              <a:rPr lang="en-US" sz="1700" err="1">
                <a:ea typeface="+mn-lt"/>
                <a:cs typeface="+mn-lt"/>
              </a:rPr>
              <a:t>edilen</a:t>
            </a:r>
            <a:r>
              <a:rPr lang="en-US" sz="1700">
                <a:ea typeface="+mn-lt"/>
                <a:cs typeface="+mn-lt"/>
              </a:rPr>
              <a:t> </a:t>
            </a:r>
            <a:r>
              <a:rPr lang="en-US" sz="1700" err="1">
                <a:ea typeface="+mn-lt"/>
                <a:cs typeface="+mn-lt"/>
              </a:rPr>
              <a:t>nesneler</a:t>
            </a:r>
            <a:r>
              <a:rPr lang="en-US" sz="1700">
                <a:ea typeface="+mn-lt"/>
                <a:cs typeface="+mn-lt"/>
              </a:rPr>
              <a:t> Matlab </a:t>
            </a:r>
            <a:r>
              <a:rPr lang="en-US" sz="1700" err="1">
                <a:ea typeface="+mn-lt"/>
                <a:cs typeface="+mn-lt"/>
              </a:rPr>
              <a:t>bwareaopen</a:t>
            </a:r>
            <a:r>
              <a:rPr lang="en-US" sz="1700">
                <a:ea typeface="+mn-lt"/>
                <a:cs typeface="+mn-lt"/>
              </a:rPr>
              <a:t> </a:t>
            </a:r>
            <a:r>
              <a:rPr lang="en-US" sz="1700" err="1">
                <a:ea typeface="+mn-lt"/>
                <a:cs typeface="+mn-lt"/>
              </a:rPr>
              <a:t>komutu</a:t>
            </a:r>
            <a:r>
              <a:rPr lang="en-US" sz="1700">
                <a:ea typeface="+mn-lt"/>
                <a:cs typeface="+mn-lt"/>
              </a:rPr>
              <a:t> </a:t>
            </a:r>
            <a:r>
              <a:rPr lang="en-US" sz="1700" err="1">
                <a:ea typeface="+mn-lt"/>
                <a:cs typeface="+mn-lt"/>
              </a:rPr>
              <a:t>ile</a:t>
            </a:r>
            <a:r>
              <a:rPr lang="en-US" sz="1700">
                <a:ea typeface="+mn-lt"/>
                <a:cs typeface="+mn-lt"/>
              </a:rPr>
              <a:t> </a:t>
            </a:r>
            <a:r>
              <a:rPr lang="en-US" sz="1700" err="1">
                <a:ea typeface="+mn-lt"/>
                <a:cs typeface="+mn-lt"/>
              </a:rPr>
              <a:t>kaldırılmıştır</a:t>
            </a:r>
            <a:r>
              <a:rPr lang="en-US" sz="1700">
                <a:ea typeface="+mn-lt"/>
                <a:cs typeface="+mn-lt"/>
              </a:rPr>
              <a:t>. Daha </a:t>
            </a:r>
            <a:r>
              <a:rPr lang="en-US" sz="1700" err="1">
                <a:ea typeface="+mn-lt"/>
                <a:cs typeface="+mn-lt"/>
              </a:rPr>
              <a:t>sonra</a:t>
            </a:r>
            <a:r>
              <a:rPr lang="en-US" sz="1700">
                <a:ea typeface="+mn-lt"/>
                <a:cs typeface="+mn-lt"/>
              </a:rPr>
              <a:t> program </a:t>
            </a:r>
            <a:r>
              <a:rPr lang="en-US" sz="1700" err="1">
                <a:ea typeface="+mn-lt"/>
                <a:cs typeface="+mn-lt"/>
              </a:rPr>
              <a:t>tarafından</a:t>
            </a:r>
            <a:r>
              <a:rPr lang="en-US" sz="1700">
                <a:ea typeface="+mn-lt"/>
                <a:cs typeface="+mn-lt"/>
              </a:rPr>
              <a:t> </a:t>
            </a:r>
            <a:r>
              <a:rPr lang="en-US" sz="1700" err="1">
                <a:ea typeface="+mn-lt"/>
                <a:cs typeface="+mn-lt"/>
              </a:rPr>
              <a:t>tespit</a:t>
            </a:r>
            <a:r>
              <a:rPr lang="en-US" sz="1700">
                <a:ea typeface="+mn-lt"/>
                <a:cs typeface="+mn-lt"/>
              </a:rPr>
              <a:t> </a:t>
            </a:r>
            <a:r>
              <a:rPr lang="en-US" sz="1700" err="1">
                <a:ea typeface="+mn-lt"/>
                <a:cs typeface="+mn-lt"/>
              </a:rPr>
              <a:t>edilen</a:t>
            </a:r>
            <a:r>
              <a:rPr lang="en-US" sz="1700">
                <a:ea typeface="+mn-lt"/>
                <a:cs typeface="+mn-lt"/>
              </a:rPr>
              <a:t> </a:t>
            </a:r>
            <a:r>
              <a:rPr lang="en-US" sz="1700" err="1">
                <a:ea typeface="+mn-lt"/>
                <a:cs typeface="+mn-lt"/>
              </a:rPr>
              <a:t>kirazların</a:t>
            </a:r>
            <a:r>
              <a:rPr lang="en-US" sz="1700">
                <a:ea typeface="+mn-lt"/>
                <a:cs typeface="+mn-lt"/>
              </a:rPr>
              <a:t> </a:t>
            </a:r>
            <a:r>
              <a:rPr lang="en-US" sz="1700" err="1">
                <a:ea typeface="+mn-lt"/>
                <a:cs typeface="+mn-lt"/>
              </a:rPr>
              <a:t>sınırları</a:t>
            </a:r>
            <a:r>
              <a:rPr lang="en-US" sz="1700">
                <a:ea typeface="+mn-lt"/>
                <a:cs typeface="+mn-lt"/>
              </a:rPr>
              <a:t> </a:t>
            </a:r>
            <a:r>
              <a:rPr lang="en-US" sz="1700" err="1">
                <a:ea typeface="+mn-lt"/>
                <a:cs typeface="+mn-lt"/>
              </a:rPr>
              <a:t>eşikleme</a:t>
            </a:r>
            <a:r>
              <a:rPr lang="en-US" sz="1700">
                <a:ea typeface="+mn-lt"/>
                <a:cs typeface="+mn-lt"/>
              </a:rPr>
              <a:t> </a:t>
            </a:r>
            <a:r>
              <a:rPr lang="en-US" sz="1700" err="1">
                <a:ea typeface="+mn-lt"/>
                <a:cs typeface="+mn-lt"/>
              </a:rPr>
              <a:t>yöntemi</a:t>
            </a:r>
            <a:r>
              <a:rPr lang="en-US" sz="1700">
                <a:ea typeface="+mn-lt"/>
                <a:cs typeface="+mn-lt"/>
              </a:rPr>
              <a:t> </a:t>
            </a:r>
            <a:r>
              <a:rPr lang="en-US" sz="1700" err="1">
                <a:ea typeface="+mn-lt"/>
                <a:cs typeface="+mn-lt"/>
              </a:rPr>
              <a:t>kullanılarak</a:t>
            </a:r>
            <a:r>
              <a:rPr lang="en-US" sz="1700">
                <a:ea typeface="+mn-lt"/>
                <a:cs typeface="+mn-lt"/>
              </a:rPr>
              <a:t> </a:t>
            </a:r>
            <a:r>
              <a:rPr lang="en-US" sz="1700" err="1">
                <a:ea typeface="+mn-lt"/>
                <a:cs typeface="+mn-lt"/>
              </a:rPr>
              <a:t>mavi</a:t>
            </a:r>
            <a:r>
              <a:rPr lang="en-US" sz="1700">
                <a:ea typeface="+mn-lt"/>
                <a:cs typeface="+mn-lt"/>
              </a:rPr>
              <a:t> </a:t>
            </a:r>
            <a:r>
              <a:rPr lang="en-US" sz="1700" err="1">
                <a:ea typeface="+mn-lt"/>
                <a:cs typeface="+mn-lt"/>
              </a:rPr>
              <a:t>renk</a:t>
            </a:r>
            <a:r>
              <a:rPr lang="en-US" sz="1700">
                <a:ea typeface="+mn-lt"/>
                <a:cs typeface="+mn-lt"/>
              </a:rPr>
              <a:t> </a:t>
            </a:r>
            <a:r>
              <a:rPr lang="en-US" sz="1700" err="1">
                <a:ea typeface="+mn-lt"/>
                <a:cs typeface="+mn-lt"/>
              </a:rPr>
              <a:t>ile</a:t>
            </a:r>
            <a:r>
              <a:rPr lang="en-US" sz="1700">
                <a:ea typeface="+mn-lt"/>
                <a:cs typeface="+mn-lt"/>
              </a:rPr>
              <a:t> </a:t>
            </a:r>
            <a:r>
              <a:rPr lang="en-US" sz="1700" err="1">
                <a:ea typeface="+mn-lt"/>
                <a:cs typeface="+mn-lt"/>
              </a:rPr>
              <a:t>belirlenmiş</a:t>
            </a:r>
            <a:r>
              <a:rPr lang="en-US" sz="1700">
                <a:ea typeface="+mn-lt"/>
                <a:cs typeface="+mn-lt"/>
              </a:rPr>
              <a:t> </a:t>
            </a:r>
            <a:r>
              <a:rPr lang="en-US" sz="1700" err="1">
                <a:ea typeface="+mn-lt"/>
                <a:cs typeface="+mn-lt"/>
              </a:rPr>
              <a:t>ve</a:t>
            </a:r>
            <a:r>
              <a:rPr lang="en-US" sz="1700">
                <a:ea typeface="+mn-lt"/>
                <a:cs typeface="+mn-lt"/>
              </a:rPr>
              <a:t> </a:t>
            </a:r>
            <a:r>
              <a:rPr lang="en-US" sz="1700" err="1">
                <a:ea typeface="+mn-lt"/>
                <a:cs typeface="+mn-lt"/>
              </a:rPr>
              <a:t>resimde</a:t>
            </a:r>
            <a:r>
              <a:rPr lang="en-US" sz="1700">
                <a:ea typeface="+mn-lt"/>
                <a:cs typeface="+mn-lt"/>
              </a:rPr>
              <a:t> </a:t>
            </a:r>
            <a:r>
              <a:rPr lang="en-US" sz="1700" err="1">
                <a:ea typeface="+mn-lt"/>
                <a:cs typeface="+mn-lt"/>
              </a:rPr>
              <a:t>bulunan</a:t>
            </a:r>
            <a:r>
              <a:rPr lang="en-US" sz="1700">
                <a:ea typeface="+mn-lt"/>
                <a:cs typeface="+mn-lt"/>
              </a:rPr>
              <a:t> </a:t>
            </a:r>
            <a:r>
              <a:rPr lang="en-US" sz="1700" err="1">
                <a:ea typeface="+mn-lt"/>
                <a:cs typeface="+mn-lt"/>
              </a:rPr>
              <a:t>nesne</a:t>
            </a:r>
            <a:r>
              <a:rPr lang="en-US" sz="1700">
                <a:ea typeface="+mn-lt"/>
                <a:cs typeface="+mn-lt"/>
              </a:rPr>
              <a:t> </a:t>
            </a:r>
            <a:r>
              <a:rPr lang="en-US" sz="1700" err="1">
                <a:ea typeface="+mn-lt"/>
                <a:cs typeface="+mn-lt"/>
              </a:rPr>
              <a:t>sayısı</a:t>
            </a:r>
            <a:r>
              <a:rPr lang="en-US" sz="1700">
                <a:ea typeface="+mn-lt"/>
                <a:cs typeface="+mn-lt"/>
              </a:rPr>
              <a:t> </a:t>
            </a:r>
            <a:r>
              <a:rPr lang="en-US" sz="1700" err="1">
                <a:ea typeface="+mn-lt"/>
                <a:cs typeface="+mn-lt"/>
              </a:rPr>
              <a:t>ekrana</a:t>
            </a:r>
            <a:r>
              <a:rPr lang="en-US" sz="1700">
                <a:ea typeface="+mn-lt"/>
                <a:cs typeface="+mn-lt"/>
              </a:rPr>
              <a:t> </a:t>
            </a:r>
            <a:r>
              <a:rPr lang="en-US" sz="1700" err="1">
                <a:ea typeface="+mn-lt"/>
                <a:cs typeface="+mn-lt"/>
              </a:rPr>
              <a:t>yansıtılmıştır</a:t>
            </a:r>
            <a:r>
              <a:rPr lang="en-US" sz="1700">
                <a:ea typeface="+mn-lt"/>
                <a:cs typeface="+mn-lt"/>
              </a:rPr>
              <a:t>. </a:t>
            </a:r>
            <a:r>
              <a:rPr lang="en-US" sz="1700" err="1">
                <a:ea typeface="+mn-lt"/>
                <a:cs typeface="+mn-lt"/>
              </a:rPr>
              <a:t>Yandaki</a:t>
            </a:r>
            <a:r>
              <a:rPr lang="en-US" sz="1700">
                <a:ea typeface="+mn-lt"/>
                <a:cs typeface="+mn-lt"/>
              </a:rPr>
              <a:t> </a:t>
            </a:r>
            <a:r>
              <a:rPr lang="en-US" sz="1700" err="1">
                <a:ea typeface="+mn-lt"/>
                <a:cs typeface="+mn-lt"/>
              </a:rPr>
              <a:t>Şekil</a:t>
            </a:r>
            <a:r>
              <a:rPr lang="en-US" sz="1700">
                <a:ea typeface="+mn-lt"/>
                <a:cs typeface="+mn-lt"/>
              </a:rPr>
              <a:t> 6’da </a:t>
            </a:r>
            <a:r>
              <a:rPr lang="en-US" sz="1700" err="1">
                <a:ea typeface="+mn-lt"/>
                <a:cs typeface="+mn-lt"/>
              </a:rPr>
              <a:t>siyah-beyaz</a:t>
            </a:r>
            <a:r>
              <a:rPr lang="en-US" sz="1700">
                <a:ea typeface="+mn-lt"/>
                <a:cs typeface="+mn-lt"/>
              </a:rPr>
              <a:t> </a:t>
            </a:r>
            <a:r>
              <a:rPr lang="en-US" sz="1700" err="1">
                <a:ea typeface="+mn-lt"/>
                <a:cs typeface="+mn-lt"/>
              </a:rPr>
              <a:t>piksellere</a:t>
            </a:r>
            <a:r>
              <a:rPr lang="en-US" sz="1700">
                <a:ea typeface="+mn-lt"/>
                <a:cs typeface="+mn-lt"/>
              </a:rPr>
              <a:t> </a:t>
            </a:r>
            <a:r>
              <a:rPr lang="en-US" sz="1700" err="1">
                <a:ea typeface="+mn-lt"/>
                <a:cs typeface="+mn-lt"/>
              </a:rPr>
              <a:t>dönüştürülen</a:t>
            </a:r>
            <a:r>
              <a:rPr lang="en-US" sz="1700">
                <a:ea typeface="+mn-lt"/>
                <a:cs typeface="+mn-lt"/>
              </a:rPr>
              <a:t> </a:t>
            </a:r>
            <a:r>
              <a:rPr lang="en-US" sz="1700" err="1">
                <a:ea typeface="+mn-lt"/>
                <a:cs typeface="+mn-lt"/>
              </a:rPr>
              <a:t>resmin</a:t>
            </a:r>
            <a:r>
              <a:rPr lang="en-US" sz="1700">
                <a:ea typeface="+mn-lt"/>
                <a:cs typeface="+mn-lt"/>
              </a:rPr>
              <a:t> </a:t>
            </a:r>
            <a:r>
              <a:rPr lang="en-US" sz="1700" err="1">
                <a:ea typeface="+mn-lt"/>
                <a:cs typeface="+mn-lt"/>
              </a:rPr>
              <a:t>eşikleme</a:t>
            </a:r>
            <a:r>
              <a:rPr lang="en-US" sz="1700">
                <a:ea typeface="+mn-lt"/>
                <a:cs typeface="+mn-lt"/>
              </a:rPr>
              <a:t> </a:t>
            </a:r>
            <a:r>
              <a:rPr lang="en-US" sz="1700" err="1">
                <a:ea typeface="+mn-lt"/>
                <a:cs typeface="+mn-lt"/>
              </a:rPr>
              <a:t>yöntemi</a:t>
            </a:r>
            <a:r>
              <a:rPr lang="en-US" sz="1700">
                <a:ea typeface="+mn-lt"/>
                <a:cs typeface="+mn-lt"/>
              </a:rPr>
              <a:t> </a:t>
            </a:r>
            <a:r>
              <a:rPr lang="en-US" sz="1700" err="1">
                <a:ea typeface="+mn-lt"/>
                <a:cs typeface="+mn-lt"/>
              </a:rPr>
              <a:t>ile</a:t>
            </a:r>
            <a:r>
              <a:rPr lang="en-US" sz="1700">
                <a:ea typeface="+mn-lt"/>
                <a:cs typeface="+mn-lt"/>
              </a:rPr>
              <a:t> </a:t>
            </a:r>
            <a:r>
              <a:rPr lang="en-US" sz="1700" err="1">
                <a:ea typeface="+mn-lt"/>
                <a:cs typeface="+mn-lt"/>
              </a:rPr>
              <a:t>sınırlarının</a:t>
            </a:r>
            <a:r>
              <a:rPr lang="en-US" sz="1700">
                <a:ea typeface="+mn-lt"/>
                <a:cs typeface="+mn-lt"/>
              </a:rPr>
              <a:t> </a:t>
            </a:r>
            <a:r>
              <a:rPr lang="en-US" sz="1700" err="1">
                <a:ea typeface="+mn-lt"/>
                <a:cs typeface="+mn-lt"/>
              </a:rPr>
              <a:t>mavi</a:t>
            </a:r>
            <a:r>
              <a:rPr lang="en-US" sz="1700">
                <a:ea typeface="+mn-lt"/>
                <a:cs typeface="+mn-lt"/>
              </a:rPr>
              <a:t> </a:t>
            </a:r>
            <a:r>
              <a:rPr lang="en-US" sz="1700" err="1">
                <a:ea typeface="+mn-lt"/>
                <a:cs typeface="+mn-lt"/>
              </a:rPr>
              <a:t>renge</a:t>
            </a:r>
            <a:r>
              <a:rPr lang="en-US" sz="1700">
                <a:ea typeface="+mn-lt"/>
                <a:cs typeface="+mn-lt"/>
              </a:rPr>
              <a:t> </a:t>
            </a:r>
            <a:r>
              <a:rPr lang="en-US" sz="1700" err="1">
                <a:ea typeface="+mn-lt"/>
                <a:cs typeface="+mn-lt"/>
              </a:rPr>
              <a:t>dönüştürülmüş</a:t>
            </a:r>
            <a:r>
              <a:rPr lang="en-US" sz="1700">
                <a:ea typeface="+mn-lt"/>
                <a:cs typeface="+mn-lt"/>
              </a:rPr>
              <a:t> </a:t>
            </a:r>
            <a:r>
              <a:rPr lang="en-US" sz="1700" err="1">
                <a:ea typeface="+mn-lt"/>
                <a:cs typeface="+mn-lt"/>
              </a:rPr>
              <a:t>hali</a:t>
            </a:r>
            <a:r>
              <a:rPr lang="en-US" sz="1700">
                <a:ea typeface="+mn-lt"/>
                <a:cs typeface="+mn-lt"/>
              </a:rPr>
              <a:t> </a:t>
            </a:r>
            <a:r>
              <a:rPr lang="en-US" sz="1700" err="1">
                <a:ea typeface="+mn-lt"/>
                <a:cs typeface="+mn-lt"/>
              </a:rPr>
              <a:t>gösterilmiştir</a:t>
            </a:r>
            <a:r>
              <a:rPr lang="en-US" sz="1700">
                <a:ea typeface="+mn-lt"/>
                <a:cs typeface="+mn-lt"/>
              </a:rPr>
              <a:t>.</a:t>
            </a:r>
            <a:endParaRPr lang="en-US" sz="1700"/>
          </a:p>
        </p:txBody>
      </p:sp>
      <p:pic>
        <p:nvPicPr>
          <p:cNvPr id="41" name="Picture 40">
            <a:extLst>
              <a:ext uri="{FF2B5EF4-FFF2-40B4-BE49-F238E27FC236}">
                <a16:creationId xmlns:a16="http://schemas.microsoft.com/office/drawing/2014/main" id="{BAC44D98-B853-4420-8ED4-E3792706D4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3" name="Straight Connector 42">
            <a:extLst>
              <a:ext uri="{FF2B5EF4-FFF2-40B4-BE49-F238E27FC236}">
                <a16:creationId xmlns:a16="http://schemas.microsoft.com/office/drawing/2014/main" id="{46625410-A0A9-42B8-96F9-540C7C42CB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8782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ECF316-5E52-85E0-70CF-216A1DB0892A}"/>
              </a:ext>
            </a:extLst>
          </p:cNvPr>
          <p:cNvSpPr>
            <a:spLocks noGrp="1"/>
          </p:cNvSpPr>
          <p:nvPr>
            <p:ph type="title"/>
          </p:nvPr>
        </p:nvSpPr>
        <p:spPr>
          <a:xfrm>
            <a:off x="1451579" y="804519"/>
            <a:ext cx="9603275" cy="1049235"/>
          </a:xfrm>
        </p:spPr>
        <p:txBody>
          <a:bodyPr>
            <a:normAutofit/>
          </a:bodyPr>
          <a:lstStyle/>
          <a:p>
            <a:endParaRPr lang="tr-TR"/>
          </a:p>
        </p:txBody>
      </p:sp>
      <p:pic>
        <p:nvPicPr>
          <p:cNvPr id="4" name="Resim 4">
            <a:extLst>
              <a:ext uri="{FF2B5EF4-FFF2-40B4-BE49-F238E27FC236}">
                <a16:creationId xmlns:a16="http://schemas.microsoft.com/office/drawing/2014/main" id="{CDF7E65C-C8CA-B9F4-478A-34506CABE9A4}"/>
              </a:ext>
            </a:extLst>
          </p:cNvPr>
          <p:cNvPicPr>
            <a:picLocks noChangeAspect="1"/>
          </p:cNvPicPr>
          <p:nvPr/>
        </p:nvPicPr>
        <p:blipFill>
          <a:blip r:embed="rId2"/>
          <a:stretch>
            <a:fillRect/>
          </a:stretch>
        </p:blipFill>
        <p:spPr>
          <a:xfrm>
            <a:off x="1451579" y="2320081"/>
            <a:ext cx="4960443" cy="2841919"/>
          </a:xfrm>
          <a:prstGeom prst="rect">
            <a:avLst/>
          </a:prstGeom>
        </p:spPr>
      </p:pic>
      <p:sp>
        <p:nvSpPr>
          <p:cNvPr id="3" name="İçerik Yer Tutucusu 2">
            <a:extLst>
              <a:ext uri="{FF2B5EF4-FFF2-40B4-BE49-F238E27FC236}">
                <a16:creationId xmlns:a16="http://schemas.microsoft.com/office/drawing/2014/main" id="{8CB76AFF-475D-B51C-A7D7-357162AFA83E}"/>
              </a:ext>
            </a:extLst>
          </p:cNvPr>
          <p:cNvSpPr>
            <a:spLocks noGrp="1"/>
          </p:cNvSpPr>
          <p:nvPr>
            <p:ph idx="1"/>
          </p:nvPr>
        </p:nvSpPr>
        <p:spPr>
          <a:xfrm>
            <a:off x="6892299" y="2015734"/>
            <a:ext cx="4162555" cy="3450613"/>
          </a:xfrm>
        </p:spPr>
        <p:txBody>
          <a:bodyPr>
            <a:normAutofit/>
          </a:bodyPr>
          <a:lstStyle/>
          <a:p>
            <a:r>
              <a:rPr lang="tr-TR" dirty="0">
                <a:ea typeface="+mn-lt"/>
                <a:cs typeface="+mn-lt"/>
              </a:rPr>
              <a:t>Yapılan çalışmada kirazlar üst üste gelmeden ayrık olarak resimlenmiştir. Bu sayede sınıflandırma başarısı %100 olarak gerçekleşmiştir. Ancak kirazların üst üste gelmesi durumunda sınıflandırma başarısının düşeceği değerlendirilmektedir. </a:t>
            </a:r>
            <a:endParaRPr lang="tr-TR" dirty="0"/>
          </a:p>
        </p:txBody>
      </p:sp>
    </p:spTree>
    <p:extLst>
      <p:ext uri="{BB962C8B-B14F-4D97-AF65-F5344CB8AC3E}">
        <p14:creationId xmlns:p14="http://schemas.microsoft.com/office/powerpoint/2010/main" val="3106815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E4CCE1-E6C1-72CD-B5C2-0E8579CAB355}"/>
              </a:ext>
            </a:extLst>
          </p:cNvPr>
          <p:cNvSpPr>
            <a:spLocks noGrp="1"/>
          </p:cNvSpPr>
          <p:nvPr>
            <p:ph type="title"/>
          </p:nvPr>
        </p:nvSpPr>
        <p:spPr/>
        <p:txBody>
          <a:bodyPr/>
          <a:lstStyle/>
          <a:p>
            <a:r>
              <a:rPr lang="tr-TR" dirty="0"/>
              <a:t>Sonuç</a:t>
            </a:r>
          </a:p>
        </p:txBody>
      </p:sp>
      <p:sp>
        <p:nvSpPr>
          <p:cNvPr id="3" name="İçerik Yer Tutucusu 2">
            <a:extLst>
              <a:ext uri="{FF2B5EF4-FFF2-40B4-BE49-F238E27FC236}">
                <a16:creationId xmlns:a16="http://schemas.microsoft.com/office/drawing/2014/main" id="{08517C65-9015-B10F-1B3F-DF64F5AF0407}"/>
              </a:ext>
            </a:extLst>
          </p:cNvPr>
          <p:cNvSpPr>
            <a:spLocks noGrp="1"/>
          </p:cNvSpPr>
          <p:nvPr>
            <p:ph idx="1"/>
          </p:nvPr>
        </p:nvSpPr>
        <p:spPr/>
        <p:txBody>
          <a:bodyPr>
            <a:normAutofit fontScale="85000" lnSpcReduction="20000"/>
          </a:bodyPr>
          <a:lstStyle/>
          <a:p>
            <a:r>
              <a:rPr lang="tr-TR" dirty="0">
                <a:ea typeface="+mn-lt"/>
                <a:cs typeface="+mn-lt"/>
              </a:rPr>
              <a:t>Yapılan çalışmada, Ülkemizde yaygın olarak yetiştirilen ve en önemli ihracat ürünlerinden birisi olan kiraz meyvesinin klasik sınıflandırma yöntemleri yerine görüntü işleme teknikleri ile sınıflandırılması sağlanmıştır. Bu sayede önemli ihracat ürünlerinden biri olan kiraz meyvesinin uluslararası standartlara uygun olarak tasnif edilmesi sağlanacak ve ülke ekonomisine katkısı dahada arttırılacaktır. Yapılan çalışmada kiraz meyvesinin referans boyut değerleri isteğe göre değiştirilerek farklı boyutlarda sınıflama işlemleri de gerçekleştirilebilmektedir. Ayrıca kiraz meyvesinin sınıflandırılması için uygulanan algoritma ve filtreleme yöntemleri farklı meyvelerin sınıflandırılmasında da kullanılabilmektedir. Bu amaçla farklı meyvelere ait boyut bilgileri sisteme girilerek farklı meyvelerinde sınıflandırılması sağlanabilmektedir. Yapılan çalışma ile farklı büyüklükteki meyveler sistem tarafından başarılı bir şekilde değerlendirilerek sınıflandırılmıştır. Bu sayede kalite ve pazarlama için önemli bir etken olan sınıflandırma işlemi gerçekleştirilmiştir. Matlab programında görüntü işleme yöntemleri ile kiraz meyvesinin sınıflandırılması üzerine yapılmış bu çalışma, diğer çalışmalar içinde bir örnek teşkil edecektir. </a:t>
            </a:r>
            <a:endParaRPr lang="tr-TR" dirty="0"/>
          </a:p>
        </p:txBody>
      </p:sp>
    </p:spTree>
    <p:extLst>
      <p:ext uri="{BB962C8B-B14F-4D97-AF65-F5344CB8AC3E}">
        <p14:creationId xmlns:p14="http://schemas.microsoft.com/office/powerpoint/2010/main" val="218341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dk2"/>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A058398-595B-1208-66E7-3023912BBFA6}"/>
              </a:ext>
            </a:extLst>
          </p:cNvPr>
          <p:cNvSpPr>
            <a:spLocks noGrp="1"/>
          </p:cNvSpPr>
          <p:nvPr>
            <p:ph type="title"/>
          </p:nvPr>
        </p:nvSpPr>
        <p:spPr>
          <a:xfrm>
            <a:off x="1557071" y="1584552"/>
            <a:ext cx="9099255" cy="2537251"/>
          </a:xfrm>
        </p:spPr>
        <p:txBody>
          <a:bodyPr vert="horz" lIns="91440" tIns="45720" rIns="91440" bIns="0" rtlCol="0" anchor="ctr">
            <a:normAutofit/>
          </a:bodyPr>
          <a:lstStyle/>
          <a:p>
            <a:pPr algn="ctr"/>
            <a:r>
              <a:rPr lang="en-US" sz="7200" dirty="0" err="1">
                <a:solidFill>
                  <a:srgbClr val="454545"/>
                </a:solidFill>
              </a:rPr>
              <a:t>Dinlediğiniz</a:t>
            </a:r>
            <a:r>
              <a:rPr lang="en-US" sz="7200" dirty="0">
                <a:solidFill>
                  <a:srgbClr val="454545"/>
                </a:solidFill>
              </a:rPr>
              <a:t> </a:t>
            </a:r>
            <a:r>
              <a:rPr lang="en-US" sz="7200" dirty="0" err="1">
                <a:solidFill>
                  <a:srgbClr val="454545"/>
                </a:solidFill>
              </a:rPr>
              <a:t>için</a:t>
            </a:r>
            <a:r>
              <a:rPr lang="en-US" sz="7200" dirty="0">
                <a:solidFill>
                  <a:srgbClr val="454545"/>
                </a:solidFill>
              </a:rPr>
              <a:t> </a:t>
            </a:r>
            <a:r>
              <a:rPr lang="en-US" sz="7200" dirty="0" err="1">
                <a:solidFill>
                  <a:srgbClr val="454545"/>
                </a:solidFill>
              </a:rPr>
              <a:t>teşekkürler</a:t>
            </a:r>
          </a:p>
        </p:txBody>
      </p:sp>
      <p:pic>
        <p:nvPicPr>
          <p:cNvPr id="26" name="Picture 25">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073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6B0E47-9F73-3098-859E-7E1AB22CC00E}"/>
              </a:ext>
            </a:extLst>
          </p:cNvPr>
          <p:cNvSpPr>
            <a:spLocks noGrp="1"/>
          </p:cNvSpPr>
          <p:nvPr>
            <p:ph type="title"/>
          </p:nvPr>
        </p:nvSpPr>
        <p:spPr/>
        <p:txBody>
          <a:bodyPr/>
          <a:lstStyle/>
          <a:p>
            <a:r>
              <a:rPr lang="tr-TR" dirty="0"/>
              <a:t>Giriş</a:t>
            </a:r>
          </a:p>
        </p:txBody>
      </p:sp>
      <p:sp>
        <p:nvSpPr>
          <p:cNvPr id="3" name="İçerik Yer Tutucusu 2">
            <a:extLst>
              <a:ext uri="{FF2B5EF4-FFF2-40B4-BE49-F238E27FC236}">
                <a16:creationId xmlns:a16="http://schemas.microsoft.com/office/drawing/2014/main" id="{7A44727A-0A8D-926D-9535-997DE21C000B}"/>
              </a:ext>
            </a:extLst>
          </p:cNvPr>
          <p:cNvSpPr>
            <a:spLocks noGrp="1"/>
          </p:cNvSpPr>
          <p:nvPr>
            <p:ph idx="1"/>
          </p:nvPr>
        </p:nvSpPr>
        <p:spPr/>
        <p:txBody>
          <a:bodyPr/>
          <a:lstStyle/>
          <a:p>
            <a:r>
              <a:rPr lang="tr-TR" dirty="0">
                <a:ea typeface="+mn-lt"/>
                <a:cs typeface="+mn-lt"/>
              </a:rPr>
              <a:t>Kiraz, gülgiller familyasındandır. Dünyada 1500 civarında kiraz çeşidi vardır. Dünyada kiraz üretiminin yapıldığı önemli ülkelerin başında yaklaşık 500 bin ton üretimle Türkiye gelmektedir. Türkiye’yi ABD, İran, Çin, İtalya, Özbekistan, İspanya, Şili, Romanya ve Ukrayna takip etmektedir. 2012 yılı TÜİK verilerine göre Türkiye sert çekirdekli meyve üretiminde 480 bin ton üretim kapasitesi ile kiraz %20’ </a:t>
            </a:r>
            <a:r>
              <a:rPr lang="tr-TR" dirty="0" err="1">
                <a:ea typeface="+mn-lt"/>
                <a:cs typeface="+mn-lt"/>
              </a:rPr>
              <a:t>lik</a:t>
            </a:r>
            <a:r>
              <a:rPr lang="tr-TR" dirty="0">
                <a:ea typeface="+mn-lt"/>
                <a:cs typeface="+mn-lt"/>
              </a:rPr>
              <a:t> bir paya sahiptir. Dünyadaki kiraz üretiminin ise %20’ si Türkiye de gerçekleşmektedir. Ayrıca dünya kiraz üretiminde ilk 6 ülke arasında Türkiye’nin üretimdeki payı %35’tir.</a:t>
            </a:r>
            <a:endParaRPr lang="tr-TR" dirty="0"/>
          </a:p>
        </p:txBody>
      </p:sp>
    </p:spTree>
    <p:extLst>
      <p:ext uri="{BB962C8B-B14F-4D97-AF65-F5344CB8AC3E}">
        <p14:creationId xmlns:p14="http://schemas.microsoft.com/office/powerpoint/2010/main" val="3220765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DB3D0F-B127-5C71-AFF4-2BB27B989C3C}"/>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EB689B33-6EF2-F5AF-884F-943B19C1C8E8}"/>
              </a:ext>
            </a:extLst>
          </p:cNvPr>
          <p:cNvSpPr>
            <a:spLocks noGrp="1"/>
          </p:cNvSpPr>
          <p:nvPr>
            <p:ph idx="1"/>
          </p:nvPr>
        </p:nvSpPr>
        <p:spPr/>
        <p:txBody>
          <a:bodyPr>
            <a:normAutofit fontScale="85000" lnSpcReduction="10000"/>
          </a:bodyPr>
          <a:lstStyle/>
          <a:p>
            <a:r>
              <a:rPr lang="tr-TR" dirty="0">
                <a:ea typeface="+mn-lt"/>
                <a:cs typeface="+mn-lt"/>
              </a:rPr>
              <a:t>Dünya meyve ticaretinde belirli standartlara göre sınıflandırılmış kaliteli ürünler tercih edilmektedir. Günümüzde artan talep oranlarına bağlı olarak teknolojinin gelişmesi ile birlikte otomatik olarak nesnelerin sınıflandırılması ve tasnif edilmesi önemli bir alan haline gelmiştir. Sınıflandırma işlemi insanlar ve makinalar ile gerçekleştirilebilmektedir ancak ürünlerdeki şekilsel farklılıklar ve insanlardan kaynaklanan hatalar nedeniyle verimli bir sınıflandırma yapılamamaktadır. Bu nedenle ölçümler sırasında görüntü işleme tekniklerinin tarım sektöründe önemli bir yeri vardır. Görüntü, gölge, ışık ve çevresel faktörlerden oluşan tümleşik bir ifadedir. Bu tümleşik görüntülerdeki katmanları doğru ve kayıpsız şekilde analiz edebilmek için çeşitli filtre ve ışık kaynaklarına ihtiyaç vardır. Bazı görüntü işleme donanımlarında kullanılan bu ışık kaynakları UR, NIR, IR gibi </a:t>
            </a:r>
            <a:r>
              <a:rPr lang="tr-TR" dirty="0" err="1">
                <a:ea typeface="+mn-lt"/>
                <a:cs typeface="+mn-lt"/>
              </a:rPr>
              <a:t>infarred</a:t>
            </a:r>
            <a:r>
              <a:rPr lang="tr-TR" dirty="0">
                <a:ea typeface="+mn-lt"/>
                <a:cs typeface="+mn-lt"/>
              </a:rPr>
              <a:t> ve ultraviole ışınlardır. Görüntü işleme kısaca, kamera, tarayıcı vb. diğer cihazlar ile bilgisayar ortamına aktarılan görüntülerin belirli programlar aracılığı ile analiz edilmesidir. </a:t>
            </a:r>
            <a:endParaRPr lang="tr-TR" dirty="0"/>
          </a:p>
        </p:txBody>
      </p:sp>
    </p:spTree>
    <p:extLst>
      <p:ext uri="{BB962C8B-B14F-4D97-AF65-F5344CB8AC3E}">
        <p14:creationId xmlns:p14="http://schemas.microsoft.com/office/powerpoint/2010/main" val="3366364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94FF12-791D-466B-687B-34BE90CF5181}"/>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57126307-AEA4-7A61-3944-9C1C52CE0634}"/>
              </a:ext>
            </a:extLst>
          </p:cNvPr>
          <p:cNvSpPr>
            <a:spLocks noGrp="1"/>
          </p:cNvSpPr>
          <p:nvPr>
            <p:ph idx="1"/>
          </p:nvPr>
        </p:nvSpPr>
        <p:spPr/>
        <p:txBody>
          <a:bodyPr/>
          <a:lstStyle/>
          <a:p>
            <a:r>
              <a:rPr lang="tr-TR" dirty="0">
                <a:ea typeface="+mn-lt"/>
                <a:cs typeface="+mn-lt"/>
              </a:rPr>
              <a:t>Yapılan çalışmada, ülkemizde yaygın olarak yetiştirilen ve önemli ihracat ürünlerinden biri olan kiraz meyvesinin, Matlab R2013a programı kullanılarak büyüklüklerine göre sınıflandırılması amaçlanmıştır. Bu amaçla, görüntü işleme yöntemleri ile görüntünün arka planı siyah bir zemin haline getirilerek sınıflandırılacak kiraz meyvesinin arka planı temizlenmiştir. Daha sonra elde edilen görüntü çeşitli filtreleme işlemlerine tabi tutulmuş ve belirli algoritmalar ile kirazların sınır alanları belirlenmiştir. Sınırları belirlenen kirazlara ait boyut bilgisi hesaplanarak, kirazlara ait boyutsal sınıflandırma işlemi gerçekleştirilmiştir.</a:t>
            </a:r>
          </a:p>
        </p:txBody>
      </p:sp>
    </p:spTree>
    <p:extLst>
      <p:ext uri="{BB962C8B-B14F-4D97-AF65-F5344CB8AC3E}">
        <p14:creationId xmlns:p14="http://schemas.microsoft.com/office/powerpoint/2010/main" val="1670095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5C9925C-87E4-7A56-1E75-515E66A97F63}"/>
              </a:ext>
            </a:extLst>
          </p:cNvPr>
          <p:cNvSpPr>
            <a:spLocks noGrp="1"/>
          </p:cNvSpPr>
          <p:nvPr>
            <p:ph type="title"/>
          </p:nvPr>
        </p:nvSpPr>
        <p:spPr/>
        <p:txBody>
          <a:bodyPr/>
          <a:lstStyle/>
          <a:p>
            <a:r>
              <a:rPr lang="tr-TR" dirty="0">
                <a:ea typeface="+mj-lt"/>
                <a:cs typeface="+mj-lt"/>
              </a:rPr>
              <a:t>Materyal ve Metot </a:t>
            </a:r>
            <a:endParaRPr lang="tr-TR"/>
          </a:p>
        </p:txBody>
      </p:sp>
      <p:sp>
        <p:nvSpPr>
          <p:cNvPr id="3" name="İçerik Yer Tutucusu 2">
            <a:extLst>
              <a:ext uri="{FF2B5EF4-FFF2-40B4-BE49-F238E27FC236}">
                <a16:creationId xmlns:a16="http://schemas.microsoft.com/office/drawing/2014/main" id="{C5BAFF26-68A8-0192-B5EE-BBDBE6332F36}"/>
              </a:ext>
            </a:extLst>
          </p:cNvPr>
          <p:cNvSpPr>
            <a:spLocks noGrp="1"/>
          </p:cNvSpPr>
          <p:nvPr>
            <p:ph idx="1"/>
          </p:nvPr>
        </p:nvSpPr>
        <p:spPr/>
        <p:txBody>
          <a:bodyPr/>
          <a:lstStyle/>
          <a:p>
            <a:r>
              <a:rPr lang="tr-TR" dirty="0">
                <a:ea typeface="+mn-lt"/>
                <a:cs typeface="+mn-lt"/>
              </a:rPr>
              <a:t>Latince ismi 'Prunus </a:t>
            </a:r>
            <a:r>
              <a:rPr lang="tr-TR" dirty="0" err="1">
                <a:ea typeface="+mn-lt"/>
                <a:cs typeface="+mn-lt"/>
              </a:rPr>
              <a:t>avium</a:t>
            </a:r>
            <a:r>
              <a:rPr lang="tr-TR" dirty="0">
                <a:ea typeface="+mn-lt"/>
                <a:cs typeface="+mn-lt"/>
              </a:rPr>
              <a:t>' olan kiraz ağacı, Gülgiller (</a:t>
            </a:r>
            <a:r>
              <a:rPr lang="tr-TR" dirty="0" err="1">
                <a:ea typeface="+mn-lt"/>
                <a:cs typeface="+mn-lt"/>
              </a:rPr>
              <a:t>Rosaceae</a:t>
            </a:r>
            <a:r>
              <a:rPr lang="tr-TR" dirty="0">
                <a:ea typeface="+mn-lt"/>
                <a:cs typeface="+mn-lt"/>
              </a:rPr>
              <a:t>) familyasının bir üyesidir. Dünyada 1500 civarında çeşidi olan kiraz, tatlı aromalı, sulu ve sert çekirdekli bir meyve türüdür. Kiraz; kalsiyum, çinko, potasyum, karotenoidler, lif, ve C vitamini, demir, tiamin, riboflavin, </a:t>
            </a:r>
            <a:r>
              <a:rPr lang="tr-TR" dirty="0" err="1">
                <a:ea typeface="+mn-lt"/>
                <a:cs typeface="+mn-lt"/>
              </a:rPr>
              <a:t>niasin</a:t>
            </a:r>
            <a:r>
              <a:rPr lang="tr-TR" dirty="0">
                <a:ea typeface="+mn-lt"/>
                <a:cs typeface="+mn-lt"/>
              </a:rPr>
              <a:t>, magnezyum, E ve B6 vitaminleri bakımından zengin bir meyvedir. 2014-2018 yılları arası kiraz üretimi incelendiğinde, beş yıllık üretim ortalaması 570 bin ton olan Türkiye’nin dünya liderliğini aldığı, ikinci sırada ise 333 bin ton üretim ile ABD’nin ülkemizi takip ettiği görülmektedir. Şekil 1’de ülkeler bazında yıllara göre dünya kiraz üretim miktarları (ton) gösterilmiştir.</a:t>
            </a:r>
            <a:endParaRPr lang="tr-TR" dirty="0"/>
          </a:p>
        </p:txBody>
      </p:sp>
    </p:spTree>
    <p:extLst>
      <p:ext uri="{BB962C8B-B14F-4D97-AF65-F5344CB8AC3E}">
        <p14:creationId xmlns:p14="http://schemas.microsoft.com/office/powerpoint/2010/main" val="2131106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Başlık 1">
            <a:extLst>
              <a:ext uri="{FF2B5EF4-FFF2-40B4-BE49-F238E27FC236}">
                <a16:creationId xmlns:a16="http://schemas.microsoft.com/office/drawing/2014/main" id="{71886D62-0601-6D5C-9105-BDDB374A4FB8}"/>
              </a:ext>
            </a:extLst>
          </p:cNvPr>
          <p:cNvSpPr>
            <a:spLocks noGrp="1"/>
          </p:cNvSpPr>
          <p:nvPr>
            <p:ph type="title"/>
          </p:nvPr>
        </p:nvSpPr>
        <p:spPr>
          <a:xfrm>
            <a:off x="1451580" y="804520"/>
            <a:ext cx="3530157" cy="1049235"/>
          </a:xfrm>
        </p:spPr>
        <p:txBody>
          <a:bodyPr vert="horz" lIns="91440" tIns="45720" rIns="91440" bIns="45720" rtlCol="0" anchor="t">
            <a:normAutofit/>
          </a:bodyPr>
          <a:lstStyle/>
          <a:p>
            <a:endParaRPr lang="en-US" sz="3200"/>
          </a:p>
        </p:txBody>
      </p:sp>
      <p:sp>
        <p:nvSpPr>
          <p:cNvPr id="22" name="Rectangle 21">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Metin Yer Tutucusu 4">
            <a:extLst>
              <a:ext uri="{FF2B5EF4-FFF2-40B4-BE49-F238E27FC236}">
                <a16:creationId xmlns:a16="http://schemas.microsoft.com/office/drawing/2014/main" id="{78AF3CC3-C49A-6D98-4383-16276ED6ED36}"/>
              </a:ext>
            </a:extLst>
          </p:cNvPr>
          <p:cNvSpPr>
            <a:spLocks noGrp="1"/>
          </p:cNvSpPr>
          <p:nvPr>
            <p:ph type="body" sz="half" idx="2"/>
          </p:nvPr>
        </p:nvSpPr>
        <p:spPr>
          <a:xfrm>
            <a:off x="1451581" y="2015732"/>
            <a:ext cx="3526523" cy="3450613"/>
          </a:xfrm>
        </p:spPr>
        <p:txBody>
          <a:bodyPr vert="horz" lIns="91440" tIns="45720" rIns="91440" bIns="45720" rtlCol="0" anchor="t">
            <a:normAutofit/>
          </a:bodyPr>
          <a:lstStyle/>
          <a:p>
            <a:pPr indent="-228600">
              <a:buFont typeface="Arial" panose="020B0604020202020204" pitchFamily="34" charset="0"/>
              <a:buChar char="•"/>
            </a:pPr>
            <a:r>
              <a:rPr lang="en-US"/>
              <a:t>Türkiye 2018 yılında 84.087 ha ile toplam dünya kiraz alanının %19’unu ve 639.564 ton ile de toplam dünya kiraz üretiminin %25’ini oluşturarak Dünya Liderliğini sürdürmektedir. </a:t>
            </a:r>
          </a:p>
        </p:txBody>
      </p:sp>
      <p:grpSp>
        <p:nvGrpSpPr>
          <p:cNvPr id="24" name="Group 23">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25" name="Rectangle 24">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4">
            <a:extLst>
              <a:ext uri="{FF2B5EF4-FFF2-40B4-BE49-F238E27FC236}">
                <a16:creationId xmlns:a16="http://schemas.microsoft.com/office/drawing/2014/main" id="{1F3D2750-3EC9-336C-C229-B9B7E4E0E3E1}"/>
              </a:ext>
            </a:extLst>
          </p:cNvPr>
          <p:cNvPicPr>
            <a:picLocks noGrp="1" noChangeAspect="1"/>
          </p:cNvPicPr>
          <p:nvPr>
            <p:ph idx="1"/>
          </p:nvPr>
        </p:nvPicPr>
        <p:blipFill>
          <a:blip r:embed="rId3"/>
          <a:stretch>
            <a:fillRect/>
          </a:stretch>
        </p:blipFill>
        <p:spPr>
          <a:xfrm>
            <a:off x="6093926" y="2217714"/>
            <a:ext cx="4821551" cy="1663434"/>
          </a:xfrm>
          <a:prstGeom prst="rect">
            <a:avLst/>
          </a:prstGeom>
        </p:spPr>
      </p:pic>
      <p:pic>
        <p:nvPicPr>
          <p:cNvPr id="30" name="Picture 29">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7720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4FA20E-7DF6-3D3A-D4D2-798491A9724C}"/>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FC565C44-134F-9C2A-264B-5C6BA3B5D5C1}"/>
              </a:ext>
            </a:extLst>
          </p:cNvPr>
          <p:cNvSpPr>
            <a:spLocks noGrp="1"/>
          </p:cNvSpPr>
          <p:nvPr>
            <p:ph idx="1"/>
          </p:nvPr>
        </p:nvSpPr>
        <p:spPr/>
        <p:txBody>
          <a:bodyPr/>
          <a:lstStyle/>
          <a:p>
            <a:r>
              <a:rPr lang="tr-TR" dirty="0">
                <a:ea typeface="+mn-lt"/>
                <a:cs typeface="+mn-lt"/>
              </a:rPr>
              <a:t>Görüntü işleme, görüntüyü dijital form haline getirerek spesifik görüntü elde etmek yada yazılımsal olarak görüntü üzerinde istenilen sonucu elde etmek için kullanılan bir yöntemdir. Günümüzde görüntü işleme tıp, askeri alanlar, güvenlik, yüz tanıma, duygu analizi, robotik, sınıflandırma gibi </a:t>
            </a:r>
            <a:r>
              <a:rPr lang="tr-TR" dirty="0" err="1">
                <a:ea typeface="+mn-lt"/>
                <a:cs typeface="+mn-lt"/>
              </a:rPr>
              <a:t>pekçok</a:t>
            </a:r>
            <a:r>
              <a:rPr lang="tr-TR" dirty="0">
                <a:ea typeface="+mn-lt"/>
                <a:cs typeface="+mn-lt"/>
              </a:rPr>
              <a:t> alanda kullanılmaktadır. Görüntü işlemeyi matrisler üzerinde yapılan işlemler bütünü şeklinde de tanımlayabiliriz. Resimler çeşitli renklerin bir araya geldiği karelerden oluşmaktadır. Halbuki </a:t>
            </a:r>
            <a:r>
              <a:rPr lang="tr-TR" dirty="0" err="1">
                <a:ea typeface="+mn-lt"/>
                <a:cs typeface="+mn-lt"/>
              </a:rPr>
              <a:t>resimi</a:t>
            </a:r>
            <a:r>
              <a:rPr lang="tr-TR" dirty="0">
                <a:ea typeface="+mn-lt"/>
                <a:cs typeface="+mn-lt"/>
              </a:rPr>
              <a:t> en küçük parçalarına böldüğümüzde </a:t>
            </a:r>
            <a:r>
              <a:rPr lang="tr-TR" dirty="0" err="1">
                <a:ea typeface="+mn-lt"/>
                <a:cs typeface="+mn-lt"/>
              </a:rPr>
              <a:t>pixsel</a:t>
            </a:r>
            <a:r>
              <a:rPr lang="tr-TR" dirty="0">
                <a:ea typeface="+mn-lt"/>
                <a:cs typeface="+mn-lt"/>
              </a:rPr>
              <a:t> adını verdiğimiz matrislerden oluştuğunu görmekteyiz. Görüntü işleme yöntemlerinde pikseli oluşturan matris hücrelerinin üzerinden işlemler </a:t>
            </a:r>
            <a:r>
              <a:rPr lang="tr-TR" dirty="0" err="1">
                <a:ea typeface="+mn-lt"/>
                <a:cs typeface="+mn-lt"/>
              </a:rPr>
              <a:t>yapılmaktadır.Şekil</a:t>
            </a:r>
            <a:r>
              <a:rPr lang="tr-TR" dirty="0">
                <a:ea typeface="+mn-lt"/>
                <a:cs typeface="+mn-lt"/>
              </a:rPr>
              <a:t> 2’de görsel bir karakterin sayısallaştırılması gösterilmiştir.</a:t>
            </a:r>
            <a:endParaRPr lang="tr-TR" dirty="0"/>
          </a:p>
        </p:txBody>
      </p:sp>
    </p:spTree>
    <p:extLst>
      <p:ext uri="{BB962C8B-B14F-4D97-AF65-F5344CB8AC3E}">
        <p14:creationId xmlns:p14="http://schemas.microsoft.com/office/powerpoint/2010/main" val="1125287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669046F-5838-4C7A-BBE8-A77F40FD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D5E6CDB-92ED-43A1-9491-C46E2C8E9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5" name="Group 14">
            <a:extLst>
              <a:ext uri="{FF2B5EF4-FFF2-40B4-BE49-F238E27FC236}">
                <a16:creationId xmlns:a16="http://schemas.microsoft.com/office/drawing/2014/main" id="{EBB966BC-DC49-4138-8DEF-B1CD13033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632237" y="482171"/>
            <a:chExt cx="6104331" cy="5149101"/>
          </a:xfrm>
        </p:grpSpPr>
        <p:sp>
          <p:nvSpPr>
            <p:cNvPr id="16" name="Rectangle 15">
              <a:extLst>
                <a:ext uri="{FF2B5EF4-FFF2-40B4-BE49-F238E27FC236}">
                  <a16:creationId xmlns:a16="http://schemas.microsoft.com/office/drawing/2014/main" id="{EDD0BD06-EC5B-4F0E-A221-562BC2BA6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610433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34200B3-EC47-4A5B-A640-7118BF6AD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5471355"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23B9DAF8-7DB4-40CB-85F8-7E02F95C6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7042" y="984450"/>
            <a:ext cx="5145580"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606AED2C-61BA-485C-9DD4-B23B6280F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Başlık 1">
            <a:extLst>
              <a:ext uri="{FF2B5EF4-FFF2-40B4-BE49-F238E27FC236}">
                <a16:creationId xmlns:a16="http://schemas.microsoft.com/office/drawing/2014/main" id="{63DCA251-03B4-C892-2A9B-DB8E8B82EEE2}"/>
              </a:ext>
            </a:extLst>
          </p:cNvPr>
          <p:cNvSpPr>
            <a:spLocks noGrp="1"/>
          </p:cNvSpPr>
          <p:nvPr>
            <p:ph type="title"/>
          </p:nvPr>
        </p:nvSpPr>
        <p:spPr>
          <a:xfrm>
            <a:off x="7218030" y="804520"/>
            <a:ext cx="3520367" cy="1049235"/>
          </a:xfrm>
        </p:spPr>
        <p:txBody>
          <a:bodyPr>
            <a:normAutofit/>
          </a:bodyPr>
          <a:lstStyle/>
          <a:p>
            <a:endParaRPr lang="tr-TR"/>
          </a:p>
        </p:txBody>
      </p:sp>
      <p:pic>
        <p:nvPicPr>
          <p:cNvPr id="4" name="Resim 4" descr="metin, çapraz bulmaca içeren bir resim&#10;&#10;Açıklama otomatik olarak oluşturuldu">
            <a:extLst>
              <a:ext uri="{FF2B5EF4-FFF2-40B4-BE49-F238E27FC236}">
                <a16:creationId xmlns:a16="http://schemas.microsoft.com/office/drawing/2014/main" id="{2931D1E8-5460-8722-10ED-136BB1EFE8BC}"/>
              </a:ext>
            </a:extLst>
          </p:cNvPr>
          <p:cNvPicPr>
            <a:picLocks noChangeAspect="1"/>
          </p:cNvPicPr>
          <p:nvPr/>
        </p:nvPicPr>
        <p:blipFill>
          <a:blip r:embed="rId2"/>
          <a:stretch>
            <a:fillRect/>
          </a:stretch>
        </p:blipFill>
        <p:spPr>
          <a:xfrm>
            <a:off x="1271223" y="2150747"/>
            <a:ext cx="4825148" cy="1797367"/>
          </a:xfrm>
          <a:prstGeom prst="rect">
            <a:avLst/>
          </a:prstGeom>
        </p:spPr>
      </p:pic>
      <p:sp>
        <p:nvSpPr>
          <p:cNvPr id="8" name="Content Placeholder 7">
            <a:extLst>
              <a:ext uri="{FF2B5EF4-FFF2-40B4-BE49-F238E27FC236}">
                <a16:creationId xmlns:a16="http://schemas.microsoft.com/office/drawing/2014/main" id="{CA2673C2-B154-A323-6389-D5664806738E}"/>
              </a:ext>
            </a:extLst>
          </p:cNvPr>
          <p:cNvSpPr>
            <a:spLocks noGrp="1"/>
          </p:cNvSpPr>
          <p:nvPr>
            <p:ph idx="1"/>
          </p:nvPr>
        </p:nvSpPr>
        <p:spPr>
          <a:xfrm>
            <a:off x="7218029" y="2015732"/>
            <a:ext cx="3520368" cy="3450613"/>
          </a:xfrm>
        </p:spPr>
        <p:txBody>
          <a:bodyPr>
            <a:normAutofit fontScale="70000" lnSpcReduction="20000"/>
          </a:bodyPr>
          <a:lstStyle/>
          <a:p>
            <a:r>
              <a:rPr lang="en-US" dirty="0" err="1">
                <a:ea typeface="+mn-lt"/>
                <a:cs typeface="+mn-lt"/>
              </a:rPr>
              <a:t>Görüntü</a:t>
            </a:r>
            <a:r>
              <a:rPr lang="en-US" dirty="0">
                <a:ea typeface="+mn-lt"/>
                <a:cs typeface="+mn-lt"/>
              </a:rPr>
              <a:t> </a:t>
            </a:r>
            <a:r>
              <a:rPr lang="en-US" dirty="0" err="1">
                <a:ea typeface="+mn-lt"/>
                <a:cs typeface="+mn-lt"/>
              </a:rPr>
              <a:t>işlemede</a:t>
            </a:r>
            <a:r>
              <a:rPr lang="en-US" dirty="0">
                <a:ea typeface="+mn-lt"/>
                <a:cs typeface="+mn-lt"/>
              </a:rPr>
              <a:t> c, </a:t>
            </a:r>
            <a:r>
              <a:rPr lang="en-US" dirty="0" err="1">
                <a:ea typeface="+mn-lt"/>
                <a:cs typeface="+mn-lt"/>
              </a:rPr>
              <a:t>c++</a:t>
            </a:r>
            <a:r>
              <a:rPr lang="en-US" dirty="0">
                <a:ea typeface="+mn-lt"/>
                <a:cs typeface="+mn-lt"/>
              </a:rPr>
              <a:t>, python </a:t>
            </a:r>
            <a:r>
              <a:rPr lang="en-US" dirty="0" err="1">
                <a:ea typeface="+mn-lt"/>
                <a:cs typeface="+mn-lt"/>
              </a:rPr>
              <a:t>gibi</a:t>
            </a:r>
            <a:r>
              <a:rPr lang="en-US" dirty="0">
                <a:ea typeface="+mn-lt"/>
                <a:cs typeface="+mn-lt"/>
              </a:rPr>
              <a:t> </a:t>
            </a:r>
            <a:r>
              <a:rPr lang="en-US" dirty="0" err="1">
                <a:ea typeface="+mn-lt"/>
                <a:cs typeface="+mn-lt"/>
              </a:rPr>
              <a:t>yazılım</a:t>
            </a:r>
            <a:r>
              <a:rPr lang="en-US" dirty="0">
                <a:ea typeface="+mn-lt"/>
                <a:cs typeface="+mn-lt"/>
              </a:rPr>
              <a:t> </a:t>
            </a:r>
            <a:r>
              <a:rPr lang="en-US" dirty="0" err="1">
                <a:ea typeface="+mn-lt"/>
                <a:cs typeface="+mn-lt"/>
              </a:rPr>
              <a:t>dillerinin</a:t>
            </a:r>
            <a:r>
              <a:rPr lang="en-US" dirty="0">
                <a:ea typeface="+mn-lt"/>
                <a:cs typeface="+mn-lt"/>
              </a:rPr>
              <a:t> </a:t>
            </a:r>
            <a:r>
              <a:rPr lang="en-US" dirty="0" err="1">
                <a:ea typeface="+mn-lt"/>
                <a:cs typeface="+mn-lt"/>
              </a:rPr>
              <a:t>yanı</a:t>
            </a:r>
            <a:r>
              <a:rPr lang="en-US" dirty="0">
                <a:ea typeface="+mn-lt"/>
                <a:cs typeface="+mn-lt"/>
              </a:rPr>
              <a:t> </a:t>
            </a:r>
            <a:r>
              <a:rPr lang="en-US" dirty="0" err="1">
                <a:ea typeface="+mn-lt"/>
                <a:cs typeface="+mn-lt"/>
              </a:rPr>
              <a:t>sıra</a:t>
            </a:r>
            <a:r>
              <a:rPr lang="en-US" dirty="0">
                <a:ea typeface="+mn-lt"/>
                <a:cs typeface="+mn-lt"/>
              </a:rPr>
              <a:t> </a:t>
            </a:r>
            <a:r>
              <a:rPr lang="en-US" dirty="0" err="1">
                <a:ea typeface="+mn-lt"/>
                <a:cs typeface="+mn-lt"/>
              </a:rPr>
              <a:t>amaca</a:t>
            </a:r>
            <a:r>
              <a:rPr lang="en-US" dirty="0">
                <a:ea typeface="+mn-lt"/>
                <a:cs typeface="+mn-lt"/>
              </a:rPr>
              <a:t> </a:t>
            </a:r>
            <a:r>
              <a:rPr lang="en-US" dirty="0" err="1">
                <a:ea typeface="+mn-lt"/>
                <a:cs typeface="+mn-lt"/>
              </a:rPr>
              <a:t>uygun</a:t>
            </a:r>
            <a:r>
              <a:rPr lang="en-US" dirty="0">
                <a:ea typeface="+mn-lt"/>
                <a:cs typeface="+mn-lt"/>
              </a:rPr>
              <a:t> </a:t>
            </a:r>
            <a:r>
              <a:rPr lang="en-US" dirty="0" err="1">
                <a:ea typeface="+mn-lt"/>
                <a:cs typeface="+mn-lt"/>
              </a:rPr>
              <a:t>çeşitli</a:t>
            </a:r>
            <a:r>
              <a:rPr lang="en-US" dirty="0">
                <a:ea typeface="+mn-lt"/>
                <a:cs typeface="+mn-lt"/>
              </a:rPr>
              <a:t> </a:t>
            </a:r>
            <a:r>
              <a:rPr lang="en-US" dirty="0" err="1">
                <a:ea typeface="+mn-lt"/>
                <a:cs typeface="+mn-lt"/>
              </a:rPr>
              <a:t>kütüphanelerde</a:t>
            </a:r>
            <a:r>
              <a:rPr lang="en-US" dirty="0">
                <a:ea typeface="+mn-lt"/>
                <a:cs typeface="+mn-lt"/>
              </a:rPr>
              <a:t> </a:t>
            </a:r>
            <a:r>
              <a:rPr lang="en-US" dirty="0" err="1">
                <a:ea typeface="+mn-lt"/>
                <a:cs typeface="+mn-lt"/>
              </a:rPr>
              <a:t>kullanılmaktadır</a:t>
            </a:r>
            <a:r>
              <a:rPr lang="en-US" dirty="0">
                <a:ea typeface="+mn-lt"/>
                <a:cs typeface="+mn-lt"/>
              </a:rPr>
              <a:t>. OpenCV </a:t>
            </a:r>
            <a:r>
              <a:rPr lang="en-US" dirty="0" err="1">
                <a:ea typeface="+mn-lt"/>
                <a:cs typeface="+mn-lt"/>
              </a:rPr>
              <a:t>gibi</a:t>
            </a:r>
            <a:r>
              <a:rPr lang="en-US" dirty="0">
                <a:ea typeface="+mn-lt"/>
                <a:cs typeface="+mn-lt"/>
              </a:rPr>
              <a:t> </a:t>
            </a:r>
            <a:r>
              <a:rPr lang="en-US" dirty="0" err="1">
                <a:ea typeface="+mn-lt"/>
                <a:cs typeface="+mn-lt"/>
              </a:rPr>
              <a:t>popüler</a:t>
            </a:r>
            <a:r>
              <a:rPr lang="en-US" dirty="0">
                <a:ea typeface="+mn-lt"/>
                <a:cs typeface="+mn-lt"/>
              </a:rPr>
              <a:t> </a:t>
            </a:r>
            <a:r>
              <a:rPr lang="en-US" dirty="0" err="1">
                <a:ea typeface="+mn-lt"/>
                <a:cs typeface="+mn-lt"/>
              </a:rPr>
              <a:t>kütüphanelerin</a:t>
            </a:r>
            <a:r>
              <a:rPr lang="en-US" dirty="0">
                <a:ea typeface="+mn-lt"/>
                <a:cs typeface="+mn-lt"/>
              </a:rPr>
              <a:t> </a:t>
            </a:r>
            <a:r>
              <a:rPr lang="en-US" dirty="0" err="1">
                <a:ea typeface="+mn-lt"/>
                <a:cs typeface="+mn-lt"/>
              </a:rPr>
              <a:t>yanısıra</a:t>
            </a:r>
            <a:r>
              <a:rPr lang="en-US" dirty="0">
                <a:ea typeface="+mn-lt"/>
                <a:cs typeface="+mn-lt"/>
              </a:rPr>
              <a:t> MATLAB </a:t>
            </a:r>
            <a:r>
              <a:rPr lang="en-US" dirty="0" err="1">
                <a:ea typeface="+mn-lt"/>
                <a:cs typeface="+mn-lt"/>
              </a:rPr>
              <a:t>programlama</a:t>
            </a:r>
            <a:r>
              <a:rPr lang="en-US" dirty="0">
                <a:ea typeface="+mn-lt"/>
                <a:cs typeface="+mn-lt"/>
              </a:rPr>
              <a:t> </a:t>
            </a:r>
            <a:r>
              <a:rPr lang="en-US" dirty="0" err="1">
                <a:ea typeface="+mn-lt"/>
                <a:cs typeface="+mn-lt"/>
              </a:rPr>
              <a:t>dilide</a:t>
            </a:r>
            <a:r>
              <a:rPr lang="en-US" dirty="0">
                <a:ea typeface="+mn-lt"/>
                <a:cs typeface="+mn-lt"/>
              </a:rPr>
              <a:t> </a:t>
            </a:r>
            <a:r>
              <a:rPr lang="en-US" dirty="0" err="1">
                <a:ea typeface="+mn-lt"/>
                <a:cs typeface="+mn-lt"/>
              </a:rPr>
              <a:t>görüntü</a:t>
            </a:r>
            <a:r>
              <a:rPr lang="en-US" dirty="0">
                <a:ea typeface="+mn-lt"/>
                <a:cs typeface="+mn-lt"/>
              </a:rPr>
              <a:t> </a:t>
            </a:r>
            <a:r>
              <a:rPr lang="en-US" dirty="0" err="1">
                <a:ea typeface="+mn-lt"/>
                <a:cs typeface="+mn-lt"/>
              </a:rPr>
              <a:t>işlemede</a:t>
            </a:r>
            <a:r>
              <a:rPr lang="en-US" dirty="0">
                <a:ea typeface="+mn-lt"/>
                <a:cs typeface="+mn-lt"/>
              </a:rPr>
              <a:t> </a:t>
            </a:r>
            <a:r>
              <a:rPr lang="en-US" dirty="0" err="1">
                <a:ea typeface="+mn-lt"/>
                <a:cs typeface="+mn-lt"/>
              </a:rPr>
              <a:t>en</a:t>
            </a:r>
            <a:r>
              <a:rPr lang="en-US" dirty="0">
                <a:ea typeface="+mn-lt"/>
                <a:cs typeface="+mn-lt"/>
              </a:rPr>
              <a:t> </a:t>
            </a:r>
            <a:r>
              <a:rPr lang="en-US" dirty="0" err="1">
                <a:ea typeface="+mn-lt"/>
                <a:cs typeface="+mn-lt"/>
              </a:rPr>
              <a:t>çok</a:t>
            </a:r>
            <a:r>
              <a:rPr lang="en-US" dirty="0">
                <a:ea typeface="+mn-lt"/>
                <a:cs typeface="+mn-lt"/>
              </a:rPr>
              <a:t> </a:t>
            </a:r>
            <a:r>
              <a:rPr lang="en-US" dirty="0" err="1">
                <a:ea typeface="+mn-lt"/>
                <a:cs typeface="+mn-lt"/>
              </a:rPr>
              <a:t>kullanılan</a:t>
            </a:r>
            <a:r>
              <a:rPr lang="en-US" dirty="0">
                <a:ea typeface="+mn-lt"/>
                <a:cs typeface="+mn-lt"/>
              </a:rPr>
              <a:t> </a:t>
            </a:r>
            <a:r>
              <a:rPr lang="en-US" dirty="0" err="1">
                <a:ea typeface="+mn-lt"/>
                <a:cs typeface="+mn-lt"/>
              </a:rPr>
              <a:t>programlama</a:t>
            </a:r>
            <a:r>
              <a:rPr lang="en-US" dirty="0">
                <a:ea typeface="+mn-lt"/>
                <a:cs typeface="+mn-lt"/>
              </a:rPr>
              <a:t> </a:t>
            </a:r>
            <a:r>
              <a:rPr lang="en-US" dirty="0" err="1">
                <a:ea typeface="+mn-lt"/>
                <a:cs typeface="+mn-lt"/>
              </a:rPr>
              <a:t>dilleri</a:t>
            </a:r>
            <a:r>
              <a:rPr lang="en-US" dirty="0">
                <a:ea typeface="+mn-lt"/>
                <a:cs typeface="+mn-lt"/>
              </a:rPr>
              <a:t> </a:t>
            </a:r>
            <a:r>
              <a:rPr lang="en-US" dirty="0" err="1">
                <a:ea typeface="+mn-lt"/>
                <a:cs typeface="+mn-lt"/>
              </a:rPr>
              <a:t>arasındadır</a:t>
            </a:r>
            <a:r>
              <a:rPr lang="en-US" dirty="0">
                <a:ea typeface="+mn-lt"/>
                <a:cs typeface="+mn-lt"/>
              </a:rPr>
              <a:t>. MATLAB (</a:t>
            </a:r>
            <a:r>
              <a:rPr lang="en-US" dirty="0" err="1">
                <a:ea typeface="+mn-lt"/>
                <a:cs typeface="+mn-lt"/>
              </a:rPr>
              <a:t>MATrix</a:t>
            </a:r>
            <a:r>
              <a:rPr lang="en-US" dirty="0">
                <a:ea typeface="+mn-lt"/>
                <a:cs typeface="+mn-lt"/>
              </a:rPr>
              <a:t> </a:t>
            </a:r>
            <a:r>
              <a:rPr lang="en-US" dirty="0" err="1">
                <a:ea typeface="+mn-lt"/>
                <a:cs typeface="+mn-lt"/>
              </a:rPr>
              <a:t>LABoratory</a:t>
            </a:r>
            <a:r>
              <a:rPr lang="en-US" dirty="0">
                <a:ea typeface="+mn-lt"/>
                <a:cs typeface="+mn-lt"/>
              </a:rPr>
              <a:t>), 1985’de C.B Moler </a:t>
            </a:r>
            <a:r>
              <a:rPr lang="en-US" dirty="0" err="1">
                <a:ea typeface="+mn-lt"/>
                <a:cs typeface="+mn-lt"/>
              </a:rPr>
              <a:t>tarafından</a:t>
            </a:r>
            <a:r>
              <a:rPr lang="en-US" dirty="0">
                <a:ea typeface="+mn-lt"/>
                <a:cs typeface="+mn-lt"/>
              </a:rPr>
              <a:t>, </a:t>
            </a:r>
            <a:r>
              <a:rPr lang="en-US" dirty="0" err="1">
                <a:ea typeface="+mn-lt"/>
                <a:cs typeface="+mn-lt"/>
              </a:rPr>
              <a:t>özellikle</a:t>
            </a:r>
            <a:r>
              <a:rPr lang="en-US" dirty="0">
                <a:ea typeface="+mn-lt"/>
                <a:cs typeface="+mn-lt"/>
              </a:rPr>
              <a:t> </a:t>
            </a:r>
            <a:r>
              <a:rPr lang="en-US" dirty="0" err="1">
                <a:ea typeface="+mn-lt"/>
                <a:cs typeface="+mn-lt"/>
              </a:rPr>
              <a:t>matris</a:t>
            </a:r>
            <a:r>
              <a:rPr lang="en-US" dirty="0">
                <a:ea typeface="+mn-lt"/>
                <a:cs typeface="+mn-lt"/>
              </a:rPr>
              <a:t> </a:t>
            </a:r>
            <a:r>
              <a:rPr lang="en-US" dirty="0" err="1">
                <a:ea typeface="+mn-lt"/>
                <a:cs typeface="+mn-lt"/>
              </a:rPr>
              <a:t>temelli</a:t>
            </a:r>
            <a:r>
              <a:rPr lang="en-US" dirty="0">
                <a:ea typeface="+mn-lt"/>
                <a:cs typeface="+mn-lt"/>
              </a:rPr>
              <a:t> </a:t>
            </a:r>
            <a:r>
              <a:rPr lang="en-US" dirty="0" err="1">
                <a:ea typeface="+mn-lt"/>
                <a:cs typeface="+mn-lt"/>
              </a:rPr>
              <a:t>matematik</a:t>
            </a:r>
            <a:r>
              <a:rPr lang="en-US" dirty="0">
                <a:ea typeface="+mn-lt"/>
                <a:cs typeface="+mn-lt"/>
              </a:rPr>
              <a:t> </a:t>
            </a:r>
            <a:r>
              <a:rPr lang="en-US" dirty="0" err="1">
                <a:ea typeface="+mn-lt"/>
                <a:cs typeface="+mn-lt"/>
              </a:rPr>
              <a:t>ortamında</a:t>
            </a:r>
            <a:r>
              <a:rPr lang="en-US" dirty="0">
                <a:ea typeface="+mn-lt"/>
                <a:cs typeface="+mn-lt"/>
              </a:rPr>
              <a:t> </a:t>
            </a:r>
            <a:r>
              <a:rPr lang="en-US" dirty="0" err="1">
                <a:ea typeface="+mn-lt"/>
                <a:cs typeface="+mn-lt"/>
              </a:rPr>
              <a:t>kullanılmak</a:t>
            </a:r>
            <a:r>
              <a:rPr lang="en-US" dirty="0">
                <a:ea typeface="+mn-lt"/>
                <a:cs typeface="+mn-lt"/>
              </a:rPr>
              <a:t> </a:t>
            </a:r>
            <a:r>
              <a:rPr lang="en-US" dirty="0" err="1">
                <a:ea typeface="+mn-lt"/>
                <a:cs typeface="+mn-lt"/>
              </a:rPr>
              <a:t>üzere</a:t>
            </a:r>
            <a:r>
              <a:rPr lang="en-US" dirty="0">
                <a:ea typeface="+mn-lt"/>
                <a:cs typeface="+mn-lt"/>
              </a:rPr>
              <a:t> </a:t>
            </a:r>
            <a:r>
              <a:rPr lang="en-US" dirty="0" err="1">
                <a:ea typeface="+mn-lt"/>
                <a:cs typeface="+mn-lt"/>
              </a:rPr>
              <a:t>geliştirilmiş</a:t>
            </a:r>
            <a:r>
              <a:rPr lang="en-US" dirty="0">
                <a:ea typeface="+mn-lt"/>
                <a:cs typeface="+mn-lt"/>
              </a:rPr>
              <a:t> </a:t>
            </a:r>
            <a:r>
              <a:rPr lang="en-US" dirty="0" err="1">
                <a:ea typeface="+mn-lt"/>
                <a:cs typeface="+mn-lt"/>
              </a:rPr>
              <a:t>etkileşimli</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paket</a:t>
            </a:r>
            <a:r>
              <a:rPr lang="en-US" dirty="0">
                <a:ea typeface="+mn-lt"/>
                <a:cs typeface="+mn-lt"/>
              </a:rPr>
              <a:t> </a:t>
            </a:r>
            <a:r>
              <a:rPr lang="en-US" dirty="0" err="1">
                <a:ea typeface="+mn-lt"/>
                <a:cs typeface="+mn-lt"/>
              </a:rPr>
              <a:t>programlama</a:t>
            </a:r>
            <a:r>
              <a:rPr lang="en-US" dirty="0">
                <a:ea typeface="+mn-lt"/>
                <a:cs typeface="+mn-lt"/>
              </a:rPr>
              <a:t> </a:t>
            </a:r>
            <a:r>
              <a:rPr lang="en-US" dirty="0" err="1">
                <a:ea typeface="+mn-lt"/>
                <a:cs typeface="+mn-lt"/>
              </a:rPr>
              <a:t>dilidir</a:t>
            </a:r>
            <a:r>
              <a:rPr lang="en-US" dirty="0">
                <a:ea typeface="+mn-lt"/>
                <a:cs typeface="+mn-lt"/>
              </a:rPr>
              <a:t>. </a:t>
            </a:r>
            <a:r>
              <a:rPr lang="en-US" dirty="0" err="1">
                <a:ea typeface="+mn-lt"/>
                <a:cs typeface="+mn-lt"/>
              </a:rPr>
              <a:t>Yapılan</a:t>
            </a:r>
            <a:r>
              <a:rPr lang="en-US" dirty="0">
                <a:ea typeface="+mn-lt"/>
                <a:cs typeface="+mn-lt"/>
              </a:rPr>
              <a:t> </a:t>
            </a:r>
            <a:r>
              <a:rPr lang="en-US" dirty="0" err="1">
                <a:ea typeface="+mn-lt"/>
                <a:cs typeface="+mn-lt"/>
              </a:rPr>
              <a:t>çalışmada</a:t>
            </a:r>
            <a:r>
              <a:rPr lang="en-US" dirty="0">
                <a:ea typeface="+mn-lt"/>
                <a:cs typeface="+mn-lt"/>
              </a:rPr>
              <a:t> Matlab R2013a </a:t>
            </a:r>
            <a:r>
              <a:rPr lang="en-US" dirty="0" err="1">
                <a:ea typeface="+mn-lt"/>
                <a:cs typeface="+mn-lt"/>
              </a:rPr>
              <a:t>programı</a:t>
            </a:r>
            <a:r>
              <a:rPr lang="en-US" dirty="0">
                <a:ea typeface="+mn-lt"/>
                <a:cs typeface="+mn-lt"/>
              </a:rPr>
              <a:t> </a:t>
            </a:r>
            <a:r>
              <a:rPr lang="en-US" dirty="0" err="1">
                <a:ea typeface="+mn-lt"/>
                <a:cs typeface="+mn-lt"/>
              </a:rPr>
              <a:t>kullanılmıştır</a:t>
            </a:r>
            <a:r>
              <a:rPr lang="en-US" dirty="0">
                <a:ea typeface="+mn-lt"/>
                <a:cs typeface="+mn-lt"/>
              </a:rPr>
              <a:t>. </a:t>
            </a:r>
            <a:endParaRPr lang="en-US" dirty="0"/>
          </a:p>
        </p:txBody>
      </p:sp>
      <p:pic>
        <p:nvPicPr>
          <p:cNvPr id="23" name="Picture 22">
            <a:extLst>
              <a:ext uri="{FF2B5EF4-FFF2-40B4-BE49-F238E27FC236}">
                <a16:creationId xmlns:a16="http://schemas.microsoft.com/office/drawing/2014/main" id="{7EFCF05C-6070-460B-8E60-12BE3EFD19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CFD731F1-726F-453E-9516-3058095DE9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7477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F203FC-B260-0CFF-4888-60F75ED1FF4A}"/>
              </a:ext>
            </a:extLst>
          </p:cNvPr>
          <p:cNvSpPr>
            <a:spLocks noGrp="1"/>
          </p:cNvSpPr>
          <p:nvPr>
            <p:ph type="title"/>
          </p:nvPr>
        </p:nvSpPr>
        <p:spPr>
          <a:xfrm>
            <a:off x="1451579" y="804519"/>
            <a:ext cx="9603275" cy="1049235"/>
          </a:xfrm>
        </p:spPr>
        <p:txBody>
          <a:bodyPr>
            <a:normAutofit/>
          </a:bodyPr>
          <a:lstStyle/>
          <a:p>
            <a:endParaRPr lang="tr-TR"/>
          </a:p>
        </p:txBody>
      </p:sp>
      <p:sp>
        <p:nvSpPr>
          <p:cNvPr id="24" name="Content Placeholder 23">
            <a:extLst>
              <a:ext uri="{FF2B5EF4-FFF2-40B4-BE49-F238E27FC236}">
                <a16:creationId xmlns:a16="http://schemas.microsoft.com/office/drawing/2014/main" id="{46C42A7C-E749-F6B4-C9C5-CD425AE00079}"/>
              </a:ext>
            </a:extLst>
          </p:cNvPr>
          <p:cNvSpPr>
            <a:spLocks noGrp="1"/>
          </p:cNvSpPr>
          <p:nvPr>
            <p:ph idx="1"/>
          </p:nvPr>
        </p:nvSpPr>
        <p:spPr>
          <a:xfrm>
            <a:off x="1451579" y="2015734"/>
            <a:ext cx="4162555" cy="3450613"/>
          </a:xfrm>
        </p:spPr>
        <p:txBody>
          <a:bodyPr>
            <a:normAutofit fontScale="85000" lnSpcReduction="10000"/>
          </a:bodyPr>
          <a:lstStyle/>
          <a:p>
            <a:r>
              <a:rPr lang="en-US" dirty="0" err="1">
                <a:ea typeface="+mn-lt"/>
                <a:cs typeface="+mn-lt"/>
              </a:rPr>
              <a:t>Yapılan</a:t>
            </a:r>
            <a:r>
              <a:rPr lang="en-US" dirty="0">
                <a:ea typeface="+mn-lt"/>
                <a:cs typeface="+mn-lt"/>
              </a:rPr>
              <a:t> </a:t>
            </a:r>
            <a:r>
              <a:rPr lang="en-US" dirty="0" err="1">
                <a:ea typeface="+mn-lt"/>
                <a:cs typeface="+mn-lt"/>
              </a:rPr>
              <a:t>çalışmada</a:t>
            </a:r>
            <a:r>
              <a:rPr lang="en-US" dirty="0">
                <a:ea typeface="+mn-lt"/>
                <a:cs typeface="+mn-lt"/>
              </a:rPr>
              <a:t> </a:t>
            </a:r>
            <a:r>
              <a:rPr lang="en-US" dirty="0" err="1">
                <a:ea typeface="+mn-lt"/>
                <a:cs typeface="+mn-lt"/>
              </a:rPr>
              <a:t>ülkemizde</a:t>
            </a:r>
            <a:r>
              <a:rPr lang="en-US" dirty="0">
                <a:ea typeface="+mn-lt"/>
                <a:cs typeface="+mn-lt"/>
              </a:rPr>
              <a:t> </a:t>
            </a:r>
            <a:r>
              <a:rPr lang="en-US" dirty="0" err="1">
                <a:ea typeface="+mn-lt"/>
                <a:cs typeface="+mn-lt"/>
              </a:rPr>
              <a:t>yaygın</a:t>
            </a:r>
            <a:r>
              <a:rPr lang="en-US" dirty="0">
                <a:ea typeface="+mn-lt"/>
                <a:cs typeface="+mn-lt"/>
              </a:rPr>
              <a:t> </a:t>
            </a:r>
            <a:r>
              <a:rPr lang="en-US" dirty="0" err="1">
                <a:ea typeface="+mn-lt"/>
                <a:cs typeface="+mn-lt"/>
              </a:rPr>
              <a:t>olarak</a:t>
            </a:r>
            <a:r>
              <a:rPr lang="en-US" dirty="0">
                <a:ea typeface="+mn-lt"/>
                <a:cs typeface="+mn-lt"/>
              </a:rPr>
              <a:t> </a:t>
            </a:r>
            <a:r>
              <a:rPr lang="en-US" dirty="0" err="1">
                <a:ea typeface="+mn-lt"/>
                <a:cs typeface="+mn-lt"/>
              </a:rPr>
              <a:t>yetiştirilen</a:t>
            </a:r>
            <a:r>
              <a:rPr lang="en-US" dirty="0">
                <a:ea typeface="+mn-lt"/>
                <a:cs typeface="+mn-lt"/>
              </a:rPr>
              <a:t> </a:t>
            </a:r>
            <a:r>
              <a:rPr lang="en-US" dirty="0" err="1">
                <a:ea typeface="+mn-lt"/>
                <a:cs typeface="+mn-lt"/>
              </a:rPr>
              <a:t>kiraz</a:t>
            </a:r>
            <a:r>
              <a:rPr lang="en-US" dirty="0">
                <a:ea typeface="+mn-lt"/>
                <a:cs typeface="+mn-lt"/>
              </a:rPr>
              <a:t> </a:t>
            </a:r>
            <a:r>
              <a:rPr lang="en-US" dirty="0" err="1">
                <a:ea typeface="+mn-lt"/>
                <a:cs typeface="+mn-lt"/>
              </a:rPr>
              <a:t>meyvesi</a:t>
            </a:r>
            <a:r>
              <a:rPr lang="en-US" dirty="0">
                <a:ea typeface="+mn-lt"/>
                <a:cs typeface="+mn-lt"/>
              </a:rPr>
              <a:t> </a:t>
            </a:r>
            <a:r>
              <a:rPr lang="en-US" dirty="0" err="1">
                <a:ea typeface="+mn-lt"/>
                <a:cs typeface="+mn-lt"/>
              </a:rPr>
              <a:t>ele</a:t>
            </a:r>
            <a:r>
              <a:rPr lang="en-US" dirty="0">
                <a:ea typeface="+mn-lt"/>
                <a:cs typeface="+mn-lt"/>
              </a:rPr>
              <a:t> </a:t>
            </a:r>
            <a:r>
              <a:rPr lang="en-US" dirty="0" err="1">
                <a:ea typeface="+mn-lt"/>
                <a:cs typeface="+mn-lt"/>
              </a:rPr>
              <a:t>alınmıştır</a:t>
            </a:r>
            <a:r>
              <a:rPr lang="en-US" dirty="0">
                <a:ea typeface="+mn-lt"/>
                <a:cs typeface="+mn-lt"/>
              </a:rPr>
              <a:t>. </a:t>
            </a:r>
            <a:r>
              <a:rPr lang="en-US" dirty="0" err="1">
                <a:ea typeface="+mn-lt"/>
                <a:cs typeface="+mn-lt"/>
              </a:rPr>
              <a:t>Kirazların</a:t>
            </a:r>
            <a:r>
              <a:rPr lang="en-US" dirty="0">
                <a:ea typeface="+mn-lt"/>
                <a:cs typeface="+mn-lt"/>
              </a:rPr>
              <a:t> </a:t>
            </a:r>
            <a:r>
              <a:rPr lang="en-US" dirty="0" err="1">
                <a:ea typeface="+mn-lt"/>
                <a:cs typeface="+mn-lt"/>
              </a:rPr>
              <a:t>görüntü</a:t>
            </a:r>
            <a:r>
              <a:rPr lang="en-US" dirty="0">
                <a:ea typeface="+mn-lt"/>
                <a:cs typeface="+mn-lt"/>
              </a:rPr>
              <a:t> </a:t>
            </a:r>
            <a:r>
              <a:rPr lang="en-US" dirty="0" err="1">
                <a:ea typeface="+mn-lt"/>
                <a:cs typeface="+mn-lt"/>
              </a:rPr>
              <a:t>işleme</a:t>
            </a:r>
            <a:r>
              <a:rPr lang="en-US" dirty="0">
                <a:ea typeface="+mn-lt"/>
                <a:cs typeface="+mn-lt"/>
              </a:rPr>
              <a:t> </a:t>
            </a:r>
            <a:r>
              <a:rPr lang="en-US" dirty="0" err="1">
                <a:ea typeface="+mn-lt"/>
                <a:cs typeface="+mn-lt"/>
              </a:rPr>
              <a:t>yöntemi</a:t>
            </a:r>
            <a:r>
              <a:rPr lang="en-US" dirty="0">
                <a:ea typeface="+mn-lt"/>
                <a:cs typeface="+mn-lt"/>
              </a:rPr>
              <a:t> </a:t>
            </a:r>
            <a:r>
              <a:rPr lang="en-US" dirty="0" err="1">
                <a:ea typeface="+mn-lt"/>
                <a:cs typeface="+mn-lt"/>
              </a:rPr>
              <a:t>ile</a:t>
            </a:r>
            <a:r>
              <a:rPr lang="en-US" dirty="0">
                <a:ea typeface="+mn-lt"/>
                <a:cs typeface="+mn-lt"/>
              </a:rPr>
              <a:t> </a:t>
            </a:r>
            <a:r>
              <a:rPr lang="en-US" dirty="0" err="1">
                <a:ea typeface="+mn-lt"/>
                <a:cs typeface="+mn-lt"/>
              </a:rPr>
              <a:t>sınıflandırılması</a:t>
            </a:r>
            <a:r>
              <a:rPr lang="en-US" dirty="0">
                <a:ea typeface="+mn-lt"/>
                <a:cs typeface="+mn-lt"/>
              </a:rPr>
              <a:t> </a:t>
            </a:r>
            <a:r>
              <a:rPr lang="en-US" dirty="0" err="1">
                <a:ea typeface="+mn-lt"/>
                <a:cs typeface="+mn-lt"/>
              </a:rPr>
              <a:t>için</a:t>
            </a:r>
            <a:r>
              <a:rPr lang="en-US" dirty="0">
                <a:ea typeface="+mn-lt"/>
                <a:cs typeface="+mn-lt"/>
              </a:rPr>
              <a:t> Matlab R2013a </a:t>
            </a:r>
            <a:r>
              <a:rPr lang="en-US" dirty="0" err="1">
                <a:ea typeface="+mn-lt"/>
                <a:cs typeface="+mn-lt"/>
              </a:rPr>
              <a:t>programı</a:t>
            </a:r>
            <a:r>
              <a:rPr lang="en-US" dirty="0">
                <a:ea typeface="+mn-lt"/>
                <a:cs typeface="+mn-lt"/>
              </a:rPr>
              <a:t> </a:t>
            </a:r>
            <a:r>
              <a:rPr lang="en-US" dirty="0" err="1">
                <a:ea typeface="+mn-lt"/>
                <a:cs typeface="+mn-lt"/>
              </a:rPr>
              <a:t>kullanılmıştır</a:t>
            </a:r>
            <a:r>
              <a:rPr lang="en-US" dirty="0">
                <a:ea typeface="+mn-lt"/>
                <a:cs typeface="+mn-lt"/>
              </a:rPr>
              <a:t>. </a:t>
            </a:r>
            <a:r>
              <a:rPr lang="en-US" dirty="0" err="1">
                <a:ea typeface="+mn-lt"/>
                <a:cs typeface="+mn-lt"/>
              </a:rPr>
              <a:t>Sınıflandırma</a:t>
            </a:r>
            <a:r>
              <a:rPr lang="en-US" dirty="0">
                <a:ea typeface="+mn-lt"/>
                <a:cs typeface="+mn-lt"/>
              </a:rPr>
              <a:t> </a:t>
            </a:r>
            <a:r>
              <a:rPr lang="en-US" dirty="0" err="1">
                <a:ea typeface="+mn-lt"/>
                <a:cs typeface="+mn-lt"/>
              </a:rPr>
              <a:t>işlemi</a:t>
            </a:r>
            <a:r>
              <a:rPr lang="en-US" dirty="0">
                <a:ea typeface="+mn-lt"/>
                <a:cs typeface="+mn-lt"/>
              </a:rPr>
              <a:t> </a:t>
            </a:r>
            <a:r>
              <a:rPr lang="en-US" dirty="0" err="1">
                <a:ea typeface="+mn-lt"/>
                <a:cs typeface="+mn-lt"/>
              </a:rPr>
              <a:t>yapılacak</a:t>
            </a:r>
            <a:r>
              <a:rPr lang="en-US" dirty="0">
                <a:ea typeface="+mn-lt"/>
                <a:cs typeface="+mn-lt"/>
              </a:rPr>
              <a:t> </a:t>
            </a:r>
            <a:r>
              <a:rPr lang="en-US" dirty="0" err="1">
                <a:ea typeface="+mn-lt"/>
                <a:cs typeface="+mn-lt"/>
              </a:rPr>
              <a:t>kirazlar</a:t>
            </a:r>
            <a:r>
              <a:rPr lang="en-US" dirty="0">
                <a:ea typeface="+mn-lt"/>
                <a:cs typeface="+mn-lt"/>
              </a:rPr>
              <a:t> Türk </a:t>
            </a:r>
            <a:r>
              <a:rPr lang="en-US" dirty="0" err="1">
                <a:ea typeface="+mn-lt"/>
                <a:cs typeface="+mn-lt"/>
              </a:rPr>
              <a:t>Standardı</a:t>
            </a:r>
            <a:r>
              <a:rPr lang="en-US" dirty="0">
                <a:ea typeface="+mn-lt"/>
                <a:cs typeface="+mn-lt"/>
              </a:rPr>
              <a:t> </a:t>
            </a:r>
            <a:r>
              <a:rPr lang="en-US" dirty="0" err="1">
                <a:ea typeface="+mn-lt"/>
                <a:cs typeface="+mn-lt"/>
              </a:rPr>
              <a:t>Tasarısı</a:t>
            </a:r>
            <a:r>
              <a:rPr lang="en-US" dirty="0">
                <a:ea typeface="+mn-lt"/>
                <a:cs typeface="+mn-lt"/>
              </a:rPr>
              <a:t> 793’de </a:t>
            </a:r>
            <a:r>
              <a:rPr lang="en-US" dirty="0" err="1">
                <a:ea typeface="+mn-lt"/>
                <a:cs typeface="+mn-lt"/>
              </a:rPr>
              <a:t>belirlenen</a:t>
            </a:r>
            <a:r>
              <a:rPr lang="en-US" dirty="0">
                <a:ea typeface="+mn-lt"/>
                <a:cs typeface="+mn-lt"/>
              </a:rPr>
              <a:t> </a:t>
            </a:r>
            <a:r>
              <a:rPr lang="en-US" dirty="0" err="1">
                <a:ea typeface="+mn-lt"/>
                <a:cs typeface="+mn-lt"/>
              </a:rPr>
              <a:t>veriler</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diğer</a:t>
            </a:r>
            <a:r>
              <a:rPr lang="en-US" dirty="0">
                <a:ea typeface="+mn-lt"/>
                <a:cs typeface="+mn-lt"/>
              </a:rPr>
              <a:t> </a:t>
            </a:r>
            <a:r>
              <a:rPr lang="en-US" dirty="0" err="1">
                <a:ea typeface="+mn-lt"/>
                <a:cs typeface="+mn-lt"/>
              </a:rPr>
              <a:t>kaynaklardan</a:t>
            </a:r>
            <a:r>
              <a:rPr lang="en-US" dirty="0">
                <a:ea typeface="+mn-lt"/>
                <a:cs typeface="+mn-lt"/>
              </a:rPr>
              <a:t> </a:t>
            </a:r>
            <a:r>
              <a:rPr lang="en-US" dirty="0" err="1">
                <a:ea typeface="+mn-lt"/>
                <a:cs typeface="+mn-lt"/>
              </a:rPr>
              <a:t>elde</a:t>
            </a:r>
            <a:r>
              <a:rPr lang="en-US" dirty="0">
                <a:ea typeface="+mn-lt"/>
                <a:cs typeface="+mn-lt"/>
              </a:rPr>
              <a:t> </a:t>
            </a:r>
            <a:r>
              <a:rPr lang="en-US" dirty="0" err="1">
                <a:ea typeface="+mn-lt"/>
                <a:cs typeface="+mn-lt"/>
              </a:rPr>
              <a:t>edilen</a:t>
            </a:r>
            <a:r>
              <a:rPr lang="en-US" dirty="0">
                <a:ea typeface="+mn-lt"/>
                <a:cs typeface="+mn-lt"/>
              </a:rPr>
              <a:t> </a:t>
            </a:r>
            <a:r>
              <a:rPr lang="en-US" dirty="0" err="1">
                <a:ea typeface="+mn-lt"/>
                <a:cs typeface="+mn-lt"/>
              </a:rPr>
              <a:t>boyut</a:t>
            </a:r>
            <a:r>
              <a:rPr lang="en-US" dirty="0">
                <a:ea typeface="+mn-lt"/>
                <a:cs typeface="+mn-lt"/>
              </a:rPr>
              <a:t> </a:t>
            </a:r>
            <a:r>
              <a:rPr lang="en-US" dirty="0" err="1">
                <a:ea typeface="+mn-lt"/>
                <a:cs typeface="+mn-lt"/>
              </a:rPr>
              <a:t>standartlarına</a:t>
            </a:r>
            <a:r>
              <a:rPr lang="en-US" dirty="0">
                <a:ea typeface="+mn-lt"/>
                <a:cs typeface="+mn-lt"/>
              </a:rPr>
              <a:t> </a:t>
            </a:r>
            <a:r>
              <a:rPr lang="en-US" dirty="0" err="1">
                <a:ea typeface="+mn-lt"/>
                <a:cs typeface="+mn-lt"/>
              </a:rPr>
              <a:t>göre</a:t>
            </a:r>
            <a:r>
              <a:rPr lang="en-US" dirty="0">
                <a:ea typeface="+mn-lt"/>
                <a:cs typeface="+mn-lt"/>
              </a:rPr>
              <a:t> </a:t>
            </a:r>
            <a:r>
              <a:rPr lang="en-US" dirty="0" err="1">
                <a:ea typeface="+mn-lt"/>
                <a:cs typeface="+mn-lt"/>
              </a:rPr>
              <a:t>sınıflandırılmıştır</a:t>
            </a:r>
            <a:r>
              <a:rPr lang="en-US" dirty="0">
                <a:ea typeface="+mn-lt"/>
                <a:cs typeface="+mn-lt"/>
              </a:rPr>
              <a:t> [13]. </a:t>
            </a:r>
            <a:r>
              <a:rPr lang="en-US" dirty="0" err="1">
                <a:ea typeface="+mn-lt"/>
                <a:cs typeface="+mn-lt"/>
              </a:rPr>
              <a:t>Yandaki</a:t>
            </a:r>
            <a:r>
              <a:rPr lang="en-US" dirty="0">
                <a:ea typeface="+mn-lt"/>
                <a:cs typeface="+mn-lt"/>
              </a:rPr>
              <a:t> Tablo 1’ de </a:t>
            </a:r>
            <a:r>
              <a:rPr lang="en-US" dirty="0" err="1">
                <a:ea typeface="+mn-lt"/>
                <a:cs typeface="+mn-lt"/>
              </a:rPr>
              <a:t>kirazların</a:t>
            </a:r>
            <a:r>
              <a:rPr lang="en-US" dirty="0">
                <a:ea typeface="+mn-lt"/>
                <a:cs typeface="+mn-lt"/>
              </a:rPr>
              <a:t> </a:t>
            </a:r>
            <a:r>
              <a:rPr lang="en-US" dirty="0" err="1">
                <a:ea typeface="+mn-lt"/>
                <a:cs typeface="+mn-lt"/>
              </a:rPr>
              <a:t>boyutlarına</a:t>
            </a:r>
            <a:r>
              <a:rPr lang="en-US" dirty="0">
                <a:ea typeface="+mn-lt"/>
                <a:cs typeface="+mn-lt"/>
              </a:rPr>
              <a:t> </a:t>
            </a:r>
            <a:r>
              <a:rPr lang="en-US" dirty="0" err="1">
                <a:ea typeface="+mn-lt"/>
                <a:cs typeface="+mn-lt"/>
              </a:rPr>
              <a:t>karşılık</a:t>
            </a:r>
            <a:r>
              <a:rPr lang="en-US" dirty="0">
                <a:ea typeface="+mn-lt"/>
                <a:cs typeface="+mn-lt"/>
              </a:rPr>
              <a:t> </a:t>
            </a:r>
            <a:r>
              <a:rPr lang="en-US" dirty="0" err="1">
                <a:ea typeface="+mn-lt"/>
                <a:cs typeface="+mn-lt"/>
              </a:rPr>
              <a:t>gelen</a:t>
            </a:r>
            <a:r>
              <a:rPr lang="en-US" dirty="0">
                <a:ea typeface="+mn-lt"/>
                <a:cs typeface="+mn-lt"/>
              </a:rPr>
              <a:t> </a:t>
            </a:r>
            <a:r>
              <a:rPr lang="en-US" dirty="0" err="1">
                <a:ea typeface="+mn-lt"/>
                <a:cs typeface="+mn-lt"/>
              </a:rPr>
              <a:t>sınıflar</a:t>
            </a:r>
            <a:r>
              <a:rPr lang="en-US" dirty="0">
                <a:ea typeface="+mn-lt"/>
                <a:cs typeface="+mn-lt"/>
              </a:rPr>
              <a:t> </a:t>
            </a:r>
            <a:r>
              <a:rPr lang="en-US" dirty="0" err="1">
                <a:ea typeface="+mn-lt"/>
                <a:cs typeface="+mn-lt"/>
              </a:rPr>
              <a:t>gösterilmiştir</a:t>
            </a:r>
            <a:r>
              <a:rPr lang="en-US" dirty="0">
                <a:ea typeface="+mn-lt"/>
                <a:cs typeface="+mn-lt"/>
              </a:rPr>
              <a:t>.</a:t>
            </a:r>
            <a:endParaRPr lang="en-US" dirty="0"/>
          </a:p>
        </p:txBody>
      </p:sp>
      <p:pic>
        <p:nvPicPr>
          <p:cNvPr id="4" name="Resim 4" descr="tablo içeren bir resim&#10;&#10;Açıklama otomatik olarak oluşturuldu">
            <a:extLst>
              <a:ext uri="{FF2B5EF4-FFF2-40B4-BE49-F238E27FC236}">
                <a16:creationId xmlns:a16="http://schemas.microsoft.com/office/drawing/2014/main" id="{13F5B7C3-7CD5-38A0-2F6A-5B124B1910BB}"/>
              </a:ext>
            </a:extLst>
          </p:cNvPr>
          <p:cNvPicPr>
            <a:picLocks noChangeAspect="1"/>
          </p:cNvPicPr>
          <p:nvPr/>
        </p:nvPicPr>
        <p:blipFill>
          <a:blip r:embed="rId2"/>
          <a:stretch>
            <a:fillRect/>
          </a:stretch>
        </p:blipFill>
        <p:spPr>
          <a:xfrm>
            <a:off x="6094411" y="2821223"/>
            <a:ext cx="4960443" cy="1839634"/>
          </a:xfrm>
          <a:prstGeom prst="rect">
            <a:avLst/>
          </a:prstGeom>
        </p:spPr>
      </p:pic>
    </p:spTree>
    <p:extLst>
      <p:ext uri="{BB962C8B-B14F-4D97-AF65-F5344CB8AC3E}">
        <p14:creationId xmlns:p14="http://schemas.microsoft.com/office/powerpoint/2010/main" val="4187171571"/>
      </p:ext>
    </p:extLst>
  </p:cSld>
  <p:clrMapOvr>
    <a:masterClrMapping/>
  </p:clrMapOvr>
</p:sld>
</file>

<file path=ppt/theme/theme1.xml><?xml version="1.0" encoding="utf-8"?>
<a:theme xmlns:a="http://schemas.openxmlformats.org/drawingml/2006/main" name="Galeri">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TF10001119</Template>
  <TotalTime>0</TotalTime>
  <Words>0</Words>
  <Application>Microsoft Office PowerPoint</Application>
  <PresentationFormat>Geniş ekran</PresentationFormat>
  <Paragraphs>0</Paragraphs>
  <Slides>15</Slides>
  <Notes>0</Notes>
  <HiddenSlides>0</HiddenSlides>
  <MMClips>0</MMClips>
  <ScaleCrop>false</ScaleCrop>
  <HeadingPairs>
    <vt:vector size="4" baseType="variant">
      <vt:variant>
        <vt:lpstr>Tema</vt:lpstr>
      </vt:variant>
      <vt:variant>
        <vt:i4>1</vt:i4>
      </vt:variant>
      <vt:variant>
        <vt:lpstr>Slayt Başlıkları</vt:lpstr>
      </vt:variant>
      <vt:variant>
        <vt:i4>15</vt:i4>
      </vt:variant>
    </vt:vector>
  </HeadingPairs>
  <TitlesOfParts>
    <vt:vector size="16" baseType="lpstr">
      <vt:lpstr>Galeri</vt:lpstr>
      <vt:lpstr>Görüntü İşleme Yöntemleri Kullanılarak Kiraz Meyvesinin Sınıflandırılması</vt:lpstr>
      <vt:lpstr>Giriş</vt:lpstr>
      <vt:lpstr>PowerPoint Sunusu</vt:lpstr>
      <vt:lpstr>PowerPoint Sunusu</vt:lpstr>
      <vt:lpstr>Materyal ve Metot </vt:lpstr>
      <vt:lpstr>PowerPoint Sunusu</vt:lpstr>
      <vt:lpstr>PowerPoint Sunusu</vt:lpstr>
      <vt:lpstr>PowerPoint Sunusu</vt:lpstr>
      <vt:lpstr>PowerPoint Sunusu</vt:lpstr>
      <vt:lpstr>PowerPoint Sunusu</vt:lpstr>
      <vt:lpstr>PowerPoint Sunusu</vt:lpstr>
      <vt:lpstr>PowerPoint Sunusu</vt:lpstr>
      <vt:lpstr>PowerPoint Sunusu</vt:lpstr>
      <vt:lpstr>Sonuç</vt:lpstr>
      <vt:lpstr>Dinlediğiniz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74</cp:revision>
  <dcterms:created xsi:type="dcterms:W3CDTF">2022-11-15T14:12:15Z</dcterms:created>
  <dcterms:modified xsi:type="dcterms:W3CDTF">2022-11-15T14:30:25Z</dcterms:modified>
</cp:coreProperties>
</file>