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charts/colors1.xml" ContentType="application/vnd.ms-office.chartcolorstyle+xml"/>
  <Override PartName="/ppt/theme/theme1.xml" ContentType="application/vnd.openxmlformats-officedocument.theme+xml"/>
  <Override PartName="/ppt/charts/style1.xml" ContentType="application/vnd.ms-office.chartstyle+xml"/>
  <Override PartName="/ppt/charts/chart1.xml" ContentType="application/vnd.openxmlformats-officedocument.drawingml.char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teve\AppData\Roaming\Microsoft\Excel\Book1%20(version%201).xlsb"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Team</a:t>
            </a:r>
            <a:r>
              <a:rPr lang="en-GB" baseline="0"/>
              <a:t> Characteristics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8370-48EF-8791-31A722CDF351}"/>
              </c:ext>
            </c:extLst>
          </c:dPt>
          <c:dPt>
            <c:idx val="1"/>
            <c:invertIfNegative val="0"/>
            <c:bubble3D val="0"/>
            <c:spPr>
              <a:solidFill>
                <a:srgbClr val="92D050"/>
              </a:solidFill>
              <a:ln>
                <a:noFill/>
              </a:ln>
              <a:effectLst/>
            </c:spPr>
            <c:extLst>
              <c:ext xmlns:c16="http://schemas.microsoft.com/office/drawing/2014/chart" uri="{C3380CC4-5D6E-409C-BE32-E72D297353CC}">
                <c16:uniqueId val="{00000003-8370-48EF-8791-31A722CDF351}"/>
              </c:ext>
            </c:extLst>
          </c:dPt>
          <c:dPt>
            <c:idx val="3"/>
            <c:invertIfNegative val="0"/>
            <c:bubble3D val="0"/>
            <c:spPr>
              <a:solidFill>
                <a:srgbClr val="FFFF00"/>
              </a:solidFill>
              <a:ln>
                <a:noFill/>
              </a:ln>
              <a:effectLst/>
            </c:spPr>
            <c:extLst>
              <c:ext xmlns:c16="http://schemas.microsoft.com/office/drawing/2014/chart" uri="{C3380CC4-5D6E-409C-BE32-E72D297353CC}">
                <c16:uniqueId val="{00000005-8370-48EF-8791-31A722CDF351}"/>
              </c:ext>
            </c:extLst>
          </c:dPt>
          <c:cat>
            <c:strRef>
              <c:f>Sheet1!$A$5:$A$8</c:f>
              <c:strCache>
                <c:ptCount val="4"/>
                <c:pt idx="0">
                  <c:v>Red</c:v>
                </c:pt>
                <c:pt idx="1">
                  <c:v>Green</c:v>
                </c:pt>
                <c:pt idx="2">
                  <c:v>Blue</c:v>
                </c:pt>
                <c:pt idx="3">
                  <c:v>Yellow</c:v>
                </c:pt>
              </c:strCache>
            </c:strRef>
          </c:cat>
          <c:val>
            <c:numRef>
              <c:f>Sheet1!$B$5:$B$8</c:f>
              <c:numCache>
                <c:formatCode>General</c:formatCode>
                <c:ptCount val="4"/>
                <c:pt idx="0">
                  <c:v>3.5</c:v>
                </c:pt>
                <c:pt idx="1">
                  <c:v>2</c:v>
                </c:pt>
                <c:pt idx="2">
                  <c:v>3</c:v>
                </c:pt>
                <c:pt idx="3">
                  <c:v>0.5</c:v>
                </c:pt>
              </c:numCache>
            </c:numRef>
          </c:val>
          <c:extLst>
            <c:ext xmlns:c16="http://schemas.microsoft.com/office/drawing/2014/chart" uri="{C3380CC4-5D6E-409C-BE32-E72D297353CC}">
              <c16:uniqueId val="{00000006-8370-48EF-8791-31A722CDF351}"/>
            </c:ext>
          </c:extLst>
        </c:ser>
        <c:dLbls>
          <c:showLegendKey val="0"/>
          <c:showVal val="0"/>
          <c:showCatName val="0"/>
          <c:showSerName val="0"/>
          <c:showPercent val="0"/>
          <c:showBubbleSize val="0"/>
        </c:dLbls>
        <c:gapWidth val="219"/>
        <c:overlap val="-27"/>
        <c:axId val="1338561935"/>
        <c:axId val="1338558607"/>
      </c:barChart>
      <c:catAx>
        <c:axId val="13385619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Colours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8558607"/>
        <c:crosses val="autoZero"/>
        <c:auto val="1"/>
        <c:lblAlgn val="ctr"/>
        <c:lblOffset val="100"/>
        <c:noMultiLvlLbl val="0"/>
      </c:catAx>
      <c:valAx>
        <c:axId val="13385586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Characteristic</a:t>
                </a:r>
                <a:r>
                  <a:rPr lang="en-GB" baseline="0"/>
                  <a:t> Grading</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85619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1/25/2022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1/25/2022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6C4D-48AA-43D4-B840-1DBCF0CC556D}"/>
              </a:ext>
            </a:extLst>
          </p:cNvPr>
          <p:cNvSpPr>
            <a:spLocks noGrp="1"/>
          </p:cNvSpPr>
          <p:nvPr>
            <p:ph type="ctrTitle"/>
          </p:nvPr>
        </p:nvSpPr>
        <p:spPr>
          <a:xfrm>
            <a:off x="810001" y="1088614"/>
            <a:ext cx="10572000" cy="2340386"/>
          </a:xfrm>
        </p:spPr>
        <p:txBody>
          <a:bodyPr/>
          <a:lstStyle/>
          <a:p>
            <a:r>
              <a:rPr lang="en-GB" sz="4800" dirty="0"/>
              <a:t>GLASS: Distributed Ledger For Global Identity Management and Document Transaction Recording</a:t>
            </a:r>
          </a:p>
        </p:txBody>
      </p:sp>
      <p:sp>
        <p:nvSpPr>
          <p:cNvPr id="3" name="Subtitle 2">
            <a:extLst>
              <a:ext uri="{FF2B5EF4-FFF2-40B4-BE49-F238E27FC236}">
                <a16:creationId xmlns:a16="http://schemas.microsoft.com/office/drawing/2014/main" id="{5CC0B84D-3A60-4A38-BC38-DD1CC3725DDD}"/>
              </a:ext>
            </a:extLst>
          </p:cNvPr>
          <p:cNvSpPr>
            <a:spLocks noGrp="1"/>
          </p:cNvSpPr>
          <p:nvPr>
            <p:ph type="subTitle" idx="1"/>
          </p:nvPr>
        </p:nvSpPr>
        <p:spPr>
          <a:xfrm>
            <a:off x="810001" y="5280846"/>
            <a:ext cx="10572000" cy="1370965"/>
          </a:xfrm>
        </p:spPr>
        <p:txBody>
          <a:bodyPr/>
          <a:lstStyle/>
          <a:p>
            <a:r>
              <a:rPr lang="en-GB" dirty="0"/>
              <a:t>Ben McKenzie, Ross Hunter, Connor King, Valentin Kisimov, Gabor Uzonyi, Stephen Park</a:t>
            </a:r>
          </a:p>
        </p:txBody>
      </p:sp>
    </p:spTree>
    <p:extLst>
      <p:ext uri="{BB962C8B-B14F-4D97-AF65-F5344CB8AC3E}">
        <p14:creationId xmlns:p14="http://schemas.microsoft.com/office/powerpoint/2010/main" val="371897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22B77-FA16-4D4E-BAA6-811C61DB3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6EF34F-3BAD-4CD8-B05E-03BA773AE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80E9611-E650-4537-A979-681F6234DC29}"/>
              </a:ext>
            </a:extLst>
          </p:cNvPr>
          <p:cNvSpPr>
            <a:spLocks noGrp="1"/>
          </p:cNvSpPr>
          <p:nvPr>
            <p:ph type="title"/>
          </p:nvPr>
        </p:nvSpPr>
        <p:spPr>
          <a:xfrm>
            <a:off x="641754" y="1918252"/>
            <a:ext cx="3365439" cy="3997635"/>
          </a:xfrm>
        </p:spPr>
        <p:txBody>
          <a:bodyPr anchor="t">
            <a:normAutofit/>
          </a:bodyPr>
          <a:lstStyle/>
          <a:p>
            <a:r>
              <a:rPr lang="en-GB" sz="3400"/>
              <a:t>Team Characteristics Distribution Table</a:t>
            </a:r>
          </a:p>
        </p:txBody>
      </p:sp>
      <p:graphicFrame>
        <p:nvGraphicFramePr>
          <p:cNvPr id="4" name="Content Placeholder 3">
            <a:extLst>
              <a:ext uri="{FF2B5EF4-FFF2-40B4-BE49-F238E27FC236}">
                <a16:creationId xmlns:a16="http://schemas.microsoft.com/office/drawing/2014/main" id="{0AA4DCA4-3569-4D03-979D-ECA4A4E43443}"/>
              </a:ext>
            </a:extLst>
          </p:cNvPr>
          <p:cNvGraphicFramePr>
            <a:graphicFrameLocks noGrp="1"/>
          </p:cNvGraphicFramePr>
          <p:nvPr>
            <p:ph idx="1"/>
            <p:extLst>
              <p:ext uri="{D42A27DB-BD31-4B8C-83A1-F6EECF244321}">
                <p14:modId xmlns:p14="http://schemas.microsoft.com/office/powerpoint/2010/main" val="1955766685"/>
              </p:ext>
            </p:extLst>
          </p:nvPr>
        </p:nvGraphicFramePr>
        <p:xfrm>
          <a:off x="5566066" y="1527340"/>
          <a:ext cx="5816603" cy="3635608"/>
        </p:xfrm>
        <a:graphic>
          <a:graphicData uri="http://schemas.openxmlformats.org/drawingml/2006/table">
            <a:tbl>
              <a:tblPr firstRow="1" firstCol="1" bandRow="1"/>
              <a:tblGrid>
                <a:gridCol w="1441673">
                  <a:extLst>
                    <a:ext uri="{9D8B030D-6E8A-4147-A177-3AD203B41FA5}">
                      <a16:colId xmlns:a16="http://schemas.microsoft.com/office/drawing/2014/main" val="3132735523"/>
                    </a:ext>
                  </a:extLst>
                </a:gridCol>
                <a:gridCol w="932960">
                  <a:extLst>
                    <a:ext uri="{9D8B030D-6E8A-4147-A177-3AD203B41FA5}">
                      <a16:colId xmlns:a16="http://schemas.microsoft.com/office/drawing/2014/main" val="2440139156"/>
                    </a:ext>
                  </a:extLst>
                </a:gridCol>
                <a:gridCol w="980035">
                  <a:extLst>
                    <a:ext uri="{9D8B030D-6E8A-4147-A177-3AD203B41FA5}">
                      <a16:colId xmlns:a16="http://schemas.microsoft.com/office/drawing/2014/main" val="2688398679"/>
                    </a:ext>
                  </a:extLst>
                </a:gridCol>
                <a:gridCol w="1215429">
                  <a:extLst>
                    <a:ext uri="{9D8B030D-6E8A-4147-A177-3AD203B41FA5}">
                      <a16:colId xmlns:a16="http://schemas.microsoft.com/office/drawing/2014/main" val="845033125"/>
                    </a:ext>
                  </a:extLst>
                </a:gridCol>
                <a:gridCol w="1246506">
                  <a:extLst>
                    <a:ext uri="{9D8B030D-6E8A-4147-A177-3AD203B41FA5}">
                      <a16:colId xmlns:a16="http://schemas.microsoft.com/office/drawing/2014/main" val="3287836865"/>
                    </a:ext>
                  </a:extLst>
                </a:gridCol>
              </a:tblGrid>
              <a:tr h="454451">
                <a:tc>
                  <a:txBody>
                    <a:bodyPr/>
                    <a:lstStyle/>
                    <a:p>
                      <a:pPr algn="l" fontAlgn="t">
                        <a:lnSpc>
                          <a:spcPct val="107000"/>
                        </a:lnSpc>
                        <a:spcBef>
                          <a:spcPts val="0"/>
                        </a:spcBef>
                        <a:spcAft>
                          <a:spcPts val="800"/>
                        </a:spcAft>
                      </a:pPr>
                      <a:r>
                        <a:rPr lang="en-GB" sz="2200" b="0" i="0" u="none" strike="noStrike">
                          <a:effectLst/>
                          <a:latin typeface="Calibri" panose="020F0502020204030204" pitchFamily="34" charset="0"/>
                          <a:ea typeface="Calibri" panose="020F0502020204030204" pitchFamily="34" charset="0"/>
                          <a:cs typeface="Arial" panose="020B0604020202020204" pitchFamily="34" charset="0"/>
                        </a:rPr>
                        <a:t>Names</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GB" sz="22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Red</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Green</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l" fontAlgn="t">
                        <a:lnSpc>
                          <a:spcPct val="107000"/>
                        </a:lnSpc>
                        <a:spcBef>
                          <a:spcPts val="0"/>
                        </a:spcBef>
                        <a:spcAft>
                          <a:spcPts val="800"/>
                        </a:spcAft>
                      </a:pPr>
                      <a:r>
                        <a:rPr lang="en-GB" sz="22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Blue</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Yellow</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144266113"/>
                  </a:ext>
                </a:extLst>
              </a:tr>
              <a:tr h="454451">
                <a:tc>
                  <a:txBody>
                    <a:bodyPr/>
                    <a:lstStyle/>
                    <a:p>
                      <a:pPr algn="l" fontAlgn="t">
                        <a:lnSpc>
                          <a:spcPct val="107000"/>
                        </a:lnSpc>
                        <a:spcBef>
                          <a:spcPts val="0"/>
                        </a:spcBef>
                        <a:spcAft>
                          <a:spcPts val="800"/>
                        </a:spcAft>
                      </a:pPr>
                      <a:r>
                        <a:rPr lang="en-GB" sz="2200" b="0" i="0" u="none" strike="noStrike">
                          <a:effectLst/>
                          <a:latin typeface="Calibri" panose="020F0502020204030204" pitchFamily="34" charset="0"/>
                          <a:ea typeface="Calibri" panose="020F0502020204030204" pitchFamily="34" charset="0"/>
                          <a:cs typeface="Arial" panose="020B0604020202020204" pitchFamily="34" charset="0"/>
                        </a:rPr>
                        <a:t>Stephen</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GB" sz="22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0</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1</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0.5</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0</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68408807"/>
                  </a:ext>
                </a:extLst>
              </a:tr>
              <a:tr h="454451">
                <a:tc>
                  <a:txBody>
                    <a:bodyPr/>
                    <a:lstStyle/>
                    <a:p>
                      <a:pPr algn="l" fontAlgn="t">
                        <a:lnSpc>
                          <a:spcPct val="107000"/>
                        </a:lnSpc>
                        <a:spcBef>
                          <a:spcPts val="0"/>
                        </a:spcBef>
                        <a:spcAft>
                          <a:spcPts val="800"/>
                        </a:spcAft>
                      </a:pPr>
                      <a:r>
                        <a:rPr lang="en-GB" sz="2200" b="0" i="0" u="none" strike="noStrike">
                          <a:effectLst/>
                          <a:latin typeface="Calibri" panose="020F0502020204030204" pitchFamily="34" charset="0"/>
                          <a:ea typeface="Calibri" panose="020F0502020204030204" pitchFamily="34" charset="0"/>
                          <a:cs typeface="Arial" panose="020B0604020202020204" pitchFamily="34" charset="0"/>
                        </a:rPr>
                        <a:t>Gabor</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GB" sz="22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1</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0.5</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l" fontAlgn="t">
                        <a:lnSpc>
                          <a:spcPct val="107000"/>
                        </a:lnSpc>
                        <a:spcBef>
                          <a:spcPts val="0"/>
                        </a:spcBef>
                        <a:spcAft>
                          <a:spcPts val="800"/>
                        </a:spcAft>
                      </a:pPr>
                      <a:r>
                        <a:rPr lang="en-GB" sz="22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0</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0</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73749749"/>
                  </a:ext>
                </a:extLst>
              </a:tr>
              <a:tr h="454451">
                <a:tc>
                  <a:txBody>
                    <a:bodyPr/>
                    <a:lstStyle/>
                    <a:p>
                      <a:pPr algn="l" fontAlgn="t">
                        <a:lnSpc>
                          <a:spcPct val="107000"/>
                        </a:lnSpc>
                        <a:spcBef>
                          <a:spcPts val="0"/>
                        </a:spcBef>
                        <a:spcAft>
                          <a:spcPts val="800"/>
                        </a:spcAft>
                      </a:pPr>
                      <a:r>
                        <a:rPr lang="en-GB" sz="2200" b="0" i="0" u="none" strike="noStrike">
                          <a:effectLst/>
                          <a:latin typeface="Calibri" panose="020F0502020204030204" pitchFamily="34" charset="0"/>
                          <a:ea typeface="Calibri" panose="020F0502020204030204" pitchFamily="34" charset="0"/>
                          <a:cs typeface="Arial" panose="020B0604020202020204" pitchFamily="34" charset="0"/>
                        </a:rPr>
                        <a:t>Valentin</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GB" sz="22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1</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0</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l" fontAlgn="t">
                        <a:lnSpc>
                          <a:spcPct val="107000"/>
                        </a:lnSpc>
                        <a:spcBef>
                          <a:spcPts val="0"/>
                        </a:spcBef>
                        <a:spcAft>
                          <a:spcPts val="800"/>
                        </a:spcAft>
                      </a:pPr>
                      <a:r>
                        <a:rPr lang="en-GB" sz="22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0.5</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0</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40074438"/>
                  </a:ext>
                </a:extLst>
              </a:tr>
              <a:tr h="454451">
                <a:tc>
                  <a:txBody>
                    <a:bodyPr/>
                    <a:lstStyle/>
                    <a:p>
                      <a:pPr algn="l" fontAlgn="t">
                        <a:lnSpc>
                          <a:spcPct val="107000"/>
                        </a:lnSpc>
                        <a:spcBef>
                          <a:spcPts val="0"/>
                        </a:spcBef>
                        <a:spcAft>
                          <a:spcPts val="800"/>
                        </a:spcAft>
                      </a:pPr>
                      <a:r>
                        <a:rPr lang="en-GB" sz="2200" b="0" i="0" u="none" strike="noStrike">
                          <a:effectLst/>
                          <a:latin typeface="Calibri" panose="020F0502020204030204" pitchFamily="34" charset="0"/>
                          <a:ea typeface="Calibri" panose="020F0502020204030204" pitchFamily="34" charset="0"/>
                          <a:cs typeface="Arial" panose="020B0604020202020204" pitchFamily="34" charset="0"/>
                        </a:rPr>
                        <a:t>Ross</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GB" sz="22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0</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0.5</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l" fontAlgn="t">
                        <a:lnSpc>
                          <a:spcPct val="107000"/>
                        </a:lnSpc>
                        <a:spcBef>
                          <a:spcPts val="0"/>
                        </a:spcBef>
                        <a:spcAft>
                          <a:spcPts val="800"/>
                        </a:spcAft>
                      </a:pPr>
                      <a:r>
                        <a:rPr lang="en-GB" sz="22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1</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0</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52171489"/>
                  </a:ext>
                </a:extLst>
              </a:tr>
              <a:tr h="454451">
                <a:tc>
                  <a:txBody>
                    <a:bodyPr/>
                    <a:lstStyle/>
                    <a:p>
                      <a:pPr algn="l" fontAlgn="t">
                        <a:lnSpc>
                          <a:spcPct val="107000"/>
                        </a:lnSpc>
                        <a:spcBef>
                          <a:spcPts val="0"/>
                        </a:spcBef>
                        <a:spcAft>
                          <a:spcPts val="800"/>
                        </a:spcAft>
                      </a:pPr>
                      <a:r>
                        <a:rPr lang="en-GB" sz="2200" b="0" i="0" u="none" strike="noStrike">
                          <a:effectLst/>
                          <a:latin typeface="Calibri" panose="020F0502020204030204" pitchFamily="34" charset="0"/>
                          <a:ea typeface="Calibri" panose="020F0502020204030204" pitchFamily="34" charset="0"/>
                          <a:cs typeface="Arial" panose="020B0604020202020204" pitchFamily="34" charset="0"/>
                        </a:rPr>
                        <a:t>Ben</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GB" sz="22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1</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0</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l" fontAlgn="t">
                        <a:lnSpc>
                          <a:spcPct val="107000"/>
                        </a:lnSpc>
                        <a:spcBef>
                          <a:spcPts val="0"/>
                        </a:spcBef>
                        <a:spcAft>
                          <a:spcPts val="800"/>
                        </a:spcAft>
                      </a:pPr>
                      <a:r>
                        <a:rPr lang="en-GB" sz="22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0</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0.5</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85957896"/>
                  </a:ext>
                </a:extLst>
              </a:tr>
              <a:tr h="454451">
                <a:tc>
                  <a:txBody>
                    <a:bodyPr/>
                    <a:lstStyle/>
                    <a:p>
                      <a:pPr algn="l" fontAlgn="t">
                        <a:lnSpc>
                          <a:spcPct val="107000"/>
                        </a:lnSpc>
                        <a:spcBef>
                          <a:spcPts val="0"/>
                        </a:spcBef>
                        <a:spcAft>
                          <a:spcPts val="800"/>
                        </a:spcAft>
                      </a:pPr>
                      <a:r>
                        <a:rPr lang="en-GB" sz="2200" b="0" i="0" u="none" strike="noStrike">
                          <a:effectLst/>
                          <a:latin typeface="Calibri" panose="020F0502020204030204" pitchFamily="34" charset="0"/>
                          <a:ea typeface="Calibri" panose="020F0502020204030204" pitchFamily="34" charset="0"/>
                          <a:cs typeface="Arial" panose="020B0604020202020204" pitchFamily="34" charset="0"/>
                        </a:rPr>
                        <a:t>Connor</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GB" sz="22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0.5</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0</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l" fontAlgn="t">
                        <a:lnSpc>
                          <a:spcPct val="107000"/>
                        </a:lnSpc>
                        <a:spcBef>
                          <a:spcPts val="0"/>
                        </a:spcBef>
                        <a:spcAft>
                          <a:spcPts val="800"/>
                        </a:spcAft>
                      </a:pPr>
                      <a:r>
                        <a:rPr lang="en-GB" sz="22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1</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0</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63482810"/>
                  </a:ext>
                </a:extLst>
              </a:tr>
              <a:tr h="454451">
                <a:tc>
                  <a:txBody>
                    <a:bodyPr/>
                    <a:lstStyle/>
                    <a:p>
                      <a:pPr algn="l" fontAlgn="t">
                        <a:lnSpc>
                          <a:spcPct val="107000"/>
                        </a:lnSpc>
                        <a:spcBef>
                          <a:spcPts val="0"/>
                        </a:spcBef>
                        <a:spcAft>
                          <a:spcPts val="800"/>
                        </a:spcAft>
                      </a:pPr>
                      <a:r>
                        <a:rPr lang="en-GB" sz="2200" b="0" i="0" u="none" strike="noStrike">
                          <a:effectLst/>
                          <a:latin typeface="Calibri" panose="020F0502020204030204" pitchFamily="34" charset="0"/>
                          <a:ea typeface="Calibri" panose="020F0502020204030204" pitchFamily="34" charset="0"/>
                          <a:cs typeface="Arial" panose="020B0604020202020204" pitchFamily="34" charset="0"/>
                        </a:rPr>
                        <a:t>Total</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GB" sz="22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3.5</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2</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l" fontAlgn="t">
                        <a:lnSpc>
                          <a:spcPct val="107000"/>
                        </a:lnSpc>
                        <a:spcBef>
                          <a:spcPts val="0"/>
                        </a:spcBef>
                        <a:spcAft>
                          <a:spcPts val="800"/>
                        </a:spcAft>
                      </a:pPr>
                      <a:r>
                        <a:rPr lang="en-GB" sz="22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3</a:t>
                      </a:r>
                      <a:endParaRPr lang="en-GB" sz="3600" b="0" i="0" u="none" strike="noStrike">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800"/>
                        </a:spcAft>
                      </a:pPr>
                      <a:r>
                        <a:rPr lang="en-GB" sz="2200" b="0" i="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0.5</a:t>
                      </a:r>
                      <a:endParaRPr lang="en-GB" sz="3600" b="0" i="0" u="none" strike="noStrike" dirty="0">
                        <a:effectLst/>
                        <a:latin typeface="Arial" panose="020B0604020202020204" pitchFamily="34" charset="0"/>
                      </a:endParaRPr>
                    </a:p>
                  </a:txBody>
                  <a:tcPr marL="138216" marR="138216" marT="191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20808126"/>
                  </a:ext>
                </a:extLst>
              </a:tr>
            </a:tbl>
          </a:graphicData>
        </a:graphic>
      </p:graphicFrame>
    </p:spTree>
    <p:extLst>
      <p:ext uri="{BB962C8B-B14F-4D97-AF65-F5344CB8AC3E}">
        <p14:creationId xmlns:p14="http://schemas.microsoft.com/office/powerpoint/2010/main" val="243105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A3322B77-FA16-4D4E-BAA6-811C61DB3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6EF34F-3BAD-4CD8-B05E-03BA773AE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595EFDC-D4B4-4188-96EA-CB417F40B2A6}"/>
              </a:ext>
            </a:extLst>
          </p:cNvPr>
          <p:cNvSpPr>
            <a:spLocks noGrp="1"/>
          </p:cNvSpPr>
          <p:nvPr>
            <p:ph type="title"/>
          </p:nvPr>
        </p:nvSpPr>
        <p:spPr>
          <a:xfrm>
            <a:off x="641754" y="1918252"/>
            <a:ext cx="3365439" cy="3997635"/>
          </a:xfrm>
        </p:spPr>
        <p:txBody>
          <a:bodyPr anchor="t">
            <a:normAutofit/>
          </a:bodyPr>
          <a:lstStyle/>
          <a:p>
            <a:r>
              <a:rPr lang="en-GB" sz="3400" dirty="0"/>
              <a:t>Team Characteristics Distribution Graph</a:t>
            </a:r>
          </a:p>
        </p:txBody>
      </p:sp>
      <p:graphicFrame>
        <p:nvGraphicFramePr>
          <p:cNvPr id="4" name="Content Placeholder 3">
            <a:extLst>
              <a:ext uri="{FF2B5EF4-FFF2-40B4-BE49-F238E27FC236}">
                <a16:creationId xmlns:a16="http://schemas.microsoft.com/office/drawing/2014/main" id="{FA36B56B-9193-4453-B193-B6CB664BAD22}"/>
              </a:ext>
            </a:extLst>
          </p:cNvPr>
          <p:cNvGraphicFramePr>
            <a:graphicFrameLocks noGrp="1"/>
          </p:cNvGraphicFramePr>
          <p:nvPr>
            <p:ph idx="1"/>
            <p:extLst>
              <p:ext uri="{D42A27DB-BD31-4B8C-83A1-F6EECF244321}">
                <p14:modId xmlns:p14="http://schemas.microsoft.com/office/powerpoint/2010/main" val="209346491"/>
              </p:ext>
            </p:extLst>
          </p:nvPr>
        </p:nvGraphicFramePr>
        <p:xfrm>
          <a:off x="5556250" y="1262063"/>
          <a:ext cx="5816600" cy="4327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29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53AE-10E2-47CE-8A16-7623CC6702B2}"/>
              </a:ext>
            </a:extLst>
          </p:cNvPr>
          <p:cNvSpPr>
            <a:spLocks noGrp="1"/>
          </p:cNvSpPr>
          <p:nvPr>
            <p:ph type="title"/>
          </p:nvPr>
        </p:nvSpPr>
        <p:spPr/>
        <p:txBody>
          <a:bodyPr/>
          <a:lstStyle/>
          <a:p>
            <a:r>
              <a:rPr lang="en-GB" dirty="0"/>
              <a:t>Red </a:t>
            </a:r>
            <a:r>
              <a:rPr lang="en-GB" sz="4000" dirty="0"/>
              <a:t>Characteristics</a:t>
            </a:r>
            <a:r>
              <a:rPr lang="en-GB" dirty="0"/>
              <a:t> discussion:</a:t>
            </a:r>
          </a:p>
        </p:txBody>
      </p:sp>
      <p:sp>
        <p:nvSpPr>
          <p:cNvPr id="3" name="Content Placeholder 2">
            <a:extLst>
              <a:ext uri="{FF2B5EF4-FFF2-40B4-BE49-F238E27FC236}">
                <a16:creationId xmlns:a16="http://schemas.microsoft.com/office/drawing/2014/main" id="{243D3641-4C26-4DC1-A86B-767B1A54006E}"/>
              </a:ext>
            </a:extLst>
          </p:cNvPr>
          <p:cNvSpPr>
            <a:spLocks noGrp="1"/>
          </p:cNvSpPr>
          <p:nvPr>
            <p:ph idx="1"/>
          </p:nvPr>
        </p:nvSpPr>
        <p:spPr/>
        <p:txBody>
          <a:bodyPr/>
          <a:lstStyle/>
          <a:p>
            <a:pPr marL="0" indent="0">
              <a:buNone/>
            </a:pPr>
            <a:r>
              <a:rPr lang="en-GB" sz="1800" dirty="0">
                <a:effectLst/>
                <a:latin typeface="Calibri" panose="020F0502020204030204" pitchFamily="34" charset="0"/>
                <a:ea typeface="Calibri" panose="020F0502020204030204" pitchFamily="34" charset="0"/>
                <a:cs typeface="Arial" panose="020B0604020202020204" pitchFamily="34" charset="0"/>
              </a:rPr>
              <a:t>Due to the High level of red characteristics, it gives this team a very high drive to achieve the goals of the project it also tends to lean towards more extroverted personalities making communication between most members quite good although care should be taken that no opinion should be drown out as there may be strong opinions on specific issues. In these cases, a diplomatic approach could be taken to assess the opinions of the team and go with the majority making it more fair and avoiding division. Another positive characteristic of this team is the love of a challenge, this may explain why this area is so high as this project chosen will be a challenge that will involve a lot of research and learning in a completely new area. This is complimented by the high level of focus as well provided by red.</a:t>
            </a:r>
          </a:p>
        </p:txBody>
      </p:sp>
    </p:spTree>
    <p:extLst>
      <p:ext uri="{BB962C8B-B14F-4D97-AF65-F5344CB8AC3E}">
        <p14:creationId xmlns:p14="http://schemas.microsoft.com/office/powerpoint/2010/main" val="313334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5096-05F4-4A52-AD6B-67F303992485}"/>
              </a:ext>
            </a:extLst>
          </p:cNvPr>
          <p:cNvSpPr>
            <a:spLocks noGrp="1"/>
          </p:cNvSpPr>
          <p:nvPr>
            <p:ph type="title"/>
          </p:nvPr>
        </p:nvSpPr>
        <p:spPr/>
        <p:txBody>
          <a:bodyPr/>
          <a:lstStyle/>
          <a:p>
            <a:r>
              <a:rPr lang="en-GB" dirty="0"/>
              <a:t>Blue </a:t>
            </a:r>
            <a:r>
              <a:rPr lang="en-GB" sz="4000" dirty="0"/>
              <a:t>Characteristics</a:t>
            </a:r>
            <a:r>
              <a:rPr lang="en-GB" dirty="0"/>
              <a:t> discussion:</a:t>
            </a:r>
          </a:p>
        </p:txBody>
      </p:sp>
      <p:sp>
        <p:nvSpPr>
          <p:cNvPr id="3" name="Content Placeholder 2">
            <a:extLst>
              <a:ext uri="{FF2B5EF4-FFF2-40B4-BE49-F238E27FC236}">
                <a16:creationId xmlns:a16="http://schemas.microsoft.com/office/drawing/2014/main" id="{77F6EEC7-F574-4D0D-85D3-6AEB07EEAF1C}"/>
              </a:ext>
            </a:extLst>
          </p:cNvPr>
          <p:cNvSpPr>
            <a:spLocks noGrp="1"/>
          </p:cNvSpPr>
          <p:nvPr>
            <p:ph idx="1"/>
          </p:nvPr>
        </p:nvSpPr>
        <p:spPr/>
        <p:txBody>
          <a:bodyPr/>
          <a:lstStyle/>
          <a:p>
            <a:pPr marL="0" indent="0">
              <a:buNone/>
            </a:pPr>
            <a:r>
              <a:rPr lang="en-GB" sz="1800" dirty="0">
                <a:effectLst/>
                <a:latin typeface="Calibri" panose="020F0502020204030204" pitchFamily="34" charset="0"/>
                <a:ea typeface="Calibri" panose="020F0502020204030204" pitchFamily="34" charset="0"/>
                <a:cs typeface="Arial" panose="020B0604020202020204" pitchFamily="34" charset="0"/>
              </a:rPr>
              <a:t>A prominent level of blue characteristics should mean the team focused on details, ask all the required questions, and follow through with all tasks. Care will need to be taken with the quantity and phrasing of the questions to avoid being too critical and insensitive, as well as having a broader view of information/data and not focus on insubstantial details. Due to the high levels of red and blue communication and initial interaction may be difficult and stuffy in the beginning. </a:t>
            </a:r>
          </a:p>
        </p:txBody>
      </p:sp>
    </p:spTree>
    <p:extLst>
      <p:ext uri="{BB962C8B-B14F-4D97-AF65-F5344CB8AC3E}">
        <p14:creationId xmlns:p14="http://schemas.microsoft.com/office/powerpoint/2010/main" val="95226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5BE6-AFAE-408A-90CD-49C8F77FADD9}"/>
              </a:ext>
            </a:extLst>
          </p:cNvPr>
          <p:cNvSpPr>
            <a:spLocks noGrp="1"/>
          </p:cNvSpPr>
          <p:nvPr>
            <p:ph type="title"/>
          </p:nvPr>
        </p:nvSpPr>
        <p:spPr/>
        <p:txBody>
          <a:bodyPr/>
          <a:lstStyle/>
          <a:p>
            <a:r>
              <a:rPr lang="en-GB" dirty="0"/>
              <a:t>Green </a:t>
            </a:r>
            <a:r>
              <a:rPr lang="en-GB" sz="4000" dirty="0"/>
              <a:t>Characteristics</a:t>
            </a:r>
            <a:r>
              <a:rPr lang="en-GB" dirty="0"/>
              <a:t> discussion:</a:t>
            </a:r>
          </a:p>
        </p:txBody>
      </p:sp>
      <p:sp>
        <p:nvSpPr>
          <p:cNvPr id="3" name="Content Placeholder 2">
            <a:extLst>
              <a:ext uri="{FF2B5EF4-FFF2-40B4-BE49-F238E27FC236}">
                <a16:creationId xmlns:a16="http://schemas.microsoft.com/office/drawing/2014/main" id="{A2394321-F219-496D-9472-910C662A2161}"/>
              </a:ext>
            </a:extLst>
          </p:cNvPr>
          <p:cNvSpPr>
            <a:spLocks noGrp="1"/>
          </p:cNvSpPr>
          <p:nvPr>
            <p:ph idx="1"/>
          </p:nvPr>
        </p:nvSpPr>
        <p:spPr/>
        <p:txBody>
          <a:bodyPr/>
          <a:lstStyle/>
          <a:p>
            <a:pPr marL="0" indent="0">
              <a:buNone/>
            </a:pPr>
            <a:r>
              <a:rPr lang="en-GB" sz="1800" dirty="0">
                <a:effectLst/>
                <a:latin typeface="Calibri" panose="020F0502020204030204" pitchFamily="34" charset="0"/>
                <a:ea typeface="Calibri" panose="020F0502020204030204" pitchFamily="34" charset="0"/>
                <a:cs typeface="Arial" panose="020B0604020202020204" pitchFamily="34" charset="0"/>
              </a:rPr>
              <a:t>It may be possible that the contrast of personalities within the team makes it difficult to come to a conclusion on an idea that everyone will agree with. This can be combatted with the high level of other coloured characteristics which are present, indicating that this will not be a huge problem.</a:t>
            </a:r>
          </a:p>
        </p:txBody>
      </p:sp>
    </p:spTree>
    <p:extLst>
      <p:ext uri="{BB962C8B-B14F-4D97-AF65-F5344CB8AC3E}">
        <p14:creationId xmlns:p14="http://schemas.microsoft.com/office/powerpoint/2010/main" val="358301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6C89-D8B2-4B40-9B81-F10231ECD3DB}"/>
              </a:ext>
            </a:extLst>
          </p:cNvPr>
          <p:cNvSpPr>
            <a:spLocks noGrp="1"/>
          </p:cNvSpPr>
          <p:nvPr>
            <p:ph type="title"/>
          </p:nvPr>
        </p:nvSpPr>
        <p:spPr/>
        <p:txBody>
          <a:bodyPr/>
          <a:lstStyle/>
          <a:p>
            <a:r>
              <a:rPr lang="en-GB" dirty="0"/>
              <a:t>Yellow </a:t>
            </a:r>
            <a:r>
              <a:rPr lang="en-GB" sz="4000" dirty="0"/>
              <a:t>Characteristics</a:t>
            </a:r>
            <a:r>
              <a:rPr lang="en-GB" dirty="0"/>
              <a:t> discussion:</a:t>
            </a:r>
          </a:p>
        </p:txBody>
      </p:sp>
      <p:sp>
        <p:nvSpPr>
          <p:cNvPr id="3" name="Content Placeholder 2">
            <a:extLst>
              <a:ext uri="{FF2B5EF4-FFF2-40B4-BE49-F238E27FC236}">
                <a16:creationId xmlns:a16="http://schemas.microsoft.com/office/drawing/2014/main" id="{3C656C24-FE6F-4B24-9CA1-5F221157D462}"/>
              </a:ext>
            </a:extLst>
          </p:cNvPr>
          <p:cNvSpPr>
            <a:spLocks noGrp="1"/>
          </p:cNvSpPr>
          <p:nvPr>
            <p:ph idx="1"/>
          </p:nvPr>
        </p:nvSpPr>
        <p:spPr/>
        <p:txBody>
          <a:bodyPr/>
          <a:lstStyle/>
          <a:p>
            <a:pPr marL="0" indent="0">
              <a:buNone/>
            </a:pPr>
            <a:r>
              <a:rPr lang="en-GB" sz="1800" dirty="0">
                <a:effectLst/>
                <a:latin typeface="Calibri" panose="020F0502020204030204" pitchFamily="34" charset="0"/>
                <a:ea typeface="Calibri" panose="020F0502020204030204" pitchFamily="34" charset="0"/>
                <a:cs typeface="Arial" panose="020B0604020202020204" pitchFamily="34" charset="0"/>
              </a:rPr>
              <a:t>Our team have low level of yellow characteristics, so possible team weaknesses can be the inability to quickly build relationships. On the other hand, we see that the yellow characteristics will help the team to bond quicker and reach conclusions quicker than most. We are focused and interested according to the team characteristic.</a:t>
            </a:r>
          </a:p>
        </p:txBody>
      </p:sp>
    </p:spTree>
    <p:extLst>
      <p:ext uri="{BB962C8B-B14F-4D97-AF65-F5344CB8AC3E}">
        <p14:creationId xmlns:p14="http://schemas.microsoft.com/office/powerpoint/2010/main" val="2816865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5E7D738A77E041A2251137F65916C6" ma:contentTypeVersion="12" ma:contentTypeDescription="Create a new document." ma:contentTypeScope="" ma:versionID="d5d4acc3b63d1db2e754551dbced9621">
  <xsd:schema xmlns:xsd="http://www.w3.org/2001/XMLSchema" xmlns:xs="http://www.w3.org/2001/XMLSchema" xmlns:p="http://schemas.microsoft.com/office/2006/metadata/properties" xmlns:ns2="20a3dcca-521f-4cbe-8eef-39ef96e006b1" xmlns:ns3="25a614f7-f3be-4ec5-9f36-c7c738c10ca8" targetNamespace="http://schemas.microsoft.com/office/2006/metadata/properties" ma:root="true" ma:fieldsID="581d7ff6e45f1af202d9ad00b6b42985" ns2:_="" ns3:_="">
    <xsd:import namespace="20a3dcca-521f-4cbe-8eef-39ef96e006b1"/>
    <xsd:import namespace="25a614f7-f3be-4ec5-9f36-c7c738c10ca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a3dcca-521f-4cbe-8eef-39ef96e006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a614f7-f3be-4ec5-9f36-c7c738c10ca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92F6B5-1B7F-42B5-AC9E-C540505AD5FB}"/>
</file>

<file path=customXml/itemProps2.xml><?xml version="1.0" encoding="utf-8"?>
<ds:datastoreItem xmlns:ds="http://schemas.openxmlformats.org/officeDocument/2006/customXml" ds:itemID="{C50813FB-184E-4220-B95B-3811C7D3BFE1}"/>
</file>

<file path=customXml/itemProps3.xml><?xml version="1.0" encoding="utf-8"?>
<ds:datastoreItem xmlns:ds="http://schemas.openxmlformats.org/officeDocument/2006/customXml" ds:itemID="{A29775E5-5794-4DEE-98B0-C63B4B5CB3B0}"/>
</file>

<file path=docProps/app.xml><?xml version="1.0" encoding="utf-8"?>
<Properties xmlns="http://schemas.openxmlformats.org/officeDocument/2006/extended-properties" xmlns:vt="http://schemas.openxmlformats.org/officeDocument/2006/docPropsVTypes">
  <Template>TM03457503[[fn=Quotable]]</Template>
  <TotalTime>11</TotalTime>
  <Words>452</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2</vt:lpstr>
      <vt:lpstr>Quotable</vt:lpstr>
      <vt:lpstr>GLASS: Distributed Ledger For Global Identity Management and Document Transaction Recording</vt:lpstr>
      <vt:lpstr>Team Characteristics Distribution Table</vt:lpstr>
      <vt:lpstr>Team Characteristics Distribution Graph</vt:lpstr>
      <vt:lpstr>Red Characteristics discussion:</vt:lpstr>
      <vt:lpstr>Blue Characteristics discussion:</vt:lpstr>
      <vt:lpstr>Green Characteristics discussion:</vt:lpstr>
      <vt:lpstr>Yellow Characteristics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 Distributed Ledger For Global Identity Management and Document Transaction Recording</dc:title>
  <dc:creator>Park, Stephen</dc:creator>
  <cp:lastModifiedBy>Park, Stephen</cp:lastModifiedBy>
  <cp:revision>1</cp:revision>
  <dcterms:created xsi:type="dcterms:W3CDTF">2022-01-25T11:19:44Z</dcterms:created>
  <dcterms:modified xsi:type="dcterms:W3CDTF">2022-01-25T11:31:12Z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0x010100745E7D738A77E041A2251137F65916C6</vt:lpwstr>
  </property>
</Properties>
</file>