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5" r:id="rId8"/>
    <p:sldId id="264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C5223-76B8-452E-841A-674392903BE6}" v="112" dt="2019-02-25T12:41:04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Tischer" userId="df6fa7d7-e86c-4e25-b5fe-bb47ef6758c0" providerId="ADAL" clId="{831C5223-76B8-452E-841A-674392903BE6}"/>
    <pc:docChg chg="undo custSel addSld modSld sldOrd">
      <pc:chgData name="Daniel Tischer" userId="df6fa7d7-e86c-4e25-b5fe-bb47ef6758c0" providerId="ADAL" clId="{831C5223-76B8-452E-841A-674392903BE6}" dt="2019-02-25T13:26:32.552" v="2301" actId="20577"/>
      <pc:docMkLst>
        <pc:docMk/>
      </pc:docMkLst>
      <pc:sldChg chg="modSp">
        <pc:chgData name="Daniel Tischer" userId="df6fa7d7-e86c-4e25-b5fe-bb47ef6758c0" providerId="ADAL" clId="{831C5223-76B8-452E-841A-674392903BE6}" dt="2019-02-25T13:26:32.552" v="2301" actId="20577"/>
        <pc:sldMkLst>
          <pc:docMk/>
          <pc:sldMk cId="222492620" sldId="256"/>
        </pc:sldMkLst>
        <pc:spChg chg="mod">
          <ac:chgData name="Daniel Tischer" userId="df6fa7d7-e86c-4e25-b5fe-bb47ef6758c0" providerId="ADAL" clId="{831C5223-76B8-452E-841A-674392903BE6}" dt="2019-02-25T13:26:32.552" v="2301" actId="20577"/>
          <ac:spMkLst>
            <pc:docMk/>
            <pc:sldMk cId="222492620" sldId="256"/>
            <ac:spMk id="2" creationId="{F16C0276-DEFC-4747-951C-C7543A6B0334}"/>
          </ac:spMkLst>
        </pc:spChg>
      </pc:sldChg>
      <pc:sldChg chg="modSp">
        <pc:chgData name="Daniel Tischer" userId="df6fa7d7-e86c-4e25-b5fe-bb47ef6758c0" providerId="ADAL" clId="{831C5223-76B8-452E-841A-674392903BE6}" dt="2019-02-25T12:29:03.214" v="1996" actId="20577"/>
        <pc:sldMkLst>
          <pc:docMk/>
          <pc:sldMk cId="883016063" sldId="257"/>
        </pc:sldMkLst>
        <pc:spChg chg="mod">
          <ac:chgData name="Daniel Tischer" userId="df6fa7d7-e86c-4e25-b5fe-bb47ef6758c0" providerId="ADAL" clId="{831C5223-76B8-452E-841A-674392903BE6}" dt="2019-02-25T12:29:03.214" v="1996" actId="20577"/>
          <ac:spMkLst>
            <pc:docMk/>
            <pc:sldMk cId="883016063" sldId="257"/>
            <ac:spMk id="3" creationId="{881DABFE-3D0C-4690-AF0B-3A6985C91763}"/>
          </ac:spMkLst>
        </pc:spChg>
      </pc:sldChg>
      <pc:sldChg chg="ord">
        <pc:chgData name="Daniel Tischer" userId="df6fa7d7-e86c-4e25-b5fe-bb47ef6758c0" providerId="ADAL" clId="{831C5223-76B8-452E-841A-674392903BE6}" dt="2019-02-25T11:53:27.312" v="1529"/>
        <pc:sldMkLst>
          <pc:docMk/>
          <pc:sldMk cId="3656448187" sldId="259"/>
        </pc:sldMkLst>
      </pc:sldChg>
      <pc:sldChg chg="delSp modSp">
        <pc:chgData name="Daniel Tischer" userId="df6fa7d7-e86c-4e25-b5fe-bb47ef6758c0" providerId="ADAL" clId="{831C5223-76B8-452E-841A-674392903BE6}" dt="2019-02-25T11:56:08.287" v="1723" actId="20577"/>
        <pc:sldMkLst>
          <pc:docMk/>
          <pc:sldMk cId="2640762734" sldId="260"/>
        </pc:sldMkLst>
        <pc:spChg chg="mod">
          <ac:chgData name="Daniel Tischer" userId="df6fa7d7-e86c-4e25-b5fe-bb47ef6758c0" providerId="ADAL" clId="{831C5223-76B8-452E-841A-674392903BE6}" dt="2019-02-25T11:56:08.287" v="1723" actId="20577"/>
          <ac:spMkLst>
            <pc:docMk/>
            <pc:sldMk cId="2640762734" sldId="260"/>
            <ac:spMk id="3" creationId="{FEE58E91-E391-47EB-8244-91E843161C34}"/>
          </ac:spMkLst>
        </pc:spChg>
        <pc:picChg chg="del">
          <ac:chgData name="Daniel Tischer" userId="df6fa7d7-e86c-4e25-b5fe-bb47ef6758c0" providerId="ADAL" clId="{831C5223-76B8-452E-841A-674392903BE6}" dt="2019-02-25T11:53:43.225" v="1533" actId="478"/>
          <ac:picMkLst>
            <pc:docMk/>
            <pc:sldMk cId="2640762734" sldId="260"/>
            <ac:picMk id="6" creationId="{B39D340C-4851-462A-A6C6-06B5B3FD797D}"/>
          </ac:picMkLst>
        </pc:picChg>
        <pc:picChg chg="del">
          <ac:chgData name="Daniel Tischer" userId="df6fa7d7-e86c-4e25-b5fe-bb47ef6758c0" providerId="ADAL" clId="{831C5223-76B8-452E-841A-674392903BE6}" dt="2019-02-25T11:53:43.762" v="1534" actId="478"/>
          <ac:picMkLst>
            <pc:docMk/>
            <pc:sldMk cId="2640762734" sldId="260"/>
            <ac:picMk id="9" creationId="{4497929A-1A2A-4A74-A942-DDF80C8EA42D}"/>
          </ac:picMkLst>
        </pc:picChg>
      </pc:sldChg>
      <pc:sldChg chg="ord">
        <pc:chgData name="Daniel Tischer" userId="df6fa7d7-e86c-4e25-b5fe-bb47ef6758c0" providerId="ADAL" clId="{831C5223-76B8-452E-841A-674392903BE6}" dt="2019-02-25T11:53:26.360" v="1528"/>
        <pc:sldMkLst>
          <pc:docMk/>
          <pc:sldMk cId="4022660035" sldId="261"/>
        </pc:sldMkLst>
      </pc:sldChg>
      <pc:sldChg chg="addSp modSp add">
        <pc:chgData name="Daniel Tischer" userId="df6fa7d7-e86c-4e25-b5fe-bb47ef6758c0" providerId="ADAL" clId="{831C5223-76B8-452E-841A-674392903BE6}" dt="2019-02-25T11:45:00.637" v="761" actId="27636"/>
        <pc:sldMkLst>
          <pc:docMk/>
          <pc:sldMk cId="3090378393" sldId="262"/>
        </pc:sldMkLst>
        <pc:spChg chg="mod">
          <ac:chgData name="Daniel Tischer" userId="df6fa7d7-e86c-4e25-b5fe-bb47ef6758c0" providerId="ADAL" clId="{831C5223-76B8-452E-841A-674392903BE6}" dt="2019-02-25T10:45:43.722" v="19" actId="20577"/>
          <ac:spMkLst>
            <pc:docMk/>
            <pc:sldMk cId="3090378393" sldId="262"/>
            <ac:spMk id="2" creationId="{7B357A80-1744-4F68-8E45-6669E1219FB4}"/>
          </ac:spMkLst>
        </pc:spChg>
        <pc:spChg chg="mod">
          <ac:chgData name="Daniel Tischer" userId="df6fa7d7-e86c-4e25-b5fe-bb47ef6758c0" providerId="ADAL" clId="{831C5223-76B8-452E-841A-674392903BE6}" dt="2019-02-25T11:45:00.637" v="761" actId="27636"/>
          <ac:spMkLst>
            <pc:docMk/>
            <pc:sldMk cId="3090378393" sldId="262"/>
            <ac:spMk id="3" creationId="{3BCA62C1-5E7C-4756-A556-CCE7A45D9E0A}"/>
          </ac:spMkLst>
        </pc:spChg>
        <pc:picChg chg="add">
          <ac:chgData name="Daniel Tischer" userId="df6fa7d7-e86c-4e25-b5fe-bb47ef6758c0" providerId="ADAL" clId="{831C5223-76B8-452E-841A-674392903BE6}" dt="2019-02-25T10:45:37.744" v="1"/>
          <ac:picMkLst>
            <pc:docMk/>
            <pc:sldMk cId="3090378393" sldId="262"/>
            <ac:picMk id="4" creationId="{357DBEFD-AF74-427C-9E1F-C629A26C3A22}"/>
          </ac:picMkLst>
        </pc:picChg>
      </pc:sldChg>
      <pc:sldChg chg="addSp modSp add ord">
        <pc:chgData name="Daniel Tischer" userId="df6fa7d7-e86c-4e25-b5fe-bb47ef6758c0" providerId="ADAL" clId="{831C5223-76B8-452E-841A-674392903BE6}" dt="2019-02-25T11:53:30.977" v="1530"/>
        <pc:sldMkLst>
          <pc:docMk/>
          <pc:sldMk cId="893276660" sldId="263"/>
        </pc:sldMkLst>
        <pc:spChg chg="mod">
          <ac:chgData name="Daniel Tischer" userId="df6fa7d7-e86c-4e25-b5fe-bb47ef6758c0" providerId="ADAL" clId="{831C5223-76B8-452E-841A-674392903BE6}" dt="2019-02-25T11:45:41.986" v="768" actId="20577"/>
          <ac:spMkLst>
            <pc:docMk/>
            <pc:sldMk cId="893276660" sldId="263"/>
            <ac:spMk id="2" creationId="{E17E4A23-5ED1-4FEF-B20A-9E0D2FC29DC0}"/>
          </ac:spMkLst>
        </pc:spChg>
        <pc:spChg chg="mod">
          <ac:chgData name="Daniel Tischer" userId="df6fa7d7-e86c-4e25-b5fe-bb47ef6758c0" providerId="ADAL" clId="{831C5223-76B8-452E-841A-674392903BE6}" dt="2019-02-25T11:52:17.906" v="1525" actId="20577"/>
          <ac:spMkLst>
            <pc:docMk/>
            <pc:sldMk cId="893276660" sldId="263"/>
            <ac:spMk id="3" creationId="{4B5C4131-1FAF-459B-ADA9-990066A27A7F}"/>
          </ac:spMkLst>
        </pc:spChg>
        <pc:picChg chg="add">
          <ac:chgData name="Daniel Tischer" userId="df6fa7d7-e86c-4e25-b5fe-bb47ef6758c0" providerId="ADAL" clId="{831C5223-76B8-452E-841A-674392903BE6}" dt="2019-02-25T11:45:38.438" v="763"/>
          <ac:picMkLst>
            <pc:docMk/>
            <pc:sldMk cId="893276660" sldId="263"/>
            <ac:picMk id="4" creationId="{99925186-0E42-494B-A4DA-F5D9199746BF}"/>
          </ac:picMkLst>
        </pc:picChg>
      </pc:sldChg>
      <pc:sldChg chg="addSp delSp modSp add modAnim">
        <pc:chgData name="Daniel Tischer" userId="df6fa7d7-e86c-4e25-b5fe-bb47ef6758c0" providerId="ADAL" clId="{831C5223-76B8-452E-841A-674392903BE6}" dt="2019-02-25T12:29:21.045" v="1997" actId="1076"/>
        <pc:sldMkLst>
          <pc:docMk/>
          <pc:sldMk cId="604806463" sldId="264"/>
        </pc:sldMkLst>
        <pc:spChg chg="del">
          <ac:chgData name="Daniel Tischer" userId="df6fa7d7-e86c-4e25-b5fe-bb47ef6758c0" providerId="ADAL" clId="{831C5223-76B8-452E-841A-674392903BE6}" dt="2019-02-25T11:56:57.333" v="1735"/>
          <ac:spMkLst>
            <pc:docMk/>
            <pc:sldMk cId="604806463" sldId="264"/>
            <ac:spMk id="2" creationId="{56A148DE-D19E-413E-9C9C-6DA9411F3E2D}"/>
          </ac:spMkLst>
        </pc:spChg>
        <pc:spChg chg="del">
          <ac:chgData name="Daniel Tischer" userId="df6fa7d7-e86c-4e25-b5fe-bb47ef6758c0" providerId="ADAL" clId="{831C5223-76B8-452E-841A-674392903BE6}" dt="2019-02-25T11:56:16.143" v="1724"/>
          <ac:spMkLst>
            <pc:docMk/>
            <pc:sldMk cId="604806463" sldId="264"/>
            <ac:spMk id="3" creationId="{5D718383-5F52-4561-BC18-D592534E997E}"/>
          </ac:spMkLst>
        </pc:spChg>
        <pc:spChg chg="add del mod">
          <ac:chgData name="Daniel Tischer" userId="df6fa7d7-e86c-4e25-b5fe-bb47ef6758c0" providerId="ADAL" clId="{831C5223-76B8-452E-841A-674392903BE6}" dt="2019-02-25T11:56:54.730" v="1734" actId="767"/>
          <ac:spMkLst>
            <pc:docMk/>
            <pc:sldMk cId="604806463" sldId="264"/>
            <ac:spMk id="7" creationId="{E7D8E193-5867-40AB-B385-A7D9F513C0CC}"/>
          </ac:spMkLst>
        </pc:spChg>
        <pc:spChg chg="add del mod">
          <ac:chgData name="Daniel Tischer" userId="df6fa7d7-e86c-4e25-b5fe-bb47ef6758c0" providerId="ADAL" clId="{831C5223-76B8-452E-841A-674392903BE6}" dt="2019-02-25T11:57:01.986" v="1736"/>
          <ac:spMkLst>
            <pc:docMk/>
            <pc:sldMk cId="604806463" sldId="264"/>
            <ac:spMk id="8" creationId="{E175E6F5-75E2-4C5A-8EEC-ABA4AC807E87}"/>
          </ac:spMkLst>
        </pc:spChg>
        <pc:spChg chg="add del mod">
          <ac:chgData name="Daniel Tischer" userId="df6fa7d7-e86c-4e25-b5fe-bb47ef6758c0" providerId="ADAL" clId="{831C5223-76B8-452E-841A-674392903BE6}" dt="2019-02-25T11:57:01.986" v="1736"/>
          <ac:spMkLst>
            <pc:docMk/>
            <pc:sldMk cId="604806463" sldId="264"/>
            <ac:spMk id="9" creationId="{4D1413CC-0279-4EE3-A703-6D4EF7C1CDAA}"/>
          </ac:spMkLst>
        </pc:spChg>
        <pc:spChg chg="add del mod">
          <ac:chgData name="Daniel Tischer" userId="df6fa7d7-e86c-4e25-b5fe-bb47ef6758c0" providerId="ADAL" clId="{831C5223-76B8-452E-841A-674392903BE6}" dt="2019-02-25T11:57:15.888" v="1740" actId="478"/>
          <ac:spMkLst>
            <pc:docMk/>
            <pc:sldMk cId="604806463" sldId="264"/>
            <ac:spMk id="10" creationId="{FA26B81D-2CD2-43A8-B40C-98BF3C3B9AE5}"/>
          </ac:spMkLst>
        </pc:spChg>
        <pc:spChg chg="add mod">
          <ac:chgData name="Daniel Tischer" userId="df6fa7d7-e86c-4e25-b5fe-bb47ef6758c0" providerId="ADAL" clId="{831C5223-76B8-452E-841A-674392903BE6}" dt="2019-02-25T12:10:27.252" v="1796" actId="20577"/>
          <ac:spMkLst>
            <pc:docMk/>
            <pc:sldMk cId="604806463" sldId="264"/>
            <ac:spMk id="11" creationId="{AEA66139-5D6C-4AE9-B191-E01B57AA5FED}"/>
          </ac:spMkLst>
        </pc:spChg>
        <pc:spChg chg="add mod">
          <ac:chgData name="Daniel Tischer" userId="df6fa7d7-e86c-4e25-b5fe-bb47ef6758c0" providerId="ADAL" clId="{831C5223-76B8-452E-841A-674392903BE6}" dt="2019-02-25T12:13:12.219" v="1913" actId="20577"/>
          <ac:spMkLst>
            <pc:docMk/>
            <pc:sldMk cId="604806463" sldId="264"/>
            <ac:spMk id="12" creationId="{F2ED0D09-4B8B-4460-A410-1B0B677EBB03}"/>
          </ac:spMkLst>
        </pc:spChg>
        <pc:spChg chg="add del mod">
          <ac:chgData name="Daniel Tischer" userId="df6fa7d7-e86c-4e25-b5fe-bb47ef6758c0" providerId="ADAL" clId="{831C5223-76B8-452E-841A-674392903BE6}" dt="2019-02-25T12:10:57.944" v="1824" actId="478"/>
          <ac:spMkLst>
            <pc:docMk/>
            <pc:sldMk cId="604806463" sldId="264"/>
            <ac:spMk id="13" creationId="{FA0FE09D-C5BE-45E1-97AD-F83D269F3463}"/>
          </ac:spMkLst>
        </pc:spChg>
        <pc:spChg chg="add mod">
          <ac:chgData name="Daniel Tischer" userId="df6fa7d7-e86c-4e25-b5fe-bb47ef6758c0" providerId="ADAL" clId="{831C5223-76B8-452E-841A-674392903BE6}" dt="2019-02-25T12:29:21.045" v="1997" actId="1076"/>
          <ac:spMkLst>
            <pc:docMk/>
            <pc:sldMk cId="604806463" sldId="264"/>
            <ac:spMk id="14" creationId="{CC2DD55D-D236-4E2A-9476-EDA976AF59E5}"/>
          </ac:spMkLst>
        </pc:spChg>
        <pc:picChg chg="add mod ord modCrop">
          <ac:chgData name="Daniel Tischer" userId="df6fa7d7-e86c-4e25-b5fe-bb47ef6758c0" providerId="ADAL" clId="{831C5223-76B8-452E-841A-674392903BE6}" dt="2019-02-25T12:11:31.625" v="1832" actId="732"/>
          <ac:picMkLst>
            <pc:docMk/>
            <pc:sldMk cId="604806463" sldId="264"/>
            <ac:picMk id="4" creationId="{39576833-C0A7-41CF-8CCE-E94CDAF1CA31}"/>
          </ac:picMkLst>
        </pc:picChg>
        <pc:picChg chg="add mod ord">
          <ac:chgData name="Daniel Tischer" userId="df6fa7d7-e86c-4e25-b5fe-bb47ef6758c0" providerId="ADAL" clId="{831C5223-76B8-452E-841A-674392903BE6}" dt="2019-02-25T12:11:24.369" v="1831" actId="166"/>
          <ac:picMkLst>
            <pc:docMk/>
            <pc:sldMk cId="604806463" sldId="264"/>
            <ac:picMk id="5" creationId="{FDD41E15-1686-4ED4-B829-51F51F533C25}"/>
          </ac:picMkLst>
        </pc:picChg>
        <pc:picChg chg="add mod">
          <ac:chgData name="Daniel Tischer" userId="df6fa7d7-e86c-4e25-b5fe-bb47ef6758c0" providerId="ADAL" clId="{831C5223-76B8-452E-841A-674392903BE6}" dt="2019-02-25T12:12:45.809" v="1891" actId="1076"/>
          <ac:picMkLst>
            <pc:docMk/>
            <pc:sldMk cId="604806463" sldId="264"/>
            <ac:picMk id="6" creationId="{E056FEA9-8FC2-4BC8-B389-09085793C16D}"/>
          </ac:picMkLst>
        </pc:picChg>
      </pc:sldChg>
      <pc:sldChg chg="addSp modSp add modAnim">
        <pc:chgData name="Daniel Tischer" userId="df6fa7d7-e86c-4e25-b5fe-bb47ef6758c0" providerId="ADAL" clId="{831C5223-76B8-452E-841A-674392903BE6}" dt="2019-02-25T12:41:04.236" v="2300" actId="20577"/>
        <pc:sldMkLst>
          <pc:docMk/>
          <pc:sldMk cId="1270433" sldId="265"/>
        </pc:sldMkLst>
        <pc:spChg chg="mod">
          <ac:chgData name="Daniel Tischer" userId="df6fa7d7-e86c-4e25-b5fe-bb47ef6758c0" providerId="ADAL" clId="{831C5223-76B8-452E-841A-674392903BE6}" dt="2019-02-25T12:33:23.939" v="2223" actId="20577"/>
          <ac:spMkLst>
            <pc:docMk/>
            <pc:sldMk cId="1270433" sldId="265"/>
            <ac:spMk id="2" creationId="{DDD7543B-2164-4D21-9F69-265C378BB3C2}"/>
          </ac:spMkLst>
        </pc:spChg>
        <pc:spChg chg="mod">
          <ac:chgData name="Daniel Tischer" userId="df6fa7d7-e86c-4e25-b5fe-bb47ef6758c0" providerId="ADAL" clId="{831C5223-76B8-452E-841A-674392903BE6}" dt="2019-02-25T12:41:04.236" v="2300" actId="20577"/>
          <ac:spMkLst>
            <pc:docMk/>
            <pc:sldMk cId="1270433" sldId="265"/>
            <ac:spMk id="3" creationId="{9058A4FD-3D83-4323-880C-B2DE0CAE475C}"/>
          </ac:spMkLst>
        </pc:spChg>
        <pc:picChg chg="add">
          <ac:chgData name="Daniel Tischer" userId="df6fa7d7-e86c-4e25-b5fe-bb47ef6758c0" providerId="ADAL" clId="{831C5223-76B8-452E-841A-674392903BE6}" dt="2019-02-25T12:30:10.678" v="2016"/>
          <ac:picMkLst>
            <pc:docMk/>
            <pc:sldMk cId="1270433" sldId="265"/>
            <ac:picMk id="4" creationId="{E8A2EB3B-3485-43E1-B73D-4EAE67E21A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3F00-93E8-41F6-8EFA-24997F732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E311B-A237-481A-B84C-6166DBDAE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485E9-E1D2-4FFF-9DAD-5A4DD903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30DB-BC70-4643-93A3-B63C7ECBF506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EE09-EC3E-445E-A258-CC6B98E0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50FC-3ACE-4ECE-AFA7-CF7D2A92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0F78-D3FA-431C-A8CD-E23EA6123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00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A26E-B5AE-456F-9960-B62AC66D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92091-6A59-4853-9713-D01364DF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A2970-EE2B-4F9D-ADE6-453516EA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30DB-BC70-4643-93A3-B63C7ECBF506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9A51-CCFD-4C6E-AD74-98AF5ADD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40225-0FCB-4646-BDCD-09E0877B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0F78-D3FA-431C-A8CD-E23EA6123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8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D02C7-B1CC-4738-BF6A-7C898A947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B1172-ED88-4F7D-85E5-117F44F44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D2D00-E948-44AC-8C35-E95F265A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30DB-BC70-4643-93A3-B63C7ECBF506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4859-01A4-42EE-BA87-3ED35D8B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95A2-BAD9-403F-A7C0-6493C0C0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0F78-D3FA-431C-A8CD-E23EA6123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31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8E60-FBB8-4E32-B23D-179F9DD9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FAF8-B0A3-420A-93E2-1D1C237F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2B3A-EB44-481E-84B4-A075EAB1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30DB-BC70-4643-93A3-B63C7ECBF506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BEF2-8BDE-47B2-A04F-B11A1017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5801-21C5-4298-ABB7-B52D649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0F78-D3FA-431C-A8CD-E23EA6123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88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065C-D2B9-4DF1-B147-8DE7C87D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E2DBC-E18C-46EE-A637-8FFE8BCFF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E2112-049B-4030-AD12-F4BD7B6A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30DB-BC70-4643-93A3-B63C7ECBF506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33C08-FB26-4C02-8CF1-AA3473DA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F2122-C6D4-4E8A-88A7-4E1AB02E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0F78-D3FA-431C-A8CD-E23EA6123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77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2E8B-6F2B-4631-B5F1-D7AFE7A2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B4D2-F584-43F8-863F-A6AF9097C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33E33-EAB1-4B9A-A737-194C42286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0EB2C-96D8-4CCA-BA59-2CBFC065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30DB-BC70-4643-93A3-B63C7ECBF506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92268-3A22-4E36-B7B5-680E65E3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23279-610D-4BD4-A91D-8E8279A0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0F78-D3FA-431C-A8CD-E23EA6123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00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A629-775F-4BB4-A6A6-6458FA2E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2A644-03FD-4F08-9203-40FD36D3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4698E-0069-4D4A-8EBF-822D6FABA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A0C1E-7B9D-4C54-964E-4079860E4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794DF-A940-4866-8225-2753A0373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2C1D6-CB5C-481A-A3D5-AE84C902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30DB-BC70-4643-93A3-B63C7ECBF506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D6BDC-CC4F-43CD-8D61-668965BE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38C27-85C2-4B1F-AC00-5AE01E62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0F78-D3FA-431C-A8CD-E23EA6123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7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CDC9-EA01-4F55-981B-328864DF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B80DF-E832-4960-8EA2-3D569FF2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30DB-BC70-4643-93A3-B63C7ECBF506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42E6D-BBE8-4B22-B3FF-8B6FB994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65F10-BC21-4250-8F27-29D616E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0F78-D3FA-431C-A8CD-E23EA6123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4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539FD-F950-4BC2-9586-6F9E738F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30DB-BC70-4643-93A3-B63C7ECBF506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5A554-DD79-499E-AB52-B324101B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085AE-8C02-43A3-B4DE-4B4B1F95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0F78-D3FA-431C-A8CD-E23EA6123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1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BB3C-9064-488B-8B1F-DDC0A821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C816-3B1E-4A1E-A7F9-6D7038F5B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509D-21BD-4304-90D5-AC3A2BDC8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E4B09-741B-42B6-B790-6C82371B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30DB-BC70-4643-93A3-B63C7ECBF506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80FC6-1CC3-401E-AC0E-5FA490BF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9DA7B-C07E-45B2-92DA-A7428D0A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0F78-D3FA-431C-A8CD-E23EA6123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50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EF0C-08A0-4101-B8E0-F03F696B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85353-C5B0-4DDC-9000-DD70FA3D5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9DD2F-9635-4909-8E11-B8027DB19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4F614-BEE6-4C5A-972B-8AD8794C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30DB-BC70-4643-93A3-B63C7ECBF506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A1519-8890-494F-99D2-100528AB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18060-9E92-4C50-B805-2ED5336E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0F78-D3FA-431C-A8CD-E23EA6123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7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418ED-CC9B-412D-BD7A-5FAFDD24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D91F-5C33-4356-B5AC-0CF6C4A3E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26DB-FABA-45D2-BDD2-248634D89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30DB-BC70-4643-93A3-B63C7ECBF506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59744-02C3-4B90-8B3F-8541B972A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C222-F318-4C05-A596-13E634169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0F78-D3FA-431C-A8CD-E23EA6123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91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emf"/><Relationship Id="rId4" Type="http://schemas.openxmlformats.org/officeDocument/2006/relationships/hyperlink" Target="http://www.columbia.edu/~yao2103/wp1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0276-DEFC-4747-951C-C7543A6B0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Careers that make a crisis?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625F7-9336-4623-B381-AE070D2D1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University of Bristol – project pitch</a:t>
            </a:r>
          </a:p>
          <a:p>
            <a:r>
              <a:rPr lang="en-GB" dirty="0"/>
              <a:t>26/Feb/2019</a:t>
            </a:r>
          </a:p>
          <a:p>
            <a:endParaRPr lang="en-GB" dirty="0"/>
          </a:p>
          <a:p>
            <a:r>
              <a:rPr lang="en-GB" dirty="0"/>
              <a:t>Dr Daniel Tischer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ECB62-4527-4CFE-9AB4-1918B5D07C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862" y="656578"/>
            <a:ext cx="2018276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7A80-1744-4F68-8E45-6669E121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Some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62C1-5E7C-4756-A556-CCE7A45D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Chernenko, S. (2017) The Front Men of Wall Street: the role of CDO collateral managers in the CDO boom and bust. </a:t>
            </a:r>
            <a:r>
              <a:rPr lang="en-GB" i="1" dirty="0"/>
              <a:t>The Journal of Finance</a:t>
            </a:r>
            <a:r>
              <a:rPr lang="en-GB" dirty="0"/>
              <a:t>, 72(5): 1893-1936.</a:t>
            </a:r>
          </a:p>
          <a:p>
            <a:endParaRPr lang="en-GB" dirty="0"/>
          </a:p>
          <a:p>
            <a:r>
              <a:rPr lang="en-GB" dirty="0"/>
              <a:t>Cordell, L., Huang, Y. &amp; Williams, M. (2012) Collateral Damage: Sizing and assessing the subprime CDO crisis. </a:t>
            </a:r>
            <a:r>
              <a:rPr lang="en-GB" i="1" dirty="0"/>
              <a:t>FED Philadelphia</a:t>
            </a:r>
            <a:r>
              <a:rPr lang="en-GB" dirty="0"/>
              <a:t>, Working Paper No, 11-30/R.</a:t>
            </a:r>
          </a:p>
          <a:p>
            <a:endParaRPr lang="en-GB" dirty="0"/>
          </a:p>
          <a:p>
            <a:r>
              <a:rPr lang="en-GB" dirty="0" err="1"/>
              <a:t>Maehlmann</a:t>
            </a:r>
            <a:r>
              <a:rPr lang="en-GB" dirty="0"/>
              <a:t>, T. (2013) Hedge Funds, CDOs and the Financial Crisis: An empirical investigation of the “Magnetar trade”. </a:t>
            </a:r>
            <a:r>
              <a:rPr lang="en-GB" i="1" dirty="0"/>
              <a:t>Journal of Banking &amp; Finance</a:t>
            </a:r>
            <a:r>
              <a:rPr lang="en-GB" dirty="0"/>
              <a:t>, 37(2): 537-548.</a:t>
            </a:r>
          </a:p>
          <a:p>
            <a:endParaRPr lang="en-GB" dirty="0"/>
          </a:p>
          <a:p>
            <a:r>
              <a:rPr lang="en-GB" dirty="0"/>
              <a:t>Leaver, A. &amp; Tischer, D. (2017) Through a glass darkly: Tracing the mundane organisation of a bubble network</a:t>
            </a:r>
            <a:r>
              <a:rPr lang="en-GB" i="1" dirty="0"/>
              <a:t>. Academy of Management Proceedings</a:t>
            </a:r>
            <a:r>
              <a:rPr lang="en-GB" dirty="0"/>
              <a:t>,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DBEFD-AF74-427C-9E1F-C629A26C3A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2" y="354314"/>
            <a:ext cx="1410287" cy="10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7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5042-7A22-4D67-8B09-74B4B70B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The Problem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ABFE-3D0C-4690-AF0B-3A6985C9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Guiding question:</a:t>
            </a:r>
          </a:p>
          <a:p>
            <a:pPr marL="457200" lvl="1" indent="0" algn="ctr">
              <a:buNone/>
            </a:pPr>
            <a:r>
              <a:rPr lang="en-GB" dirty="0"/>
              <a:t>Does the existence of particular collateral manager (CM) career patterns help us understand CDO performance?</a:t>
            </a:r>
          </a:p>
          <a:p>
            <a:pPr lvl="1"/>
            <a:endParaRPr lang="en-GB" dirty="0"/>
          </a:p>
          <a:p>
            <a:r>
              <a:rPr lang="en-GB" dirty="0"/>
              <a:t>Data from the pilot project:</a:t>
            </a:r>
          </a:p>
          <a:p>
            <a:pPr lvl="1"/>
            <a:r>
              <a:rPr lang="en-GB" dirty="0"/>
              <a:t>We have CM careers (#563); who worked for CM Firms (#37); that produced CDOs for which we know the performance (#57) and structuration participants (#56). We also have data on CDO performance (downgrades) as a reference dataset.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61FE1-8155-4C54-9399-7803F68E2A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2" y="354314"/>
            <a:ext cx="1410287" cy="10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1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F66E-1635-4313-9085-25A9E3B4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1856-7F9E-463C-A249-823706DD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7223449" cy="467806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CM firms were hired by investment banks to select and manage assets for the CDO;</a:t>
            </a:r>
          </a:p>
          <a:p>
            <a:pPr lvl="1"/>
            <a:r>
              <a:rPr lang="en-GB" dirty="0"/>
              <a:t>Assets (mostly mortgage backed securities) are given a rating by CRAs (</a:t>
            </a:r>
            <a:r>
              <a:rPr lang="en-GB" dirty="0" err="1"/>
              <a:t>Aaa</a:t>
            </a:r>
            <a:r>
              <a:rPr lang="en-GB" dirty="0"/>
              <a:t> to Equity);</a:t>
            </a:r>
          </a:p>
          <a:p>
            <a:pPr lvl="1"/>
            <a:r>
              <a:rPr lang="en-GB" dirty="0"/>
              <a:t>Waterfall of income from mortgages paid out to </a:t>
            </a:r>
            <a:r>
              <a:rPr lang="en-GB" dirty="0" err="1"/>
              <a:t>Aaa</a:t>
            </a:r>
            <a:r>
              <a:rPr lang="en-GB" dirty="0"/>
              <a:t> first; shortfall wipes out equity first before mezzanine;</a:t>
            </a:r>
          </a:p>
          <a:p>
            <a:pPr lvl="1"/>
            <a:endParaRPr lang="en-GB" dirty="0"/>
          </a:p>
          <a:p>
            <a:r>
              <a:rPr lang="en-GB" dirty="0"/>
              <a:t>CM important fiduciary actor for investors – they are meant to act in the interest of investors only!</a:t>
            </a:r>
          </a:p>
          <a:p>
            <a:pPr lvl="1"/>
            <a:r>
              <a:rPr lang="en-GB" dirty="0"/>
              <a:t>But if they are hired by banks, how independent are they in their decision making / selection?</a:t>
            </a:r>
          </a:p>
          <a:p>
            <a:endParaRPr lang="en-GB" dirty="0"/>
          </a:p>
          <a:p>
            <a:r>
              <a:rPr lang="en-GB" dirty="0"/>
              <a:t>CM function was relatively nascent and not professionalised</a:t>
            </a:r>
          </a:p>
          <a:p>
            <a:pPr lvl="1"/>
            <a:r>
              <a:rPr lang="en-GB" dirty="0"/>
              <a:t>So who are these people and how are they connected?</a:t>
            </a:r>
          </a:p>
          <a:p>
            <a:pPr lvl="1"/>
            <a:endParaRPr lang="en-GB" dirty="0"/>
          </a:p>
          <a:p>
            <a:r>
              <a:rPr lang="en-GB" dirty="0"/>
              <a:t>Legal action suggests wrongdoing by CM firms and investment banks</a:t>
            </a:r>
          </a:p>
        </p:txBody>
      </p:sp>
      <p:pic>
        <p:nvPicPr>
          <p:cNvPr id="5" name="Picture 2" descr="Collateralized debt obligation basic structure">
            <a:extLst>
              <a:ext uri="{FF2B5EF4-FFF2-40B4-BE49-F238E27FC236}">
                <a16:creationId xmlns:a16="http://schemas.microsoft.com/office/drawing/2014/main" id="{2AC5CE68-2857-4790-9A16-0D10E4B6E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2146352"/>
            <a:ext cx="30575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D77ED582-07D8-4E1A-8861-EF45E2F5C1AE}"/>
              </a:ext>
            </a:extLst>
          </p:cNvPr>
          <p:cNvSpPr/>
          <p:nvPr/>
        </p:nvSpPr>
        <p:spPr>
          <a:xfrm>
            <a:off x="10583091" y="3051110"/>
            <a:ext cx="234627" cy="11828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4EA40-735C-4645-AA89-68F2AAAAC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2" y="354314"/>
            <a:ext cx="1410287" cy="10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8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AC6A-6816-4C79-B35C-7458FC1A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Careers (5y+) and firms</a:t>
            </a:r>
          </a:p>
        </p:txBody>
      </p:sp>
      <p:pic>
        <p:nvPicPr>
          <p:cNvPr id="4" name="Picture 2" descr="https://attachments.office.net/owa/daniel.tischer@bristol.ac.uk/service.svc/s/GetFileAttachment?id=AAMkADE2ODZlMzE5LTMyY2QtNGQyYS05ZTVkLTc1ZDZiYmNiMTU5YwBGAAAAAABKz6haQ887SbWIDX2RLg4PBwBCYhqHmAPSSY%2BfQSI5SGgOAAAAAAEMAABCYhqHmAPSSY%2BfQSI5SGgOAACrve7WAAABEgAQAKSYo%2BD2pRtDlTtSYcgaL9U%3D&amp;X-OWA-CANARY=lgPEGJNNMEO0Q9VvV6wF0lBrRDMHm9YY7UHrxRd8hiId3IMFrT9hJJdaT_57Cwu5X0E3mALlOLo.&amp;token=eyJhbGciOiJSUzI1NiIsImtpZCI6IjA2MDBGOUY2NzQ2MjA3MzdFNzM0MDRFMjg3QzQ1QTgxOENCN0NFQjgiLCJ4NXQiOiJCZ0Q1OW5SaUJ6Zm5OQVRpaDhSYWdZeTN6cmciLCJ0eXAiOiJKV1QifQ.eyJ2ZXIiOiJFeGNoYW5nZS5DYWxsYmFjay5WMSIsImFwcGN0eHNlbmRlciI6Ik93YURvd25sb2FkQGIyZTQ3ZjMwLWNkN2QtNGE0ZS1hNWRhLWIxOGNmMWE0MTUxYiIsImFwcGN0eCI6IntcIm1zZXhjaHByb3RcIjpcIm93YVwiLFwicHJpbWFyeXNpZFwiOlwiUy0xLTUtMjEtMjAwMTE4MTg4MC0zMDY5NTA4ODA3LTcwNjQwNTI5Ni0yMzg3MzYzNlwiLFwicHVpZFwiOlwiMTE1MzgzNjI5Njg2MTEzNzc3OFwiLFwib2lkXCI6XCJkZjZmYTdkNy1lODZjLTRlMjUtYjVmZS1iYjQ3ZWY2NzU4YzBcIixcInNjb3BlXCI6XCJPd2FEb3dubG9hZFwifSIsIm5iZiI6MTU1MTA4ODQ1NCwiZXhwIjoxNTUxMDg5MDU0LCJpc3MiOiIwMDAwMDAwMi0wMDAwLTBmZjEtY2UwMC0wMDAwMDAwMDAwMDBAYjJlNDdmMzAtY2Q3ZC00YTRlLWE1ZGEtYjE4Y2YxYTQxNTFiIiwiYXVkIjoiMDAwMDAwMDItMDAwMC0wZmYxLWNlMDAtMDAwMDAwMDAwMDAwL2F0dGFjaG1lbnRzLm9mZmljZS5uZXRAYjJlNDdmMzAtY2Q3ZC00YTRlLWE1ZGEtYjE4Y2YxYTQxNTFiIn0.KZfA4pBvN6eMvtqLvOFfY6-v15cQw6kQIwXDUVm_RutLgv2MuiV8Ez8LEqKouyghVYo15T0AMLzk-IUzcYQENyu2Mj1d24ZgtzRECznicoT5DKEvOvjydiugk4_hbNjY02iezATPfZc-tFVJKwsfwYTXKBLG_i6UveWHCai4KybrwoMTTGRx6I8yzno2f8C1awQlzmDiMnAXMoDksobCCv6oVT8KGI82Ku8ryIc84xliyQ6cFwaXsKd8mdNdrvW0wOvO5GJJ9_dz4Oil-P17v4g04c1DC0tuAch0vEohEuzi0JbNZzSSTf49Q8P93kYjC5b5O2EuObFldeNM4Fsz7w&amp;owa=outlook.office.com&amp;isImagePreview=True">
            <a:extLst>
              <a:ext uri="{FF2B5EF4-FFF2-40B4-BE49-F238E27FC236}">
                <a16:creationId xmlns:a16="http://schemas.microsoft.com/office/drawing/2014/main" id="{149FE452-F570-4620-8355-0594AA9234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73" y="1825625"/>
            <a:ext cx="78882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D3E7E0-5076-4259-9286-27EE3C85ED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2" y="354314"/>
            <a:ext cx="1410287" cy="10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6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B1DA-BC23-4CA8-85F9-2E808DDC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Guiding Questions/Hypothesis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19A7-53B2-4A4C-961F-0DDD47F6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0989" cy="36520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H1: 	The Presence of CRA expertise in the collateral manager has a positive influence on CDO 	performance.</a:t>
            </a:r>
          </a:p>
          <a:p>
            <a:pPr marL="0" indent="0">
              <a:buNone/>
            </a:pPr>
            <a:r>
              <a:rPr lang="en-GB" dirty="0"/>
              <a:t>H2:	Long careers (5years+ ???) by some collateral managers at investment banks have a negative 	influence on CDO performance.</a:t>
            </a:r>
          </a:p>
          <a:p>
            <a:pPr marL="0" indent="0">
              <a:buNone/>
            </a:pPr>
            <a:r>
              <a:rPr lang="en-GB" dirty="0"/>
              <a:t>H3a:	CDOs managed by CM firms with a diverse range of expertise do better during the financial 	crisis</a:t>
            </a:r>
          </a:p>
          <a:p>
            <a:pPr marL="0" indent="0">
              <a:buNone/>
            </a:pPr>
            <a:r>
              <a:rPr lang="en-GB" dirty="0"/>
              <a:t>H3b:	CM firms dominated by people with shared previous careers manage CDOs that do worse in 	the financial crisis</a:t>
            </a:r>
          </a:p>
          <a:p>
            <a:pPr marL="0" indent="0">
              <a:buNone/>
            </a:pPr>
            <a:r>
              <a:rPr lang="en-GB" dirty="0"/>
              <a:t>H4a:	Investment banks do not hire collateral management firms where employees previously 	worked at their firm. </a:t>
            </a:r>
          </a:p>
          <a:p>
            <a:pPr marL="0" indent="0">
              <a:buNone/>
            </a:pPr>
            <a:r>
              <a:rPr lang="en-GB" dirty="0"/>
              <a:t>H4b:	If they do, these CDOs fare worse than the average</a:t>
            </a:r>
          </a:p>
          <a:p>
            <a:pPr marL="0" indent="0">
              <a:buNone/>
            </a:pPr>
            <a:r>
              <a:rPr lang="en-GB" dirty="0"/>
              <a:t>H5: 	Sequences of career moves (from A to B to C) can be identified that coincide with negative 	CDO performance.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08323-0999-4040-9874-4FCEEC3F1FB8}"/>
              </a:ext>
            </a:extLst>
          </p:cNvPr>
          <p:cNvSpPr txBox="1"/>
          <p:nvPr/>
        </p:nvSpPr>
        <p:spPr>
          <a:xfrm>
            <a:off x="763087" y="5852159"/>
            <a:ext cx="1078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</a:rPr>
              <a:t>Please note: if you have interesting ideas what else to do, </a:t>
            </a:r>
          </a:p>
          <a:p>
            <a:pPr algn="ctr"/>
            <a:r>
              <a:rPr lang="en-GB" sz="2800" b="1" dirty="0">
                <a:solidFill>
                  <a:srgbClr val="FF0000"/>
                </a:solidFill>
              </a:rPr>
              <a:t>feel free to do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6F9F5-9236-4494-B207-915136DF2F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2" y="354314"/>
            <a:ext cx="1410287" cy="10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4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4A23-5ED1-4FEF-B20A-9E0D2FC2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4131-1FAF-459B-ADA9-990066A2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Career data: </a:t>
            </a:r>
          </a:p>
          <a:p>
            <a:pPr lvl="1"/>
            <a:r>
              <a:rPr lang="en-GB" dirty="0"/>
              <a:t>for each individual we have a set of relations (ordered in sequence) with duration of tenure: ID&gt;Previous place of employment[Name]&gt;Tenure[years]</a:t>
            </a:r>
          </a:p>
          <a:p>
            <a:pPr lvl="1"/>
            <a:r>
              <a:rPr lang="en-GB" dirty="0"/>
              <a:t>Final destination is the collateral management firm</a:t>
            </a:r>
          </a:p>
          <a:p>
            <a:pPr marL="0" indent="0">
              <a:buNone/>
            </a:pPr>
            <a:r>
              <a:rPr lang="en-GB" dirty="0"/>
              <a:t>List of CDOs issued by each collateral management firm as per the sample </a:t>
            </a:r>
          </a:p>
          <a:p>
            <a:pPr lvl="1"/>
            <a:r>
              <a:rPr lang="en-GB" dirty="0"/>
              <a:t>(you may want to collect data for additional CDOs issued by these firms – I can give you there names)</a:t>
            </a:r>
          </a:p>
          <a:p>
            <a:r>
              <a:rPr lang="en-GB" dirty="0"/>
              <a:t>Names of firms involved in the structuration/creation of each CDO </a:t>
            </a:r>
          </a:p>
          <a:p>
            <a:pPr lvl="1"/>
            <a:r>
              <a:rPr lang="en-GB" dirty="0"/>
              <a:t>CDO&gt;date[month/year]&gt;currency[USD/EUR]&gt;actors[Initial Purchasers, Collateral Managers, Issuers, Trustees…</a:t>
            </a:r>
            <a:r>
              <a:rPr lang="en-GB" dirty="0" err="1"/>
              <a:t>ect</a:t>
            </a:r>
            <a:r>
              <a:rPr lang="en-GB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25186-0E42-494B-A4DA-F5D9199746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2" y="354314"/>
            <a:ext cx="1410287" cy="10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7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543B-2164-4D21-9F69-265C378B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Type of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A4FD-3D83-4323-880C-B2DE0CAE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Admission: I am not a quants person</a:t>
            </a:r>
          </a:p>
          <a:p>
            <a:endParaRPr lang="en-GB" dirty="0"/>
          </a:p>
          <a:p>
            <a:r>
              <a:rPr lang="en-GB" dirty="0"/>
              <a:t>ERGMs (this may require more data)</a:t>
            </a:r>
          </a:p>
          <a:p>
            <a:endParaRPr lang="en-GB" dirty="0"/>
          </a:p>
          <a:p>
            <a:r>
              <a:rPr lang="en-GB" dirty="0"/>
              <a:t>Regression models: such as QAP</a:t>
            </a:r>
          </a:p>
          <a:p>
            <a:endParaRPr lang="en-GB" dirty="0"/>
          </a:p>
          <a:p>
            <a:r>
              <a:rPr lang="en-GB" dirty="0"/>
              <a:t>time-stamped models (Siena models)</a:t>
            </a:r>
          </a:p>
          <a:p>
            <a:endParaRPr lang="en-GB" dirty="0"/>
          </a:p>
          <a:p>
            <a:r>
              <a:rPr lang="en-GB" dirty="0"/>
              <a:t>(social) sequence analysis</a:t>
            </a:r>
          </a:p>
          <a:p>
            <a:endParaRPr lang="en-GB" dirty="0"/>
          </a:p>
          <a:p>
            <a:r>
              <a:rPr lang="en-GB" dirty="0"/>
              <a:t>correlations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2EB3B-3485-43E1-B73D-4EAE67E21A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2" y="354314"/>
            <a:ext cx="1410287" cy="10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576833-C0A7-41CF-8CCE-E94CDAF1C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04"/>
          <a:stretch/>
        </p:blipFill>
        <p:spPr>
          <a:xfrm>
            <a:off x="5665237" y="1314637"/>
            <a:ext cx="5688563" cy="350120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EA66139-5D6C-4AE9-B191-E01B57AA5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365125"/>
            <a:ext cx="5157787" cy="823912"/>
          </a:xfrm>
        </p:spPr>
        <p:txBody>
          <a:bodyPr/>
          <a:lstStyle/>
          <a:p>
            <a:r>
              <a:rPr lang="en-GB" dirty="0"/>
              <a:t>Moody initial versus current (May 2009) ratings*</a:t>
            </a:r>
          </a:p>
        </p:txBody>
      </p:sp>
      <p:pic>
        <p:nvPicPr>
          <p:cNvPr id="6" name="Content Placeholder 5" descr="https://attachments.office.net/owa/daniel.tischer@bristol.ac.uk/service.svc/s/GetFileAttachment?id=AAMkADE2ODZlMzE5LTMyY2QtNGQyYS05ZTVkLTc1ZDZiYmNiMTU5YwBGAAAAAABKz6haQ887SbWIDX2RLg4PBwBCYhqHmAPSSY%2BfQSI5SGgOAAAAAAEJAABCYhqHmAPSSY%2BfQSI5SGgOAACrY5fHAAABEgAQACDGrlJOEh9Hg6xZ4CYEcvA%3D&amp;X-OWA-CANARY=lgPEGJNNMEO0Q9VvV6wF0lBrRDMHm9YY7UHrxRd8hiId3IMFrT9hJJdaT_57Cwu5X0E3mALlOLo.&amp;token=eyJhbGciOiJSUzI1NiIsImtpZCI6IjA2MDBGOUY2NzQ2MjA3MzdFNzM0MDRFMjg3QzQ1QTgxOENCN0NFQjgiLCJ4NXQiOiJCZ0Q1OW5SaUJ6Zm5OQVRpaDhSYWdZeTN6cmciLCJ0eXAiOiJKV1QifQ.eyJ2ZXIiOiJFeGNoYW5nZS5DYWxsYmFjay5WMSIsImFwcGN0eHNlbmRlciI6Ik93YURvd25sb2FkQGIyZTQ3ZjMwLWNkN2QtNGE0ZS1hNWRhLWIxOGNmMWE0MTUxYiIsImFwcGN0eCI6IntcIm1zZXhjaHByb3RcIjpcIm93YVwiLFwicHJpbWFyeXNpZFwiOlwiUy0xLTUtMjEtMjAwMTE4MTg4MC0zMDY5NTA4ODA3LTcwNjQwNTI5Ni0yMzg3MzYzNlwiLFwicHVpZFwiOlwiMTE1MzgzNjI5Njg2MTEzNzc3OFwiLFwib2lkXCI6XCJkZjZmYTdkNy1lODZjLTRlMjUtYjVmZS1iYjQ3ZWY2NzU4YzBcIixcInNjb3BlXCI6XCJPd2FEb3dubG9hZFwifSIsIm5iZiI6MTU1MTA4ODQ1NCwiZXhwIjoxNTUxMDg5MDU0LCJpc3MiOiIwMDAwMDAwMi0wMDAwLTBmZjEtY2UwMC0wMDAwMDAwMDAwMDBAYjJlNDdmMzAtY2Q3ZC00YTRlLWE1ZGEtYjE4Y2YxYTQxNTFiIiwiYXVkIjoiMDAwMDAwMDItMDAwMC0wZmYxLWNlMDAtMDAwMDAwMDAwMDAwL2F0dGFjaG1lbnRzLm9mZmljZS5uZXRAYjJlNDdmMzAtY2Q3ZC00YTRlLWE1ZGEtYjE4Y2YxYTQxNTFiIn0.KZfA4pBvN6eMvtqLvOFfY6-v15cQw6kQIwXDUVm_RutLgv2MuiV8Ez8LEqKouyghVYo15T0AMLzk-IUzcYQENyu2Mj1d24ZgtzRECznicoT5DKEvOvjydiugk4_hbNjY02iezATPfZc-tFVJKwsfwYTXKBLG_i6UveWHCai4KybrwoMTTGRx6I8yzno2f8C1awQlzmDiMnAXMoDksobCCv6oVT8KGI82Ku8ryIc84xliyQ6cFwaXsKd8mdNdrvW0wOvO5GJJ9_dz4Oil-P17v4g04c1DC0tuAch0vEohEuzi0JbNZzSSTf49Q8P93kYjC5b5O2EuObFldeNM4Fsz7w&amp;owa=outlook.office.com&amp;isImagePreview=True">
            <a:extLst>
              <a:ext uri="{FF2B5EF4-FFF2-40B4-BE49-F238E27FC236}">
                <a16:creationId xmlns:a16="http://schemas.microsoft.com/office/drawing/2014/main" id="{E056FEA9-8FC2-4BC8-B389-09085793C1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389" y="1222944"/>
            <a:ext cx="4525889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ED0D09-4B8B-4460-A410-1B0B677EB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63649" y="361588"/>
            <a:ext cx="5688563" cy="823912"/>
          </a:xfrm>
        </p:spPr>
        <p:txBody>
          <a:bodyPr/>
          <a:lstStyle/>
          <a:p>
            <a:r>
              <a:rPr lang="en-GB" dirty="0"/>
              <a:t>For each CDO we have CDO rating deterioration over Crisis period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2DD55D-D236-4E2A-9476-EDA976AF59E5}"/>
              </a:ext>
            </a:extLst>
          </p:cNvPr>
          <p:cNvSpPr txBox="1"/>
          <p:nvPr/>
        </p:nvSpPr>
        <p:spPr>
          <a:xfrm>
            <a:off x="1387565" y="4868663"/>
            <a:ext cx="4929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*see </a:t>
            </a:r>
            <a:r>
              <a:rPr lang="en-GB" sz="800" dirty="0">
                <a:hlinkClick r:id="rId4"/>
              </a:rPr>
              <a:t>http://www.columbia.edu/~yao2103/wp1.pdf</a:t>
            </a:r>
            <a:r>
              <a:rPr lang="en-GB" sz="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41E15-1686-4ED4-B829-51F51F533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648" y="4884693"/>
            <a:ext cx="5688563" cy="18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0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0D28-9481-45B9-A316-3ABA379F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Some tips / observations 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8E91-E391-47EB-8244-91E843161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Data needs cleaning and performance data of CDOs needs transforming</a:t>
            </a:r>
          </a:p>
          <a:p>
            <a:endParaRPr lang="en-GB" sz="2400" dirty="0"/>
          </a:p>
          <a:p>
            <a:r>
              <a:rPr lang="en-GB" sz="2400" dirty="0"/>
              <a:t>C- [&amp; CA] rated securities are in default [or default is imminent]; withdrawing rating [WR] is an important event – may be linked to default of issuer etc.</a:t>
            </a:r>
          </a:p>
          <a:p>
            <a:endParaRPr lang="en-GB" sz="2400" dirty="0"/>
          </a:p>
          <a:p>
            <a:r>
              <a:rPr lang="en-GB" sz="2400" dirty="0"/>
              <a:t>You may want to exclude CM careers with fewer than 1 or 2 previous jobs:</a:t>
            </a:r>
          </a:p>
          <a:p>
            <a:pPr lvl="1"/>
            <a:r>
              <a:rPr lang="en-GB" sz="2000" dirty="0"/>
              <a:t>Likely entry level jobs;</a:t>
            </a:r>
          </a:p>
          <a:p>
            <a:pPr lvl="1"/>
            <a:r>
              <a:rPr lang="en-GB" sz="2000" dirty="0"/>
              <a:t>BUT they may be relevant if tenure at CM firm or previous firm is long</a:t>
            </a:r>
          </a:p>
          <a:p>
            <a:pPr lvl="1"/>
            <a:endParaRPr lang="en-GB" sz="2000" dirty="0"/>
          </a:p>
          <a:p>
            <a:r>
              <a:rPr lang="en-GB" sz="2400" dirty="0"/>
              <a:t>You may want to include CDO type (cash/synthetic for which data is available online*)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D577F-A7C1-42E3-93B2-FD9ABFDE9F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2" y="354314"/>
            <a:ext cx="1410287" cy="1006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FCA889-4D09-4C84-A219-3E1343C3207C}"/>
              </a:ext>
            </a:extLst>
          </p:cNvPr>
          <p:cNvSpPr txBox="1"/>
          <p:nvPr/>
        </p:nvSpPr>
        <p:spPr>
          <a:xfrm>
            <a:off x="838200" y="6347991"/>
            <a:ext cx="525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*see e.g. https://fcic-static.law.stanford.edu/cdn_media/fcic-docs/0000-00-00%20Merrill%20Lynch%20CDO%20Deal%20Documents.pdf</a:t>
            </a:r>
          </a:p>
        </p:txBody>
      </p:sp>
    </p:spTree>
    <p:extLst>
      <p:ext uri="{BB962C8B-B14F-4D97-AF65-F5344CB8AC3E}">
        <p14:creationId xmlns:p14="http://schemas.microsoft.com/office/powerpoint/2010/main" val="264076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605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Careers that make a crisis?</vt:lpstr>
      <vt:lpstr> The Problem and Data</vt:lpstr>
      <vt:lpstr> Background</vt:lpstr>
      <vt:lpstr> Careers (5y+) and firms</vt:lpstr>
      <vt:lpstr> Guiding Questions/Hypothesis</vt:lpstr>
      <vt:lpstr> Data</vt:lpstr>
      <vt:lpstr> Type of Analysis?</vt:lpstr>
      <vt:lpstr>PowerPoint Presentation</vt:lpstr>
      <vt:lpstr> Some tips / observations re data</vt:lpstr>
      <vt:lpstr> Some 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Careers that make a crisis</dc:title>
  <dc:creator>Daniel Tischer</dc:creator>
  <cp:lastModifiedBy>Daniel Tischer</cp:lastModifiedBy>
  <cp:revision>6</cp:revision>
  <dcterms:created xsi:type="dcterms:W3CDTF">2019-02-25T09:49:27Z</dcterms:created>
  <dcterms:modified xsi:type="dcterms:W3CDTF">2019-02-25T13:26:41Z</dcterms:modified>
</cp:coreProperties>
</file>