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or" initials="C" lastIdx="1" clrIdx="0">
    <p:extLst>
      <p:ext uri="{19B8F6BF-5375-455C-9EA6-DF929625EA0E}">
        <p15:presenceInfo xmlns:p15="http://schemas.microsoft.com/office/powerpoint/2012/main" userId="01a288518b0241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4T20:50:11.79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Wiki-data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Conor Sosh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25FE-8ADE-43E9-A446-5FCBC7E4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1AB3-1C11-408A-AF2D-5C2DFE6D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273" y="2014194"/>
            <a:ext cx="9697453" cy="431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(2,371 / 61,845) * (2,104 / 34,305) * (1,415 / 12,480) * (2,113 / 5,220) ~ = 0.0180%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61EA9-0965-4D70-996A-33A6211649A8}"/>
              </a:ext>
            </a:extLst>
          </p:cNvPr>
          <p:cNvSpPr txBox="1"/>
          <p:nvPr/>
        </p:nvSpPr>
        <p:spPr>
          <a:xfrm>
            <a:off x="1411706" y="2729125"/>
            <a:ext cx="79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 California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Eagles Album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The Long Run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Eagles Live</a:t>
            </a:r>
          </a:p>
        </p:txBody>
      </p:sp>
    </p:spTree>
    <p:extLst>
      <p:ext uri="{BB962C8B-B14F-4D97-AF65-F5344CB8AC3E}">
        <p14:creationId xmlns:p14="http://schemas.microsoft.com/office/powerpoint/2010/main" val="75680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0323-ADC3-4C22-94D2-FF5AA114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Find an example of an English Wikipedia article that is relatively more popular in the Americas than elsewhere.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C7B2B46-31D5-4F74-864C-EA59FE07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38209"/>
            <a:ext cx="4170218" cy="166542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CCAE2C9-FFC1-4A09-A2F8-7D9CC1E05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37" y="2238209"/>
            <a:ext cx="4251563" cy="166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D90822-0C72-4B98-BD6F-306C726CC4DA}"/>
              </a:ext>
            </a:extLst>
          </p:cNvPr>
          <p:cNvSpPr txBox="1"/>
          <p:nvPr/>
        </p:nvSpPr>
        <p:spPr>
          <a:xfrm>
            <a:off x="3240090" y="4269996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secret is in the data we load into these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E4253-794E-4C9E-A9BE-365111D92C6D}"/>
              </a:ext>
            </a:extLst>
          </p:cNvPr>
          <p:cNvSpPr txBox="1"/>
          <p:nvPr/>
        </p:nvSpPr>
        <p:spPr>
          <a:xfrm>
            <a:off x="1066800" y="5005693"/>
            <a:ext cx="388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box contains data from Noon to 5pm EST on January 20th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D0F5C-5E63-4E2F-8491-674230DF5EBC}"/>
              </a:ext>
            </a:extLst>
          </p:cNvPr>
          <p:cNvSpPr txBox="1"/>
          <p:nvPr/>
        </p:nvSpPr>
        <p:spPr>
          <a:xfrm>
            <a:off x="7242497" y="5005693"/>
            <a:ext cx="388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box contains data from 7AM to Noon EST on January 20th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F793-EFD6-47B6-8675-31E52AE33773}"/>
              </a:ext>
            </a:extLst>
          </p:cNvPr>
          <p:cNvSpPr txBox="1"/>
          <p:nvPr/>
        </p:nvSpPr>
        <p:spPr>
          <a:xfrm>
            <a:off x="2459372" y="5868914"/>
            <a:ext cx="72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(And we assume more people use the internet in the afternoon)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97414F-FE50-4B39-A95D-4880136F3676}"/>
              </a:ext>
            </a:extLst>
          </p:cNvPr>
          <p:cNvCxnSpPr>
            <a:cxnSpLocks/>
          </p:cNvCxnSpPr>
          <p:nvPr/>
        </p:nvCxnSpPr>
        <p:spPr>
          <a:xfrm flipV="1">
            <a:off x="2459372" y="4009938"/>
            <a:ext cx="0" cy="99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B8A71-038E-449A-80C2-FB35079B3FF4}"/>
              </a:ext>
            </a:extLst>
          </p:cNvPr>
          <p:cNvCxnSpPr>
            <a:cxnSpLocks/>
          </p:cNvCxnSpPr>
          <p:nvPr/>
        </p:nvCxnSpPr>
        <p:spPr>
          <a:xfrm flipV="1">
            <a:off x="9698341" y="4009938"/>
            <a:ext cx="0" cy="99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2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6B4-D545-4510-9764-941DF3F8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Q4 Results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E44AB5-CD2B-4273-A000-662AF50453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86743" y="2013143"/>
            <a:ext cx="3309257" cy="2268317"/>
          </a:xfrm>
          <a:noFill/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C646F1D4-C98C-4C8A-88B3-F91EF53C5C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13143"/>
            <a:ext cx="4088689" cy="22683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38507-8284-4B8B-B5A9-9A72C9102576}"/>
              </a:ext>
            </a:extLst>
          </p:cNvPr>
          <p:cNvSpPr txBox="1"/>
          <p:nvPr/>
        </p:nvSpPr>
        <p:spPr>
          <a:xfrm>
            <a:off x="2547257" y="4581331"/>
            <a:ext cx="354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thing to note:</a:t>
            </a:r>
          </a:p>
          <a:p>
            <a:r>
              <a:rPr lang="en-US" dirty="0"/>
              <a:t>We filter results to have a difference larger than 200,000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AF389A-836D-4A9B-85E3-D861D54E9070}"/>
              </a:ext>
            </a:extLst>
          </p:cNvPr>
          <p:cNvCxnSpPr/>
          <p:nvPr/>
        </p:nvCxnSpPr>
        <p:spPr>
          <a:xfrm flipH="1">
            <a:off x="10184689" y="4198776"/>
            <a:ext cx="508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DD6D1F-4173-406D-B2FB-7B2CAD2231F5}"/>
              </a:ext>
            </a:extLst>
          </p:cNvPr>
          <p:cNvCxnSpPr/>
          <p:nvPr/>
        </p:nvCxnSpPr>
        <p:spPr>
          <a:xfrm flipH="1">
            <a:off x="10184689" y="2941826"/>
            <a:ext cx="508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7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9EE1FB-EBF1-4161-8EDF-E8406287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Analyze how many users will see the average vandalized Wikipedia page before the offending edit is reversed</a:t>
            </a:r>
          </a:p>
        </p:txBody>
      </p:sp>
      <p:pic>
        <p:nvPicPr>
          <p:cNvPr id="8" name="Content Placeholder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2E73AD4-D670-4197-87BE-AB92F6225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83702"/>
            <a:ext cx="8046176" cy="81975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9E931-3F1D-4219-8591-6F8D84BD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87" y="5612464"/>
            <a:ext cx="6787813" cy="530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423265-3BAF-4036-94C0-68AC7CC1F6AE}"/>
              </a:ext>
            </a:extLst>
          </p:cNvPr>
          <p:cNvSpPr txBox="1"/>
          <p:nvPr/>
        </p:nvSpPr>
        <p:spPr>
          <a:xfrm>
            <a:off x="1066800" y="3483936"/>
            <a:ext cx="449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1.5929 Days to revert vandalism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D1125-70A0-4579-95C2-1AF9C052965C}"/>
              </a:ext>
            </a:extLst>
          </p:cNvPr>
          <p:cNvSpPr txBox="1"/>
          <p:nvPr/>
        </p:nvSpPr>
        <p:spPr>
          <a:xfrm>
            <a:off x="4337387" y="4966133"/>
            <a:ext cx="583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Every article is *viewed* by 1.807 people. (We’ll go ahead and round that up to 2)</a:t>
            </a:r>
          </a:p>
        </p:txBody>
      </p:sp>
    </p:spTree>
    <p:extLst>
      <p:ext uri="{BB962C8B-B14F-4D97-AF65-F5344CB8AC3E}">
        <p14:creationId xmlns:p14="http://schemas.microsoft.com/office/powerpoint/2010/main" val="52912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208C-32CC-40D7-BA2A-153F9B70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4D2AF-E79D-41F6-8018-1F3371A76B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1673" y="2014194"/>
            <a:ext cx="7868653" cy="32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1.5929 Days to revert vandalism * 1.807 people viewing an article per day = 2.878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586A9-E2AA-4750-AC6E-DC5E3B7CC4BA}"/>
              </a:ext>
            </a:extLst>
          </p:cNvPr>
          <p:cNvSpPr txBox="1"/>
          <p:nvPr/>
        </p:nvSpPr>
        <p:spPr>
          <a:xfrm>
            <a:off x="3384883" y="3244334"/>
            <a:ext cx="542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~= 3 people view a vandalized article per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A0EEA-70CF-4639-B2D1-F69F8A3B5B92}"/>
              </a:ext>
            </a:extLst>
          </p:cNvPr>
          <p:cNvSpPr txBox="1"/>
          <p:nvPr/>
        </p:nvSpPr>
        <p:spPr>
          <a:xfrm>
            <a:off x="1251284" y="5087670"/>
            <a:ext cx="987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future calculation, I would likely take an average from the clickstream, or filter the page views table to only include articles with &gt; 100,000 views.</a:t>
            </a:r>
          </a:p>
        </p:txBody>
      </p:sp>
    </p:spTree>
    <p:extLst>
      <p:ext uri="{BB962C8B-B14F-4D97-AF65-F5344CB8AC3E}">
        <p14:creationId xmlns:p14="http://schemas.microsoft.com/office/powerpoint/2010/main" val="333667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AE9F-772B-4EE2-85FF-31D8072B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Run an analysis you find interesting:</a:t>
            </a:r>
            <a:br>
              <a:rPr lang="en-US" dirty="0"/>
            </a:br>
            <a:r>
              <a:rPr lang="en-US" dirty="0"/>
              <a:t>Comparing page views of various games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39FF073-5A32-47A6-A93D-AC7E0811E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3"/>
            <a:ext cx="5029200" cy="226953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45C8A61-CF28-4FD1-8B9D-FC47C057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83727"/>
            <a:ext cx="5029200" cy="1339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CCA81-9870-442C-89CE-BF42EE31E56D}"/>
              </a:ext>
            </a:extLst>
          </p:cNvPr>
          <p:cNvSpPr txBox="1"/>
          <p:nvPr/>
        </p:nvSpPr>
        <p:spPr>
          <a:xfrm>
            <a:off x="6769768" y="2855495"/>
            <a:ext cx="4355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Actually rather surprising to me, since the Yakuza series was a much more high quality game, an established franchise, and had much more traffic from streamers/content creators, but was totally blown out of the water by Undertale.</a:t>
            </a:r>
          </a:p>
        </p:txBody>
      </p:sp>
    </p:spTree>
    <p:extLst>
      <p:ext uri="{BB962C8B-B14F-4D97-AF65-F5344CB8AC3E}">
        <p14:creationId xmlns:p14="http://schemas.microsoft.com/office/powerpoint/2010/main" val="50697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0A4E-B71B-4D4B-85C1-5449EE0F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5" y="2743200"/>
            <a:ext cx="10844462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GitHub Repo:</a:t>
            </a:r>
            <a:br>
              <a:rPr lang="en-US" dirty="0"/>
            </a:br>
            <a:r>
              <a:rPr lang="en-US" sz="3600" dirty="0"/>
              <a:t>https://github.com/HomelessSkittle/CJS-Wiki-Analysis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8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4387-22E8-48EA-BECF-60F6006D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English Wikipedia article got the most traffic on January 20</a:t>
            </a:r>
            <a:r>
              <a:rPr lang="en-US" baseline="30000" dirty="0"/>
              <a:t>th</a:t>
            </a:r>
            <a:r>
              <a:rPr lang="en-US" dirty="0"/>
              <a:t>, 2021?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0285E9-C0A0-43C2-B80E-7B1106EDB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6296526" cy="3069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71D68-8F9F-427A-A63A-F92189572C42}"/>
              </a:ext>
            </a:extLst>
          </p:cNvPr>
          <p:cNvSpPr txBox="1"/>
          <p:nvPr/>
        </p:nvSpPr>
        <p:spPr>
          <a:xfrm>
            <a:off x="1066800" y="5083882"/>
            <a:ext cx="31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creation &amp; Query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56D288B-A8FD-4B7A-934F-E70414B5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920" y="2014194"/>
            <a:ext cx="3067478" cy="4418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34D5F-FF9C-4DA9-828A-A1DD8C989061}"/>
              </a:ext>
            </a:extLst>
          </p:cNvPr>
          <p:cNvCxnSpPr/>
          <p:nvPr/>
        </p:nvCxnSpPr>
        <p:spPr>
          <a:xfrm>
            <a:off x="7650941" y="2566737"/>
            <a:ext cx="753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D8EB7A-5442-46C3-887A-AA187CE8B46F}"/>
              </a:ext>
            </a:extLst>
          </p:cNvPr>
          <p:cNvSpPr txBox="1"/>
          <p:nvPr/>
        </p:nvSpPr>
        <p:spPr>
          <a:xfrm>
            <a:off x="7491369" y="5092425"/>
            <a:ext cx="9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7767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A2D2-D11E-4C2F-A249-D2630930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English Wikipedia article has the *largest fraction* of its readers follow an internal link to another Wikipedia article?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07E637A-D3C1-436E-AD5F-F023E7B13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90587"/>
            <a:ext cx="6001588" cy="140989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53F9FA7-5F94-4015-9A99-29C0769F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770" y="4576877"/>
            <a:ext cx="6306430" cy="1638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80F05-FBC8-4C65-9AEE-77EECC218278}"/>
              </a:ext>
            </a:extLst>
          </p:cNvPr>
          <p:cNvSpPr txBox="1"/>
          <p:nvPr/>
        </p:nvSpPr>
        <p:spPr>
          <a:xfrm>
            <a:off x="7068388" y="2590587"/>
            <a:ext cx="380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of the clickstream</a:t>
            </a:r>
          </a:p>
          <a:p>
            <a:endParaRPr lang="en-US" dirty="0"/>
          </a:p>
          <a:p>
            <a:r>
              <a:rPr lang="en-US" dirty="0"/>
              <a:t>Used data from December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C0829-58ED-4406-A7B7-95CF97AD5694}"/>
              </a:ext>
            </a:extLst>
          </p:cNvPr>
          <p:cNvSpPr txBox="1"/>
          <p:nvPr/>
        </p:nvSpPr>
        <p:spPr>
          <a:xfrm>
            <a:off x="1140902" y="4689446"/>
            <a:ext cx="353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of the page views table</a:t>
            </a:r>
          </a:p>
          <a:p>
            <a:endParaRPr lang="en-US" dirty="0"/>
          </a:p>
          <a:p>
            <a:r>
              <a:rPr lang="en-US" dirty="0"/>
              <a:t>Used data from two full days from December 2020</a:t>
            </a:r>
          </a:p>
        </p:txBody>
      </p:sp>
    </p:spTree>
    <p:extLst>
      <p:ext uri="{BB962C8B-B14F-4D97-AF65-F5344CB8AC3E}">
        <p14:creationId xmlns:p14="http://schemas.microsoft.com/office/powerpoint/2010/main" val="272445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D91D-3E75-481A-B9D4-21A1AAC1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Q2 Continued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81C44B-FC7C-4286-9FBB-5D9041319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797" y="2014193"/>
            <a:ext cx="5353097" cy="3304256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DD5A373-1EAA-4985-B460-A77ABAEA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014193"/>
            <a:ext cx="4663440" cy="3749040"/>
          </a:xfrm>
        </p:spPr>
        <p:txBody>
          <a:bodyPr/>
          <a:lstStyle/>
          <a:p>
            <a:r>
              <a:rPr lang="en-US" dirty="0"/>
              <a:t>Two different locations for information: page views &amp; click stream</a:t>
            </a:r>
          </a:p>
          <a:p>
            <a:pPr lvl="1"/>
            <a:r>
              <a:rPr lang="en-US" dirty="0"/>
              <a:t>Requires a join on the tables</a:t>
            </a:r>
          </a:p>
          <a:p>
            <a:pPr lvl="1"/>
            <a:endParaRPr lang="en-US" dirty="0"/>
          </a:p>
          <a:p>
            <a:r>
              <a:rPr lang="en-US" dirty="0"/>
              <a:t> Sum of count views extrapolated out to a full month</a:t>
            </a:r>
          </a:p>
          <a:p>
            <a:endParaRPr lang="en-US" dirty="0"/>
          </a:p>
          <a:p>
            <a:r>
              <a:rPr lang="en-US" dirty="0"/>
              <a:t>Two restrictions on </a:t>
            </a:r>
            <a:r>
              <a:rPr lang="en-US" dirty="0" err="1"/>
              <a:t>Total_Views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Must be greater than </a:t>
            </a:r>
            <a:r>
              <a:rPr lang="en-US" dirty="0" err="1"/>
              <a:t>Clicked_Links</a:t>
            </a:r>
            <a:endParaRPr lang="en-US" dirty="0"/>
          </a:p>
          <a:p>
            <a:pPr lvl="1"/>
            <a:r>
              <a:rPr lang="en-US" dirty="0"/>
              <a:t>Must be greater than 100,000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9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C15D-DBD2-4672-B79F-76834590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Results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C17A4E5-FB75-42EE-958A-84B8ECEB4D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1" y="1760195"/>
            <a:ext cx="4663440" cy="443396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95E7A-D74E-40D8-A9BD-4E48FB64C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60195"/>
            <a:ext cx="4663440" cy="4433968"/>
          </a:xfrm>
        </p:spPr>
        <p:txBody>
          <a:bodyPr/>
          <a:lstStyle/>
          <a:p>
            <a:r>
              <a:rPr lang="en-US" dirty="0"/>
              <a:t>Edward the Seventh keeps the most people in Wikipedia</a:t>
            </a:r>
          </a:p>
          <a:p>
            <a:pPr lvl="1"/>
            <a:r>
              <a:rPr lang="en-US" dirty="0"/>
              <a:t>(Given our restrictions)</a:t>
            </a:r>
          </a:p>
          <a:p>
            <a:pPr lvl="1"/>
            <a:endParaRPr lang="en-US" dirty="0"/>
          </a:p>
          <a:p>
            <a:r>
              <a:rPr lang="en-US" dirty="0"/>
              <a:t>Sample of results without restrictions: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85C302F-661E-4E82-BC64-28107C4D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00" y="3429000"/>
            <a:ext cx="4332439" cy="18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DCA845-C6EC-40E7-837D-A4DC3A6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What series of Wikipedia articles, starting with Hotel California, keeps the largest fraction of its readers clicking on internal links?</a:t>
            </a:r>
          </a:p>
        </p:txBody>
      </p:sp>
      <p:pic>
        <p:nvPicPr>
          <p:cNvPr id="8" name="Content Placeholder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42158DC-6F8A-4600-A6F8-55B404808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83517"/>
            <a:ext cx="5029199" cy="8734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9999E-7BAA-4E33-8132-B9E975110F3C}"/>
              </a:ext>
            </a:extLst>
          </p:cNvPr>
          <p:cNvSpPr txBox="1"/>
          <p:nvPr/>
        </p:nvSpPr>
        <p:spPr>
          <a:xfrm>
            <a:off x="6095999" y="2687602"/>
            <a:ext cx="39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61,845 views </a:t>
            </a:r>
          </a:p>
        </p:txBody>
      </p:sp>
      <p:pic>
        <p:nvPicPr>
          <p:cNvPr id="11" name="Picture 10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8FA3ACB-9C01-499F-B053-998161A4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16" y="3554773"/>
            <a:ext cx="4281387" cy="1483465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79D403C-1524-4375-8876-0BA683692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03" y="3552253"/>
            <a:ext cx="5047097" cy="1479527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4A81DA3D-8A37-4B5F-9D87-895080FCE1A3}"/>
              </a:ext>
            </a:extLst>
          </p:cNvPr>
          <p:cNvSpPr/>
          <p:nvPr/>
        </p:nvSpPr>
        <p:spPr>
          <a:xfrm>
            <a:off x="10285666" y="3849958"/>
            <a:ext cx="839534" cy="268705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A5865-D891-4F43-9CFA-5C75A2D020B1}"/>
              </a:ext>
            </a:extLst>
          </p:cNvPr>
          <p:cNvSpPr txBox="1"/>
          <p:nvPr/>
        </p:nvSpPr>
        <p:spPr>
          <a:xfrm>
            <a:off x="3184357" y="5279360"/>
            <a:ext cx="582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2,371 / 61,845 go to the Eagles Album</a:t>
            </a:r>
          </a:p>
        </p:txBody>
      </p:sp>
    </p:spTree>
    <p:extLst>
      <p:ext uri="{BB962C8B-B14F-4D97-AF65-F5344CB8AC3E}">
        <p14:creationId xmlns:p14="http://schemas.microsoft.com/office/powerpoint/2010/main" val="56078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F986-5614-4AA2-BC9F-AF34636F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Continued</a:t>
            </a:r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4CA295E3-B158-4419-B878-8449643D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344076"/>
            <a:ext cx="5029201" cy="1211301"/>
          </a:xfrm>
          <a:prstGeom prst="rect">
            <a:avLst/>
          </a:prstGeom>
        </p:spPr>
      </p:pic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F9D5D96A-18C8-4AD4-BC8D-3D71AC25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799" y="2014194"/>
            <a:ext cx="5029201" cy="89408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E9ECFA-83E2-4586-845C-1DFB20F15529}"/>
              </a:ext>
            </a:extLst>
          </p:cNvPr>
          <p:cNvSpPr txBox="1"/>
          <p:nvPr/>
        </p:nvSpPr>
        <p:spPr>
          <a:xfrm>
            <a:off x="6096000" y="2572177"/>
            <a:ext cx="29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34,305 views</a:t>
            </a:r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8C5269-7E07-4194-94E0-8FD78BCE3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00566"/>
            <a:ext cx="5029200" cy="1254811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A9CD7B7C-58EE-451C-802A-6E23244ACE46}"/>
              </a:ext>
            </a:extLst>
          </p:cNvPr>
          <p:cNvSpPr/>
          <p:nvPr/>
        </p:nvSpPr>
        <p:spPr>
          <a:xfrm>
            <a:off x="10619874" y="3769895"/>
            <a:ext cx="505326" cy="192505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43F52C-9E2C-4540-B507-A956EF0F9909}"/>
              </a:ext>
            </a:extLst>
          </p:cNvPr>
          <p:cNvSpPr txBox="1"/>
          <p:nvPr/>
        </p:nvSpPr>
        <p:spPr>
          <a:xfrm>
            <a:off x="1941094" y="4914434"/>
            <a:ext cx="830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Uh oh, choosing that top link would loop us back to Hotel California…</a:t>
            </a:r>
          </a:p>
          <a:p>
            <a:endParaRPr lang="en-US" dirty="0"/>
          </a:p>
          <a:p>
            <a:r>
              <a:rPr lang="en-US" dirty="0"/>
              <a:t>We’ll go with the second link instead: 2,104 / 34,305 people go there.</a:t>
            </a:r>
          </a:p>
        </p:txBody>
      </p:sp>
    </p:spTree>
    <p:extLst>
      <p:ext uri="{BB962C8B-B14F-4D97-AF65-F5344CB8AC3E}">
        <p14:creationId xmlns:p14="http://schemas.microsoft.com/office/powerpoint/2010/main" val="364269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67CF-3795-464A-9084-CD4AE7D1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Continued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0FD8501-40D0-4C5C-8AB4-C474FD274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5029200" cy="880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07872-CC09-4CAC-9566-5EEBDC1D2671}"/>
              </a:ext>
            </a:extLst>
          </p:cNvPr>
          <p:cNvSpPr txBox="1"/>
          <p:nvPr/>
        </p:nvSpPr>
        <p:spPr>
          <a:xfrm>
            <a:off x="6096000" y="2525682"/>
            <a:ext cx="29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12,480 views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676CC6D-9EDC-4D97-9796-5875208C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16" y="3429000"/>
            <a:ext cx="4299284" cy="1330731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2A2AFD-8999-4362-B2F1-27AFA3E8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8999"/>
            <a:ext cx="5365510" cy="1330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E8E08-23CB-4648-BF1C-8D914A256785}"/>
              </a:ext>
            </a:extLst>
          </p:cNvPr>
          <p:cNvSpPr txBox="1"/>
          <p:nvPr/>
        </p:nvSpPr>
        <p:spPr>
          <a:xfrm>
            <a:off x="4211052" y="5109049"/>
            <a:ext cx="376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1,415 / 12,480 go to Eagles Live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CD559E5-C480-480C-A1FB-D75E0E551B8B}"/>
              </a:ext>
            </a:extLst>
          </p:cNvPr>
          <p:cNvSpPr/>
          <p:nvPr/>
        </p:nvSpPr>
        <p:spPr>
          <a:xfrm>
            <a:off x="10981189" y="3724712"/>
            <a:ext cx="480321" cy="201336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807-4F07-4903-A780-22774467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Final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81CD552-95D9-4539-ABFF-B18B45E6D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5029200" cy="88082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DCC4AA-CCE2-4D65-9F3F-26F2FDFF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381881"/>
            <a:ext cx="5029199" cy="1288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29892-665E-4749-B9AF-60A18BDA0248}"/>
              </a:ext>
            </a:extLst>
          </p:cNvPr>
          <p:cNvSpPr txBox="1"/>
          <p:nvPr/>
        </p:nvSpPr>
        <p:spPr>
          <a:xfrm>
            <a:off x="6095998" y="2525682"/>
            <a:ext cx="29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5,220 views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D8DAF2-367E-4D86-9F3C-B4974243D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429000"/>
            <a:ext cx="4774648" cy="1238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C66921-91E0-4297-BE10-09112F4B18ED}"/>
              </a:ext>
            </a:extLst>
          </p:cNvPr>
          <p:cNvSpPr txBox="1"/>
          <p:nvPr/>
        </p:nvSpPr>
        <p:spPr>
          <a:xfrm>
            <a:off x="3850105" y="5229726"/>
            <a:ext cx="477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2,113 / 5,220 people click a link</a:t>
            </a:r>
          </a:p>
        </p:txBody>
      </p:sp>
    </p:spTree>
    <p:extLst>
      <p:ext uri="{BB962C8B-B14F-4D97-AF65-F5344CB8AC3E}">
        <p14:creationId xmlns:p14="http://schemas.microsoft.com/office/powerpoint/2010/main" val="848626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{67F70C64-4E66-4CB8-B250-F64F45BB4D89}tf78438558_win32</Template>
  <TotalTime>180</TotalTime>
  <Words>537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SavonVTI</vt:lpstr>
      <vt:lpstr>Wiki-data analysis</vt:lpstr>
      <vt:lpstr>Which English Wikipedia article got the most traffic on January 20th, 2021?</vt:lpstr>
      <vt:lpstr>What English Wikipedia article has the *largest fraction* of its readers follow an internal link to another Wikipedia article?</vt:lpstr>
      <vt:lpstr>Q2 Continued</vt:lpstr>
      <vt:lpstr>Q2 Results</vt:lpstr>
      <vt:lpstr>What series of Wikipedia articles, starting with Hotel California, keeps the largest fraction of its readers clicking on internal links?</vt:lpstr>
      <vt:lpstr>Q3 Continued</vt:lpstr>
      <vt:lpstr>Q3 Continued</vt:lpstr>
      <vt:lpstr>Q3 Final</vt:lpstr>
      <vt:lpstr>Q3 Results</vt:lpstr>
      <vt:lpstr>Find an example of an English Wikipedia article that is relatively more popular in the Americas than elsewhere.</vt:lpstr>
      <vt:lpstr>Q4 Results</vt:lpstr>
      <vt:lpstr>Analyze how many users will see the average vandalized Wikipedia page before the offending edit is reversed</vt:lpstr>
      <vt:lpstr>Q5 Results</vt:lpstr>
      <vt:lpstr>Run an analysis you find interesting: Comparing page views of various games</vt:lpstr>
      <vt:lpstr>GitHub Repo: https://github.com/HomelessSkittle/CJS-Wiki-Analysis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Wiki-data analysis</dc:title>
  <dc:creator>Conor</dc:creator>
  <cp:lastModifiedBy>Conor</cp:lastModifiedBy>
  <cp:revision>14</cp:revision>
  <dcterms:created xsi:type="dcterms:W3CDTF">2021-02-05T00:06:20Z</dcterms:created>
  <dcterms:modified xsi:type="dcterms:W3CDTF">2021-02-05T03:06:28Z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