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aacd97fe_0_6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aacd97fe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e81d9f7a3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e81d9f7a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d0fcccc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d0fcc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aacd97fe_0_6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aacd97fe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9aacd97fe_0_6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9aacd97fe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ed0fcccc2_2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ed0fcccc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9aacd97fe_0_6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9aacd97f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8f5ad162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8f5ad16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9aacd97fe_0_6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9aacd97fe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ec9b0f23a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ec9b0f2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ec9b0f23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ec9b0f2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ec9b0f23a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ec9b0f2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c9b0f23a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c9b0f2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c9b0f23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c9b0f2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ec9b0f23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ec9b0f2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8f5ad16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8f5ad1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e81d9f7a3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e81d9f7a3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HomelessSkittle/RevProject2-TeamACC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journals.sagepub.com/doi/10.5153/sro.300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atalog.docnow.io/datasets/20200519-twitter-historical-dataset/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chive.org/details/twitterstream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atalog.docnow.io/datasets/20200519-twitter-historical-dataset/" TargetMode="External"/><Relationship Id="rId4" Type="http://schemas.openxmlformats.org/officeDocument/2006/relationships/hyperlink" Target="https://archive.org/details/twitterstrea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hyperlink" Target="https://emojipedia.org/emoji-zwj-sequence/" TargetMode="External"/><Relationship Id="rId6" Type="http://schemas.openxmlformats.org/officeDocument/2006/relationships/hyperlink" Target="http://www.emojistats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693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Twitter Emoji Analysis</a:t>
            </a:r>
            <a:endParaRPr>
              <a:solidFill>
                <a:srgbClr val="E1E8ED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1E8ED"/>
                </a:solidFill>
              </a:rPr>
              <a:t>A</a:t>
            </a:r>
            <a:r>
              <a:rPr lang="en" sz="2400">
                <a:solidFill>
                  <a:srgbClr val="E1E8ED"/>
                </a:solidFill>
              </a:rPr>
              <a:t>dam Pesch, </a:t>
            </a:r>
            <a:r>
              <a:rPr b="1" lang="en" sz="2400">
                <a:solidFill>
                  <a:srgbClr val="E1E8ED"/>
                </a:solidFill>
              </a:rPr>
              <a:t>C</a:t>
            </a:r>
            <a:r>
              <a:rPr lang="en" sz="2400">
                <a:solidFill>
                  <a:srgbClr val="E1E8ED"/>
                </a:solidFill>
              </a:rPr>
              <a:t>hristian Palko, </a:t>
            </a:r>
            <a:r>
              <a:rPr b="1" lang="en" sz="2400">
                <a:solidFill>
                  <a:srgbClr val="E1E8ED"/>
                </a:solidFill>
              </a:rPr>
              <a:t>C</a:t>
            </a:r>
            <a:r>
              <a:rPr lang="en" sz="2400">
                <a:solidFill>
                  <a:srgbClr val="E1E8ED"/>
                </a:solidFill>
              </a:rPr>
              <a:t>onor Sosh, </a:t>
            </a:r>
            <a:r>
              <a:rPr b="1" lang="en" sz="2400">
                <a:solidFill>
                  <a:srgbClr val="E1E8ED"/>
                </a:solidFill>
              </a:rPr>
              <a:t>E</a:t>
            </a:r>
            <a:r>
              <a:rPr lang="en" sz="2400">
                <a:solidFill>
                  <a:srgbClr val="E1E8ED"/>
                </a:solidFill>
              </a:rPr>
              <a:t>unice Lee</a:t>
            </a:r>
            <a:endParaRPr sz="2400">
              <a:solidFill>
                <a:srgbClr val="E1E8ED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887425" y="3593125"/>
            <a:ext cx="572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1E8ED"/>
                </a:solidFill>
                <a:latin typeface="Roboto"/>
                <a:ea typeface="Roboto"/>
                <a:cs typeface="Roboto"/>
                <a:sym typeface="Roboto"/>
              </a:rPr>
              <a:t>Github:</a:t>
            </a:r>
            <a:r>
              <a:rPr lang="en" sz="1700">
                <a:solidFill>
                  <a:srgbClr val="E1E8E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https://github.com/HomelessSkittle/RevProject2-TeamACCE</a:t>
            </a:r>
            <a:endParaRPr sz="1700">
              <a:solidFill>
                <a:srgbClr val="E1E8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Q3. Avg Count of Emojis per Num of Words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12375" y="1929050"/>
            <a:ext cx="572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Created DataFrames from the data used in Question 1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Emoji Counts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Same algorithm as Q1 and Q2, without the </a:t>
            </a:r>
            <a:r>
              <a:rPr b="1" lang="en" sz="1500">
                <a:solidFill>
                  <a:srgbClr val="1DA1F2"/>
                </a:solidFill>
              </a:rPr>
              <a:t>GROUP BY</a:t>
            </a:r>
            <a:r>
              <a:rPr lang="en" sz="1500"/>
              <a:t> emoji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Word Counts: </a:t>
            </a:r>
            <a:endParaRPr sz="15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solidFill>
                  <a:srgbClr val="1DA1F2"/>
                </a:solidFill>
              </a:rPr>
              <a:t>REGEXP_REPLACE </a:t>
            </a:r>
            <a:r>
              <a:rPr lang="en" sz="1400"/>
              <a:t>to exclude spaces, control characters (%, @, &lt;,&gt; …) 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solidFill>
                  <a:srgbClr val="1DA1F2"/>
                </a:solidFill>
              </a:rPr>
              <a:t>FILTER</a:t>
            </a:r>
            <a:r>
              <a:rPr lang="en" sz="1400"/>
              <a:t> to select all digits and letters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solidFill>
                  <a:srgbClr val="1DA1F2"/>
                </a:solidFill>
              </a:rPr>
              <a:t>COUNT</a:t>
            </a:r>
            <a:r>
              <a:rPr lang="en" sz="1400"/>
              <a:t> words</a:t>
            </a:r>
            <a:endParaRPr sz="14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Emoji Counts / Word Counts</a:t>
            </a:r>
            <a:endParaRPr sz="15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350" y="1929050"/>
            <a:ext cx="8667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800" y="1929050"/>
            <a:ext cx="9334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913325" y="3237325"/>
            <a:ext cx="12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367,157 Emojis</a:t>
            </a:r>
            <a:endParaRPr sz="12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913325" y="3606625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5,333,870 Words</a:t>
            </a:r>
            <a:endParaRPr sz="12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6881175" y="3575650"/>
            <a:ext cx="1413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2"/>
          <p:cNvSpPr txBox="1"/>
          <p:nvPr/>
        </p:nvSpPr>
        <p:spPr>
          <a:xfrm>
            <a:off x="7360000" y="3992775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962825" y="4392975"/>
            <a:ext cx="118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0.07 Emojis per word</a:t>
            </a:r>
            <a:endParaRPr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E1E8ED"/>
                </a:solidFill>
              </a:rPr>
              <a:t>Simplifications</a:t>
            </a:r>
            <a:endParaRPr sz="3300">
              <a:solidFill>
                <a:srgbClr val="E1E8ED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95275" y="1764950"/>
            <a:ext cx="82221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comparing word-count to emoji-count, the word-count regex matches a fairly broad range of character sequences. This serves to not exclude what are ‘effectively’ words, such as “RT” which is often used to abbreviate “retweet”.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can also match typos and unintended sequences of characters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In the tweet: </a:t>
            </a:r>
            <a:r>
              <a:rPr i="1" lang="en"/>
              <a:t>“I love this asdf movie!”</a:t>
            </a:r>
            <a:r>
              <a:rPr lang="en"/>
              <a:t>, “asdf” would be captured as a word.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for matching non-English words, like “en” or “y” (Spanish)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000" y="3952000"/>
            <a:ext cx="1750641" cy="855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23"/>
          <p:cNvSpPr txBox="1"/>
          <p:nvPr/>
        </p:nvSpPr>
        <p:spPr>
          <a:xfrm>
            <a:off x="2581925" y="4071925"/>
            <a:ext cx="9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example:“covfefe”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Q4. Most Mentioned Users with Emoji </a:t>
            </a:r>
            <a:endParaRPr>
              <a:solidFill>
                <a:srgbClr val="E1E8ED"/>
              </a:solidFill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35025" y="1959025"/>
            <a:ext cx="5387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Used Sample Stream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Added Request Query Parameter: </a:t>
            </a:r>
            <a:r>
              <a:rPr b="1" lang="en" sz="1300">
                <a:solidFill>
                  <a:srgbClr val="1DA1F2"/>
                </a:solidFill>
              </a:rPr>
              <a:t>?tweet.fields=entities&amp;expansions=entities.mentions.username</a:t>
            </a:r>
            <a:endParaRPr b="1" sz="1300">
              <a:solidFill>
                <a:srgbClr val="1DA1F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b="1" lang="en" sz="1500">
                <a:solidFill>
                  <a:srgbClr val="1DA1F2"/>
                </a:solidFill>
              </a:rPr>
              <a:t>SELECT</a:t>
            </a:r>
            <a:r>
              <a:rPr lang="en" sz="1500">
                <a:solidFill>
                  <a:srgbClr val="657786"/>
                </a:solidFill>
              </a:rPr>
              <a:t> “text”, “data.entities.mentions.username”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Repeat Q1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b="1" lang="en" sz="1500">
                <a:solidFill>
                  <a:srgbClr val="1DA1F2"/>
                </a:solidFill>
              </a:rPr>
              <a:t>GROUP BY</a:t>
            </a:r>
            <a:r>
              <a:rPr lang="en" sz="1500">
                <a:solidFill>
                  <a:srgbClr val="657786"/>
                </a:solidFill>
              </a:rPr>
              <a:t> username and emojis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b="1" lang="en" sz="1500">
                <a:solidFill>
                  <a:srgbClr val="1DA1F2"/>
                </a:solidFill>
              </a:rPr>
              <a:t>COUNT</a:t>
            </a:r>
            <a:r>
              <a:rPr lang="en" sz="1500">
                <a:solidFill>
                  <a:srgbClr val="657786"/>
                </a:solidFill>
              </a:rPr>
              <a:t> emojis</a:t>
            </a:r>
            <a:endParaRPr sz="1500">
              <a:solidFill>
                <a:srgbClr val="657786"/>
              </a:solidFill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525" y="2152213"/>
            <a:ext cx="2455600" cy="232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Q4. Most Mentioned User By Emoji in the Tweet</a:t>
            </a:r>
            <a:endParaRPr>
              <a:solidFill>
                <a:srgbClr val="E1E8ED"/>
              </a:solidFill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97850" y="1945750"/>
            <a:ext cx="33633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Adapted code to allow specification of a single emoji rather than all emojis.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Determine which user is most mentioned in the same tweet as the given emoji.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Feed streamed data into, and then read from, a static DataFrame to allow for analysis on different emojis from the same data.</a:t>
            </a:r>
            <a:endParaRPr sz="15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675" y="2047901"/>
            <a:ext cx="1753025" cy="27832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624" y="2041287"/>
            <a:ext cx="1753026" cy="2796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225" y="2041288"/>
            <a:ext cx="1783375" cy="279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Q5. Emoji Usage in Different Categories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71900" y="1919075"/>
            <a:ext cx="4378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Used Sample Stream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Added Request Query Parameter: </a:t>
            </a:r>
            <a:r>
              <a:rPr b="1" lang="en" sz="1300">
                <a:solidFill>
                  <a:srgbClr val="1DA1F2"/>
                </a:solidFill>
              </a:rPr>
              <a:t>?tweet.fields=context_annotations</a:t>
            </a:r>
            <a:endParaRPr b="1" sz="1300">
              <a:solidFill>
                <a:srgbClr val="1DA1F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b="1" lang="en" sz="1500">
                <a:solidFill>
                  <a:srgbClr val="1DA1F2"/>
                </a:solidFill>
              </a:rPr>
              <a:t>SELECT</a:t>
            </a:r>
            <a:r>
              <a:rPr lang="en" sz="1500">
                <a:solidFill>
                  <a:srgbClr val="657786"/>
                </a:solidFill>
              </a:rPr>
              <a:t> “text”, “domain.name” </a:t>
            </a:r>
            <a:r>
              <a:rPr lang="en">
                <a:solidFill>
                  <a:srgbClr val="657786"/>
                </a:solidFill>
              </a:rPr>
              <a:t>(=categories)</a:t>
            </a:r>
            <a:endParaRPr>
              <a:solidFill>
                <a:srgbClr val="65778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Repeat Q1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b="1" lang="en" sz="1500">
                <a:solidFill>
                  <a:srgbClr val="1DA1F2"/>
                </a:solidFill>
              </a:rPr>
              <a:t>GROUP BY</a:t>
            </a:r>
            <a:r>
              <a:rPr lang="en" sz="1500">
                <a:solidFill>
                  <a:srgbClr val="657786"/>
                </a:solidFill>
              </a:rPr>
              <a:t> categories and emojis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b="1" lang="en" sz="1500">
                <a:solidFill>
                  <a:srgbClr val="1DA1F2"/>
                </a:solidFill>
              </a:rPr>
              <a:t>COUNT</a:t>
            </a:r>
            <a:r>
              <a:rPr lang="en" sz="1500">
                <a:solidFill>
                  <a:srgbClr val="657786"/>
                </a:solidFill>
              </a:rPr>
              <a:t> emojis</a:t>
            </a:r>
            <a:endParaRPr sz="1500">
              <a:solidFill>
                <a:srgbClr val="65778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Q5. Results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5" y="1953800"/>
            <a:ext cx="2222450" cy="3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177875" y="1661700"/>
            <a:ext cx="14874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1.All Categories:</a:t>
            </a:r>
            <a:endParaRPr sz="1200"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800" y="1953800"/>
            <a:ext cx="1441953" cy="3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2955163" y="1661700"/>
            <a:ext cx="1260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2. Only Musicians:</a:t>
            </a:r>
            <a:endParaRPr sz="12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575" y="1953800"/>
            <a:ext cx="2482458" cy="3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4956563" y="1661700"/>
            <a:ext cx="1260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2. No Persons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Q6. Emoji Usage in Different Geolocations </a:t>
            </a:r>
            <a:endParaRPr>
              <a:solidFill>
                <a:srgbClr val="E1E8ED"/>
              </a:solidFill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471900" y="1919075"/>
            <a:ext cx="3999900" cy="29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Used Sample Stream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3 hours total (478,000 tweets)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Added Request Query Parameter: </a:t>
            </a:r>
            <a:r>
              <a:rPr b="1" lang="en" sz="1300">
                <a:solidFill>
                  <a:srgbClr val="1DA1F2"/>
                </a:solidFill>
              </a:rPr>
              <a:t>?tweet.fields=geo&amp;expansions=geo.place_id</a:t>
            </a:r>
            <a:r>
              <a:rPr lang="en" sz="1300"/>
              <a:t>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b="1" lang="en" sz="1500">
                <a:solidFill>
                  <a:srgbClr val="1DA1F2"/>
                </a:solidFill>
              </a:rPr>
              <a:t>SELECT</a:t>
            </a:r>
            <a:r>
              <a:rPr lang="en" sz="1500">
                <a:solidFill>
                  <a:srgbClr val="657786"/>
                </a:solidFill>
              </a:rPr>
              <a:t> “text”, “places.country”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Repeat Q1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b="1" lang="en" sz="1500">
                <a:solidFill>
                  <a:srgbClr val="1DA1F2"/>
                </a:solidFill>
              </a:rPr>
              <a:t>GROUP BY</a:t>
            </a:r>
            <a:r>
              <a:rPr lang="en" sz="1500">
                <a:solidFill>
                  <a:srgbClr val="657786"/>
                </a:solidFill>
              </a:rPr>
              <a:t> countries and emojis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b="1" lang="en" sz="1500">
                <a:solidFill>
                  <a:srgbClr val="1DA1F2"/>
                </a:solidFill>
              </a:rPr>
              <a:t>COUNT</a:t>
            </a:r>
            <a:r>
              <a:rPr lang="en" sz="1500">
                <a:solidFill>
                  <a:srgbClr val="657786"/>
                </a:solidFill>
              </a:rPr>
              <a:t> emojis</a:t>
            </a:r>
            <a:endParaRPr sz="1500">
              <a:solidFill>
                <a:srgbClr val="65778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400"/>
              <a:buChar char="-"/>
            </a:pPr>
            <a:r>
              <a:rPr lang="en">
                <a:solidFill>
                  <a:srgbClr val="657786"/>
                </a:solidFill>
              </a:rPr>
              <a:t>Created CLI to view results by user’s input</a:t>
            </a:r>
            <a:endParaRPr>
              <a:solidFill>
                <a:srgbClr val="65778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020575" y="1919075"/>
            <a:ext cx="37353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Caveat: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Location information about where a tweet was sent from is an opt-in feature for users. 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Less than 1% of tweets include location data.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https://journals.sagepub.com/doi/10.5153/sro.3001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95350" y="1794925"/>
            <a:ext cx="1260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1.All Countries:</a:t>
            </a:r>
            <a:endParaRPr sz="1200"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Q6. Result</a:t>
            </a:r>
            <a:endParaRPr>
              <a:solidFill>
                <a:srgbClr val="E1E8ED"/>
              </a:solidFill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0" y="2104525"/>
            <a:ext cx="1894975" cy="28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2165313" y="1794925"/>
            <a:ext cx="1260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2. One</a:t>
            </a:r>
            <a:r>
              <a:rPr lang="en" sz="1200"/>
              <a:t> Country:</a:t>
            </a:r>
            <a:endParaRPr sz="1200"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4235275" y="1794925"/>
            <a:ext cx="14121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8"/>
              <a:t>3</a:t>
            </a:r>
            <a:r>
              <a:rPr lang="en" sz="1308"/>
              <a:t>. Exclude: Brazil</a:t>
            </a:r>
            <a:endParaRPr sz="1308"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6305225" y="1794925"/>
            <a:ext cx="14121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10"/>
              <a:t>4</a:t>
            </a:r>
            <a:r>
              <a:rPr lang="en" sz="1210"/>
              <a:t>. Search Emoji:</a:t>
            </a:r>
            <a:endParaRPr sz="1210"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363" y="2104525"/>
            <a:ext cx="1755662" cy="28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100" y="2104525"/>
            <a:ext cx="1755650" cy="28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1825" y="2166850"/>
            <a:ext cx="2245300" cy="119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Q7. Emoji Usage in Historical Data (Pt. 1)  </a:t>
            </a:r>
            <a:endParaRPr>
              <a:solidFill>
                <a:srgbClr val="E1E8ED"/>
              </a:solidFill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471900" y="1919075"/>
            <a:ext cx="39999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657786"/>
                </a:solidFill>
              </a:rPr>
              <a:t>Used data gathered by Daniel Gayo-Avello from the University of Oviedo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Link to the data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657786"/>
                </a:solidFill>
              </a:rPr>
              <a:t>Repeat Q1 for each data set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1DA1F2"/>
                </a:solidFill>
              </a:rPr>
              <a:t>FILTER </a:t>
            </a:r>
            <a:r>
              <a:rPr lang="en" sz="1500">
                <a:solidFill>
                  <a:srgbClr val="657786"/>
                </a:solidFill>
              </a:rPr>
              <a:t>the text, </a:t>
            </a:r>
            <a:r>
              <a:rPr b="1" lang="en" sz="1500">
                <a:solidFill>
                  <a:srgbClr val="1DA1F2"/>
                </a:solidFill>
              </a:rPr>
              <a:t>GROUP BY </a:t>
            </a:r>
            <a:r>
              <a:rPr lang="en" sz="1500">
                <a:solidFill>
                  <a:srgbClr val="657786"/>
                </a:solidFill>
              </a:rPr>
              <a:t>emojis and </a:t>
            </a:r>
            <a:r>
              <a:rPr b="1" lang="en" sz="1500">
                <a:solidFill>
                  <a:srgbClr val="1DA1F2"/>
                </a:solidFill>
              </a:rPr>
              <a:t>COUNT</a:t>
            </a:r>
            <a:r>
              <a:rPr lang="en" sz="1500">
                <a:solidFill>
                  <a:srgbClr val="657786"/>
                </a:solidFill>
              </a:rPr>
              <a:t> them</a:t>
            </a:r>
            <a:endParaRPr sz="1500">
              <a:solidFill>
                <a:srgbClr val="657786"/>
              </a:solidFill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471800" y="1919075"/>
            <a:ext cx="35817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57786"/>
                </a:solidFill>
              </a:rPr>
              <a:t>Our largest dataset by </a:t>
            </a:r>
            <a:r>
              <a:rPr b="1" i="1" lang="en" sz="1500">
                <a:solidFill>
                  <a:srgbClr val="657786"/>
                </a:solidFill>
              </a:rPr>
              <a:t>FAR</a:t>
            </a:r>
            <a:endParaRPr sz="1500">
              <a:solidFill>
                <a:srgbClr val="65778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57786"/>
                </a:solidFill>
              </a:rPr>
              <a:t>Timespan: ~3 years</a:t>
            </a:r>
            <a:endParaRPr sz="1500">
              <a:solidFill>
                <a:srgbClr val="65778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57786"/>
                </a:solidFill>
              </a:rPr>
              <a:t>Quantity: 1.5 billion tweets</a:t>
            </a:r>
            <a:endParaRPr sz="1500">
              <a:solidFill>
                <a:srgbClr val="657786"/>
              </a:solidFill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5718150" y="2890100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  <a:endParaRPr b="1" sz="18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150" y="3351800"/>
            <a:ext cx="1089000" cy="74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Q7. Emoji Usage in Historical Data (Pt. 1)  </a:t>
            </a:r>
            <a:endParaRPr>
              <a:solidFill>
                <a:srgbClr val="E1E8ED"/>
              </a:solidFill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471900" y="1911350"/>
            <a:ext cx="80853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57786"/>
                </a:solidFill>
              </a:rPr>
              <a:t>Several (possible) reasons for these results: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AutoNum type="arabicParenR"/>
            </a:pPr>
            <a:r>
              <a:rPr lang="en" sz="1500">
                <a:solidFill>
                  <a:srgbClr val="657786"/>
                </a:solidFill>
              </a:rPr>
              <a:t>We are using Unicode 13. 2006 - 2009 would have used Unicode 5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AutoNum type="arabicParenR"/>
            </a:pPr>
            <a:r>
              <a:rPr lang="en" sz="1500">
                <a:solidFill>
                  <a:srgbClr val="657786"/>
                </a:solidFill>
              </a:rPr>
              <a:t>It wasn’t until approximately April 2014 when Twitter added emoji to its web client</a:t>
            </a:r>
            <a:endParaRPr sz="1500">
              <a:solidFill>
                <a:srgbClr val="65778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5778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57786"/>
                </a:solidFill>
              </a:rPr>
              <a:t>Possible improvements?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Alter the unicode we search for? Possibly. Unsure what unicode twitter returns when we rehydrate the tweets.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Search for “text emoji” instead</a:t>
            </a:r>
            <a:endParaRPr sz="1500">
              <a:solidFill>
                <a:srgbClr val="657786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:)  o_o  XD</a:t>
            </a:r>
            <a:endParaRPr sz="1500">
              <a:solidFill>
                <a:srgbClr val="65778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E1E8ED"/>
                </a:solidFill>
              </a:rPr>
              <a:t>Project Goals</a:t>
            </a:r>
            <a:endParaRPr sz="3300">
              <a:solidFill>
                <a:srgbClr val="E1E8ED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Analyze/Explore emoji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Contexts to focus on: Overall popularity, different “Twitter specified” categories, specific users, and different time periods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the Twitter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Become more familiar with DataFrames/DataSets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300" y="3228968"/>
            <a:ext cx="2487699" cy="1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Q7. Emoji Usage in Historical Data (Pt. 2)  </a:t>
            </a:r>
            <a:endParaRPr>
              <a:solidFill>
                <a:srgbClr val="E1E8ED"/>
              </a:solidFill>
            </a:endParaRPr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471900" y="1911350"/>
            <a:ext cx="38142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57786"/>
                </a:solidFill>
              </a:rPr>
              <a:t>Let’s try this again…</a:t>
            </a:r>
            <a:endParaRPr sz="1500">
              <a:solidFill>
                <a:srgbClr val="65778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Use data from 2015</a:t>
            </a:r>
            <a:endParaRPr sz="1500">
              <a:solidFill>
                <a:srgbClr val="657786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~15,000 tweets</a:t>
            </a:r>
            <a:endParaRPr sz="1500">
              <a:solidFill>
                <a:srgbClr val="657786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Emojis supported on web client, and more popular among people in general, so we expect to see some results</a:t>
            </a:r>
            <a:endParaRPr sz="1500">
              <a:solidFill>
                <a:srgbClr val="657786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Char char="-"/>
            </a:pPr>
            <a:r>
              <a:rPr lang="en" sz="1500">
                <a:solidFill>
                  <a:srgbClr val="657786"/>
                </a:solidFill>
              </a:rPr>
              <a:t>Data taken from the Internet Archive’s Twitter Stream Archive</a:t>
            </a:r>
            <a:endParaRPr sz="1500">
              <a:solidFill>
                <a:srgbClr val="65778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Link to all possible data sets</a:t>
            </a:r>
            <a:endParaRPr sz="1500">
              <a:solidFill>
                <a:srgbClr val="65778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57786"/>
              </a:solidFill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725" y="2123847"/>
            <a:ext cx="714000" cy="301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7250" y="2123825"/>
            <a:ext cx="714000" cy="3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7159200" y="1754550"/>
            <a:ext cx="195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4 Hours of Current Data</a:t>
            </a:r>
            <a:endParaRPr sz="12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4683750" y="1754550"/>
            <a:ext cx="20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5 Minutes of 2015 Data</a:t>
            </a:r>
            <a:endParaRPr sz="12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32"/>
          <p:cNvCxnSpPr/>
          <p:nvPr/>
        </p:nvCxnSpPr>
        <p:spPr>
          <a:xfrm>
            <a:off x="6085700" y="2571750"/>
            <a:ext cx="15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2"/>
          <p:cNvCxnSpPr/>
          <p:nvPr/>
        </p:nvCxnSpPr>
        <p:spPr>
          <a:xfrm>
            <a:off x="6093425" y="2818875"/>
            <a:ext cx="1575600" cy="4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2"/>
          <p:cNvCxnSpPr/>
          <p:nvPr/>
        </p:nvCxnSpPr>
        <p:spPr>
          <a:xfrm>
            <a:off x="6085700" y="3066025"/>
            <a:ext cx="1590900" cy="8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2"/>
          <p:cNvCxnSpPr/>
          <p:nvPr/>
        </p:nvCxnSpPr>
        <p:spPr>
          <a:xfrm flipH="1" rot="10800000">
            <a:off x="6101150" y="2695475"/>
            <a:ext cx="15600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2"/>
          <p:cNvCxnSpPr/>
          <p:nvPr/>
        </p:nvCxnSpPr>
        <p:spPr>
          <a:xfrm flipH="1" rot="10800000">
            <a:off x="6147475" y="3220250"/>
            <a:ext cx="14907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231275" y="2200800"/>
            <a:ext cx="4045200" cy="7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DA1F2"/>
                </a:solidFill>
              </a:rPr>
              <a:t>THANK YOU</a:t>
            </a:r>
            <a:endParaRPr sz="3600">
              <a:solidFill>
                <a:srgbClr val="1DA1F2"/>
              </a:solidFill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70000" cy="14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0" y="0"/>
            <a:ext cx="1570000" cy="14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1625"/>
            <a:ext cx="1570000" cy="14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0" y="3671625"/>
            <a:ext cx="1570000" cy="14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E1E8ED"/>
                </a:solidFill>
              </a:rPr>
              <a:t>Major Roadblocks</a:t>
            </a:r>
            <a:endParaRPr sz="3300">
              <a:solidFill>
                <a:srgbClr val="E1E8ED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Unfamiliar with Twitter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Parsing Unicode with Regex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All the little things:</a:t>
            </a:r>
            <a:endParaRPr/>
          </a:p>
          <a:p>
            <a:pPr indent="-297497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Where do we get historical twitter data?</a:t>
            </a:r>
            <a:endParaRPr/>
          </a:p>
          <a:p>
            <a:pPr indent="-297497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What do I (or </a:t>
            </a:r>
            <a:r>
              <a:rPr i="1" lang="en"/>
              <a:t>can</a:t>
            </a:r>
            <a:r>
              <a:rPr lang="en"/>
              <a:t> I) do to this dataframe to get this information out?</a:t>
            </a:r>
            <a:endParaRPr/>
          </a:p>
          <a:p>
            <a:pPr indent="-297497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Why is GitHub so annoying?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E1E8ED"/>
                </a:solidFill>
              </a:rPr>
              <a:t>Roadblock 1 - The Twitter API</a:t>
            </a:r>
            <a:endParaRPr sz="3300">
              <a:solidFill>
                <a:srgbClr val="E1E8ED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Twitter’s API, while expansive, and “well” documented, is a nightmare to dig through the first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Examples for expanding the Tweet Object are rather monolithic, and hard to trace through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Terms get confusing quickly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You have to add </a:t>
            </a:r>
            <a:r>
              <a:rPr b="1" lang="en"/>
              <a:t>expansions </a:t>
            </a:r>
            <a:r>
              <a:rPr lang="en"/>
              <a:t>to your </a:t>
            </a:r>
            <a:r>
              <a:rPr b="1" lang="en"/>
              <a:t>query string</a:t>
            </a:r>
            <a:r>
              <a:rPr lang="en"/>
              <a:t>, and add additional </a:t>
            </a:r>
            <a:r>
              <a:rPr b="1" lang="en"/>
              <a:t>fields </a:t>
            </a:r>
            <a:r>
              <a:rPr lang="en"/>
              <a:t>on the expansion to get additional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bolded word has its own documentation page, with various subpages detailing the things you can actually 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E1E8ED"/>
                </a:solidFill>
              </a:rPr>
              <a:t>Roadblock 2 - Unicode/Regex</a:t>
            </a:r>
            <a:endParaRPr sz="3300">
              <a:solidFill>
                <a:srgbClr val="E1E8ED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We’ve worked with Regex before, but we had to dig even deeper for 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Coupled with ranges of two character Unicode </a:t>
            </a:r>
            <a:r>
              <a:rPr lang="en"/>
              <a:t>sequences things got out of hand quickly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888" y="3419225"/>
            <a:ext cx="6334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415900" y="4173350"/>
            <a:ext cx="66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Translation: Match a single, two character sequence </a:t>
            </a:r>
            <a:r>
              <a:rPr b="1" i="1"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in one of these three Unicode ranges</a:t>
            </a:r>
            <a:endParaRPr sz="12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06625" y="3619250"/>
            <a:ext cx="202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Miscellaneous</a:t>
            </a: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 Symbols and Pictographs</a:t>
            </a:r>
            <a:endParaRPr sz="12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548525" y="3619250"/>
            <a:ext cx="20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“Emoticons”</a:t>
            </a:r>
            <a:endParaRPr sz="12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664725" y="3619250"/>
            <a:ext cx="202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“Supplemental Symbols and Pictographs</a:t>
            </a:r>
            <a:endParaRPr sz="12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12975" y="3619250"/>
            <a:ext cx="70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Blocks:</a:t>
            </a:r>
            <a:endParaRPr sz="12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E1E8ED"/>
                </a:solidFill>
              </a:rPr>
              <a:t>Data Used</a:t>
            </a:r>
            <a:endParaRPr sz="3300">
              <a:solidFill>
                <a:srgbClr val="E1E8ED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 Stream Data (1/100 of real-time tweets)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in real-time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Stored in static DataFrames and read from those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Historical Data / Rehydrated Tweet Datasets: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Tweets from </a:t>
            </a:r>
            <a:r>
              <a:rPr b="1" lang="en"/>
              <a:t>Mar</a:t>
            </a:r>
            <a:r>
              <a:rPr b="1" lang="en"/>
              <a:t> 21st 2006 - July 31st 2009</a:t>
            </a:r>
            <a:r>
              <a:rPr lang="en"/>
              <a:t> (1.5 years)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https://catalog.docnow.io/datasets/20200519-twitter-historical-dataset/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Tweets from </a:t>
            </a:r>
            <a:r>
              <a:rPr b="1" lang="en"/>
              <a:t>June 21st, 2015</a:t>
            </a:r>
            <a:r>
              <a:rPr lang="en"/>
              <a:t>, 6:00pm-7:00pm UTC (Every 15 minutes)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https://archive.org/details/twitterstream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E1E8ED"/>
                </a:solidFill>
              </a:rPr>
              <a:t>Overall Simplifications</a:t>
            </a:r>
            <a:endParaRPr sz="3300">
              <a:solidFill>
                <a:srgbClr val="E1E8ED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834875"/>
            <a:ext cx="47481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have excluded “</a:t>
            </a:r>
            <a:r>
              <a:rPr lang="en"/>
              <a:t>Zero-Width-Joiner Emoji Sequences”, which are combinations of multiple base-emojis separated by zero-width characters and displayed as a single emoji (if supported).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vast majority of popularly used emojis are </a:t>
            </a:r>
            <a:r>
              <a:rPr i="1" lang="en"/>
              <a:t>not</a:t>
            </a:r>
            <a:r>
              <a:rPr lang="en"/>
              <a:t> ZWJ sequences.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ZWJ still has limited or no support on many platforms.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165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Example: </a:t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2350800" y="4021825"/>
            <a:ext cx="1670725" cy="718850"/>
            <a:chOff x="2378400" y="4150500"/>
            <a:chExt cx="1670725" cy="718850"/>
          </a:xfrm>
        </p:grpSpPr>
        <p:pic>
          <p:nvPicPr>
            <p:cNvPr id="114" name="Google Shape;1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0264" y="4150500"/>
              <a:ext cx="718861" cy="71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8400" y="4150500"/>
              <a:ext cx="718861" cy="718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9"/>
          <p:cNvSpPr txBox="1"/>
          <p:nvPr/>
        </p:nvSpPr>
        <p:spPr>
          <a:xfrm>
            <a:off x="1916050" y="4706600"/>
            <a:ext cx="270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https://emojipedia.org/emoji-zwj-sequence/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http://www.emojistats.org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5102400" y="1834875"/>
            <a:ext cx="38304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Because of this simplification, some partial emojis, such as skin-tone modifiers, are captured as separate emojis.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6896050" y="3053725"/>
            <a:ext cx="150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🏽🏿</a:t>
            </a:r>
            <a:r>
              <a:rPr lang="en" sz="3200">
                <a:solidFill>
                  <a:srgbClr val="E8E7E3"/>
                </a:solidFill>
              </a:rPr>
              <a:t>🏻</a:t>
            </a:r>
            <a:endParaRPr sz="3200">
              <a:solidFill>
                <a:srgbClr val="E8E7E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350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Q1. Most/Least Popular Emoji </a:t>
            </a:r>
            <a:endParaRPr>
              <a:solidFill>
                <a:srgbClr val="E1E8ED"/>
              </a:solidFill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35025" y="19304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 </a:t>
            </a:r>
            <a:endParaRPr sz="1500"/>
          </a:p>
        </p:txBody>
      </p:sp>
      <p:sp>
        <p:nvSpPr>
          <p:cNvPr id="125" name="Google Shape;125;p20"/>
          <p:cNvSpPr txBox="1"/>
          <p:nvPr/>
        </p:nvSpPr>
        <p:spPr>
          <a:xfrm>
            <a:off x="486975" y="1893850"/>
            <a:ext cx="31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35025" y="1893850"/>
            <a:ext cx="569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Used Sample Stream Data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Approximately 760,000 tweets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Created values for emoji/non-emoji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Used DataFrame: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1DA1F2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 from text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1DA1F2"/>
                </a:solidFill>
                <a:latin typeface="Roboto"/>
                <a:ea typeface="Roboto"/>
                <a:cs typeface="Roboto"/>
                <a:sym typeface="Roboto"/>
              </a:rPr>
              <a:t>FILTER</a:t>
            </a: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 with regex to get tweets with emojis from text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1DA1F2"/>
                </a:solidFill>
                <a:latin typeface="Roboto"/>
                <a:ea typeface="Roboto"/>
                <a:cs typeface="Roboto"/>
                <a:sym typeface="Roboto"/>
              </a:rPr>
              <a:t>REGEXP_REPLACE</a:t>
            </a: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 to remove non-emojis 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&amp; add a space before new emoji 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1DA1F2"/>
                </a:solidFill>
                <a:latin typeface="Roboto"/>
                <a:ea typeface="Roboto"/>
                <a:cs typeface="Roboto"/>
                <a:sym typeface="Roboto"/>
              </a:rPr>
              <a:t>SPLIT</a:t>
            </a: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 on white spaces to get an array of emojis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1DA1F2"/>
                </a:solidFill>
                <a:latin typeface="Roboto"/>
                <a:ea typeface="Roboto"/>
                <a:cs typeface="Roboto"/>
                <a:sym typeface="Roboto"/>
              </a:rPr>
              <a:t>EXPLODE</a:t>
            </a: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 to create a column containing all array elements in each row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1DA1F2"/>
                </a:solidFill>
                <a:latin typeface="Roboto"/>
                <a:ea typeface="Roboto"/>
                <a:cs typeface="Roboto"/>
                <a:sym typeface="Roboto"/>
              </a:rPr>
              <a:t>GROUP BY</a:t>
            </a: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500">
                <a:solidFill>
                  <a:srgbClr val="1DA1F2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r>
              <a:rPr lang="en" sz="1500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 emojis</a:t>
            </a:r>
            <a:endParaRPr sz="1500"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942875" y="1723625"/>
            <a:ext cx="15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Most Used Emoji</a:t>
            </a:r>
            <a:endParaRPr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537975" y="1723625"/>
            <a:ext cx="15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Least</a:t>
            </a:r>
            <a:r>
              <a:rPr lang="en">
                <a:solidFill>
                  <a:srgbClr val="657786"/>
                </a:solidFill>
                <a:latin typeface="Roboto"/>
                <a:ea typeface="Roboto"/>
                <a:cs typeface="Roboto"/>
                <a:sym typeface="Roboto"/>
              </a:rPr>
              <a:t> Used Emoji</a:t>
            </a:r>
            <a:endParaRPr>
              <a:solidFill>
                <a:srgbClr val="6577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425" y="2123825"/>
            <a:ext cx="714000" cy="28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8525" y="2127575"/>
            <a:ext cx="714000" cy="28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F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1E8ED"/>
                </a:solidFill>
              </a:rPr>
              <a:t>Q2. Most Popular Emoji Right Now! </a:t>
            </a:r>
            <a:endParaRPr>
              <a:solidFill>
                <a:srgbClr val="E1E8ED"/>
              </a:solidFill>
            </a:endParaR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3521700" y="3078150"/>
            <a:ext cx="20394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rgbClr val="E1E8ED"/>
                </a:solidFill>
              </a:rPr>
              <a:t>Alternate Title: Demo time!</a:t>
            </a:r>
            <a:endParaRPr sz="1200">
              <a:solidFill>
                <a:srgbClr val="E1E8E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