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76" r:id="rId7"/>
    <p:sldId id="277" r:id="rId8"/>
    <p:sldId id="267" r:id="rId9"/>
    <p:sldId id="270" r:id="rId10"/>
    <p:sldId id="272" r:id="rId11"/>
    <p:sldId id="273" r:id="rId12"/>
    <p:sldId id="271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>
      <p:cViewPr varScale="1">
        <p:scale>
          <a:sx n="86" d="100"/>
          <a:sy n="86" d="100"/>
        </p:scale>
        <p:origin x="504" y="8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Bitcoin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Does Bitcoin have a future as a recognized tender worldwide?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price as of 02/11/2017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E" dirty="0"/>
              <a:t>Continues to grow thanks to..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User Anonymity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No Third-party Interruptions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Very Low Transaction Fees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Mobile Payments</a:t>
            </a:r>
            <a:endParaRPr dirty="0"/>
          </a:p>
        </p:txBody>
      </p:sp>
      <p:pic>
        <p:nvPicPr>
          <p:cNvPr id="18" name="Picture Placeholder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EC790C-FC5A-4A01-A3F4-862BA8A23F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6" b="64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192016" y="-243408"/>
            <a:ext cx="9144000" cy="1143000"/>
          </a:xfrm>
        </p:spPr>
        <p:txBody>
          <a:bodyPr/>
          <a:lstStyle/>
          <a:p>
            <a:r>
              <a:rPr lang="en-IE" sz="4000" dirty="0"/>
              <a:t>Bitcoins</a:t>
            </a:r>
            <a:r>
              <a:rPr lang="en-IE" dirty="0"/>
              <a:t> </a:t>
            </a:r>
            <a:r>
              <a:rPr lang="en-IE" sz="4000" dirty="0"/>
              <a:t>background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1344" y="1484784"/>
            <a:ext cx="12144672" cy="4752528"/>
          </a:xfrm>
        </p:spPr>
        <p:txBody>
          <a:bodyPr>
            <a:noAutofit/>
          </a:bodyPr>
          <a:lstStyle/>
          <a:p>
            <a:r>
              <a:rPr lang="en-IE" sz="4000" dirty="0"/>
              <a:t>Bitcoin published on the October 31 by “Satoshi Nakamoto”.</a:t>
            </a:r>
          </a:p>
          <a:p>
            <a:r>
              <a:rPr lang="en-IE" sz="4000" dirty="0"/>
              <a:t>Bitcoin: A Peer-to-Peer Electronic Cash System</a:t>
            </a:r>
          </a:p>
          <a:p>
            <a:r>
              <a:rPr lang="en-IE" sz="4000" dirty="0"/>
              <a:t>The block-chain, Powered by miners.</a:t>
            </a:r>
          </a:p>
          <a:p>
            <a:r>
              <a:rPr lang="en-IE" sz="4000"/>
              <a:t>1800 </a:t>
            </a:r>
            <a:r>
              <a:rPr lang="en-IE" sz="4000" dirty="0"/>
              <a:t>being mined each day, next reward half will take place on 15 Jun 2020</a:t>
            </a:r>
          </a:p>
          <a:p>
            <a:endParaRPr lang="en-IE" sz="40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A7DDD53D-45E9-4661-BE66-44F677854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92" y="1747029"/>
            <a:ext cx="9111208" cy="49387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EA9A5-DC6F-4A7C-A58A-DD7425D4575D}"/>
              </a:ext>
            </a:extLst>
          </p:cNvPr>
          <p:cNvSpPr txBox="1"/>
          <p:nvPr/>
        </p:nvSpPr>
        <p:spPr>
          <a:xfrm>
            <a:off x="983432" y="476672"/>
            <a:ext cx="10992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/>
              <a:t>Transactions </a:t>
            </a:r>
            <a:r>
              <a:rPr lang="en-IE" sz="2800" dirty="0"/>
              <a:t>are done by signing the hash of the last transaction and the public key of the new owner of the coin</a:t>
            </a:r>
            <a:r>
              <a:rPr lang="en-IE" sz="2800"/>
              <a:t>. 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5631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86A8-0068-4072-BB17-D11CBED7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640" y="-571500"/>
            <a:ext cx="9144000" cy="1143000"/>
          </a:xfrm>
        </p:spPr>
        <p:txBody>
          <a:bodyPr/>
          <a:lstStyle/>
          <a:p>
            <a:r>
              <a:rPr lang="en-IE" dirty="0"/>
              <a:t>How blocks are mined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1AE3B-1D7B-4EF8-A7EB-D6DDB2691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1" y="476672"/>
            <a:ext cx="12192000" cy="4752528"/>
          </a:xfrm>
        </p:spPr>
        <p:txBody>
          <a:bodyPr>
            <a:noAutofit/>
          </a:bodyPr>
          <a:lstStyle/>
          <a:p>
            <a:r>
              <a:rPr lang="en-IE" sz="4000" dirty="0"/>
              <a:t>Based on Adam Back's </a:t>
            </a:r>
            <a:r>
              <a:rPr lang="en-IE" sz="4000" dirty="0" err="1"/>
              <a:t>Hashcash</a:t>
            </a:r>
            <a:r>
              <a:rPr lang="en-IE" sz="4000" dirty="0"/>
              <a:t>.</a:t>
            </a:r>
          </a:p>
          <a:p>
            <a:r>
              <a:rPr lang="en-IE" sz="4000" dirty="0"/>
              <a:t>SHA1, SHA256 or SHA3.</a:t>
            </a:r>
          </a:p>
          <a:p>
            <a:r>
              <a:rPr lang="en-IE" sz="4000" dirty="0"/>
              <a:t>Each block uses the hash of the previous block</a:t>
            </a:r>
          </a:p>
          <a:p>
            <a:r>
              <a:rPr lang="en-IE" sz="4000" dirty="0"/>
              <a:t>Combine it with a nonce which is provided by the miner’s CPU power</a:t>
            </a:r>
          </a:p>
          <a:p>
            <a:r>
              <a:rPr lang="en-IE" sz="4000" dirty="0"/>
              <a:t>Specified number of 0’s set by the block-chains difficulty.</a:t>
            </a:r>
          </a:p>
          <a:p>
            <a:r>
              <a:rPr lang="en-IE" sz="4000" dirty="0"/>
              <a:t>Target solution rate is 2016 blocks being validated every 2 weeks</a:t>
            </a:r>
          </a:p>
        </p:txBody>
      </p:sp>
    </p:spTree>
    <p:extLst>
      <p:ext uri="{BB962C8B-B14F-4D97-AF65-F5344CB8AC3E}">
        <p14:creationId xmlns:p14="http://schemas.microsoft.com/office/powerpoint/2010/main" val="259682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 Content Layout with Table</a:t>
            </a:r>
          </a:p>
        </p:txBody>
      </p:sp>
      <p:pic>
        <p:nvPicPr>
          <p:cNvPr id="10" name="Content Placeholder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2F339F3-F650-42BD-9C04-B38B3286F8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12504364" cy="5949281"/>
          </a:xfr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 Bitcoin Events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By observing the effects of major events through-out bitcoins history we can see can get a better insight into bitcoins reliability in the future.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-459432"/>
            <a:ext cx="9144000" cy="1143000"/>
          </a:xfrm>
        </p:spPr>
        <p:txBody>
          <a:bodyPr/>
          <a:lstStyle/>
          <a:p>
            <a:r>
              <a:rPr lang="en-US" dirty="0"/>
              <a:t>Milestones in bitcoins lifespan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50F989-8F17-4E66-A81C-5918E5F085E7}"/>
              </a:ext>
            </a:extLst>
          </p:cNvPr>
          <p:cNvSpPr txBox="1"/>
          <p:nvPr/>
        </p:nvSpPr>
        <p:spPr>
          <a:xfrm>
            <a:off x="0" y="1124744"/>
            <a:ext cx="122886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/>
              <a:t>The first block made on </a:t>
            </a:r>
            <a:r>
              <a:rPr lang="en-IE" sz="3200"/>
              <a:t>the 3 January, </a:t>
            </a:r>
            <a:r>
              <a:rPr lang="en-IE" sz="3200" dirty="0"/>
              <a:t>2009.</a:t>
            </a:r>
          </a:p>
          <a:p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/>
              <a:t>Then on October 5, 2009 the New Liberty Standard give a value of 1,309.03 BTC to 1.00 dollar.</a:t>
            </a:r>
          </a:p>
          <a:p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/>
              <a:t>Laszlo </a:t>
            </a:r>
            <a:r>
              <a:rPr lang="en-IE" sz="3200" dirty="0" err="1"/>
              <a:t>Hanyecz</a:t>
            </a:r>
            <a:r>
              <a:rPr lang="en-IE" sz="3200" dirty="0"/>
              <a:t> used 10,000 BTC to purchase two pizzas and have them delivered to a house.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/>
              <a:t>On February 9, 2011 bitcoin reaches value of 1.00 dollar per coin.</a:t>
            </a: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0402-67EE-492E-A186-A616C251B07E}"/>
              </a:ext>
            </a:extLst>
          </p:cNvPr>
          <p:cNvSpPr txBox="1">
            <a:spLocks/>
          </p:cNvSpPr>
          <p:nvPr/>
        </p:nvSpPr>
        <p:spPr>
          <a:xfrm>
            <a:off x="2063552" y="0"/>
            <a:ext cx="9144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Bitcoins association with crime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054A3-2DF0-4CC1-BD12-0976EDF7200C}"/>
              </a:ext>
            </a:extLst>
          </p:cNvPr>
          <p:cNvSpPr txBox="1"/>
          <p:nvPr/>
        </p:nvSpPr>
        <p:spPr>
          <a:xfrm>
            <a:off x="0" y="571500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/>
              <a:t>On June 1, 2011 Gawker covered the illegal market The Silk Road.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/>
              <a:t>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/>
              <a:t> On October 1, 2013 Ross Ulbricht arrested.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/>
              <a:t>US senate hearing on November 18, 2013 would lead to a price jump from 685.75 to 1072.83 dollars.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/>
              <a:t>On June 27, the 30,000 seized auctioned back onto the marketplace by US Marshals in batches of 3000.</a:t>
            </a:r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-569862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Major companies that accept bitcoin</a:t>
            </a:r>
            <a:endParaRPr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3865609"/>
            <a:ext cx="3888432" cy="441240"/>
          </a:xfrm>
        </p:spPr>
        <p:txBody>
          <a:bodyPr>
            <a:noAutofit/>
          </a:bodyPr>
          <a:lstStyle/>
          <a:p>
            <a:r>
              <a:rPr lang="en-IE" sz="2800" dirty="0"/>
              <a:t>Microsoft - December 11, 2014</a:t>
            </a:r>
            <a:endParaRPr sz="2800" dirty="0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F4FD217C-1504-4E4C-92C1-E8A18DA48D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161" y="4345696"/>
            <a:ext cx="3887787" cy="2267875"/>
          </a:xfr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31D3E91-BFC7-4CAA-9AAB-710254BF97D4}"/>
              </a:ext>
            </a:extLst>
          </p:cNvPr>
          <p:cNvSpPr txBox="1">
            <a:spLocks/>
          </p:cNvSpPr>
          <p:nvPr/>
        </p:nvSpPr>
        <p:spPr>
          <a:xfrm>
            <a:off x="7311263" y="3701397"/>
            <a:ext cx="3888432" cy="441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3200" dirty="0"/>
              <a:t>Overstock.com -  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F5D3EDA-0B64-42F1-A0D9-6DA843C4D56D}"/>
              </a:ext>
            </a:extLst>
          </p:cNvPr>
          <p:cNvSpPr txBox="1">
            <a:spLocks/>
          </p:cNvSpPr>
          <p:nvPr/>
        </p:nvSpPr>
        <p:spPr>
          <a:xfrm>
            <a:off x="559768" y="4555233"/>
            <a:ext cx="3888432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E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5533B37-9EE6-474D-AFED-8E6219DDE797}"/>
              </a:ext>
            </a:extLst>
          </p:cNvPr>
          <p:cNvSpPr txBox="1">
            <a:spLocks/>
          </p:cNvSpPr>
          <p:nvPr/>
        </p:nvSpPr>
        <p:spPr>
          <a:xfrm>
            <a:off x="983432" y="793277"/>
            <a:ext cx="3888432" cy="441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800" dirty="0" err="1"/>
              <a:t>Wordpress</a:t>
            </a:r>
            <a:r>
              <a:rPr lang="en-IE" sz="2800" dirty="0"/>
              <a:t> - November 15, 2012 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FB734D50-B1AB-457E-B3CC-495B7A5CC08A}"/>
              </a:ext>
            </a:extLst>
          </p:cNvPr>
          <p:cNvSpPr txBox="1">
            <a:spLocks/>
          </p:cNvSpPr>
          <p:nvPr/>
        </p:nvSpPr>
        <p:spPr>
          <a:xfrm>
            <a:off x="479376" y="1931294"/>
            <a:ext cx="3888432" cy="2211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7A14F8EA-9B28-444C-AE82-1B15890B0DDD}"/>
              </a:ext>
            </a:extLst>
          </p:cNvPr>
          <p:cNvSpPr txBox="1">
            <a:spLocks/>
          </p:cNvSpPr>
          <p:nvPr/>
        </p:nvSpPr>
        <p:spPr>
          <a:xfrm>
            <a:off x="6795170" y="2041440"/>
            <a:ext cx="3888432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E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6E16781-1C7E-4B0F-B5C3-7E3CE0A4B78E}"/>
              </a:ext>
            </a:extLst>
          </p:cNvPr>
          <p:cNvSpPr txBox="1">
            <a:spLocks/>
          </p:cNvSpPr>
          <p:nvPr/>
        </p:nvSpPr>
        <p:spPr>
          <a:xfrm>
            <a:off x="7320136" y="612913"/>
            <a:ext cx="3888432" cy="441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800" dirty="0"/>
              <a:t>DELL – July 18, 2014  </a:t>
            </a:r>
          </a:p>
        </p:txBody>
      </p:sp>
      <p:pic>
        <p:nvPicPr>
          <p:cNvPr id="21" name="Picture 20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7E1BF018-2953-499C-852D-4E2504F276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504279"/>
            <a:ext cx="2119164" cy="2119164"/>
          </a:xfrm>
          <a:prstGeom prst="rect">
            <a:avLst/>
          </a:prstGeom>
        </p:spPr>
      </p:pic>
      <p:pic>
        <p:nvPicPr>
          <p:cNvPr id="23" name="Picture 2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88FBF7B-B425-4F4D-B153-D8728804CA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057" y="1128804"/>
            <a:ext cx="2193997" cy="2193997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1B1E21A6-E024-4B6B-9E4D-4EA66E59EF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9496" y="4471060"/>
            <a:ext cx="2191172" cy="219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1627</TotalTime>
  <Words>355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Candara</vt:lpstr>
      <vt:lpstr>Consolas</vt:lpstr>
      <vt:lpstr>Tech Computer 16x9</vt:lpstr>
      <vt:lpstr>Bitcoin</vt:lpstr>
      <vt:lpstr>Bitcoins background</vt:lpstr>
      <vt:lpstr>PowerPoint Presentation</vt:lpstr>
      <vt:lpstr>How blocks are mined</vt:lpstr>
      <vt:lpstr>Two Content Layout with Table</vt:lpstr>
      <vt:lpstr>Historic Bitcoin Events</vt:lpstr>
      <vt:lpstr>Milestones in bitcoins lifespan</vt:lpstr>
      <vt:lpstr>PowerPoint Presentation</vt:lpstr>
      <vt:lpstr>Major companies that accept bitcoin</vt:lpstr>
      <vt:lpstr>Bitcoin price as of 02/11/2017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</dc:title>
  <dc:creator>CONOR TIGHE</dc:creator>
  <cp:lastModifiedBy>CONOR TIGHE</cp:lastModifiedBy>
  <cp:revision>33</cp:revision>
  <dcterms:created xsi:type="dcterms:W3CDTF">2017-11-02T12:53:33Z</dcterms:created>
  <dcterms:modified xsi:type="dcterms:W3CDTF">2017-11-06T09:01:20Z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