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7" r:id="rId2"/>
    <p:sldId id="258" r:id="rId3"/>
    <p:sldId id="259" r:id="rId4"/>
    <p:sldId id="260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D7D10-EFF0-487A-86DA-6857DAD66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E24CEA-2D43-4FB6-990E-8C3A743D8C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0D274-2285-4550-ADA3-3FB02EC8E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3560-B16F-4372-B6DF-317EAE2F1B5A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11702-E20A-4254-9348-94CC143E9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8A8D5-AF05-4000-97BC-4D26D66DB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C789-6ACB-4B52-939E-4466905A3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843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A4DF7-7464-407E-BD71-5B23D3549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AF7A76-AAF0-4034-9A3E-BA1FFA085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2E1B4-5CE2-43B0-A65B-FF5C62510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3560-B16F-4372-B6DF-317EAE2F1B5A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A90A8-DCE2-4E30-AF85-A4D774B77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2BF04-5E65-4CF4-8D85-0ECB5873F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C789-6ACB-4B52-939E-4466905A3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08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4634F8-0220-428F-9BA6-3A5340E3A9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48F535-5B2F-4720-9A15-ADCD9B85BF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A98F3-51A2-44F0-BEED-3E4F32C0C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3560-B16F-4372-B6DF-317EAE2F1B5A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BA1DC-B749-4489-B769-A79FBECF5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2E67D-4E66-425F-8F93-4E642177E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C789-6ACB-4B52-939E-4466905A3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74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4F10C-4611-460F-941D-720A2DA9A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12E54-AF4D-46BF-B1D4-2B1FE1B8C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AF34E-AC16-4A15-9FC4-2FD1482D8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3560-B16F-4372-B6DF-317EAE2F1B5A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45EE6-D5BD-420D-BE26-4418098BB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0F317-4E51-40B7-A1F9-54FE97553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C789-6ACB-4B52-939E-4466905A3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891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13126-2996-413E-BF0A-F9717FD08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C6563-74F3-494E-BDA8-184B5345C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5BC96-98A4-478E-85C9-D32403E74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3560-B16F-4372-B6DF-317EAE2F1B5A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61C41-40DB-409B-B77C-E6901333B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2BC25-69BD-4AE0-8D9C-751D0718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C789-6ACB-4B52-939E-4466905A3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52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254C9-C75E-49BD-B55D-702E53899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BEA45-E8C2-45CC-932D-5DF6DC11BB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9F4FB-952F-441C-A219-2E78EF0B4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EE904C-3E74-48C5-96FA-84F60B48B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3560-B16F-4372-B6DF-317EAE2F1B5A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FEAD0-E590-4BD1-865C-FA7F153D5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033E5-34FA-4335-AA54-1D85EA163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C789-6ACB-4B52-939E-4466905A3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81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E1FFF-FF4A-4B90-B7E2-3243E5420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5FCA1-5F30-4EBA-A4B7-CB8360876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209C65-AB8D-4508-8EBD-9DC42ECE11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59595C-B34C-4568-9CC9-0112380B3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D07804-EF5E-42D3-BA3C-7BCD06DAEE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E75EB8-1AAB-4B0A-B7D2-43454184C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3560-B16F-4372-B6DF-317EAE2F1B5A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30AD44-E92A-4507-AD20-09CE6FBCE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5841D8-23CA-4852-A24B-E26BA0139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C789-6ACB-4B52-939E-4466905A3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569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DE4AF-BBC1-42F5-B43A-640E3758C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B902FF-18F3-4717-BEC8-E88856BD6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3560-B16F-4372-B6DF-317EAE2F1B5A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5ECF2-5F49-4C4B-A2F8-A6FB3790C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BDA7F-CB07-45A9-A3CA-8C05625B9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C789-6ACB-4B52-939E-4466905A3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100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6497A0-53DF-4A13-8E44-DF72CD2BC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3560-B16F-4372-B6DF-317EAE2F1B5A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66761D-3B63-4405-8514-2054EE57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D59289-A050-4D9E-A095-98ED28B74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C789-6ACB-4B52-939E-4466905A3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87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0AE3E-1A5F-4D16-B2A8-54E7AF4E6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1CE0F-0A61-4A3B-9B51-9531E3F7A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442694-A783-4F3E-A477-DA84FED82B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55E22D-AF25-4B32-8E35-3B7C4B483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3560-B16F-4372-B6DF-317EAE2F1B5A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DA476D-B37C-4FDA-AD4C-4E819EAEB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71DCF-9177-4B5A-B811-C341225F8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C789-6ACB-4B52-939E-4466905A3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66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1E965-BF93-42F5-829F-0AEE8E565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E74884-663E-4A28-84E4-24D0C7A269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D22C4F-897C-4047-A86A-D6CA59355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F971F-3A6E-4B2E-B6F4-DE5306E00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3560-B16F-4372-B6DF-317EAE2F1B5A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4E6B3-C3AC-48F7-96E7-43C68F30F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1D9B0-587A-4E5C-A35B-7D023F56A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C789-6ACB-4B52-939E-4466905A3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94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586E65-CB33-4B71-A712-4B386C692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A6AC8-2072-40FF-A1EC-F6E4D7762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BE873-BA92-42A1-8E85-3B8F5209E5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63560-B16F-4372-B6DF-317EAE2F1B5A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8A77B-5F8B-4CD4-B791-96D898F793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EC29C-4800-43C6-BBE6-68FC461C86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3C789-6ACB-4B52-939E-4466905A3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296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5DB81-2748-4FD7-AC25-EC61CF897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6866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E0365-5438-4686-B87B-C0D145CBC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1992"/>
            <a:ext cx="10515600" cy="5134971"/>
          </a:xfrm>
        </p:spPr>
        <p:txBody>
          <a:bodyPr>
            <a:normAutofit/>
          </a:bodyPr>
          <a:lstStyle/>
          <a:p>
            <a:r>
              <a:rPr lang="en-US" sz="2400" dirty="0"/>
              <a:t>Assumptions:</a:t>
            </a:r>
          </a:p>
          <a:p>
            <a:pPr lvl="1"/>
            <a:r>
              <a:rPr lang="en-US" sz="2000" dirty="0"/>
              <a:t>The product type is a subprime line of credit.</a:t>
            </a:r>
          </a:p>
          <a:p>
            <a:pPr lvl="1"/>
            <a:r>
              <a:rPr lang="en-US" sz="2000" dirty="0"/>
              <a:t>Customers who are </a:t>
            </a:r>
            <a:r>
              <a:rPr lang="en-US" sz="2000" dirty="0" err="1"/>
              <a:t>SelfEmployed</a:t>
            </a:r>
            <a:r>
              <a:rPr lang="en-US" sz="2000" dirty="0"/>
              <a:t>, </a:t>
            </a:r>
            <a:r>
              <a:rPr lang="en-US" sz="2000" dirty="0" err="1"/>
              <a:t>RetirementPension</a:t>
            </a:r>
            <a:r>
              <a:rPr lang="en-US" sz="2000" dirty="0"/>
              <a:t>, or </a:t>
            </a:r>
            <a:r>
              <a:rPr lang="en-US" sz="2000" dirty="0" err="1"/>
              <a:t>SocialSecurityDisability</a:t>
            </a:r>
            <a:r>
              <a:rPr lang="en-US" sz="2000" dirty="0"/>
              <a:t> can never be considered “Laid-Off”</a:t>
            </a:r>
          </a:p>
          <a:p>
            <a:pPr lvl="1"/>
            <a:r>
              <a:rPr lang="en-US" sz="2000" dirty="0"/>
              <a:t>Risk of customers who aren’t laid of remains constant throughout the analysis (BAU).</a:t>
            </a:r>
          </a:p>
          <a:p>
            <a:pPr lvl="1"/>
            <a:r>
              <a:rPr lang="en-US" sz="2000" dirty="0"/>
              <a:t>Risk of customers who are </a:t>
            </a:r>
            <a:r>
              <a:rPr lang="en-US" sz="2000" dirty="0" err="1"/>
              <a:t>SelfEmployed</a:t>
            </a:r>
            <a:r>
              <a:rPr lang="en-US" sz="2000" dirty="0"/>
              <a:t>, </a:t>
            </a:r>
            <a:r>
              <a:rPr lang="en-US" sz="2000" dirty="0" err="1"/>
              <a:t>RetirementPension</a:t>
            </a:r>
            <a:r>
              <a:rPr lang="en-US" sz="2000" dirty="0"/>
              <a:t>, or </a:t>
            </a:r>
            <a:r>
              <a:rPr lang="en-US" sz="2000" dirty="0" err="1"/>
              <a:t>SocialSecurityDisability</a:t>
            </a:r>
            <a:r>
              <a:rPr lang="en-US" sz="2000" dirty="0"/>
              <a:t> remains constant throughout the analysis (BAU).</a:t>
            </a:r>
          </a:p>
          <a:p>
            <a:pPr lvl="1"/>
            <a:endParaRPr lang="en-US" sz="2000" dirty="0"/>
          </a:p>
          <a:p>
            <a:r>
              <a:rPr lang="en-US" sz="2400" dirty="0"/>
              <a:t>Some Statistics:</a:t>
            </a:r>
          </a:p>
          <a:p>
            <a:pPr lvl="1"/>
            <a:r>
              <a:rPr lang="en-US" sz="2000" dirty="0"/>
              <a:t>81.6% (14690/18009) of customers could be considered “Laid-Off” at some point. </a:t>
            </a:r>
          </a:p>
          <a:p>
            <a:pPr lvl="1"/>
            <a:r>
              <a:rPr lang="en-US" sz="2000" dirty="0"/>
              <a:t>In the first 12 weeks, 78.3% (11497/14690) will make more if unemployed.</a:t>
            </a:r>
          </a:p>
          <a:p>
            <a:pPr lvl="1"/>
            <a:r>
              <a:rPr lang="en-US" sz="2000" dirty="0"/>
              <a:t>21.5% (3161/14690) of customers would make less on Unemployment.</a:t>
            </a:r>
          </a:p>
        </p:txBody>
      </p:sp>
    </p:spTree>
    <p:extLst>
      <p:ext uri="{BB962C8B-B14F-4D97-AF65-F5344CB8AC3E}">
        <p14:creationId xmlns:p14="http://schemas.microsoft.com/office/powerpoint/2010/main" val="1384435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A3242-4E43-4B7C-A03D-83B51F468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 Conclusion (Part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819D0-F303-4149-81CE-82615106D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b="1" dirty="0"/>
              <a:t>Portfolio Risk will decrease in the next 12 weeks.</a:t>
            </a:r>
          </a:p>
          <a:p>
            <a:pPr marL="971550" lvl="1" indent="-514350">
              <a:buAutoNum type="arabicPeriod"/>
            </a:pPr>
            <a:r>
              <a:rPr lang="en-US" b="1" dirty="0"/>
              <a:t>Average Line Balance will Decrease.</a:t>
            </a:r>
          </a:p>
          <a:p>
            <a:pPr marL="1428750" lvl="2" indent="-514350">
              <a:buAutoNum type="arabicPeriod"/>
            </a:pPr>
            <a:r>
              <a:rPr lang="en-US" dirty="0"/>
              <a:t> 80% of customer would make more if laid-off during these 12 weeks.</a:t>
            </a:r>
          </a:p>
          <a:p>
            <a:pPr marL="971550" lvl="1" indent="-514350">
              <a:buAutoNum type="arabicPeriod"/>
            </a:pPr>
            <a:r>
              <a:rPr lang="en-US" b="1" dirty="0"/>
              <a:t>Charge-Off Balance will Decrease.</a:t>
            </a:r>
          </a:p>
          <a:p>
            <a:pPr marL="1428750" lvl="2" indent="-514350">
              <a:buAutoNum type="arabicPeriod"/>
            </a:pPr>
            <a:r>
              <a:rPr lang="en-US" dirty="0"/>
              <a:t>With only laid-off customers impacting portfolio risk and 80% of those laid-off receiving a higher weekly income we should expect less defaults.</a:t>
            </a:r>
          </a:p>
          <a:p>
            <a:pPr marL="457200" lvl="1" indent="0">
              <a:buNone/>
            </a:pPr>
            <a:r>
              <a:rPr lang="en-US" dirty="0"/>
              <a:t>Please Consider: </a:t>
            </a:r>
          </a:p>
          <a:p>
            <a:pPr marL="914400" lvl="2" indent="0">
              <a:buNone/>
            </a:pPr>
            <a:r>
              <a:rPr lang="en-US" sz="1800" dirty="0"/>
              <a:t>New Applications during these first 12 weeks are going to have higher fraud rates. Being laid-off would lead to higher weekly incomes, higher weekly incomes decreases the need for a subprime loan; leaving only fraudsters applying.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94669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27704-6A89-4ECC-B377-8EF1E3235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 Conclusion (Part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2F204-19C0-49BF-B122-EEA9CD182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590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2. </a:t>
            </a:r>
            <a:r>
              <a:rPr lang="en-US" sz="2400" b="1" dirty="0"/>
              <a:t>With risk at a minimum during the first 12 weeks of Covid we should see a drastic increase in risk in the 13</a:t>
            </a:r>
            <a:r>
              <a:rPr lang="en-US" sz="2400" b="1" baseline="30000" dirty="0"/>
              <a:t>th</a:t>
            </a:r>
            <a:r>
              <a:rPr lang="en-US" sz="2400" b="1" dirty="0"/>
              <a:t> week.</a:t>
            </a:r>
          </a:p>
          <a:p>
            <a:pPr lvl="1"/>
            <a:r>
              <a:rPr lang="en-US" sz="2000" dirty="0"/>
              <a:t>Federal Unemployment made up &gt;50% of the benefits customers had in the first 12 weeks. </a:t>
            </a:r>
          </a:p>
          <a:p>
            <a:pPr lvl="1"/>
            <a:r>
              <a:rPr lang="en-US" sz="2000" dirty="0"/>
              <a:t>50% decrease in income will lead to higher Line Balances and Charge-Off rates.</a:t>
            </a:r>
            <a:endParaRPr lang="en-US" dirty="0"/>
          </a:p>
          <a:p>
            <a:pPr lvl="1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AD491A7-F4C8-4720-B5D4-EF6ECF4F543F}"/>
              </a:ext>
            </a:extLst>
          </p:cNvPr>
          <p:cNvGrpSpPr/>
          <p:nvPr/>
        </p:nvGrpSpPr>
        <p:grpSpPr>
          <a:xfrm>
            <a:off x="418770" y="3170815"/>
            <a:ext cx="6106209" cy="2939352"/>
            <a:chOff x="442833" y="3307172"/>
            <a:chExt cx="6106209" cy="293935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E252134-6313-4223-A300-BB05DCB18C38}"/>
                </a:ext>
              </a:extLst>
            </p:cNvPr>
            <p:cNvGrpSpPr/>
            <p:nvPr/>
          </p:nvGrpSpPr>
          <p:grpSpPr>
            <a:xfrm>
              <a:off x="442833" y="3307172"/>
              <a:ext cx="6106209" cy="2939352"/>
              <a:chOff x="482938" y="3756348"/>
              <a:chExt cx="6106209" cy="2939352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4E9EACE1-4182-4933-8FD0-650C494470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82938" y="3756348"/>
                <a:ext cx="6106209" cy="2939352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1772704-73D4-4AC3-8F36-CB194AB9BB01}"/>
                  </a:ext>
                </a:extLst>
              </p:cNvPr>
              <p:cNvSpPr txBox="1"/>
              <p:nvPr/>
            </p:nvSpPr>
            <p:spPr>
              <a:xfrm>
                <a:off x="2823686" y="4467627"/>
                <a:ext cx="9593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$(600)</a:t>
                </a:r>
              </a:p>
            </p:txBody>
          </p: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994325EF-5934-4720-B33A-B14C71F7BD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7100" y="4377128"/>
                <a:ext cx="55626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1C5FA07-129A-4DB9-9D89-66B939DDC8BE}"/>
                  </a:ext>
                </a:extLst>
              </p:cNvPr>
              <p:cNvSpPr txBox="1"/>
              <p:nvPr/>
            </p:nvSpPr>
            <p:spPr>
              <a:xfrm>
                <a:off x="4362570" y="4168065"/>
                <a:ext cx="18573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Pre-Pandemic Avg Income</a:t>
                </a:r>
              </a:p>
            </p:txBody>
          </p: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3433358-8B20-409D-87C9-8729C1D7EF51}"/>
                </a:ext>
              </a:extLst>
            </p:cNvPr>
            <p:cNvCxnSpPr>
              <a:cxnSpLocks/>
            </p:cNvCxnSpPr>
            <p:nvPr/>
          </p:nvCxnSpPr>
          <p:spPr>
            <a:xfrm>
              <a:off x="3637180" y="3927952"/>
              <a:ext cx="119922" cy="5846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57F0543-5A15-4E19-B7E8-D4CDC6C97707}"/>
              </a:ext>
            </a:extLst>
          </p:cNvPr>
          <p:cNvSpPr txBox="1"/>
          <p:nvPr/>
        </p:nvSpPr>
        <p:spPr>
          <a:xfrm>
            <a:off x="6549711" y="3859531"/>
            <a:ext cx="53816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Week 13: Average Laid-Off Weekly Income Drops 66% from week 12 to $300</a:t>
            </a:r>
          </a:p>
          <a:p>
            <a:pPr algn="ctr"/>
            <a:endParaRPr lang="en-US" dirty="0"/>
          </a:p>
          <a:p>
            <a:pPr algn="ctr"/>
            <a:r>
              <a:rPr lang="en-US" b="1" dirty="0"/>
              <a:t>Week 13 will have higher Average Line Balances and Charge-Off rates than pre-pandemic. Should take caution in customers running up their credit limits in the next week.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852194-F39D-4939-9391-41957D265B6A}"/>
              </a:ext>
            </a:extLst>
          </p:cNvPr>
          <p:cNvSpPr txBox="1"/>
          <p:nvPr/>
        </p:nvSpPr>
        <p:spPr>
          <a:xfrm>
            <a:off x="6549711" y="3396908"/>
            <a:ext cx="5381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Pre-Covid, the Average Weekly Income was ~$800</a:t>
            </a:r>
          </a:p>
        </p:txBody>
      </p:sp>
    </p:spTree>
    <p:extLst>
      <p:ext uri="{BB962C8B-B14F-4D97-AF65-F5344CB8AC3E}">
        <p14:creationId xmlns:p14="http://schemas.microsoft.com/office/powerpoint/2010/main" val="4022265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8D672A3-9B1C-43EF-A88A-474849FF7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44" y="4320239"/>
            <a:ext cx="12063512" cy="9337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7398DF-7DEB-4DB4-A01B-86E171C42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333"/>
            <a:ext cx="10515600" cy="1325563"/>
          </a:xfrm>
        </p:spPr>
        <p:txBody>
          <a:bodyPr/>
          <a:lstStyle/>
          <a:p>
            <a:r>
              <a:rPr lang="en-US" dirty="0"/>
              <a:t>Problem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C0C81-F659-47E7-B23E-D2B414EFF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2381"/>
            <a:ext cx="10515600" cy="5082681"/>
          </a:xfrm>
        </p:spPr>
        <p:txBody>
          <a:bodyPr/>
          <a:lstStyle/>
          <a:p>
            <a:r>
              <a:rPr lang="en-US" sz="2400" dirty="0"/>
              <a:t>Some Statistics:</a:t>
            </a:r>
          </a:p>
          <a:p>
            <a:pPr lvl="1"/>
            <a:r>
              <a:rPr lang="en-US" sz="2000" dirty="0"/>
              <a:t>From the dataset provided, 18.1% of applications are covered by the new data product.</a:t>
            </a:r>
          </a:p>
          <a:p>
            <a:pPr lvl="1"/>
            <a:r>
              <a:rPr lang="en-US" sz="2000" dirty="0"/>
              <a:t>From the dataset provided, 18.4% of funded accounts are covered by the new data product.</a:t>
            </a:r>
          </a:p>
          <a:p>
            <a:r>
              <a:rPr lang="en-US" sz="2400" dirty="0"/>
              <a:t>Should we design a model/strategy around a data product we can only use 18% of the time?</a:t>
            </a:r>
          </a:p>
          <a:p>
            <a:r>
              <a:rPr lang="en-US" sz="2400" dirty="0"/>
              <a:t>How long will it take to collect enough data for a new strategy if only 18% of apps have the data?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86F6187-D14B-4653-8798-4A2CB67335B1}"/>
              </a:ext>
            </a:extLst>
          </p:cNvPr>
          <p:cNvSpPr/>
          <p:nvPr/>
        </p:nvSpPr>
        <p:spPr>
          <a:xfrm>
            <a:off x="4061661" y="4918371"/>
            <a:ext cx="6800850" cy="4473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462EF-1F07-404F-8013-2B8D032CAA4D}"/>
              </a:ext>
            </a:extLst>
          </p:cNvPr>
          <p:cNvSpPr txBox="1"/>
          <p:nvPr/>
        </p:nvSpPr>
        <p:spPr>
          <a:xfrm>
            <a:off x="3581400" y="5483278"/>
            <a:ext cx="50292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Lower Lifetime Revenue and High Charge-Off? Does this indicate randomness/lack of importance?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79AD28-C2B7-419A-BDD7-953C3EEB1BB1}"/>
              </a:ext>
            </a:extLst>
          </p:cNvPr>
          <p:cNvSpPr txBox="1"/>
          <p:nvPr/>
        </p:nvSpPr>
        <p:spPr>
          <a:xfrm>
            <a:off x="1876425" y="3839160"/>
            <a:ext cx="843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Sometimes the lack of data can have value, in this case it doesn’t seem so.</a:t>
            </a:r>
          </a:p>
        </p:txBody>
      </p:sp>
    </p:spTree>
    <p:extLst>
      <p:ext uri="{BB962C8B-B14F-4D97-AF65-F5344CB8AC3E}">
        <p14:creationId xmlns:p14="http://schemas.microsoft.com/office/powerpoint/2010/main" val="3859045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335AC-7E5A-4E71-875B-A291CA9EB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2125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2 Continued..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E6379-8E8B-497E-BC87-DE9866817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5033963"/>
          </a:xfrm>
        </p:spPr>
        <p:txBody>
          <a:bodyPr/>
          <a:lstStyle/>
          <a:p>
            <a:r>
              <a:rPr lang="en-US" dirty="0"/>
              <a:t>If we decide that 4,500 funded accounts is enough to develop a business strategy, we can use a segmentation technique to identify riskier customers.</a:t>
            </a:r>
          </a:p>
          <a:p>
            <a:pPr lvl="1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81CF114-D7F4-4029-8B61-5F7C36253CA0}"/>
              </a:ext>
            </a:extLst>
          </p:cNvPr>
          <p:cNvGrpSpPr/>
          <p:nvPr/>
        </p:nvGrpSpPr>
        <p:grpSpPr>
          <a:xfrm>
            <a:off x="-212239" y="2325101"/>
            <a:ext cx="7265029" cy="3627434"/>
            <a:chOff x="4088771" y="1808085"/>
            <a:chExt cx="7265029" cy="362743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554A050-6685-4AEE-A445-E9FCB0DDD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88771" y="1808085"/>
              <a:ext cx="7265029" cy="3627434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1332379-D8BA-44C4-B3A4-CC47E4437CDA}"/>
                </a:ext>
              </a:extLst>
            </p:cNvPr>
            <p:cNvSpPr txBox="1"/>
            <p:nvPr/>
          </p:nvSpPr>
          <p:spPr>
            <a:xfrm>
              <a:off x="6753225" y="4115352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96099B5-F6CE-4C42-8B27-6860966DFB3D}"/>
                </a:ext>
              </a:extLst>
            </p:cNvPr>
            <p:cNvSpPr txBox="1"/>
            <p:nvPr/>
          </p:nvSpPr>
          <p:spPr>
            <a:xfrm>
              <a:off x="4752976" y="4115352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C2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6A55C58-158E-4A5D-B3D6-449ACBC24AF0}"/>
                </a:ext>
              </a:extLst>
            </p:cNvPr>
            <p:cNvSpPr txBox="1"/>
            <p:nvPr/>
          </p:nvSpPr>
          <p:spPr>
            <a:xfrm>
              <a:off x="10346696" y="4115352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C3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8CC7FF6-692A-4A9E-8213-A31F37A4177D}"/>
                </a:ext>
              </a:extLst>
            </p:cNvPr>
            <p:cNvSpPr txBox="1"/>
            <p:nvPr/>
          </p:nvSpPr>
          <p:spPr>
            <a:xfrm>
              <a:off x="8346447" y="4115352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C4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B85BE6A2-812D-4C10-9ED9-333811420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250" y="5715000"/>
            <a:ext cx="5734050" cy="9715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954A2F5-0350-4AEF-B984-94B0A18DE020}"/>
              </a:ext>
            </a:extLst>
          </p:cNvPr>
          <p:cNvSpPr txBox="1"/>
          <p:nvPr/>
        </p:nvSpPr>
        <p:spPr>
          <a:xfrm>
            <a:off x="6731486" y="2171524"/>
            <a:ext cx="532081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Found 3 Features that can split the funded accounts into 4 Classes.</a:t>
            </a:r>
          </a:p>
          <a:p>
            <a:pPr algn="ctr"/>
            <a:r>
              <a:rPr lang="en-US" sz="1400" b="1" dirty="0"/>
              <a:t>PROJ_TO_APP_RATIO </a:t>
            </a:r>
            <a:r>
              <a:rPr lang="en-US" sz="1400" dirty="0"/>
              <a:t>– This is (Annual Income From Application/Annual Income From Vendor). People often lie about their income on applications. If this value is &gt; 1 they have overstated their income. </a:t>
            </a:r>
            <a:r>
              <a:rPr lang="en-US" sz="1400" b="1" dirty="0"/>
              <a:t>Could be fraudsters guessing income.</a:t>
            </a:r>
          </a:p>
          <a:p>
            <a:pPr algn="ctr"/>
            <a:r>
              <a:rPr lang="en-US" sz="1400" b="1" dirty="0"/>
              <a:t>2019_ANNUAL_BASE </a:t>
            </a:r>
            <a:r>
              <a:rPr lang="en-US" sz="1400" dirty="0"/>
              <a:t>– What was the customers annual base compensation in 2019. -999 if annual base compensation not available for 2019.</a:t>
            </a:r>
          </a:p>
          <a:p>
            <a:pPr algn="ctr"/>
            <a:r>
              <a:rPr lang="en-US" sz="1400" b="1" dirty="0" err="1"/>
              <a:t>App_Income_Amount</a:t>
            </a:r>
            <a:r>
              <a:rPr lang="en-US" sz="1400" b="1" dirty="0"/>
              <a:t> </a:t>
            </a:r>
            <a:r>
              <a:rPr lang="en-US" sz="1400" dirty="0"/>
              <a:t>– What is the Amount per </a:t>
            </a:r>
            <a:r>
              <a:rPr lang="en-US" sz="1400" dirty="0" err="1"/>
              <a:t>paycycle</a:t>
            </a:r>
            <a:r>
              <a:rPr lang="en-US" sz="1400" dirty="0"/>
              <a:t> the customer receives.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53649D4-1F1D-4C4C-8FC9-E801ABB250BB}"/>
              </a:ext>
            </a:extLst>
          </p:cNvPr>
          <p:cNvSpPr/>
          <p:nvPr/>
        </p:nvSpPr>
        <p:spPr>
          <a:xfrm>
            <a:off x="1354293" y="3343307"/>
            <a:ext cx="907422" cy="241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50B3B10-40FE-462F-B2FE-177F4BFDE963}"/>
              </a:ext>
            </a:extLst>
          </p:cNvPr>
          <p:cNvSpPr/>
          <p:nvPr/>
        </p:nvSpPr>
        <p:spPr>
          <a:xfrm>
            <a:off x="4553093" y="3330607"/>
            <a:ext cx="907422" cy="241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FALSE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2B55902-E6D2-4968-8058-3BB752FFBF04}"/>
              </a:ext>
            </a:extLst>
          </p:cNvPr>
          <p:cNvSpPr/>
          <p:nvPr/>
        </p:nvSpPr>
        <p:spPr>
          <a:xfrm>
            <a:off x="3420275" y="4618040"/>
            <a:ext cx="1685125" cy="108426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704512-5BC5-4B23-B9E1-0FC7B5F13381}"/>
              </a:ext>
            </a:extLst>
          </p:cNvPr>
          <p:cNvSpPr txBox="1"/>
          <p:nvPr/>
        </p:nvSpPr>
        <p:spPr>
          <a:xfrm>
            <a:off x="6731486" y="5287450"/>
            <a:ext cx="53208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 limited this strategy to 3 features because of the amount of data available and fear of overfitting. More data and complex tree-based models would lead to improved risk segmentation techniques/strategy.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47FCB7-D9A5-4D31-A660-E0EFC613C9BD}"/>
              </a:ext>
            </a:extLst>
          </p:cNvPr>
          <p:cNvSpPr txBox="1"/>
          <p:nvPr/>
        </p:nvSpPr>
        <p:spPr>
          <a:xfrm>
            <a:off x="7317659" y="4758366"/>
            <a:ext cx="4148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This New Vendor has at least 2 features that rank risk</a:t>
            </a:r>
            <a:endParaRPr lang="en-US" b="1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518B8D9-FFE5-4FEB-BB01-AB8BCCFAD2AD}"/>
              </a:ext>
            </a:extLst>
          </p:cNvPr>
          <p:cNvCxnSpPr/>
          <p:nvPr/>
        </p:nvCxnSpPr>
        <p:spPr>
          <a:xfrm>
            <a:off x="6045686" y="5952535"/>
            <a:ext cx="0" cy="6583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02B1B96-C331-41BF-AF7B-4AD376649AD1}"/>
              </a:ext>
            </a:extLst>
          </p:cNvPr>
          <p:cNvCxnSpPr/>
          <p:nvPr/>
        </p:nvCxnSpPr>
        <p:spPr>
          <a:xfrm>
            <a:off x="2654786" y="5952535"/>
            <a:ext cx="0" cy="6583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530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A3242-4E43-4B7C-A03D-83B51F468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819D0-F303-4149-81CE-82615106D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75669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AutoNum type="arabicPeriod"/>
            </a:pPr>
            <a:r>
              <a:rPr lang="en-US" sz="2400" dirty="0"/>
              <a:t>Is it worth purchasing this data?</a:t>
            </a:r>
          </a:p>
          <a:p>
            <a:pPr marL="971550" lvl="1" indent="-514350">
              <a:buAutoNum type="arabicPeriod"/>
            </a:pPr>
            <a:r>
              <a:rPr lang="en-US" sz="2000" b="1" dirty="0"/>
              <a:t>No</a:t>
            </a:r>
            <a:r>
              <a:rPr lang="en-US" sz="2000" dirty="0"/>
              <a:t>, I think that we should have at least 50% coverage. It will take us years to collect enough data for a ML strategy if only 18% of apps have data. We need more data.</a:t>
            </a:r>
          </a:p>
          <a:p>
            <a:pPr marL="971550" lvl="1" indent="-514350">
              <a:buAutoNum type="arabicPeriod"/>
            </a:pPr>
            <a:r>
              <a:rPr lang="en-US" sz="2000" dirty="0"/>
              <a:t>We also need to compare this vendor to CBB or TU. Maybe these new features have no improvement over normal credit bureau indicators.</a:t>
            </a:r>
          </a:p>
          <a:p>
            <a:pPr marL="971550" lvl="1" indent="-514350">
              <a:buAutoNum type="arabicPeriod"/>
            </a:pPr>
            <a:r>
              <a:rPr lang="en-US" sz="2000" dirty="0"/>
              <a:t>Need to know how much this data costs per application. If it is $23 per application, I would say it is not worth investing in.</a:t>
            </a:r>
          </a:p>
          <a:p>
            <a:pPr marL="514350" indent="-514350">
              <a:buAutoNum type="arabicPeriod"/>
            </a:pPr>
            <a:r>
              <a:rPr lang="en-US" sz="2400" dirty="0"/>
              <a:t>The new features do rank risk.</a:t>
            </a:r>
          </a:p>
          <a:p>
            <a:pPr marL="971550" lvl="1" indent="-514350">
              <a:buAutoNum type="arabicPeriod"/>
            </a:pPr>
            <a:r>
              <a:rPr lang="en-US" sz="2000" dirty="0"/>
              <a:t>The simple segmentation technique on previous slide does a good job of ranking charge off without overfitting (</a:t>
            </a:r>
            <a:r>
              <a:rPr lang="en-US" sz="2000" dirty="0" err="1"/>
              <a:t>val</a:t>
            </a:r>
            <a:r>
              <a:rPr lang="en-US" sz="2000" dirty="0"/>
              <a:t> and dev rate for C4 are within +/-3%)</a:t>
            </a:r>
          </a:p>
          <a:p>
            <a:pPr marL="971550" lvl="1" indent="-514350">
              <a:buAutoNum type="arabicPeriod"/>
            </a:pPr>
            <a:r>
              <a:rPr lang="en-US" sz="2000" dirty="0"/>
              <a:t>Is $23 per funded customer worth the time/effort required to integrate this product into UW?</a:t>
            </a:r>
          </a:p>
          <a:p>
            <a:pPr marL="971550" lvl="1" indent="-514350">
              <a:buAutoNum type="arabicPeriod"/>
            </a:pPr>
            <a:endParaRPr lang="en-US" sz="2000" dirty="0"/>
          </a:p>
          <a:p>
            <a:pPr marL="971550" lvl="1" indent="-514350">
              <a:buAutoNum type="arabicPeriod"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F0FA11-A574-43E6-B466-489D85540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975" y="4039394"/>
            <a:ext cx="5734050" cy="971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90DEB7-F20B-435F-ACBE-558C29B57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436" y="5819527"/>
            <a:ext cx="10359128" cy="8418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9C09D8-0260-4E4F-8C73-7977684B0182}"/>
              </a:ext>
            </a:extLst>
          </p:cNvPr>
          <p:cNvSpPr txBox="1"/>
          <p:nvPr/>
        </p:nvSpPr>
        <p:spPr>
          <a:xfrm>
            <a:off x="55574" y="5092070"/>
            <a:ext cx="12080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If our team decides this enough data to build a strategy, we can swap out C4. This would free up $430K for other products, increase average lifetime revenue by $23, and decrease 4M Charge Off rates by 1%. Decreasing Application to Booked by 0.5%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D94BEF-A38C-42F6-A065-4F573380C855}"/>
              </a:ext>
            </a:extLst>
          </p:cNvPr>
          <p:cNvSpPr/>
          <p:nvPr/>
        </p:nvSpPr>
        <p:spPr>
          <a:xfrm>
            <a:off x="3228975" y="4800600"/>
            <a:ext cx="5734050" cy="210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88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</TotalTime>
  <Words>866</Words>
  <Application>Microsoft Office PowerPoint</Application>
  <PresentationFormat>Widescreen</PresentationFormat>
  <Paragraphs>60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Problem 1</vt:lpstr>
      <vt:lpstr>Problem 1 Conclusion (Part 1)</vt:lpstr>
      <vt:lpstr>Problem 1 Conclusion (Part 2)</vt:lpstr>
      <vt:lpstr>Problem 2</vt:lpstr>
      <vt:lpstr>Problem 2 Continued.. </vt:lpstr>
      <vt:lpstr>Problem 2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TF Holdings  Data Challenge</dc:title>
  <dc:creator>Conor</dc:creator>
  <cp:lastModifiedBy>Conor</cp:lastModifiedBy>
  <cp:revision>6</cp:revision>
  <dcterms:created xsi:type="dcterms:W3CDTF">2022-02-03T23:40:08Z</dcterms:created>
  <dcterms:modified xsi:type="dcterms:W3CDTF">2022-02-04T21:46:50Z</dcterms:modified>
</cp:coreProperties>
</file>