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-2381"/>
            <a:ext cx="9144000" cy="3902869"/>
          </a:xfrm>
          <a:custGeom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Shape 58"/>
          <p:cNvSpPr txBox="1"/>
          <p:nvPr>
            <p:ph type="ctrTitle"/>
          </p:nvPr>
        </p:nvSpPr>
        <p:spPr>
          <a:xfrm>
            <a:off x="607501" y="1086860"/>
            <a:ext cx="7929000" cy="2228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100"/>
              <a:buFont typeface="Century Gothic"/>
              <a:buNone/>
              <a:defRPr b="1" i="0" sz="41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07501" y="3960635"/>
            <a:ext cx="7929000" cy="32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855663" y="1714939"/>
            <a:ext cx="3671335" cy="1877979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Shape 65"/>
          <p:cNvSpPr txBox="1"/>
          <p:nvPr>
            <p:ph type="title"/>
          </p:nvPr>
        </p:nvSpPr>
        <p:spPr>
          <a:xfrm>
            <a:off x="1017817" y="1826968"/>
            <a:ext cx="3286800" cy="1505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1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617000" y="1714500"/>
            <a:ext cx="3660300" cy="1721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1639491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Shape 72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14034" y="1666715"/>
            <a:ext cx="3889500" cy="2729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40561" y="1666715"/>
            <a:ext cx="3895800" cy="2729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0"/>
            <a:ext cx="9144000" cy="1639491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Shape 80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14034" y="1666715"/>
            <a:ext cx="7915800" cy="272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1"/>
            <a:ext cx="9144000" cy="3902869"/>
          </a:xfrm>
          <a:custGeom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Shape 87"/>
          <p:cNvSpPr txBox="1"/>
          <p:nvPr>
            <p:ph type="title"/>
          </p:nvPr>
        </p:nvSpPr>
        <p:spPr>
          <a:xfrm>
            <a:off x="607500" y="2213547"/>
            <a:ext cx="7921200" cy="110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1" i="0" sz="3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07500" y="3960901"/>
            <a:ext cx="7921200" cy="325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r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0"/>
            <a:ext cx="9144000" cy="1639491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Shape 94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11046" y="1631156"/>
            <a:ext cx="3892500" cy="432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611047" y="2063354"/>
            <a:ext cx="3892500" cy="2332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4640561" y="1631156"/>
            <a:ext cx="3895800" cy="432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4" type="body"/>
          </p:nvPr>
        </p:nvSpPr>
        <p:spPr>
          <a:xfrm>
            <a:off x="4640561" y="2063354"/>
            <a:ext cx="3895800" cy="2332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0"/>
            <a:ext cx="9144000" cy="1639491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Shape 104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804863" y="334565"/>
            <a:ext cx="2660653" cy="1360987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Shape 114"/>
          <p:cNvSpPr txBox="1"/>
          <p:nvPr>
            <p:ph type="title"/>
          </p:nvPr>
        </p:nvSpPr>
        <p:spPr>
          <a:xfrm>
            <a:off x="804863" y="334566"/>
            <a:ext cx="2660700" cy="1213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  <a:defRPr b="1" i="0" sz="15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641725" y="334566"/>
            <a:ext cx="4689600" cy="4061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804863" y="1695554"/>
            <a:ext cx="2660700" cy="270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11046" y="545642"/>
            <a:ext cx="3639600" cy="1212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2" name="Shape 122"/>
          <p:cNvSpPr/>
          <p:nvPr>
            <p:ph idx="2" type="pic"/>
          </p:nvPr>
        </p:nvSpPr>
        <p:spPr>
          <a:xfrm>
            <a:off x="4573588" y="0"/>
            <a:ext cx="4570500" cy="5143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11046" y="1758513"/>
            <a:ext cx="3639600" cy="263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2914358" y="4531022"/>
            <a:ext cx="73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442797" y="4531022"/>
            <a:ext cx="24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647017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07500" y="3600450"/>
            <a:ext cx="7921200" cy="425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Shape 129"/>
          <p:cNvSpPr/>
          <p:nvPr>
            <p:ph idx="2" type="pic"/>
          </p:nvPr>
        </p:nvSpPr>
        <p:spPr>
          <a:xfrm>
            <a:off x="0" y="0"/>
            <a:ext cx="9144000" cy="36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07500" y="4025503"/>
            <a:ext cx="7921200" cy="370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473773" y="811092"/>
            <a:ext cx="4749309" cy="2429389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Shape 136"/>
          <p:cNvSpPr txBox="1"/>
          <p:nvPr>
            <p:ph type="title"/>
          </p:nvPr>
        </p:nvSpPr>
        <p:spPr>
          <a:xfrm>
            <a:off x="638239" y="928876"/>
            <a:ext cx="4420500" cy="1984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i="0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39893" y="3332760"/>
            <a:ext cx="4418700" cy="534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5680982" y="811092"/>
            <a:ext cx="2857500" cy="3056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0"/>
            <a:ext cx="9144000" cy="1639491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Shape 144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 rot="5400000">
            <a:off x="3190864" y="-944999"/>
            <a:ext cx="2755800" cy="7922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5752238" y="334567"/>
            <a:ext cx="3391764" cy="4061221"/>
          </a:xfrm>
          <a:custGeom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Shape 151"/>
          <p:cNvSpPr txBox="1"/>
          <p:nvPr>
            <p:ph type="title"/>
          </p:nvPr>
        </p:nvSpPr>
        <p:spPr>
          <a:xfrm rot="5400000">
            <a:off x="5147648" y="1429628"/>
            <a:ext cx="3851100" cy="1871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 rot="5400000">
            <a:off x="1056255" y="-114233"/>
            <a:ext cx="4061100" cy="4958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07500" y="1638301"/>
            <a:ext cx="7922400" cy="2755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ctrTitle"/>
          </p:nvPr>
        </p:nvSpPr>
        <p:spPr>
          <a:xfrm>
            <a:off x="607501" y="1086860"/>
            <a:ext cx="7929000" cy="2228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100"/>
              <a:buFont typeface="Century Gothic"/>
              <a:buNone/>
            </a:pPr>
            <a:r>
              <a:rPr b="1" i="0" lang="en" sz="41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CSC380 – Airplane Application</a:t>
            </a:r>
            <a:endParaRPr b="1" i="0" sz="41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607501" y="3960635"/>
            <a:ext cx="7929000" cy="32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Andrew Spano, Jimmy Nguyen, Zachary Gudlin</a:t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7494" y="-856634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4238850" y="1567625"/>
            <a:ext cx="4042200" cy="3481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2794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" sz="1800"/>
              <a:t>This is a diagram of how UserController interacts with User.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794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 previously discussed, UserController is our main model controller to access all data.</a:t>
            </a:r>
            <a:endParaRPr sz="1800"/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4848450" y="171125"/>
            <a:ext cx="4042200" cy="89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UML Sequence Diagram</a:t>
            </a:r>
            <a:endParaRPr sz="2400"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541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017817" y="1826968"/>
            <a:ext cx="3286891" cy="15058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</a:pPr>
            <a:r>
              <a:rPr b="1" i="0" lang="en" sz="2400" u="sng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Members</a:t>
            </a:r>
            <a:br>
              <a:rPr b="1" i="0" lang="en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" sz="23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Andrew Spano</a:t>
            </a:r>
            <a:br>
              <a:rPr b="0" i="0" lang="en" sz="23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" sz="23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Jimmy Nguyen</a:t>
            </a:r>
            <a:br>
              <a:rPr b="0" i="0" lang="en" sz="23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lang="en" sz="2300"/>
              <a:t>Zak </a:t>
            </a:r>
            <a:r>
              <a:rPr b="0" i="0" lang="en" sz="23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Gudlin</a:t>
            </a:r>
            <a:endParaRPr b="0" i="0" sz="23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617000" y="175675"/>
            <a:ext cx="3660300" cy="1721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algn="ctr">
              <a:spcBef>
                <a:spcPts val="300"/>
              </a:spcBef>
              <a:spcAft>
                <a:spcPts val="500"/>
              </a:spcAft>
              <a:buNone/>
            </a:pPr>
            <a:r>
              <a:rPr lang="en"/>
              <a:t>Project Stats: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651650" y="540800"/>
            <a:ext cx="3486600" cy="4374000"/>
          </a:xfrm>
          <a:prstGeom prst="rect">
            <a:avLst/>
          </a:prstGeom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Zachary Gudlin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insertions:    </a:t>
            </a:r>
            <a:r>
              <a:rPr lang="en" sz="75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7464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(36%)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deletions:     </a:t>
            </a:r>
            <a:r>
              <a:rPr lang="en" sz="7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3081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(29%)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files:         488 (32%)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commits:       194 (33%)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lines changed: 10545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first commit:  Mon Feb 5 16:36:02 2018 -0500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last commit:   Thu May 3 14:54:22 2018 -0400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Andrew Spano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insertions:    </a:t>
            </a:r>
            <a:r>
              <a:rPr lang="en" sz="75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3052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(15%)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deletions:     </a:t>
            </a:r>
            <a:r>
              <a:rPr lang="en" sz="7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1498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(14%)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files:         191 (13%)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commits:       211 (37%)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lines changed: 4550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first commit:  Thu Feb 1 14:24:42 2018 -0500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last commit:   Thu May 3 13:40:09 2018 -0400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Jimmy Nguyen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insertions:    </a:t>
            </a:r>
            <a:r>
              <a:rPr lang="en" sz="75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9951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(49%)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deletions:     </a:t>
            </a:r>
            <a:r>
              <a:rPr lang="en" sz="7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6058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(57%)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files:         835 (55%)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commits:       173 (30%)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lines changed: 22434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first commit:  Mon Feb 5 23:11:17 2018 -0500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last commit:   Thu May 3 15:08:08 2018 -0400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insertions:    </a:t>
            </a:r>
            <a:r>
              <a:rPr lang="en" sz="75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20467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(100%)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deletions:     </a:t>
            </a:r>
            <a:r>
              <a:rPr lang="en" sz="7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10637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(100%)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files:         1514 (100%)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commits:       483 (100%)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3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175" name="Shape 175"/>
          <p:cNvSpPr txBox="1"/>
          <p:nvPr>
            <p:ph idx="4294967295" type="body"/>
          </p:nvPr>
        </p:nvSpPr>
        <p:spPr>
          <a:xfrm>
            <a:off x="402700" y="1780500"/>
            <a:ext cx="8133900" cy="3128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application consists of three parts.</a:t>
            </a:r>
            <a:endParaRPr sz="20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1</a:t>
            </a: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administrative controls. A system administrator can set up a plane, airport, flight, and accounts for users to book flights under. 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</a:t>
            </a: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users to book/manage their flights with the option to book flights with baggage plans (at additional costs).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3</a:t>
            </a: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users to rent a vehicle nearby their destination airport.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b="1" i="0" lang="en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Modular Code Base</a:t>
            </a:r>
            <a:br>
              <a:rPr b="1" i="0" lang="en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Launcher, MenuBar, GuiApplication]</a:t>
            </a:r>
            <a:endParaRPr b="1" i="0" sz="12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14025" y="4963275"/>
            <a:ext cx="3889500" cy="55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Implementing modular code base that can be easily added/removed without affecting other functionality. </a:t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4640561" y="1666715"/>
            <a:ext cx="3895937" cy="305595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GuiApplication is an interface for creating windows.</a:t>
            </a:r>
            <a:endParaRPr sz="1100"/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MenuBar is a standalone addition to our main stage. It only appears after login and can be added/removed easily.</a:t>
            </a:r>
            <a:endParaRPr sz="1100"/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BorderPane.setCenter() was used to dynamically change content on our existing main stage.</a:t>
            </a:r>
            <a:endParaRPr sz="1100"/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88" y="1634612"/>
            <a:ext cx="3200125" cy="21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b="1" i="0" lang="en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 Application</a:t>
            </a:r>
            <a:endParaRPr b="1" i="0" sz="3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15825" y="4124625"/>
            <a:ext cx="5416200" cy="865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778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66700" lvl="0" marL="254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GuiApplication is an interface that requires implementation to create </a:t>
            </a:r>
            <a:r>
              <a:rPr lang="en"/>
              <a:t>a new </a:t>
            </a:r>
            <a:r>
              <a:rPr b="0" i="0" lang="en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window view. It </a:t>
            </a:r>
            <a:r>
              <a:rPr lang="en"/>
              <a:t>was only dependent on itself.</a:t>
            </a:r>
            <a:endParaRPr/>
          </a:p>
          <a:p>
            <a:pPr indent="-177800" lvl="0" marL="254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5890700" y="1379450"/>
            <a:ext cx="2712300" cy="3407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Ensures that every window is organized and has all its dependencies.</a:t>
            </a:r>
            <a:endParaRPr sz="1100"/>
          </a:p>
          <a:p>
            <a:pPr indent="-165100" lvl="0" marL="254000" marR="0" rtl="0" algn="ctr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ctr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Every window was set with BorderPane.setCenter(); so our stage was dynamically changing content.</a:t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75" y="1844275"/>
            <a:ext cx="4114800" cy="16583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36000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b="1" i="0" lang="en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Static Methodology </a:t>
            </a:r>
            <a:br>
              <a:rPr b="1" i="0" lang="en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APZState, AdminState, FilePath]</a:t>
            </a:r>
            <a:endParaRPr b="1" i="0" sz="12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551625" y="4242346"/>
            <a:ext cx="3889500" cy="1727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Implementing static methods and variables that can be accessed multiple times</a:t>
            </a:r>
            <a:r>
              <a:rPr lang="en"/>
              <a:t> without creating objs</a:t>
            </a:r>
            <a:endParaRPr sz="1100"/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4640561" y="1666715"/>
            <a:ext cx="3895937" cy="305595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APZState would save our user information.</a:t>
            </a:r>
            <a:endParaRPr sz="1100"/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AdminState saved software configured files for user us</a:t>
            </a:r>
            <a:r>
              <a:rPr lang="en"/>
              <a:t>age</a:t>
            </a: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100"/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Path would save paths to files via String.</a:t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50" y="1666726"/>
            <a:ext cx="3113115" cy="20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b="1" i="0" lang="en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APZState</a:t>
            </a:r>
            <a:endParaRPr b="1" i="0" sz="3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5752258" y="969711"/>
            <a:ext cx="3272246" cy="385167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a save state had to be called, it would be done so via APZState.saveInformation(); </a:t>
            </a:r>
            <a:r>
              <a:rPr lang="en"/>
              <a:t>which would execute a binary write.</a:t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0" lvl="0" marL="254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APZState had static methods to save and load in files. 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650" y="1840500"/>
            <a:ext cx="5360450" cy="2302725"/>
          </a:xfrm>
          <a:prstGeom prst="rect">
            <a:avLst/>
          </a:prstGeom>
          <a:noFill/>
          <a:ln>
            <a:noFill/>
          </a:ln>
          <a:effectLst>
            <a:reflection blurRad="0" dir="5400000" dist="66675" endA="0" endPos="33000" fadeDir="5400012" kx="0" rotWithShape="0" algn="bl" stA="55000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b="1" i="0" lang="en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Path</a:t>
            </a:r>
            <a:endParaRPr b="1" i="0" sz="3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5954050" y="1570025"/>
            <a:ext cx="2984700" cy="3346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77800" lvl="0" marL="254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266700" lvl="0" marL="254000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GuiApplication is an interface that requires your implementation to create a new window view. </a:t>
            </a:r>
            <a:endParaRPr/>
          </a:p>
          <a:p>
            <a:pPr indent="-177800" lvl="0" marL="254000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FilePath for example was used to set the path for </a:t>
            </a:r>
            <a:r>
              <a:rPr lang="en"/>
              <a:t>assets as opposed to being hard coded.</a:t>
            </a:r>
            <a:endParaRPr sz="1100"/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Ex. new Image(FilePath.LOGO_IMAGE);</a:t>
            </a:r>
            <a:endParaRPr b="0" i="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25" y="1722425"/>
            <a:ext cx="5402125" cy="24414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19000" stPos="0" sy="-100000" ky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607500" y="171125"/>
            <a:ext cx="3395100" cy="89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UML Class Diagram</a:t>
            </a:r>
            <a:endParaRPr sz="2400"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14025" y="1567625"/>
            <a:ext cx="3395100" cy="3481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254000" lvl="0" marL="254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program uses a lot of composition. It all starts from UserController.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0" lvl="0" marL="254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controller has a list of users. Each user has a list of flights they booked. Each flight has a plane and airport.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0" lvl="0" marL="254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creates a tree-like composition.</a:t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525" y="0"/>
            <a:ext cx="49824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