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358" r:id="rId5"/>
    <p:sldId id="365" r:id="rId6"/>
    <p:sldId id="366" r:id="rId7"/>
    <p:sldId id="367" r:id="rId8"/>
    <p:sldId id="368" r:id="rId9"/>
    <p:sldId id="369" r:id="rId10"/>
  </p:sldIdLst>
  <p:sldSz cx="12192000" cy="6858000"/>
  <p:notesSz cx="6797675" cy="99282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маров Иван Игорьевич" initials="КИИ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00CC"/>
    <a:srgbClr val="0000FF"/>
    <a:srgbClr val="17375E"/>
    <a:srgbClr val="003300"/>
    <a:srgbClr val="006600"/>
    <a:srgbClr val="6600FF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9" autoAdjust="0"/>
    <p:restoredTop sz="94595" autoAdjust="0"/>
  </p:normalViewPr>
  <p:slideViewPr>
    <p:cSldViewPr>
      <p:cViewPr varScale="1">
        <p:scale>
          <a:sx n="68" d="100"/>
          <a:sy n="68" d="100"/>
        </p:scale>
        <p:origin x="90" y="8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96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96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5669C518-DBB2-4B05-A1A3-5BF7854C261E}" type="datetimeFigureOut">
              <a:rPr lang="ru-RU" altLang="ru-RU"/>
              <a:pPr>
                <a:defRPr/>
              </a:pPr>
              <a:t>25.09.2022</a:t>
            </a:fld>
            <a:endParaRPr lang="ru-RU" alt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8050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96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9D51F9F-232A-43D5-AA53-47384DD9F9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1871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Изображение выглядит как фотография, здание, старый, черный&#10;&#10;Автоматически созданное описание"/>
          <p:cNvPicPr>
            <a:picLocks noChangeAspect="1" noChangeArrowheads="1"/>
          </p:cNvPicPr>
          <p:nvPr userDrawn="1"/>
        </p:nvPicPr>
        <p:blipFill>
          <a:blip r:embed="rId2" cstate="print"/>
          <a:srcRect b="24268"/>
          <a:stretch>
            <a:fillRect/>
          </a:stretch>
        </p:blipFill>
        <p:spPr bwMode="auto">
          <a:xfrm>
            <a:off x="-1584" y="973138"/>
            <a:ext cx="1219200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0" y="6851650"/>
            <a:ext cx="121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29928" y="17463"/>
            <a:ext cx="13049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3" y="136525"/>
            <a:ext cx="32273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A78C-C003-4DC9-9E5A-AA859512C4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436D9-35F5-4C38-A73C-89292A2085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0" y="6851650"/>
            <a:ext cx="121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1482391" y="6507169"/>
            <a:ext cx="49212" cy="3333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EzhovGA\Desktop\mpei_logo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" y="87313"/>
            <a:ext cx="234791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8429" y="0"/>
            <a:ext cx="6635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2565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11531601" y="6467481"/>
            <a:ext cx="515939" cy="365125"/>
          </a:xfrm>
        </p:spPr>
        <p:txBody>
          <a:bodyPr/>
          <a:lstStyle>
            <a:lvl1pPr>
              <a:defRPr sz="1400" b="1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D759ECA-15C6-437E-AEE9-2486BE2464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41EE-F7AC-4F69-AB29-684B61805B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AB3B-6C66-44D7-8485-E0325D9AB6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6966-C864-423D-8D97-E0836D1691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4C33C-D6F6-4484-8219-A84A800EE3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4C2A4-5290-4A48-A064-88053458B1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DBD59-5B56-4976-A3C6-3DCC02897C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50E28-787D-4115-AB5D-61A6E17DAD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B2E96C-671D-48EA-9143-3AC2EB1E9FA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344" y="980728"/>
            <a:ext cx="11809312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 </a:t>
            </a:r>
            <a:r>
              <a:rPr lang="ru-RU" sz="2800" dirty="0">
                <a:solidFill>
                  <a:srgbClr val="0000CC"/>
                </a:solidFill>
                <a:effectLst/>
                <a:latin typeface="+mn-lt"/>
                <a:ea typeface="Arial" panose="020B0604020202020204" pitchFamily="34" charset="0"/>
              </a:rPr>
              <a:t>«Технологии индустрии 4.0 для наукоемких отраслей»</a:t>
            </a:r>
            <a:r>
              <a:rPr lang="ru-RU" sz="4000" b="1" dirty="0">
                <a:solidFill>
                  <a:srgbClr val="0000CC"/>
                </a:solidFill>
                <a:latin typeface="+mn-lt"/>
              </a:rPr>
              <a:t>&gt;</a:t>
            </a:r>
            <a:endParaRPr lang="ru-RU" sz="2800" b="1" dirty="0">
              <a:solidFill>
                <a:srgbClr val="0000CC"/>
              </a:solidFill>
              <a:latin typeface="+mn-lt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&lt;</a:t>
            </a:r>
            <a:r>
              <a:rPr lang="ru-RU" sz="2800" dirty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</a:rPr>
              <a:t>Универсальный дрон с применением импеллера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&gt;</a:t>
            </a:r>
          </a:p>
          <a:p>
            <a:pPr algn="ctr" eaLnBrk="1" hangingPunct="1">
              <a:spcAft>
                <a:spcPts val="600"/>
              </a:spcAft>
              <a:defRPr/>
            </a:pP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Состав проектной группы: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Руководитель проекта: </a:t>
            </a:r>
            <a:r>
              <a:rPr lang="ru-RU" sz="2800" b="1" dirty="0" err="1">
                <a:solidFill>
                  <a:srgbClr val="1F497D"/>
                </a:solidFill>
                <a:latin typeface="Calibri Light" panose="020F0302020204030204" pitchFamily="34" charset="0"/>
              </a:rPr>
              <a:t>Комерзан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 Е.В. к.т.н., доцент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dirty="0">
                <a:solidFill>
                  <a:srgbClr val="1F497D"/>
                </a:solidFill>
                <a:latin typeface="+mn-lt"/>
              </a:rPr>
              <a:t>Члены группы : Свириденко О.В. </a:t>
            </a:r>
            <a:r>
              <a:rPr lang="ru-RU" sz="2800" dirty="0" err="1">
                <a:solidFill>
                  <a:srgbClr val="1F497D"/>
                </a:solidFill>
                <a:latin typeface="+mn-lt"/>
              </a:rPr>
              <a:t>к.т.н</a:t>
            </a:r>
            <a:r>
              <a:rPr lang="ru-RU" sz="2800" dirty="0">
                <a:solidFill>
                  <a:srgbClr val="1F497D"/>
                </a:solidFill>
                <a:latin typeface="+mn-lt"/>
              </a:rPr>
              <a:t>, доцент</a:t>
            </a:r>
            <a:r>
              <a:rPr lang="en-US" sz="2800" dirty="0">
                <a:solidFill>
                  <a:srgbClr val="1F497D"/>
                </a:solidFill>
                <a:latin typeface="+mn-lt"/>
              </a:rPr>
              <a:t>;</a:t>
            </a:r>
            <a:endParaRPr lang="ru-RU" sz="2800" dirty="0">
              <a:solidFill>
                <a:srgbClr val="1F497D"/>
              </a:solidFill>
              <a:latin typeface="+mn-lt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Мартынов А.И. С-07-20</a:t>
            </a:r>
            <a:r>
              <a:rPr lang="en-US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; 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Гречко Д.В. С-07-20</a:t>
            </a:r>
            <a:r>
              <a:rPr lang="en-US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;</a:t>
            </a:r>
            <a:endParaRPr lang="ru-RU" sz="28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Кирсанов А.О. С-07-20</a:t>
            </a:r>
            <a:r>
              <a:rPr lang="en-US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;</a:t>
            </a:r>
            <a:r>
              <a:rPr lang="ru-RU" sz="2800" b="1" dirty="0">
                <a:solidFill>
                  <a:srgbClr val="1F497D"/>
                </a:solidFill>
                <a:latin typeface="Calibri Light" panose="020F0302020204030204" pitchFamily="34" charset="0"/>
              </a:rPr>
              <a:t> Мелешко П.Н. С-07-20</a:t>
            </a:r>
          </a:p>
        </p:txBody>
      </p:sp>
      <p:sp>
        <p:nvSpPr>
          <p:cNvPr id="40971" name="Номер слайда 1"/>
          <p:cNvSpPr>
            <a:spLocks noGrp="1"/>
          </p:cNvSpPr>
          <p:nvPr>
            <p:ph type="sldNum" sz="quarter" idx="10"/>
          </p:nvPr>
        </p:nvSpPr>
        <p:spPr bwMode="auto">
          <a:xfrm>
            <a:off x="11676061" y="6492875"/>
            <a:ext cx="5159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dirty="0"/>
              <a:t>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32797" y="-53424"/>
            <a:ext cx="2398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>
                <a:solidFill>
                  <a:prstClr val="white"/>
                </a:solidFill>
                <a:latin typeface="Calibri Light" panose="020F0302020204030204" pitchFamily="34" charset="0"/>
              </a:rPr>
              <a:t>ПНИ 2020/24</a:t>
            </a:r>
            <a:endParaRPr lang="ru-RU" sz="3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4B349D-BB8C-9078-5818-A5AB57345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59ECA-15C6-437E-AEE9-2486BE24645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1CB5D-04DE-455E-5437-7509E011C36B}"/>
              </a:ext>
            </a:extLst>
          </p:cNvPr>
          <p:cNvSpPr txBox="1"/>
          <p:nvPr/>
        </p:nvSpPr>
        <p:spPr>
          <a:xfrm>
            <a:off x="249052" y="763840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Описание: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551C3-A260-EDCE-033F-0A8D315FBB43}"/>
              </a:ext>
            </a:extLst>
          </p:cNvPr>
          <p:cNvSpPr txBox="1"/>
          <p:nvPr/>
        </p:nvSpPr>
        <p:spPr>
          <a:xfrm>
            <a:off x="257066" y="1120596"/>
            <a:ext cx="9971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Универсальный БПЛА, предназначенный для доставки мало</a:t>
            </a:r>
            <a:r>
              <a:rPr lang="ru-RU" dirty="0">
                <a:effectLst/>
                <a:latin typeface="+mn-lt"/>
                <a:ea typeface="Times New Roman" panose="02020603050405020304" pitchFamily="18" charset="0"/>
              </a:rPr>
              <a:t>- и среднегабаритных грузов на большое расстояние, с системой вертикального взлёта и применением импеллера.   Дрон сконструирован с усовершенствованной конструкцией крыла и док-станции, запчасти и ПО которого будут российского производства. Данное решение актуально в первую очередь из-за своей многофункциональност</a:t>
            </a:r>
            <a:r>
              <a:rPr lang="ru-RU" dirty="0">
                <a:latin typeface="+mn-lt"/>
                <a:ea typeface="Times New Roman" panose="02020603050405020304" pitchFamily="18" charset="0"/>
              </a:rPr>
              <a:t>и и стоимости.</a:t>
            </a:r>
            <a:endParaRPr lang="ru-RU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A3866-EDF4-4977-6B0B-2C14C4FFE768}"/>
              </a:ext>
            </a:extLst>
          </p:cNvPr>
          <p:cNvSpPr txBox="1"/>
          <p:nvPr/>
        </p:nvSpPr>
        <p:spPr>
          <a:xfrm>
            <a:off x="257066" y="2603125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Технические характеристики: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783DC-6DE5-DA67-3354-309FD3E48694}"/>
              </a:ext>
            </a:extLst>
          </p:cNvPr>
          <p:cNvSpPr txBox="1"/>
          <p:nvPr/>
        </p:nvSpPr>
        <p:spPr>
          <a:xfrm>
            <a:off x="258866" y="2972457"/>
            <a:ext cx="4757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Аккумулятор: 22000мАч, </a:t>
            </a:r>
            <a:r>
              <a:rPr lang="ru-RU" sz="2000" dirty="0">
                <a:latin typeface="+mn-lt"/>
                <a:cs typeface="Arial" charset="0"/>
              </a:rPr>
              <a:t>срок службы батареи - не менее 5 лет при температуре окружающей среды </a:t>
            </a:r>
            <a:br>
              <a:rPr lang="ru-RU" sz="2000" dirty="0">
                <a:latin typeface="+mn-lt"/>
                <a:cs typeface="Arial" charset="0"/>
              </a:rPr>
            </a:br>
            <a:r>
              <a:rPr lang="ru-RU" sz="2000" dirty="0">
                <a:latin typeface="+mn-lt"/>
                <a:cs typeface="Arial" charset="0"/>
              </a:rPr>
              <a:t>от -40</a:t>
            </a:r>
            <a:r>
              <a:rPr lang="en-US" sz="2000" baseline="30000" dirty="0">
                <a:latin typeface="+mn-lt"/>
                <a:cs typeface="Arial" charset="0"/>
              </a:rPr>
              <a:t>0</a:t>
            </a:r>
            <a:r>
              <a:rPr lang="ru-RU" sz="2000" dirty="0">
                <a:latin typeface="+mn-lt"/>
                <a:cs typeface="Arial" charset="0"/>
              </a:rPr>
              <a:t>С до +40</a:t>
            </a:r>
            <a:r>
              <a:rPr lang="en-US" sz="2000" baseline="30000" dirty="0">
                <a:latin typeface="+mn-lt"/>
                <a:cs typeface="Arial" charset="0"/>
              </a:rPr>
              <a:t>0</a:t>
            </a:r>
            <a:r>
              <a:rPr lang="ru-RU" sz="2000" dirty="0">
                <a:latin typeface="+mn-lt"/>
                <a:cs typeface="Arial" charset="0"/>
              </a:rPr>
              <a:t>С</a:t>
            </a:r>
            <a:endParaRPr lang="ru-RU" sz="2000" dirty="0">
              <a:latin typeface="+mn-lt"/>
            </a:endParaRPr>
          </a:p>
          <a:p>
            <a:r>
              <a:rPr lang="ru-RU" sz="2000" b="0" i="0" dirty="0">
                <a:solidFill>
                  <a:srgbClr val="222222"/>
                </a:solidFill>
                <a:effectLst/>
                <a:latin typeface="+mn-lt"/>
              </a:rPr>
              <a:t>Бесщеточный двигатели: 300-400 Вт</a:t>
            </a:r>
            <a:endParaRPr lang="en-US" sz="2000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222222"/>
                </a:solidFill>
                <a:latin typeface="+mn-lt"/>
              </a:rPr>
              <a:t>макс скорость 100 км/ч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222222"/>
                </a:solidFill>
                <a:latin typeface="+mn-lt"/>
              </a:rPr>
              <a:t>подъёмный вес 7.5 кг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222222"/>
                </a:solidFill>
                <a:latin typeface="+mn-lt"/>
              </a:rPr>
              <a:t>преодолеваемая дистанция до получателя и обратно 20 км   </a:t>
            </a:r>
            <a:endParaRPr lang="ru-RU" sz="2000" dirty="0"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3F4D7D-3CB1-FFE8-7FBF-A035DED8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59" y="3112190"/>
            <a:ext cx="6967149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6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781E8A-4552-4013-C1E5-97C8BEBB5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59ECA-15C6-437E-AEE9-2486BE24645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5723-2DD7-CB9B-7C61-5D5934EFE282}"/>
              </a:ext>
            </a:extLst>
          </p:cNvPr>
          <p:cNvSpPr txBox="1"/>
          <p:nvPr/>
        </p:nvSpPr>
        <p:spPr>
          <a:xfrm>
            <a:off x="155340" y="734879"/>
            <a:ext cx="8214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Эффект: 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B75290-44C8-5F3A-5404-48197C701E77}"/>
              </a:ext>
            </a:extLst>
          </p:cNvPr>
          <p:cNvSpPr/>
          <p:nvPr/>
        </p:nvSpPr>
        <p:spPr>
          <a:xfrm>
            <a:off x="165023" y="2956724"/>
            <a:ext cx="625168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аналогами :</a:t>
            </a:r>
          </a:p>
          <a:p>
            <a:r>
              <a:rPr lang="ru-RU" dirty="0">
                <a:effectLst/>
                <a:latin typeface="+mn-lt"/>
                <a:ea typeface="Arial" panose="020B0604020202020204" pitchFamily="34" charset="0"/>
              </a:rPr>
              <a:t>Данную технологию активно развивают крупные западные компании(</a:t>
            </a:r>
            <a:r>
              <a:rPr lang="ru-RU" dirty="0" err="1">
                <a:effectLst/>
                <a:latin typeface="+mn-lt"/>
                <a:ea typeface="Arial" panose="020B0604020202020204" pitchFamily="34" charset="0"/>
              </a:rPr>
              <a:t>Амазон,Google</a:t>
            </a:r>
            <a:r>
              <a:rPr lang="ru-RU" dirty="0">
                <a:effectLst/>
                <a:latin typeface="+mn-lt"/>
                <a:ea typeface="Arial" panose="020B0604020202020204" pitchFamily="34" charset="0"/>
              </a:rPr>
              <a:t>).  Например компания Google уже ввела некоторое количество данных дронов (Google </a:t>
            </a:r>
            <a:r>
              <a:rPr lang="ru-RU" dirty="0" err="1">
                <a:effectLst/>
                <a:latin typeface="+mn-lt"/>
                <a:ea typeface="Arial" panose="020B0604020202020204" pitchFamily="34" charset="0"/>
              </a:rPr>
              <a:t>Wing</a:t>
            </a:r>
            <a:r>
              <a:rPr lang="ru-RU" dirty="0">
                <a:effectLst/>
                <a:latin typeface="+mn-lt"/>
                <a:ea typeface="Arial" panose="020B0604020202020204" pitchFamily="34" charset="0"/>
              </a:rPr>
              <a:t>) в эксплуатацию в 10 различных регионах. Данными дронами было совершено порядка 250000 доставок товаров.</a:t>
            </a:r>
            <a:endParaRPr lang="en-US" dirty="0">
              <a:latin typeface="+mn-lt"/>
            </a:endParaRPr>
          </a:p>
          <a:p>
            <a:pPr lvl="0"/>
            <a:r>
              <a:rPr lang="ru-RU" dirty="0">
                <a:latin typeface="+mn-lt"/>
                <a:ea typeface="Times New Roman" panose="02020603050405020304" pitchFamily="18" charset="0"/>
              </a:rPr>
              <a:t>Наши главные преимущества: </a:t>
            </a:r>
          </a:p>
          <a:p>
            <a:pPr marL="285750" lvl="0" indent="-285750">
              <a:buFontTx/>
              <a:buChar char="-"/>
            </a:pPr>
            <a:r>
              <a:rPr lang="ru-RU" dirty="0">
                <a:latin typeface="+mn-lt"/>
                <a:ea typeface="Times New Roman" panose="02020603050405020304" pitchFamily="18" charset="0"/>
              </a:rPr>
              <a:t>увеличение грузоподьемности</a:t>
            </a:r>
          </a:p>
          <a:p>
            <a:pPr marL="285750" lvl="0" indent="-285750">
              <a:buFontTx/>
              <a:buChar char="-"/>
            </a:pPr>
            <a:r>
              <a:rPr lang="ru-RU" dirty="0">
                <a:latin typeface="+mn-lt"/>
                <a:ea typeface="Times New Roman" panose="02020603050405020304" pitchFamily="18" charset="0"/>
              </a:rPr>
              <a:t>увеличение время работы   </a:t>
            </a:r>
          </a:p>
          <a:p>
            <a:pPr marL="285750" lvl="0" indent="-285750">
              <a:buFontTx/>
              <a:buChar char="-"/>
            </a:pPr>
            <a:r>
              <a:rPr lang="ru-RU" dirty="0">
                <a:latin typeface="+mn-lt"/>
                <a:ea typeface="Times New Roman" panose="02020603050405020304" pitchFamily="18" charset="0"/>
              </a:rPr>
              <a:t>модульная система конструирования, позволяющая использовать дрон для различных целей</a:t>
            </a:r>
          </a:p>
          <a:p>
            <a:pPr marL="285750" lvl="0" indent="-285750">
              <a:buFontTx/>
              <a:buChar char="-"/>
            </a:pPr>
            <a:r>
              <a:rPr lang="ru-RU" dirty="0">
                <a:latin typeface="+mn-lt"/>
              </a:rPr>
              <a:t>сниженная рыночная стоимость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CCA70-B0F4-F032-03C6-B6677637EDC4}"/>
              </a:ext>
            </a:extLst>
          </p:cNvPr>
          <p:cNvSpPr txBox="1"/>
          <p:nvPr/>
        </p:nvSpPr>
        <p:spPr>
          <a:xfrm>
            <a:off x="155340" y="1088499"/>
            <a:ext cx="10549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000000"/>
                </a:solidFill>
                <a:latin typeface="+mn-lt"/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оздания отечественного дрона нестандартной конструкции</a:t>
            </a:r>
            <a:br>
              <a:rPr lang="ru-RU" dirty="0">
                <a:latin typeface="+mn-lt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значительное (с 1 до 5 кг) повышение веса по сравнению со схожими конструкциями</a:t>
            </a:r>
            <a:endParaRPr lang="ru-RU" dirty="0">
              <a:latin typeface="+mn-lt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Создания универсального дрона за счёт устанавливаемых модулей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+mn-lt"/>
                <a:ea typeface="Times New Roman" panose="02020603050405020304" pitchFamily="18" charset="0"/>
              </a:rPr>
              <a:t>Наименьшая</a:t>
            </a:r>
            <a:r>
              <a:rPr lang="ru-RU" sz="1800" u="none" strike="noStrike" dirty="0">
                <a:effectLst/>
                <a:latin typeface="+mn-lt"/>
                <a:ea typeface="Times New Roman" panose="02020603050405020304" pitchFamily="18" charset="0"/>
              </a:rPr>
              <a:t> зависимость дрона от человека, так как для его эксплуатации будет использоваться док-станция, которая должна будет обеспечивать его автономность.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7596FF-DEB3-9647-7D99-6F4443C2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00" y="2869743"/>
            <a:ext cx="5358177" cy="32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7D080-3569-87A6-8634-57EC39093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59ECA-15C6-437E-AEE9-2486BE24645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8657B6-7B1C-63EF-C9E2-74BB574E3A54}"/>
              </a:ext>
            </a:extLst>
          </p:cNvPr>
          <p:cNvSpPr/>
          <p:nvPr/>
        </p:nvSpPr>
        <p:spPr>
          <a:xfrm>
            <a:off x="191344" y="764704"/>
            <a:ext cx="883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6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Уровень готовности разработки</a:t>
            </a:r>
            <a:r>
              <a:rPr lang="ru-RU" sz="1600" dirty="0">
                <a:solidFill>
                  <a:srgbClr val="0000FF"/>
                </a:solidFill>
              </a:rPr>
              <a:t>:</a:t>
            </a:r>
            <a:endParaRPr lang="ru-RU" sz="1600" i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18200-867E-8837-F7B2-6F979D6D8408}"/>
              </a:ext>
            </a:extLst>
          </p:cNvPr>
          <p:cNvSpPr txBox="1"/>
          <p:nvPr/>
        </p:nvSpPr>
        <p:spPr>
          <a:xfrm>
            <a:off x="263352" y="1268760"/>
            <a:ext cx="11665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данный момент разработана 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D-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модель дрона и крыла, а также посадочная станция. Вычислены габаритные размеры дрона, предварительные характеристики, форма </a:t>
            </a:r>
            <a: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 профиль крыла.</a:t>
            </a:r>
          </a:p>
          <a:p>
            <a:pPr algn="l"/>
            <a:b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Уровень готовности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согласно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ГОСТ 57194.1—2016</a:t>
            </a:r>
          </a:p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УГТ2. Сформулированы технологическая концепция и/или возможные применения возможных концепций для перспективных объектов. Обоснованы необходимость и возможность создания новой технологии или технического решения, в которых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ис­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пользуются физические эффекты и явления, подтвердившие уровень УГТ1. Под­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тверждена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обоснованность концепции, технического решения, доказана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эффек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­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тивность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использования идеи (технологии) в решении прикладных задач на базе предварительной проработки на уровне расчетных исследований и моделирования.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7D11C1-E1A5-2B92-9014-10FBA4EF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4041699"/>
            <a:ext cx="3780420" cy="22100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A22905-C732-EDE5-F87B-3366040B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19" y="4057984"/>
            <a:ext cx="4434083" cy="22100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D12E7D-E8F5-218F-A1E0-6D891DFD0F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67" y="4041699"/>
            <a:ext cx="3900583" cy="21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4FAB6F-1F1B-C51C-7148-989DA7E2B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59ECA-15C6-437E-AEE9-2486BE24645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4EFCC-8081-FE36-0B6B-967C5FA42536}"/>
              </a:ext>
            </a:extLst>
          </p:cNvPr>
          <p:cNvSpPr txBox="1"/>
          <p:nvPr/>
        </p:nvSpPr>
        <p:spPr>
          <a:xfrm>
            <a:off x="144460" y="517803"/>
            <a:ext cx="1220535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1F497D"/>
                </a:solidFill>
                <a:effectLst/>
                <a:latin typeface="+mj-lt"/>
              </a:rPr>
              <a:t>Задачи, поставленные для достижения конечного результата:</a:t>
            </a:r>
            <a:endParaRPr lang="ru-RU" b="0" i="0" dirty="0">
              <a:solidFill>
                <a:srgbClr val="1F497D"/>
              </a:solidFill>
              <a:effectLst/>
              <a:latin typeface="+mj-lt"/>
            </a:endParaRP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Первое полугодие: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Окончательное завершение разработки 3D-моделей крыла и хвостового оперения дрона. Исполнитель: Антон Мартынов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Выработка требований для составных покупаемых частей дрона в соответствии с поставленными требованиями Исполнитель: Кирсанов Антон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Исследование рынка на поиск наиболее подходящих материалов для создания прототипа Исполнитель: Гречко Даниил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Проведение расчетов основных и вторичных характеристик на основе созданных моделей. Исполнитель: Антон Кирсанов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Завершение работы над механизмом открытия/закрытия док-станции. Исполнитель: Мелешко Павел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Завершение разработки 3D-модели основного каркаса изделия. Исполнитель: Антон Мартынов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Второе полугодие: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Начало разработки дополнительных модулей (камеры, грузовой модуль) Исполнитель: Антон Мартынов, Кирсанов Антон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Проведение расчетов с повышенной точностью Исполнитель: Гречко Даниил, Кирсанов Антон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Внесение изменений в конструкцию в соответствии с результатами исследований Исполнитель: Антон Мартынов, Кирсанов Антон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Поиск деталей и создание на их основе сметы Исполнитель: Гречко Даниил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Окончание работ по проектированию док-станции Исполнитель: Мелешко Павел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Третье полугодие: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Начало разработки прототипа изделия для испытаний аэродинамических свойств экспериментально Исполнитель: Антон Мартынов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Окончательное решение с выбором комплектующих Исполнитель: Гречко Даниил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Создание прототипа Док-станции Исполнитель: Мелешко Павел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Начало работы над созданием ПО для управлением дроном Исполнитель: Гречко Даниил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Начало проведения работ по экономической целесообразности и достижению максимальных финансовых показателей. Исполнитель: Кирсанов Антон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Четвертое полугодие: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Внесение корректировок в конструкцию дрона в соответствии с результатами испытаний аэродинамических свойств.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Исполнитель: Антон Мартынов, Мелешко Павел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Создание полноценного рабочего прототипа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+mn-lt"/>
              </a:rPr>
              <a:t>мультикоптера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. Исполнители: все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Отработка системы Дрон - док-станция. 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Исполнитель: Антон Мартынов Мелешко Павел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Проведение экономической оптимизации проекта. Исполнитель: Гречко Даниил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+mn-lt"/>
              </a:rPr>
              <a:t>- Первый полноценный полет под контролем пилота. Исполнители: все </a:t>
            </a:r>
          </a:p>
        </p:txBody>
      </p:sp>
    </p:spTree>
    <p:extLst>
      <p:ext uri="{BB962C8B-B14F-4D97-AF65-F5344CB8AC3E}">
        <p14:creationId xmlns:p14="http://schemas.microsoft.com/office/powerpoint/2010/main" val="351663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DC376-600A-1331-12C7-B5E51580B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59ECA-15C6-437E-AEE9-2486BE24645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AF711-3BBC-A0BC-A22A-63802A121DB4}"/>
              </a:ext>
            </a:extLst>
          </p:cNvPr>
          <p:cNvSpPr txBox="1"/>
          <p:nvPr/>
        </p:nvSpPr>
        <p:spPr>
          <a:xfrm>
            <a:off x="155340" y="764164"/>
            <a:ext cx="921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привлечения партнеров для завершения разработки: 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37EF5-A1AB-527E-D8B4-4E47F6BEAA60}"/>
              </a:ext>
            </a:extLst>
          </p:cNvPr>
          <p:cNvSpPr txBox="1"/>
          <p:nvPr/>
        </p:nvSpPr>
        <p:spPr>
          <a:xfrm>
            <a:off x="155703" y="11949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текущий момент такой необходимости нет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B5144-86F1-3328-DA16-95FE2A0C3C45}"/>
              </a:ext>
            </a:extLst>
          </p:cNvPr>
          <p:cNvSpPr txBox="1"/>
          <p:nvPr/>
        </p:nvSpPr>
        <p:spPr>
          <a:xfrm>
            <a:off x="172631" y="171860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Потенциальный (-</a:t>
            </a:r>
            <a:r>
              <a:rPr lang="ru-RU" sz="1800" b="1" dirty="0" err="1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ые</a:t>
            </a:r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потребитель</a:t>
            </a:r>
            <a:r>
              <a:rPr lang="en-US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-и):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E9DE1-9E9B-FE31-5915-28B380F14B68}"/>
              </a:ext>
            </a:extLst>
          </p:cNvPr>
          <p:cNvSpPr txBox="1"/>
          <p:nvPr/>
        </p:nvSpPr>
        <p:spPr>
          <a:xfrm>
            <a:off x="263352" y="3834577"/>
            <a:ext cx="740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1B29-44AD-3E2C-D73D-FBBFF88ABD61}"/>
              </a:ext>
            </a:extLst>
          </p:cNvPr>
          <p:cNvSpPr txBox="1"/>
          <p:nvPr/>
        </p:nvSpPr>
        <p:spPr>
          <a:xfrm>
            <a:off x="155340" y="2098623"/>
            <a:ext cx="9813790" cy="238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4300" algn="just">
              <a:lnSpc>
                <a:spcPct val="115000"/>
              </a:lnSpc>
            </a:pPr>
            <a:r>
              <a:rPr lang="ru-RU" sz="2000" dirty="0">
                <a:effectLst/>
                <a:latin typeface="+mn-lt"/>
                <a:ea typeface="Arial" panose="020B0604020202020204" pitchFamily="34" charset="0"/>
              </a:rPr>
              <a:t>Конечным потребителем данного продукта будут являться компании которым нужны регулярные инспекции их объектов, компании специализирующиеся в логистике, геодезии ремонте и строительстве автомагистралей(линий электропередач). </a:t>
            </a:r>
          </a:p>
          <a:p>
            <a:pPr indent="114300" algn="just">
              <a:lnSpc>
                <a:spcPct val="115000"/>
              </a:lnSpc>
            </a:pPr>
            <a:r>
              <a:rPr lang="ru-RU" sz="2000" dirty="0">
                <a:latin typeface="+mn-lt"/>
                <a:ea typeface="Arial" panose="020B0604020202020204" pitchFamily="34" charset="0"/>
              </a:rPr>
              <a:t>Примеры некоторых:</a:t>
            </a:r>
            <a:endParaRPr lang="en-US" sz="2000" dirty="0">
              <a:effectLst/>
              <a:latin typeface="+mn-lt"/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000" dirty="0">
                <a:latin typeface="+mn-lt"/>
              </a:rPr>
              <a:t>Госучреждения: МЧС, </a:t>
            </a:r>
            <a:r>
              <a:rPr lang="ru-RU" sz="2000" i="0" dirty="0">
                <a:effectLst/>
                <a:latin typeface="+mn-lt"/>
              </a:rPr>
              <a:t>Почта России</a:t>
            </a:r>
            <a:r>
              <a:rPr lang="en-US" sz="2000" i="0" dirty="0">
                <a:effectLst/>
                <a:latin typeface="+mn-lt"/>
              </a:rPr>
              <a:t>, </a:t>
            </a:r>
            <a:r>
              <a:rPr lang="ru-RU" sz="2000" dirty="0">
                <a:latin typeface="+mn-lt"/>
              </a:rPr>
              <a:t>Сбербанк и др.</a:t>
            </a:r>
            <a:endParaRPr lang="en-US" sz="2000" dirty="0">
              <a:latin typeface="+mn-lt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000" dirty="0">
                <a:latin typeface="+mn-lt"/>
              </a:rPr>
              <a:t>Частные компании: Яндекс, </a:t>
            </a:r>
            <a:r>
              <a:rPr lang="en-US" sz="2000" dirty="0">
                <a:latin typeface="+mn-lt"/>
              </a:rPr>
              <a:t>Delivery Club,</a:t>
            </a:r>
            <a:r>
              <a:rPr lang="ru-RU" sz="2000" dirty="0">
                <a:latin typeface="+mn-lt"/>
              </a:rPr>
              <a:t> СДЭК,</a:t>
            </a:r>
            <a:r>
              <a:rPr lang="en-US" sz="2000" dirty="0">
                <a:latin typeface="+mn-lt"/>
              </a:rPr>
              <a:t> DHL</a:t>
            </a:r>
            <a:r>
              <a:rPr lang="ru-RU" sz="2000" dirty="0">
                <a:latin typeface="+mn-lt"/>
              </a:rPr>
              <a:t> и др.</a:t>
            </a:r>
          </a:p>
          <a:p>
            <a:pPr indent="114300" algn="just">
              <a:lnSpc>
                <a:spcPct val="115000"/>
              </a:lnSpc>
            </a:pP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F67E2-6014-4121-7B8D-ED3CFF933059}"/>
              </a:ext>
            </a:extLst>
          </p:cNvPr>
          <p:cNvSpPr txBox="1"/>
          <p:nvPr/>
        </p:nvSpPr>
        <p:spPr>
          <a:xfrm>
            <a:off x="172631" y="4287926"/>
            <a:ext cx="6105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74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Экономическая эффективность</a:t>
            </a:r>
            <a:r>
              <a:rPr lang="en-US" sz="1800" i="1" dirty="0">
                <a:solidFill>
                  <a:srgbClr val="0000FF"/>
                </a:solidFill>
              </a:rPr>
              <a:t> &lt;</a:t>
            </a:r>
            <a:r>
              <a:rPr lang="ru-RU" sz="1800" i="1" dirty="0">
                <a:solidFill>
                  <a:srgbClr val="0000FF"/>
                </a:solidFill>
              </a:rPr>
              <a:t>Предварительная оценка экономического эффекта от применения нового научно-технического результата на практике (следует указать параметры: ЧДД, срок окупаемости, себестоимость оборудования, себестоимость электрической или тепловой энергии) </a:t>
            </a:r>
            <a:r>
              <a:rPr lang="en-US" sz="1800" i="1" dirty="0">
                <a:solidFill>
                  <a:srgbClr val="0000FF"/>
                </a:solidFill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802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4BA3782D421EF40ACCCEBA618AABF16" ma:contentTypeVersion="1" ma:contentTypeDescription="Создание документа." ma:contentTypeScope="" ma:versionID="872e39d4617b8308e32f989411a5c44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972048-577F-42CE-95DF-A79A6282E01E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2E4A6DC-D12F-49E5-ADDD-57D6E381F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842006-777D-49A3-ABC3-7CD1DE5D4D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8514</TotalTime>
  <Words>844</Words>
  <Application>Microsoft Office PowerPoint</Application>
  <PresentationFormat>Широкоэкранный</PresentationFormat>
  <Paragraphs>78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внедрения корпоративной информационной системы управления университетом</dc:title>
  <dc:creator>Ежов Герман Александрович</dc:creator>
  <cp:lastModifiedBy>Даниил Гречко</cp:lastModifiedBy>
  <cp:revision>664</cp:revision>
  <cp:lastPrinted>2018-09-27T15:45:03Z</cp:lastPrinted>
  <dcterms:created xsi:type="dcterms:W3CDTF">2015-02-06T07:26:18Z</dcterms:created>
  <dcterms:modified xsi:type="dcterms:W3CDTF">2022-09-25T20:47:30Z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0x01010034BA3782D421EF40ACCCEBA618AABF16</vt:lpwstr>
  </property>
</Properties>
</file>