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sldIdLst>
    <p:sldId id="358" r:id="rId5"/>
    <p:sldId id="364" r:id="rId6"/>
    <p:sldId id="363" r:id="rId7"/>
    <p:sldId id="359" r:id="rId8"/>
  </p:sldIdLst>
  <p:sldSz cx="12192000" cy="6858000"/>
  <p:notesSz cx="6797675" cy="9928225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омаров Иван Игорьевич" initials="КИИ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F497D"/>
    <a:srgbClr val="0000FF"/>
    <a:srgbClr val="17375E"/>
    <a:srgbClr val="003300"/>
    <a:srgbClr val="006600"/>
    <a:srgbClr val="6600FF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19" autoAdjust="0"/>
    <p:restoredTop sz="94595" autoAdjust="0"/>
  </p:normalViewPr>
  <p:slideViewPr>
    <p:cSldViewPr>
      <p:cViewPr varScale="1">
        <p:scale>
          <a:sx n="114" d="100"/>
          <a:sy n="114" d="100"/>
        </p:scale>
        <p:origin x="39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defTabSz="917968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algn="r" defTabSz="917968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5669C518-DBB2-4B05-A1A3-5BF7854C261E}" type="datetimeFigureOut">
              <a:rPr lang="ru-RU" altLang="ru-RU"/>
              <a:pPr>
                <a:defRPr/>
              </a:pPr>
              <a:t>28.03.2022</a:t>
            </a:fld>
            <a:endParaRPr lang="ru-RU" alt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7" tIns="46058" rIns="92117" bIns="46058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718050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defTabSz="917968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9D51F9F-232A-43D5-AA53-47384DD9F9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1871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 descr="Изображение выглядит как фотография, здание, старый, черный&#10;&#10;Автоматически созданное описание"/>
          <p:cNvPicPr>
            <a:picLocks noChangeAspect="1" noChangeArrowheads="1"/>
          </p:cNvPicPr>
          <p:nvPr userDrawn="1"/>
        </p:nvPicPr>
        <p:blipFill>
          <a:blip r:embed="rId2" cstate="print"/>
          <a:srcRect b="24268"/>
          <a:stretch>
            <a:fillRect/>
          </a:stretch>
        </p:blipFill>
        <p:spPr bwMode="auto">
          <a:xfrm>
            <a:off x="-1584" y="973138"/>
            <a:ext cx="12192001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0" y="6851650"/>
            <a:ext cx="1219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29928" y="17463"/>
            <a:ext cx="13049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7013" y="136525"/>
            <a:ext cx="3227387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3A78C-C003-4DC9-9E5A-AA859512C4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436D9-35F5-4C38-A73C-89292A20854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0" y="6851650"/>
            <a:ext cx="1219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1482391" y="6507169"/>
            <a:ext cx="49212" cy="3333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>
              <a:latin typeface="Calibri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EzhovGA\Desktop\mpei_logo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063" y="87313"/>
            <a:ext cx="2347912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28429" y="0"/>
            <a:ext cx="663575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48680"/>
            <a:ext cx="10972800" cy="504056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52565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11531601" y="6467481"/>
            <a:ext cx="515939" cy="365125"/>
          </a:xfrm>
        </p:spPr>
        <p:txBody>
          <a:bodyPr/>
          <a:lstStyle>
            <a:lvl1pPr>
              <a:defRPr sz="1400" b="1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D759ECA-15C6-437E-AEE9-2486BE24645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A41EE-F7AC-4F69-AB29-684B61805BB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0AB3B-6C66-44D7-8485-E0325D9AB6C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66966-C864-423D-8D97-E0836D1691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4C33C-D6F6-4484-8219-A84A800EE37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4C2A4-5290-4A48-A064-88053458B1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DBD59-5B56-4976-A3C6-3DCC02897CF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50E28-787D-4115-AB5D-61A6E17DADD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2B2E96C-671D-48EA-9143-3AC2EB1E9FA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41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0260" y="872716"/>
            <a:ext cx="11809312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&lt; </a:t>
            </a:r>
            <a:r>
              <a:rPr lang="ru-RU" sz="2800" b="1" i="1" dirty="0">
                <a:solidFill>
                  <a:srgbClr val="0000CC"/>
                </a:solidFill>
                <a:latin typeface="Calibri Light" panose="020F0302020204030204" pitchFamily="34" charset="0"/>
              </a:rPr>
              <a:t>Название секции/секций ПНИ, </a:t>
            </a:r>
          </a:p>
          <a:p>
            <a:pPr algn="ctr" eaLnBrk="1" hangingPunct="1">
              <a:spcAft>
                <a:spcPts val="600"/>
              </a:spcAft>
              <a:defRPr/>
            </a:pPr>
            <a:r>
              <a:rPr lang="ru-RU" sz="2800" b="1" i="1" dirty="0">
                <a:solidFill>
                  <a:srgbClr val="0000CC"/>
                </a:solidFill>
                <a:latin typeface="Calibri Light" panose="020F0302020204030204" pitchFamily="34" charset="0"/>
              </a:rPr>
              <a:t>в которые подается заявка на участие </a:t>
            </a: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&gt;</a:t>
            </a:r>
          </a:p>
          <a:p>
            <a:pPr algn="ctr" eaLnBrk="1" hangingPunct="1">
              <a:spcAft>
                <a:spcPts val="600"/>
              </a:spcAft>
              <a:defRPr/>
            </a:pPr>
            <a:endParaRPr lang="ru-RU" sz="2800" b="1" dirty="0">
              <a:solidFill>
                <a:srgbClr val="1F497D"/>
              </a:solidFill>
              <a:latin typeface="Calibri Light" panose="020F0302020204030204" pitchFamily="34" charset="0"/>
            </a:endParaRPr>
          </a:p>
          <a:p>
            <a:pPr lvl="0" algn="ctr" eaLnBrk="1" hangingPunct="1">
              <a:spcAft>
                <a:spcPts val="600"/>
              </a:spcAft>
              <a:defRPr/>
            </a:pP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&lt;</a:t>
            </a:r>
            <a:r>
              <a:rPr lang="ru-RU" sz="2800" b="1" i="1" dirty="0">
                <a:solidFill>
                  <a:srgbClr val="0000CC"/>
                </a:solidFill>
                <a:latin typeface="Calibri Light" panose="020F0302020204030204" pitchFamily="34" charset="0"/>
              </a:rPr>
              <a:t>Название проекта</a:t>
            </a: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&gt;</a:t>
            </a:r>
          </a:p>
          <a:p>
            <a:pPr algn="ctr" eaLnBrk="1" hangingPunct="1">
              <a:spcAft>
                <a:spcPts val="600"/>
              </a:spcAft>
              <a:defRPr/>
            </a:pPr>
            <a:endParaRPr lang="ru-RU" sz="2800" b="1" dirty="0">
              <a:solidFill>
                <a:srgbClr val="1F497D"/>
              </a:solidFill>
              <a:latin typeface="Calibri Light" panose="020F0302020204030204" pitchFamily="34" charset="0"/>
            </a:endParaRPr>
          </a:p>
          <a:p>
            <a:pPr algn="ctr" eaLnBrk="1" hangingPunct="1">
              <a:spcAft>
                <a:spcPts val="600"/>
              </a:spcAft>
              <a:defRPr/>
            </a:pPr>
            <a:endParaRPr lang="ru-RU" sz="2800" b="1" dirty="0">
              <a:solidFill>
                <a:srgbClr val="1F497D"/>
              </a:solidFill>
              <a:latin typeface="Calibri Light" panose="020F0302020204030204" pitchFamily="34" charset="0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Состав проектной группы:</a:t>
            </a:r>
          </a:p>
          <a:p>
            <a:pPr algn="ctr" eaLnBrk="1" hangingPunct="1">
              <a:spcAft>
                <a:spcPts val="600"/>
              </a:spcAft>
              <a:defRPr/>
            </a:pP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&lt;</a:t>
            </a:r>
            <a:r>
              <a:rPr lang="ru-RU" sz="2800" b="1" i="1" dirty="0">
                <a:solidFill>
                  <a:srgbClr val="0000CC"/>
                </a:solidFill>
                <a:latin typeface="Calibri Light" panose="020F0302020204030204" pitchFamily="34" charset="0"/>
              </a:rPr>
              <a:t>ФИО и уч. степень руководителя проекта</a:t>
            </a: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&gt;</a:t>
            </a:r>
          </a:p>
          <a:p>
            <a:pPr algn="ctr" eaLnBrk="1" hangingPunct="1">
              <a:spcAft>
                <a:spcPts val="600"/>
              </a:spcAft>
              <a:defRPr/>
            </a:pP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&lt;</a:t>
            </a:r>
            <a:r>
              <a:rPr lang="ru-RU" sz="2800" b="1" i="1" dirty="0">
                <a:solidFill>
                  <a:srgbClr val="0000CC"/>
                </a:solidFill>
                <a:latin typeface="Calibri Light" panose="020F0302020204030204" pitchFamily="34" charset="0"/>
              </a:rPr>
              <a:t>ФИО аспиранта</a:t>
            </a: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&gt;</a:t>
            </a:r>
          </a:p>
          <a:p>
            <a:pPr algn="ctr" eaLnBrk="1" hangingPunct="1">
              <a:spcAft>
                <a:spcPts val="600"/>
              </a:spcAft>
              <a:defRPr/>
            </a:pP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&lt;</a:t>
            </a:r>
            <a:r>
              <a:rPr lang="ru-RU" sz="2800" b="1" i="1" dirty="0">
                <a:solidFill>
                  <a:srgbClr val="0000CC"/>
                </a:solidFill>
                <a:latin typeface="Calibri Light" panose="020F0302020204030204" pitchFamily="34" charset="0"/>
              </a:rPr>
              <a:t>ФИО и группа студента</a:t>
            </a: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&gt;</a:t>
            </a:r>
          </a:p>
          <a:p>
            <a:pPr algn="ctr" eaLnBrk="1" hangingPunct="1">
              <a:spcAft>
                <a:spcPts val="600"/>
              </a:spcAft>
              <a:defRPr/>
            </a:pP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&lt;</a:t>
            </a:r>
            <a:r>
              <a:rPr lang="ru-RU" sz="2800" b="1" i="1" dirty="0">
                <a:solidFill>
                  <a:srgbClr val="0000CC"/>
                </a:solidFill>
                <a:latin typeface="Calibri Light" panose="020F0302020204030204" pitchFamily="34" charset="0"/>
              </a:rPr>
              <a:t>ФИО и группа студента</a:t>
            </a: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&gt;</a:t>
            </a:r>
          </a:p>
        </p:txBody>
      </p:sp>
      <p:sp>
        <p:nvSpPr>
          <p:cNvPr id="40971" name="Номер слайда 1"/>
          <p:cNvSpPr>
            <a:spLocks noGrp="1"/>
          </p:cNvSpPr>
          <p:nvPr>
            <p:ph type="sldNum" sz="quarter" idx="10"/>
          </p:nvPr>
        </p:nvSpPr>
        <p:spPr bwMode="auto">
          <a:xfrm>
            <a:off x="11676061" y="6492875"/>
            <a:ext cx="515939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dirty="0"/>
              <a:t>1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932797" y="-53424"/>
            <a:ext cx="2398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200" b="1" dirty="0">
                <a:solidFill>
                  <a:prstClr val="white"/>
                </a:solidFill>
                <a:latin typeface="Calibri Light" panose="020F0302020204030204" pitchFamily="34" charset="0"/>
              </a:rPr>
              <a:t>ПНИ 2020/24</a:t>
            </a:r>
            <a:endParaRPr lang="ru-RU" sz="32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66186" y="112494"/>
            <a:ext cx="11506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Общая информация о структуре презентации</a:t>
            </a:r>
            <a:endParaRPr lang="ru-RU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186" y="764704"/>
            <a:ext cx="11795315" cy="599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Aft>
                <a:spcPts val="1800"/>
              </a:spcAft>
              <a:defRPr/>
            </a:pPr>
            <a:r>
              <a:rPr lang="ru-RU" sz="1900" b="1" i="1" dirty="0">
                <a:solidFill>
                  <a:srgbClr val="0000CC"/>
                </a:solidFill>
              </a:rPr>
              <a:t>Презентация должна содержать в себе следующие разделы: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ru-RU" sz="1900" i="1" dirty="0">
                <a:solidFill>
                  <a:srgbClr val="0000FF"/>
                </a:solidFill>
              </a:rPr>
              <a:t>Описание объекта разработки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ru-RU" sz="1900" i="1" dirty="0">
                <a:solidFill>
                  <a:srgbClr val="0000FF"/>
                </a:solidFill>
              </a:rPr>
              <a:t>Технические характеристики (полученные или ожидаемые)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ru-RU" sz="1900" i="1" dirty="0">
                <a:solidFill>
                  <a:srgbClr val="0000FF"/>
                </a:solidFill>
              </a:rPr>
              <a:t>Ожидаемый технический эффект от реализации проекта, его сравнение с аналогами, преимущества перед конкурентами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ru-RU" sz="1900" i="1" dirty="0">
                <a:solidFill>
                  <a:srgbClr val="0000FF"/>
                </a:solidFill>
              </a:rPr>
              <a:t>Уровень готовности разработки на момент подачи заявки на участие в ПНИ 2022/24 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ru-RU" sz="1900" i="1" dirty="0">
                <a:solidFill>
                  <a:srgbClr val="0000FF"/>
                </a:solidFill>
              </a:rPr>
              <a:t>Задачи, поставленные для достижения конечного результата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ru-RU" sz="1900" i="1" dirty="0">
                <a:solidFill>
                  <a:srgbClr val="0000FF"/>
                </a:solidFill>
              </a:rPr>
              <a:t>Необходимость привлечения партнеров для завершения разработки 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ru-RU" sz="1900" i="1" dirty="0">
                <a:solidFill>
                  <a:srgbClr val="0000FF"/>
                </a:solidFill>
              </a:rPr>
              <a:t>Потенциальный (-</a:t>
            </a:r>
            <a:r>
              <a:rPr lang="ru-RU" sz="1900" i="1" dirty="0" err="1">
                <a:solidFill>
                  <a:srgbClr val="0000FF"/>
                </a:solidFill>
              </a:rPr>
              <a:t>ые</a:t>
            </a:r>
            <a:r>
              <a:rPr lang="ru-RU" sz="1900" i="1" dirty="0">
                <a:solidFill>
                  <a:srgbClr val="0000FF"/>
                </a:solidFill>
              </a:rPr>
              <a:t>) потребитель (-и) создаваемой продукции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ru-RU" sz="1900" i="1" dirty="0">
                <a:solidFill>
                  <a:srgbClr val="0000FF"/>
                </a:solidFill>
              </a:rPr>
              <a:t>Ожидаемая экономическая эффективность от использования создаваемой продукции у ее потенциальных потребителей</a:t>
            </a:r>
          </a:p>
          <a:p>
            <a:pPr eaLnBrk="1" hangingPunct="1">
              <a:spcBef>
                <a:spcPts val="1200"/>
              </a:spcBef>
              <a:spcAft>
                <a:spcPts val="900"/>
              </a:spcAft>
              <a:defRPr/>
            </a:pPr>
            <a:r>
              <a:rPr lang="ru-RU" sz="1900" b="1" i="1" dirty="0">
                <a:solidFill>
                  <a:srgbClr val="0000CC"/>
                </a:solidFill>
              </a:rPr>
              <a:t>Объем презентации – 3 и более слайдов, включая титульный лист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ru-RU" sz="1900" b="1" i="1" dirty="0">
                <a:solidFill>
                  <a:srgbClr val="C00000"/>
                </a:solidFill>
              </a:rPr>
              <a:t>Рекомендованная последовательность и формат изложения информации представлены на слайдах 3 – 4.</a:t>
            </a:r>
          </a:p>
        </p:txBody>
      </p:sp>
      <p:sp>
        <p:nvSpPr>
          <p:cNvPr id="40971" name="Номер слайда 1"/>
          <p:cNvSpPr>
            <a:spLocks noGrp="1"/>
          </p:cNvSpPr>
          <p:nvPr>
            <p:ph type="sldNum" sz="quarter" idx="10"/>
          </p:nvPr>
        </p:nvSpPr>
        <p:spPr bwMode="auto">
          <a:xfrm>
            <a:off x="11676061" y="6492875"/>
            <a:ext cx="515939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8411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1957" y="1150814"/>
            <a:ext cx="9148962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16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Технические характеристики:</a:t>
            </a:r>
          </a:p>
          <a:p>
            <a:pPr>
              <a:defRPr/>
            </a:pPr>
            <a:r>
              <a:rPr lang="en-US" sz="1600" i="1" dirty="0">
                <a:solidFill>
                  <a:srgbClr val="0000FF"/>
                </a:solidFill>
              </a:rPr>
              <a:t>&lt;</a:t>
            </a:r>
            <a:r>
              <a:rPr lang="ru-RU" sz="1600" i="1" dirty="0">
                <a:solidFill>
                  <a:srgbClr val="0000FF"/>
                </a:solidFill>
              </a:rPr>
              <a:t>Например: </a:t>
            </a:r>
            <a:r>
              <a:rPr lang="ru-RU" sz="1500" dirty="0">
                <a:solidFill>
                  <a:schemeClr val="tx2"/>
                </a:solidFill>
                <a:latin typeface="Arial" charset="0"/>
                <a:cs typeface="Arial" charset="0"/>
              </a:rPr>
              <a:t>Гибридный </a:t>
            </a:r>
            <a:r>
              <a:rPr lang="ru-RU" sz="1500" dirty="0" err="1">
                <a:solidFill>
                  <a:schemeClr val="tx2"/>
                </a:solidFill>
                <a:latin typeface="Arial" charset="0"/>
                <a:cs typeface="Arial" charset="0"/>
              </a:rPr>
              <a:t>энергокомплекс</a:t>
            </a:r>
            <a:r>
              <a:rPr lang="ru-RU" sz="1500" dirty="0">
                <a:solidFill>
                  <a:schemeClr val="tx2"/>
                </a:solidFill>
                <a:latin typeface="Arial" charset="0"/>
                <a:cs typeface="Arial" charset="0"/>
              </a:rPr>
              <a:t> до 1000 кВт в составе:</a:t>
            </a:r>
          </a:p>
          <a:p>
            <a:pPr>
              <a:defRPr/>
            </a:pPr>
            <a:r>
              <a:rPr lang="ru-RU" sz="1500" dirty="0">
                <a:solidFill>
                  <a:schemeClr val="tx2"/>
                </a:solidFill>
                <a:latin typeface="Arial" charset="0"/>
                <a:cs typeface="Arial" charset="0"/>
              </a:rPr>
              <a:t>фотоэлектрическая установка 50-500 кВт, ветроэнергетическая установка до 500 кВт, водородная топливно-элементная установка 250-500 кВт, водородный аккумулятор энергии с электролизером</a:t>
            </a:r>
          </a:p>
          <a:p>
            <a:pPr>
              <a:defRPr/>
            </a:pPr>
            <a:r>
              <a:rPr lang="ru-RU" sz="1500" dirty="0">
                <a:solidFill>
                  <a:schemeClr val="tx2"/>
                </a:solidFill>
                <a:latin typeface="Arial" charset="0"/>
                <a:cs typeface="Arial" charset="0"/>
              </a:rPr>
              <a:t>высокого давления: </a:t>
            </a:r>
          </a:p>
          <a:p>
            <a:pPr>
              <a:defRPr/>
            </a:pPr>
            <a:r>
              <a:rPr lang="ru-RU" sz="1500" dirty="0">
                <a:solidFill>
                  <a:schemeClr val="tx2"/>
                </a:solidFill>
                <a:latin typeface="Arial" charset="0"/>
                <a:cs typeface="Arial" charset="0"/>
              </a:rPr>
              <a:t>  - производительность по водороду от 1 до 10 нм</a:t>
            </a:r>
            <a:r>
              <a:rPr lang="ru-RU" sz="1500" baseline="30000" dirty="0">
                <a:solidFill>
                  <a:schemeClr val="tx2"/>
                </a:solidFill>
                <a:latin typeface="Arial" charset="0"/>
                <a:cs typeface="Arial" charset="0"/>
              </a:rPr>
              <a:t>3</a:t>
            </a:r>
            <a:r>
              <a:rPr lang="ru-RU" sz="1500" dirty="0">
                <a:solidFill>
                  <a:schemeClr val="tx2"/>
                </a:solidFill>
                <a:latin typeface="Arial" charset="0"/>
                <a:cs typeface="Arial" charset="0"/>
              </a:rPr>
              <a:t> Н</a:t>
            </a:r>
            <a:r>
              <a:rPr lang="en-US" sz="1500" baseline="-25000" dirty="0">
                <a:solidFill>
                  <a:schemeClr val="tx2"/>
                </a:solidFill>
                <a:latin typeface="Arial" charset="0"/>
                <a:cs typeface="Arial" charset="0"/>
              </a:rPr>
              <a:t>2</a:t>
            </a:r>
            <a:r>
              <a:rPr lang="ru-RU" sz="1500" dirty="0">
                <a:solidFill>
                  <a:schemeClr val="tx2"/>
                </a:solidFill>
                <a:latin typeface="Arial" charset="0"/>
                <a:cs typeface="Arial" charset="0"/>
              </a:rPr>
              <a:t> /час;</a:t>
            </a:r>
          </a:p>
          <a:p>
            <a:pPr>
              <a:defRPr/>
            </a:pPr>
            <a:r>
              <a:rPr lang="ru-RU" sz="1500" dirty="0">
                <a:solidFill>
                  <a:schemeClr val="tx2"/>
                </a:solidFill>
                <a:latin typeface="Arial" charset="0"/>
                <a:cs typeface="Arial" charset="0"/>
              </a:rPr>
              <a:t>  - давление на выходе не ниже </a:t>
            </a:r>
            <a:r>
              <a:rPr lang="en-US" sz="1500" dirty="0">
                <a:solidFill>
                  <a:schemeClr val="tx2"/>
                </a:solidFill>
                <a:latin typeface="Arial" charset="0"/>
                <a:cs typeface="Arial" charset="0"/>
              </a:rPr>
              <a:t>3</a:t>
            </a:r>
            <a:r>
              <a:rPr lang="ru-RU" sz="1500" dirty="0">
                <a:solidFill>
                  <a:schemeClr val="tx2"/>
                </a:solidFill>
                <a:latin typeface="Arial" charset="0"/>
                <a:cs typeface="Arial" charset="0"/>
              </a:rPr>
              <a:t>0 атм., удельные потери не выше 4.5 кВт ч на 1 нм</a:t>
            </a:r>
            <a:r>
              <a:rPr lang="ru-RU" sz="1500" baseline="30000" dirty="0">
                <a:solidFill>
                  <a:schemeClr val="tx2"/>
                </a:solidFill>
                <a:latin typeface="Arial" charset="0"/>
                <a:cs typeface="Arial" charset="0"/>
              </a:rPr>
              <a:t>3</a:t>
            </a:r>
            <a:r>
              <a:rPr lang="ru-RU" sz="1500" dirty="0">
                <a:solidFill>
                  <a:schemeClr val="tx2"/>
                </a:solidFill>
                <a:latin typeface="Arial" charset="0"/>
                <a:cs typeface="Arial" charset="0"/>
              </a:rPr>
              <a:t> H</a:t>
            </a:r>
            <a:r>
              <a:rPr lang="en-US" sz="1500" baseline="-25000" dirty="0">
                <a:solidFill>
                  <a:schemeClr val="tx2"/>
                </a:solidFill>
                <a:latin typeface="Arial" charset="0"/>
                <a:cs typeface="Arial" charset="0"/>
              </a:rPr>
              <a:t>2</a:t>
            </a:r>
            <a:r>
              <a:rPr lang="ru-RU" sz="1500" dirty="0">
                <a:solidFill>
                  <a:schemeClr val="tx2"/>
                </a:solidFill>
                <a:latin typeface="Arial" charset="0"/>
                <a:cs typeface="Arial" charset="0"/>
              </a:rPr>
              <a:t>;</a:t>
            </a:r>
          </a:p>
          <a:p>
            <a:pPr>
              <a:defRPr/>
            </a:pPr>
            <a:r>
              <a:rPr lang="ru-RU" sz="1500" dirty="0">
                <a:solidFill>
                  <a:schemeClr val="tx2"/>
                </a:solidFill>
                <a:latin typeface="Arial" charset="0"/>
                <a:cs typeface="Arial" charset="0"/>
              </a:rPr>
              <a:t>  - срок службы батареи - не менее 5 лет при температуре окружающей среды </a:t>
            </a:r>
            <a:br>
              <a:rPr lang="ru-RU" sz="1500" dirty="0">
                <a:solidFill>
                  <a:schemeClr val="tx2"/>
                </a:solidFill>
                <a:latin typeface="Arial" charset="0"/>
                <a:cs typeface="Arial" charset="0"/>
              </a:rPr>
            </a:br>
            <a:r>
              <a:rPr lang="ru-RU" sz="1500" dirty="0">
                <a:solidFill>
                  <a:schemeClr val="tx2"/>
                </a:solidFill>
                <a:latin typeface="Arial" charset="0"/>
                <a:cs typeface="Arial" charset="0"/>
              </a:rPr>
              <a:t>от -40</a:t>
            </a:r>
            <a:r>
              <a:rPr lang="en-US" sz="1500" baseline="30000" dirty="0">
                <a:solidFill>
                  <a:schemeClr val="tx2"/>
                </a:solidFill>
                <a:latin typeface="Arial" charset="0"/>
                <a:cs typeface="Arial" charset="0"/>
              </a:rPr>
              <a:t>0</a:t>
            </a:r>
            <a:r>
              <a:rPr lang="ru-RU" sz="1500" dirty="0">
                <a:solidFill>
                  <a:schemeClr val="tx2"/>
                </a:solidFill>
                <a:latin typeface="Arial" charset="0"/>
                <a:cs typeface="Arial" charset="0"/>
              </a:rPr>
              <a:t>С до +40</a:t>
            </a:r>
            <a:r>
              <a:rPr lang="en-US" sz="1500" baseline="30000" dirty="0">
                <a:solidFill>
                  <a:schemeClr val="tx2"/>
                </a:solidFill>
                <a:latin typeface="Arial" charset="0"/>
                <a:cs typeface="Arial" charset="0"/>
              </a:rPr>
              <a:t>0</a:t>
            </a:r>
            <a:r>
              <a:rPr lang="ru-RU" sz="1500" dirty="0">
                <a:solidFill>
                  <a:schemeClr val="tx2"/>
                </a:solidFill>
                <a:latin typeface="Arial" charset="0"/>
                <a:cs typeface="Arial" charset="0"/>
              </a:rPr>
              <a:t>С.</a:t>
            </a:r>
            <a:r>
              <a:rPr lang="en-US" sz="1500" dirty="0">
                <a:solidFill>
                  <a:schemeClr val="tx2"/>
                </a:solidFill>
                <a:latin typeface="Arial" charset="0"/>
                <a:cs typeface="Arial" charset="0"/>
              </a:rPr>
              <a:t>&gt;</a:t>
            </a:r>
            <a:endParaRPr lang="ru-RU" sz="1500" dirty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779" y="565625"/>
            <a:ext cx="11601451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16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Описание:</a:t>
            </a:r>
          </a:p>
          <a:p>
            <a:pPr algn="just" eaLnBrk="1" hangingPunct="1">
              <a:defRPr/>
            </a:pPr>
            <a:r>
              <a:rPr lang="ru-RU" sz="1600" i="1" dirty="0">
                <a:solidFill>
                  <a:srgbClr val="0000FF"/>
                </a:solidFill>
              </a:rPr>
              <a:t>&lt;Дается краткое описание объекта разработки (2 - 5 предложений), указывается его «изюминка»</a:t>
            </a:r>
            <a:r>
              <a:rPr lang="en-US" sz="1600" i="1" dirty="0">
                <a:solidFill>
                  <a:srgbClr val="0000FF"/>
                </a:solidFill>
              </a:rPr>
              <a:t>&gt;</a:t>
            </a:r>
            <a:endParaRPr lang="ru-RU" sz="1600" i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617" y="3351416"/>
            <a:ext cx="8214857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16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Эффект:  </a:t>
            </a:r>
            <a:r>
              <a:rPr lang="en-US" sz="1600" i="1" dirty="0">
                <a:solidFill>
                  <a:srgbClr val="0000FF"/>
                </a:solidFill>
              </a:rPr>
              <a:t>&lt;</a:t>
            </a:r>
            <a:r>
              <a:rPr lang="ru-RU" sz="1600" i="1" dirty="0">
                <a:solidFill>
                  <a:srgbClr val="0000FF"/>
                </a:solidFill>
              </a:rPr>
              <a:t>Например:</a:t>
            </a:r>
          </a:p>
          <a:p>
            <a:pPr>
              <a:defRPr/>
            </a:pPr>
            <a:r>
              <a:rPr lang="en-US" sz="1500" dirty="0">
                <a:solidFill>
                  <a:srgbClr val="002060"/>
                </a:solidFill>
              </a:rPr>
              <a:t>-</a:t>
            </a:r>
            <a:r>
              <a:rPr lang="ru-RU" sz="1500" dirty="0">
                <a:solidFill>
                  <a:srgbClr val="002060"/>
                </a:solidFill>
              </a:rPr>
              <a:t> регулирование частоты и активной мощности в пределах 50% пиковой мощности </a:t>
            </a:r>
            <a:r>
              <a:rPr lang="ru-RU" sz="1500" dirty="0" err="1">
                <a:solidFill>
                  <a:srgbClr val="002060"/>
                </a:solidFill>
              </a:rPr>
              <a:t>энергокомплекса</a:t>
            </a:r>
            <a:r>
              <a:rPr lang="ru-RU" sz="1500" dirty="0">
                <a:solidFill>
                  <a:srgbClr val="002060"/>
                </a:solidFill>
              </a:rPr>
              <a:t>;</a:t>
            </a:r>
          </a:p>
          <a:p>
            <a:pPr>
              <a:defRPr/>
            </a:pPr>
            <a:r>
              <a:rPr lang="ru-RU" sz="1500" dirty="0">
                <a:solidFill>
                  <a:srgbClr val="002060"/>
                </a:solidFill>
              </a:rPr>
              <a:t>- уменьшение массогабаритных характеристик электролизеров на 50%;</a:t>
            </a:r>
          </a:p>
          <a:p>
            <a:pPr>
              <a:defRPr/>
            </a:pPr>
            <a:r>
              <a:rPr lang="ru-RU" sz="1500" dirty="0">
                <a:solidFill>
                  <a:srgbClr val="002060"/>
                </a:solidFill>
              </a:rPr>
              <a:t>- возможность создание мобильных энергетических установок;</a:t>
            </a:r>
          </a:p>
          <a:p>
            <a:pPr>
              <a:defRPr/>
            </a:pPr>
            <a:r>
              <a:rPr lang="ru-RU" sz="1500" dirty="0">
                <a:solidFill>
                  <a:srgbClr val="002060"/>
                </a:solidFill>
              </a:rPr>
              <a:t>- полное </a:t>
            </a:r>
            <a:r>
              <a:rPr lang="ru-RU" sz="1500" dirty="0" err="1">
                <a:solidFill>
                  <a:srgbClr val="002060"/>
                </a:solidFill>
              </a:rPr>
              <a:t>импортозамещение</a:t>
            </a:r>
            <a:r>
              <a:rPr lang="ru-RU" sz="1500" dirty="0">
                <a:solidFill>
                  <a:srgbClr val="002060"/>
                </a:solidFill>
              </a:rPr>
              <a:t> в области изготовления </a:t>
            </a:r>
            <a:r>
              <a:rPr lang="ru-RU" sz="1500" dirty="0" err="1">
                <a:solidFill>
                  <a:srgbClr val="002060"/>
                </a:solidFill>
              </a:rPr>
              <a:t>ветроагрегатов</a:t>
            </a:r>
            <a:r>
              <a:rPr lang="ru-RU" sz="1500" dirty="0">
                <a:solidFill>
                  <a:srgbClr val="002060"/>
                </a:solidFill>
              </a:rPr>
              <a:t>  мощностью до 100 кВт и производства щелочных электролизеров воды</a:t>
            </a:r>
            <a:r>
              <a:rPr lang="en-US" sz="1500" dirty="0">
                <a:solidFill>
                  <a:srgbClr val="002060"/>
                </a:solidFill>
              </a:rPr>
              <a:t>&gt;</a:t>
            </a:r>
            <a:endParaRPr lang="ru-RU" sz="1500" dirty="0">
              <a:solidFill>
                <a:srgbClr val="002060"/>
              </a:solidFill>
            </a:endParaRPr>
          </a:p>
        </p:txBody>
      </p:sp>
      <p:sp>
        <p:nvSpPr>
          <p:cNvPr id="40971" name="Номер слайда 1"/>
          <p:cNvSpPr>
            <a:spLocks noGrp="1"/>
          </p:cNvSpPr>
          <p:nvPr>
            <p:ph type="sldNum" sz="quarter" idx="10"/>
          </p:nvPr>
        </p:nvSpPr>
        <p:spPr bwMode="auto">
          <a:xfrm>
            <a:off x="11676061" y="6492875"/>
            <a:ext cx="515939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dirty="0"/>
              <a:t>3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9192344" y="1304763"/>
            <a:ext cx="2735034" cy="37702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sz="1600" dirty="0"/>
          </a:p>
          <a:p>
            <a:r>
              <a:rPr lang="ru-RU" sz="1600" dirty="0"/>
              <a:t>Фото, рисунок, схема, модель</a:t>
            </a:r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(</a:t>
            </a:r>
            <a:r>
              <a:rPr lang="ru-RU" sz="1600" i="1" dirty="0"/>
              <a:t>представить </a:t>
            </a:r>
          </a:p>
          <a:p>
            <a:r>
              <a:rPr lang="ru-RU" sz="1600" i="1" dirty="0"/>
              <a:t>графические материалы)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37779" y="5121188"/>
            <a:ext cx="3433016" cy="15764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600" dirty="0"/>
              <a:t>Фото, рисунки схемы, модели</a:t>
            </a:r>
          </a:p>
          <a:p>
            <a:endParaRPr lang="ru-RU" sz="1600" dirty="0"/>
          </a:p>
          <a:p>
            <a:r>
              <a:rPr lang="ru-RU" sz="1600" dirty="0"/>
              <a:t>(</a:t>
            </a:r>
            <a:r>
              <a:rPr lang="ru-RU" sz="1600" i="1" dirty="0"/>
              <a:t>представить </a:t>
            </a:r>
          </a:p>
          <a:p>
            <a:r>
              <a:rPr lang="ru-RU" sz="1600" i="1" dirty="0"/>
              <a:t>графические материалы)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971764" y="5247674"/>
            <a:ext cx="81245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Сравнение с аналогами :</a:t>
            </a:r>
          </a:p>
          <a:p>
            <a:pPr lvl="0"/>
            <a:r>
              <a:rPr lang="en-US" sz="1600" i="1" dirty="0">
                <a:solidFill>
                  <a:srgbClr val="0000FF"/>
                </a:solidFill>
              </a:rPr>
              <a:t>&lt;</a:t>
            </a:r>
            <a:r>
              <a:rPr lang="ru-RU" sz="1600" i="1" dirty="0">
                <a:solidFill>
                  <a:srgbClr val="0000FF"/>
                </a:solidFill>
              </a:rPr>
              <a:t>указать, какие аналоги или близкие по заявленным характеристикам разработки доступны на рынке, а также в чем состоит преимущество данной разработки либо применяемых для ее изготовления решений по сравнению с существующими аналогами</a:t>
            </a:r>
            <a:r>
              <a:rPr lang="en-US" sz="1600" i="1" dirty="0">
                <a:solidFill>
                  <a:srgbClr val="0000FF"/>
                </a:solidFill>
              </a:rPr>
              <a:t>&gt;</a:t>
            </a:r>
            <a:endParaRPr lang="ru-RU" sz="1600" i="1" dirty="0">
              <a:solidFill>
                <a:srgbClr val="0000FF"/>
              </a:solidFill>
            </a:endParaRP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3302065" y="98225"/>
            <a:ext cx="6084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 eaLnBrk="1" hangingPunct="1">
              <a:spcBef>
                <a:spcPct val="0"/>
              </a:spcBef>
              <a:buNone/>
              <a:defRPr/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Наименование проекта</a:t>
            </a:r>
            <a:endParaRPr lang="ru-RU" sz="1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50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3302065" y="98225"/>
            <a:ext cx="6084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 eaLnBrk="1" hangingPunct="1">
              <a:spcBef>
                <a:spcPct val="0"/>
              </a:spcBef>
              <a:buNone/>
              <a:defRPr/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Наименование проекта</a:t>
            </a:r>
            <a:endParaRPr lang="ru-RU" sz="1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6264" y="1028200"/>
            <a:ext cx="883007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16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Уровень готовности разработки</a:t>
            </a:r>
            <a:r>
              <a:rPr lang="ru-RU" sz="1600" dirty="0">
                <a:solidFill>
                  <a:srgbClr val="0000FF"/>
                </a:solidFill>
              </a:rPr>
              <a:t>: </a:t>
            </a:r>
            <a:r>
              <a:rPr lang="en-US" sz="1600" i="1" dirty="0">
                <a:solidFill>
                  <a:srgbClr val="0000FF"/>
                </a:solidFill>
              </a:rPr>
              <a:t>&lt;</a:t>
            </a:r>
            <a:r>
              <a:rPr lang="ru-RU" sz="1600" i="1" dirty="0">
                <a:solidFill>
                  <a:srgbClr val="0000FF"/>
                </a:solidFill>
              </a:rPr>
              <a:t>дать краткое описание, указать текущий уровень готовности в соответствии с ГОСТ Р 57194. 1-2016 Трансфер технологий, например: </a:t>
            </a:r>
            <a:r>
              <a:rPr lang="ru-RU" sz="1400" dirty="0">
                <a:solidFill>
                  <a:schemeClr val="tx2"/>
                </a:solidFill>
              </a:rPr>
              <a:t>УГТ4. Компоненты и/или макеты проверены в лабораторных условиях. Продемонстрированы работоспособность и совместимость технологий на достаточно подробных макетах разрабатываемых устройств (объектов) в лабораторных условиях</a:t>
            </a:r>
            <a:r>
              <a:rPr lang="en-US" sz="1600" i="1" dirty="0">
                <a:solidFill>
                  <a:srgbClr val="0000FF"/>
                </a:solidFill>
              </a:rPr>
              <a:t>&gt;</a:t>
            </a:r>
            <a:endParaRPr lang="ru-RU" sz="1600" i="1" dirty="0">
              <a:solidFill>
                <a:srgbClr val="0000F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6393" y="2450883"/>
            <a:ext cx="88399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Задачи, поставленные для достижения конечного результата:</a:t>
            </a:r>
          </a:p>
          <a:p>
            <a:pPr>
              <a:spcAft>
                <a:spcPts val="0"/>
              </a:spcAft>
            </a:pPr>
            <a:r>
              <a:rPr lang="en-US" sz="1600" i="1" dirty="0">
                <a:solidFill>
                  <a:srgbClr val="0000FF"/>
                </a:solidFill>
              </a:rPr>
              <a:t>&lt;</a:t>
            </a:r>
            <a:r>
              <a:rPr lang="ru-RU" sz="1600" i="1" dirty="0">
                <a:solidFill>
                  <a:srgbClr val="0000FF"/>
                </a:solidFill>
              </a:rPr>
              <a:t>дать краткое описание задач, которые предстоит решить для достижения конечного результата; все задачи должны быть разбиты по исполнителям, которые будут заниматься их решением</a:t>
            </a:r>
            <a:r>
              <a:rPr lang="en-US" sz="1600" i="1" dirty="0">
                <a:solidFill>
                  <a:srgbClr val="0000FF"/>
                </a:solidFill>
              </a:rPr>
              <a:t>&gt;</a:t>
            </a:r>
            <a:endParaRPr lang="ru-RU" sz="1600" i="1" dirty="0">
              <a:solidFill>
                <a:srgbClr val="0000FF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60304" y="3531722"/>
            <a:ext cx="8688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Необходимость привлечения партнеров для завершения разработки: </a:t>
            </a:r>
            <a:r>
              <a:rPr lang="en-US" sz="1600" i="1" dirty="0">
                <a:solidFill>
                  <a:srgbClr val="0000FF"/>
                </a:solidFill>
              </a:rPr>
              <a:t>&lt;</a:t>
            </a:r>
            <a:r>
              <a:rPr lang="ru-RU" sz="1600" i="1" dirty="0">
                <a:solidFill>
                  <a:srgbClr val="0000FF"/>
                </a:solidFill>
              </a:rPr>
              <a:t>указать, требуются ли партнеры для завершения разработки; отметить, какие именно – завод-изготовитель, разработчик ПО, другие (указать какие)</a:t>
            </a:r>
            <a:r>
              <a:rPr lang="en-US" sz="1600" i="1" dirty="0">
                <a:solidFill>
                  <a:srgbClr val="0000FF"/>
                </a:solidFill>
              </a:rPr>
              <a:t>&gt;</a:t>
            </a:r>
            <a:endParaRPr lang="ru-RU" sz="1600" i="1" dirty="0">
              <a:solidFill>
                <a:srgbClr val="0000FF"/>
              </a:solidFill>
            </a:endParaRPr>
          </a:p>
        </p:txBody>
      </p:sp>
      <p:sp>
        <p:nvSpPr>
          <p:cNvPr id="10" name="Номер слайда 1"/>
          <p:cNvSpPr>
            <a:spLocks noGrp="1"/>
          </p:cNvSpPr>
          <p:nvPr>
            <p:ph type="sldNum" sz="quarter" idx="10"/>
          </p:nvPr>
        </p:nvSpPr>
        <p:spPr bwMode="auto">
          <a:xfrm>
            <a:off x="11676061" y="6423066"/>
            <a:ext cx="515939" cy="2920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dirty="0"/>
              <a:t>4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60304" y="4473116"/>
            <a:ext cx="2927384" cy="20522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600" dirty="0"/>
              <a:t>Фото, рисунок, схема, модель</a:t>
            </a:r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(</a:t>
            </a:r>
            <a:r>
              <a:rPr lang="ru-RU" sz="1600" i="1" dirty="0"/>
              <a:t>представить </a:t>
            </a:r>
          </a:p>
          <a:p>
            <a:r>
              <a:rPr lang="ru-RU" sz="1600" i="1" dirty="0"/>
              <a:t>графические материалы)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9228348" y="1028200"/>
            <a:ext cx="2556284" cy="31683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600" dirty="0"/>
              <a:t>Фото, рисунок, схема, модель</a:t>
            </a:r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i="1" dirty="0"/>
              <a:t>(представить </a:t>
            </a:r>
          </a:p>
          <a:p>
            <a:r>
              <a:rPr lang="ru-RU" sz="1600" i="1" dirty="0"/>
              <a:t>графические материалы)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31704" y="4473116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Потенциальный (-</a:t>
            </a:r>
            <a:r>
              <a:rPr lang="ru-RU" sz="1600" b="1" dirty="0" err="1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ые</a:t>
            </a:r>
            <a:r>
              <a:rPr lang="ru-RU" sz="16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потребитель</a:t>
            </a:r>
            <a:r>
              <a:rPr lang="en-US" sz="16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ru-RU" sz="16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-и): </a:t>
            </a:r>
            <a:r>
              <a:rPr lang="en-US" sz="1600" i="1" dirty="0">
                <a:solidFill>
                  <a:srgbClr val="0000FF"/>
                </a:solidFill>
              </a:rPr>
              <a:t>&lt;</a:t>
            </a:r>
            <a:r>
              <a:rPr lang="ru-RU" sz="1600" i="1" dirty="0">
                <a:solidFill>
                  <a:srgbClr val="0000FF"/>
                </a:solidFill>
              </a:rPr>
              <a:t>указать компании и по возможности конкретные объекты, где могут быть внедрены результаты разработок или (и) указать ведущего ученого мирового уровня, занимающегося аналогичной тематикой</a:t>
            </a:r>
            <a:r>
              <a:rPr lang="en-US" sz="1600" i="1" dirty="0">
                <a:solidFill>
                  <a:srgbClr val="0000FF"/>
                </a:solidFill>
              </a:rPr>
              <a:t>&gt;</a:t>
            </a:r>
            <a:endParaRPr lang="ru-RU" sz="1600" i="1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31704" y="5301208"/>
            <a:ext cx="8480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Экономическая эффективность: </a:t>
            </a:r>
            <a:r>
              <a:rPr lang="en-US" sz="1600" i="1" dirty="0">
                <a:solidFill>
                  <a:srgbClr val="0000FF"/>
                </a:solidFill>
              </a:rPr>
              <a:t>&lt;</a:t>
            </a:r>
            <a:r>
              <a:rPr lang="ru-RU" sz="1600" i="1" dirty="0">
                <a:solidFill>
                  <a:srgbClr val="0000FF"/>
                </a:solidFill>
              </a:rPr>
              <a:t>Предварительная оценка экономического эффекта от применения нового научно-технического результата на практике (следует указать параметры: ЧДД, срок окупаемости, себестоимость оборудования, себестоимость электрической или тепловой энергии) </a:t>
            </a:r>
            <a:r>
              <a:rPr lang="en-US" sz="1600" i="1" dirty="0">
                <a:solidFill>
                  <a:srgbClr val="0000FF"/>
                </a:solidFill>
              </a:rPr>
              <a:t>&gt;</a:t>
            </a:r>
            <a:endParaRPr lang="ru-RU" sz="16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5353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4BA3782D421EF40ACCCEBA618AABF16" ma:contentTypeVersion="1" ma:contentTypeDescription="Создание документа." ma:contentTypeScope="" ma:versionID="872e39d4617b8308e32f989411a5c44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10c82831e5d625bbb0173136b036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2E4A6DC-D12F-49E5-ADDD-57D6E381F1C1}"/>
</file>

<file path=customXml/itemProps2.xml><?xml version="1.0" encoding="utf-8"?>
<ds:datastoreItem xmlns:ds="http://schemas.openxmlformats.org/officeDocument/2006/customXml" ds:itemID="{B9842006-777D-49A3-ABC3-7CD1DE5D4D91}"/>
</file>

<file path=customXml/itemProps3.xml><?xml version="1.0" encoding="utf-8"?>
<ds:datastoreItem xmlns:ds="http://schemas.openxmlformats.org/officeDocument/2006/customXml" ds:itemID="{50972048-577F-42CE-95DF-A79A6282E01E}"/>
</file>

<file path=docProps/app.xml><?xml version="1.0" encoding="utf-8"?>
<Properties xmlns="http://schemas.openxmlformats.org/officeDocument/2006/extended-properties" xmlns:vt="http://schemas.openxmlformats.org/officeDocument/2006/docPropsVTypes">
  <TotalTime>8341</TotalTime>
  <Words>625</Words>
  <Application>Microsoft Office PowerPoint</Application>
  <PresentationFormat>Широкоэкранный</PresentationFormat>
  <Paragraphs>75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внедрения корпоративной информационной системы управления университетом</dc:title>
  <dc:creator>Ежов Герман Александрович</dc:creator>
  <cp:lastModifiedBy>Кролин Александр Александрович</cp:lastModifiedBy>
  <cp:revision>662</cp:revision>
  <cp:lastPrinted>2018-09-27T15:45:03Z</cp:lastPrinted>
  <dcterms:created xsi:type="dcterms:W3CDTF">2015-02-06T07:26:18Z</dcterms:created>
  <dcterms:modified xsi:type="dcterms:W3CDTF">2022-03-28T06:16:47Z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0x01010034BA3782D421EF40ACCCEBA618AABF16</vt:lpwstr>
  </property>
</Properties>
</file>