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9" roundtripDataSignature="AMtx7mjfbmqP3YkdJQNbF3UYAcZuW77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customschemas.google.com/relationships/presentationmetadata" Target="metadata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7"/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ics protoboard" id="13" name="Google Shape;13;p57"/>
          <p:cNvPicPr preferRelativeResize="0"/>
          <p:nvPr/>
        </p:nvPicPr>
        <p:blipFill rotWithShape="1">
          <a:blip r:embed="rId2">
            <a:alphaModFix amt="49000"/>
          </a:blip>
          <a:srcRect b="0" l="0" r="0"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57"/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Shadman Shahid (SHD)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Lecturer, Department of Computer Science and Engineering, School of Data and Sciences, BRAC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shadman9085@gmail.com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7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CSE251: Electronic Devices and Circuits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5" Type="http://schemas.openxmlformats.org/officeDocument/2006/relationships/image" Target="../media/image44.png"/><Relationship Id="rId6" Type="http://schemas.openxmlformats.org/officeDocument/2006/relationships/image" Target="../media/image1.png"/><Relationship Id="rId7" Type="http://schemas.openxmlformats.org/officeDocument/2006/relationships/image" Target="../media/image55.png"/><Relationship Id="rId8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3.png"/><Relationship Id="rId4" Type="http://schemas.openxmlformats.org/officeDocument/2006/relationships/image" Target="../media/image46.png"/><Relationship Id="rId5" Type="http://schemas.openxmlformats.org/officeDocument/2006/relationships/image" Target="../media/image5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5.png"/><Relationship Id="rId9" Type="http://schemas.openxmlformats.org/officeDocument/2006/relationships/image" Target="../media/image67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png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90.png"/><Relationship Id="rId7" Type="http://schemas.openxmlformats.org/officeDocument/2006/relationships/image" Target="../media/image9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4.png"/><Relationship Id="rId4" Type="http://schemas.openxmlformats.org/officeDocument/2006/relationships/image" Target="../media/image97.png"/><Relationship Id="rId5" Type="http://schemas.openxmlformats.org/officeDocument/2006/relationships/image" Target="../media/image75.png"/><Relationship Id="rId6" Type="http://schemas.openxmlformats.org/officeDocument/2006/relationships/image" Target="../media/image68.png"/><Relationship Id="rId7" Type="http://schemas.openxmlformats.org/officeDocument/2006/relationships/image" Target="../media/image9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0.png"/><Relationship Id="rId4" Type="http://schemas.openxmlformats.org/officeDocument/2006/relationships/image" Target="../media/image74.png"/><Relationship Id="rId5" Type="http://schemas.openxmlformats.org/officeDocument/2006/relationships/image" Target="../media/image71.png"/><Relationship Id="rId6" Type="http://schemas.openxmlformats.org/officeDocument/2006/relationships/image" Target="../media/image7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4.png"/><Relationship Id="rId4" Type="http://schemas.openxmlformats.org/officeDocument/2006/relationships/image" Target="../media/image69.png"/><Relationship Id="rId5" Type="http://schemas.openxmlformats.org/officeDocument/2006/relationships/image" Target="../media/image72.png"/><Relationship Id="rId6" Type="http://schemas.openxmlformats.org/officeDocument/2006/relationships/image" Target="../media/image7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9.png"/><Relationship Id="rId6" Type="http://schemas.openxmlformats.org/officeDocument/2006/relationships/image" Target="../media/image8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2.png"/><Relationship Id="rId6" Type="http://schemas.openxmlformats.org/officeDocument/2006/relationships/image" Target="../media/image86.png"/><Relationship Id="rId7" Type="http://schemas.openxmlformats.org/officeDocument/2006/relationships/image" Target="../media/image88.png"/><Relationship Id="rId8" Type="http://schemas.openxmlformats.org/officeDocument/2006/relationships/image" Target="../media/image8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4.png"/><Relationship Id="rId4" Type="http://schemas.openxmlformats.org/officeDocument/2006/relationships/image" Target="../media/image92.png"/><Relationship Id="rId5" Type="http://schemas.openxmlformats.org/officeDocument/2006/relationships/image" Target="../media/image95.png"/><Relationship Id="rId6" Type="http://schemas.openxmlformats.org/officeDocument/2006/relationships/image" Target="../media/image104.png"/><Relationship Id="rId7" Type="http://schemas.openxmlformats.org/officeDocument/2006/relationships/image" Target="../media/image9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8.png"/><Relationship Id="rId4" Type="http://schemas.openxmlformats.org/officeDocument/2006/relationships/image" Target="../media/image96.jpg"/><Relationship Id="rId5" Type="http://schemas.openxmlformats.org/officeDocument/2006/relationships/image" Target="../media/image9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6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5.png"/><Relationship Id="rId8" Type="http://schemas.openxmlformats.org/officeDocument/2006/relationships/image" Target="../media/image1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8.png"/><Relationship Id="rId4" Type="http://schemas.openxmlformats.org/officeDocument/2006/relationships/image" Target="../media/image10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8.png"/><Relationship Id="rId4" Type="http://schemas.openxmlformats.org/officeDocument/2006/relationships/image" Target="../media/image148.png"/><Relationship Id="rId5" Type="http://schemas.openxmlformats.org/officeDocument/2006/relationships/image" Target="../media/image111.png"/><Relationship Id="rId6" Type="http://schemas.openxmlformats.org/officeDocument/2006/relationships/image" Target="../media/image1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3.png"/><Relationship Id="rId4" Type="http://schemas.openxmlformats.org/officeDocument/2006/relationships/image" Target="../media/image1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77.png"/><Relationship Id="rId13" Type="http://schemas.openxmlformats.org/officeDocument/2006/relationships/image" Target="../media/image5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5" Type="http://schemas.openxmlformats.org/officeDocument/2006/relationships/image" Target="../media/image7.png"/><Relationship Id="rId14" Type="http://schemas.openxmlformats.org/officeDocument/2006/relationships/image" Target="../media/image18.png"/><Relationship Id="rId16" Type="http://schemas.openxmlformats.org/officeDocument/2006/relationships/image" Target="../media/image40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3.png"/><Relationship Id="rId4" Type="http://schemas.openxmlformats.org/officeDocument/2006/relationships/image" Target="../media/image118.png"/><Relationship Id="rId5" Type="http://schemas.openxmlformats.org/officeDocument/2006/relationships/image" Target="../media/image1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9.png"/><Relationship Id="rId4" Type="http://schemas.openxmlformats.org/officeDocument/2006/relationships/image" Target="../media/image15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0.png"/><Relationship Id="rId4" Type="http://schemas.openxmlformats.org/officeDocument/2006/relationships/image" Target="../media/image1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7.png"/><Relationship Id="rId4" Type="http://schemas.openxmlformats.org/officeDocument/2006/relationships/image" Target="../media/image1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1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24.png"/><Relationship Id="rId13" Type="http://schemas.openxmlformats.org/officeDocument/2006/relationships/image" Target="../media/image19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5.png"/><Relationship Id="rId4" Type="http://schemas.openxmlformats.org/officeDocument/2006/relationships/image" Target="../media/image137.png"/><Relationship Id="rId5" Type="http://schemas.openxmlformats.org/officeDocument/2006/relationships/image" Target="../media/image139.png"/><Relationship Id="rId6" Type="http://schemas.openxmlformats.org/officeDocument/2006/relationships/image" Target="../media/image142.png"/><Relationship Id="rId7" Type="http://schemas.openxmlformats.org/officeDocument/2006/relationships/image" Target="../media/image15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6.png"/><Relationship Id="rId4" Type="http://schemas.openxmlformats.org/officeDocument/2006/relationships/image" Target="../media/image138.png"/><Relationship Id="rId5" Type="http://schemas.openxmlformats.org/officeDocument/2006/relationships/image" Target="../media/image140.png"/><Relationship Id="rId6" Type="http://schemas.openxmlformats.org/officeDocument/2006/relationships/image" Target="../media/image1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6.png"/><Relationship Id="rId4" Type="http://schemas.openxmlformats.org/officeDocument/2006/relationships/image" Target="../media/image153.png"/><Relationship Id="rId5" Type="http://schemas.openxmlformats.org/officeDocument/2006/relationships/image" Target="../media/image147.png"/><Relationship Id="rId6" Type="http://schemas.openxmlformats.org/officeDocument/2006/relationships/image" Target="../media/image1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5.png"/><Relationship Id="rId4" Type="http://schemas.openxmlformats.org/officeDocument/2006/relationships/image" Target="../media/image147.png"/><Relationship Id="rId5" Type="http://schemas.openxmlformats.org/officeDocument/2006/relationships/image" Target="../media/image151.png"/><Relationship Id="rId6" Type="http://schemas.openxmlformats.org/officeDocument/2006/relationships/image" Target="../media/image143.png"/><Relationship Id="rId7" Type="http://schemas.openxmlformats.org/officeDocument/2006/relationships/image" Target="../media/image136.png"/><Relationship Id="rId8" Type="http://schemas.openxmlformats.org/officeDocument/2006/relationships/image" Target="../media/image1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6.png"/><Relationship Id="rId4" Type="http://schemas.openxmlformats.org/officeDocument/2006/relationships/image" Target="../media/image164.png"/><Relationship Id="rId5" Type="http://schemas.openxmlformats.org/officeDocument/2006/relationships/image" Target="../media/image155.png"/><Relationship Id="rId6" Type="http://schemas.openxmlformats.org/officeDocument/2006/relationships/image" Target="../media/image15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9.png"/><Relationship Id="rId4" Type="http://schemas.openxmlformats.org/officeDocument/2006/relationships/image" Target="../media/image171.png"/><Relationship Id="rId5" Type="http://schemas.openxmlformats.org/officeDocument/2006/relationships/image" Target="../media/image16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3.png"/><Relationship Id="rId4" Type="http://schemas.openxmlformats.org/officeDocument/2006/relationships/image" Target="../media/image159.png"/><Relationship Id="rId5" Type="http://schemas.openxmlformats.org/officeDocument/2006/relationships/image" Target="../media/image161.png"/><Relationship Id="rId6" Type="http://schemas.openxmlformats.org/officeDocument/2006/relationships/image" Target="../media/image168.png"/><Relationship Id="rId7" Type="http://schemas.openxmlformats.org/officeDocument/2006/relationships/image" Target="../media/image170.png"/><Relationship Id="rId8" Type="http://schemas.openxmlformats.org/officeDocument/2006/relationships/image" Target="../media/image1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5.png"/><Relationship Id="rId4" Type="http://schemas.openxmlformats.org/officeDocument/2006/relationships/image" Target="../media/image16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7.png"/><Relationship Id="rId4" Type="http://schemas.openxmlformats.org/officeDocument/2006/relationships/image" Target="../media/image17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jp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4.png"/><Relationship Id="rId4" Type="http://schemas.openxmlformats.org/officeDocument/2006/relationships/image" Target="../media/image183.jpg"/><Relationship Id="rId5" Type="http://schemas.openxmlformats.org/officeDocument/2006/relationships/image" Target="../media/image174.png"/><Relationship Id="rId6" Type="http://schemas.openxmlformats.org/officeDocument/2006/relationships/image" Target="../media/image176.png"/><Relationship Id="rId7" Type="http://schemas.openxmlformats.org/officeDocument/2006/relationships/image" Target="../media/image179.png"/><Relationship Id="rId8" Type="http://schemas.openxmlformats.org/officeDocument/2006/relationships/image" Target="../media/image17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2.png"/><Relationship Id="rId4" Type="http://schemas.openxmlformats.org/officeDocument/2006/relationships/image" Target="../media/image18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jp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81.png"/><Relationship Id="rId5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Relationship Id="rId5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 Circuit Representation – Line diagrams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CSE250 Review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 KCL, KVL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 Series, Parallel resistor network – Voltage Division, Current division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 Examples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IV Characteristics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 Linear IV – Resistors, Voltage Source, Current Source, SC, OC.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- Non-Linear IV – Piecewise Linear Model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050" y="2151444"/>
            <a:ext cx="4857750" cy="216904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/>
        </p:nvSpPr>
        <p:spPr>
          <a:xfrm>
            <a:off x="838200" y="2151444"/>
            <a:ext cx="3647409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2675" r="-1169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838200" y="2775880"/>
            <a:ext cx="4226413" cy="316355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77" l="-2308" r="0" t="-15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6496050" y="4610100"/>
            <a:ext cx="5095875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210" l="-1076" r="0" t="-32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KVL – Example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/>
        </p:nvSpPr>
        <p:spPr>
          <a:xfrm>
            <a:off x="844337" y="1690688"/>
            <a:ext cx="5408853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945" l="-1802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0" name="Google Shape;210;p12"/>
          <p:cNvSpPr txBox="1"/>
          <p:nvPr/>
        </p:nvSpPr>
        <p:spPr>
          <a:xfrm>
            <a:off x="844337" y="2175508"/>
            <a:ext cx="3990131" cy="4462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444" r="0" t="-10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6496050" y="4610100"/>
            <a:ext cx="5095875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210" l="-1076" r="0" t="-32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2" name="Google Shape;2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KVL – Example 2</a:t>
            </a:r>
            <a:endParaRPr/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7389" y="2045398"/>
            <a:ext cx="4069433" cy="220999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8086725" y="2045398"/>
            <a:ext cx="52352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223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9641773" y="2039042"/>
            <a:ext cx="5235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9251248" y="3144739"/>
            <a:ext cx="52352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-223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3692431" y="5639883"/>
            <a:ext cx="2560759" cy="92333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1204262" y="6261313"/>
            <a:ext cx="2973998" cy="40011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590" y="3688459"/>
            <a:ext cx="3446210" cy="295151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KCL: Kirchoff’s Current Law</a:t>
            </a:r>
            <a:endParaRPr/>
          </a:p>
        </p:txBody>
      </p:sp>
      <p:pic>
        <p:nvPicPr>
          <p:cNvPr id="225" name="Google Shape;225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29042" r="16266" t="17217"/>
          <a:stretch/>
        </p:blipFill>
        <p:spPr>
          <a:xfrm>
            <a:off x="9265740" y="1618275"/>
            <a:ext cx="2241234" cy="236732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/>
        </p:nvSpPr>
        <p:spPr>
          <a:xfrm>
            <a:off x="838200" y="1800225"/>
            <a:ext cx="8782050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algebraic sum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</a:t>
            </a:r>
            <a:r>
              <a:rPr b="1"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entering a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(closed boundary)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equal to the sum of the currents leaving the node.</a:t>
            </a:r>
            <a:endParaRPr/>
          </a:p>
        </p:txBody>
      </p:sp>
      <p:sp>
        <p:nvSpPr>
          <p:cNvPr id="227" name="Google Shape;227;p13"/>
          <p:cNvSpPr txBox="1"/>
          <p:nvPr/>
        </p:nvSpPr>
        <p:spPr>
          <a:xfrm>
            <a:off x="1811948" y="3754772"/>
            <a:ext cx="4563429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8" name="Google Shape;228;p13"/>
          <p:cNvSpPr txBox="1"/>
          <p:nvPr/>
        </p:nvSpPr>
        <p:spPr>
          <a:xfrm>
            <a:off x="838200" y="5164218"/>
            <a:ext cx="39292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Entering node: 	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Exiting node: 	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29" name="Google Shape;229;p13"/>
          <p:cNvSpPr txBox="1"/>
          <p:nvPr/>
        </p:nvSpPr>
        <p:spPr>
          <a:xfrm>
            <a:off x="5175154" y="5318106"/>
            <a:ext cx="171508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vice versa…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KCL- Example 1</a:t>
            </a:r>
            <a:endParaRPr/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7389" y="2045398"/>
            <a:ext cx="4069433" cy="220999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4"/>
          <p:cNvSpPr txBox="1"/>
          <p:nvPr/>
        </p:nvSpPr>
        <p:spPr>
          <a:xfrm>
            <a:off x="8086725" y="2045398"/>
            <a:ext cx="52352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23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14"/>
          <p:cNvSpPr txBox="1"/>
          <p:nvPr/>
        </p:nvSpPr>
        <p:spPr>
          <a:xfrm>
            <a:off x="9641773" y="2039042"/>
            <a:ext cx="52352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9251248" y="3144739"/>
            <a:ext cx="52352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223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844337" y="1690688"/>
            <a:ext cx="5408853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8945" l="-1802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14"/>
          <p:cNvSpPr txBox="1"/>
          <p:nvPr/>
        </p:nvSpPr>
        <p:spPr>
          <a:xfrm>
            <a:off x="844337" y="2175508"/>
            <a:ext cx="4011996" cy="455855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2431" r="0" t="-10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14"/>
          <p:cNvSpPr txBox="1"/>
          <p:nvPr/>
        </p:nvSpPr>
        <p:spPr>
          <a:xfrm>
            <a:off x="8840256" y="2200546"/>
            <a:ext cx="643698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Series Resistors and Voltage Division</a:t>
            </a:r>
            <a:endParaRPr/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838200" y="1825625"/>
            <a:ext cx="10515600" cy="9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</a:t>
            </a:r>
            <a:r>
              <a:rPr b="1" lang="en-US"/>
              <a:t>equivalent resistance</a:t>
            </a:r>
            <a:r>
              <a:rPr lang="en-US"/>
              <a:t> of any number of resistors connected in </a:t>
            </a:r>
            <a:r>
              <a:rPr b="1" lang="en-US">
                <a:solidFill>
                  <a:srgbClr val="FF0000"/>
                </a:solidFill>
              </a:rPr>
              <a:t>series</a:t>
            </a:r>
            <a:r>
              <a:rPr lang="en-US"/>
              <a:t> is the </a:t>
            </a:r>
            <a:r>
              <a:rPr lang="en-US" u="sng"/>
              <a:t>sum of the individual resistances</a:t>
            </a:r>
            <a:r>
              <a:rPr lang="en-US"/>
              <a:t>.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1400840" y="5277780"/>
            <a:ext cx="2249782" cy="8442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838200" y="3576699"/>
            <a:ext cx="6262686" cy="12003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659" l="-1654" r="-1557" t="-456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4243" y="2960428"/>
            <a:ext cx="3759557" cy="231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/>
        </p:nvSpPr>
        <p:spPr>
          <a:xfrm>
            <a:off x="838200" y="2988392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voltage division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 flipH="1">
            <a:off x="7594243" y="4017679"/>
            <a:ext cx="283844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65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4325594" y="5277780"/>
            <a:ext cx="2231395" cy="84420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Line diagram: Example 3</a:t>
            </a:r>
            <a:endParaRPr/>
          </a:p>
        </p:txBody>
      </p:sp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037" y="2833688"/>
            <a:ext cx="3759557" cy="231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/>
          <p:nvPr/>
        </p:nvSpPr>
        <p:spPr>
          <a:xfrm flipH="1">
            <a:off x="1174037" y="3890939"/>
            <a:ext cx="283844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65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9104018" y="3033023"/>
            <a:ext cx="2249782" cy="84420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16"/>
          <p:cNvSpPr txBox="1"/>
          <p:nvPr/>
        </p:nvSpPr>
        <p:spPr>
          <a:xfrm>
            <a:off x="5684688" y="3926590"/>
            <a:ext cx="2231395" cy="84420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9063338" y="2880857"/>
            <a:ext cx="4507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>
            <a:off x="7788776" y="3728319"/>
            <a:ext cx="4507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 flipH="1">
            <a:off x="8153337" y="2466593"/>
            <a:ext cx="283844" cy="52322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425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1" r="-168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1" name="Google Shape;27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Series Resistors and Voltage Division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1748305" y="3535667"/>
            <a:ext cx="3071601" cy="19767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-246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2683" y="3429000"/>
            <a:ext cx="554355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/>
        </p:nvSpPr>
        <p:spPr>
          <a:xfrm flipH="1">
            <a:off x="5014165" y="4262437"/>
            <a:ext cx="764965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Line diagram: Example 3</a:t>
            </a:r>
            <a:endParaRPr/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874" y="2057783"/>
            <a:ext cx="3759557" cy="231735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 flipH="1">
            <a:off x="1211874" y="3115034"/>
            <a:ext cx="283844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65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9101175" y="2104952"/>
            <a:ext cx="4507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83" name="Google Shape;283;p18"/>
          <p:cNvSpPr txBox="1"/>
          <p:nvPr/>
        </p:nvSpPr>
        <p:spPr>
          <a:xfrm>
            <a:off x="7826613" y="2952414"/>
            <a:ext cx="45076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 flipH="1">
            <a:off x="8191174" y="1690688"/>
            <a:ext cx="283844" cy="5232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652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2551793" y="4602390"/>
            <a:ext cx="7088415" cy="156966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2236" r="-1374" t="-50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 Resistors and Current Division</a:t>
            </a:r>
            <a:endParaRPr/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838200" y="1825625"/>
            <a:ext cx="10515600" cy="9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</a:t>
            </a:r>
            <a:r>
              <a:rPr b="1" lang="en-US"/>
              <a:t>equivalent resistance</a:t>
            </a:r>
            <a:r>
              <a:rPr lang="en-US"/>
              <a:t> of any number of resistors connected in </a:t>
            </a:r>
            <a:r>
              <a:rPr b="1" lang="en-US">
                <a:solidFill>
                  <a:srgbClr val="FF0000"/>
                </a:solidFill>
              </a:rPr>
              <a:t>parallel</a:t>
            </a:r>
            <a:r>
              <a:rPr lang="en-US"/>
              <a:t> is the </a:t>
            </a:r>
            <a:r>
              <a:rPr lang="en-US" u="sng"/>
              <a:t>inverse of the sum of the individual </a:t>
            </a:r>
            <a:r>
              <a:rPr b="1" lang="en-US" u="sng"/>
              <a:t>conductances</a:t>
            </a:r>
            <a:r>
              <a:rPr lang="en-US"/>
              <a:t>.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1015255" y="3170304"/>
            <a:ext cx="3831433" cy="10273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93" name="Google Shape;2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5514" y="2711189"/>
            <a:ext cx="6363187" cy="19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/>
        </p:nvSpPr>
        <p:spPr>
          <a:xfrm>
            <a:off x="1225824" y="5391876"/>
            <a:ext cx="1705147" cy="7105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838200" y="4539962"/>
            <a:ext cx="7129580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0664" l="-1368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9542" y="3251550"/>
            <a:ext cx="3747513" cy="25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 txBox="1"/>
          <p:nvPr/>
        </p:nvSpPr>
        <p:spPr>
          <a:xfrm flipH="1">
            <a:off x="8641993" y="3137225"/>
            <a:ext cx="283844" cy="5232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2" name="Google Shape;30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 Resistors and Current Division</a:t>
            </a:r>
            <a:endParaRPr/>
          </a:p>
        </p:txBody>
      </p:sp>
      <p:sp>
        <p:nvSpPr>
          <p:cNvPr id="303" name="Google Shape;303;p20"/>
          <p:cNvSpPr txBox="1"/>
          <p:nvPr>
            <p:ph idx="1" type="body"/>
          </p:nvPr>
        </p:nvSpPr>
        <p:spPr>
          <a:xfrm>
            <a:off x="838200" y="1825625"/>
            <a:ext cx="10515600" cy="9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</a:t>
            </a:r>
            <a:r>
              <a:rPr b="1" lang="en-US"/>
              <a:t>equivalent resistance</a:t>
            </a:r>
            <a:r>
              <a:rPr lang="en-US"/>
              <a:t> of any number of resistors connected in </a:t>
            </a:r>
            <a:r>
              <a:rPr b="1" lang="en-US">
                <a:solidFill>
                  <a:srgbClr val="FF0000"/>
                </a:solidFill>
              </a:rPr>
              <a:t>parallel</a:t>
            </a:r>
            <a:r>
              <a:rPr lang="en-US"/>
              <a:t> is the </a:t>
            </a:r>
            <a:r>
              <a:rPr lang="en-US" u="sng"/>
              <a:t>inverse of the sum of the individual </a:t>
            </a:r>
            <a:r>
              <a:rPr b="1" lang="en-US" u="sng"/>
              <a:t>conductances</a:t>
            </a:r>
            <a:r>
              <a:rPr lang="en-US"/>
              <a:t>.</a:t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838200" y="3224195"/>
            <a:ext cx="2572884" cy="10273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838200" y="4539962"/>
            <a:ext cx="5303888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0664" l="-1837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3568974" y="5379459"/>
            <a:ext cx="1705147" cy="71057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3963535" y="3253176"/>
            <a:ext cx="4020476" cy="969433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idx="1" type="body"/>
          </p:nvPr>
        </p:nvSpPr>
        <p:spPr>
          <a:xfrm>
            <a:off x="838200" y="1825625"/>
            <a:ext cx="8029575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34" r="-455" t="-1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4438133"/>
            <a:ext cx="4857750" cy="216904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Alternative Circuit Representation: Line diagrams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8867775" y="1725613"/>
            <a:ext cx="2990850" cy="22467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792" l="-2448" r="-2651" t="-13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243" y="2825491"/>
            <a:ext cx="4366638" cy="300254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 Resistors and Current Division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838200" y="1825625"/>
            <a:ext cx="10515600" cy="999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</a:t>
            </a:r>
            <a:r>
              <a:rPr b="1" lang="en-US"/>
              <a:t>equivalent resistance</a:t>
            </a:r>
            <a:r>
              <a:rPr lang="en-US"/>
              <a:t> of any number of resistors connected in </a:t>
            </a:r>
            <a:r>
              <a:rPr b="1" lang="en-US">
                <a:solidFill>
                  <a:srgbClr val="FF0000"/>
                </a:solidFill>
              </a:rPr>
              <a:t>parallel</a:t>
            </a:r>
            <a:r>
              <a:rPr lang="en-US"/>
              <a:t> is the </a:t>
            </a:r>
            <a:r>
              <a:rPr lang="en-US" u="sng"/>
              <a:t>inverse of the sum of the individual </a:t>
            </a:r>
            <a:r>
              <a:rPr b="1" lang="en-US" u="sng"/>
              <a:t>conductances</a:t>
            </a:r>
            <a:r>
              <a:rPr lang="en-US"/>
              <a:t>.</a:t>
            </a:r>
            <a:endParaRPr/>
          </a:p>
        </p:txBody>
      </p:sp>
      <p:sp>
        <p:nvSpPr>
          <p:cNvPr id="315" name="Google Shape;315;p21"/>
          <p:cNvSpPr txBox="1"/>
          <p:nvPr/>
        </p:nvSpPr>
        <p:spPr>
          <a:xfrm>
            <a:off x="1041106" y="5277780"/>
            <a:ext cx="3037810" cy="8559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838200" y="3576699"/>
            <a:ext cx="6262686" cy="15696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169" l="-1654" r="-290" t="-35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838200" y="2988392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 of current division</a:t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 flipH="1">
            <a:off x="8213368" y="2726782"/>
            <a:ext cx="283844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4325594" y="5277780"/>
            <a:ext cx="3037810" cy="85594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25" name="Google Shape;32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Parallel Resistors and Current Division</a:t>
            </a:r>
            <a:endParaRPr/>
          </a:p>
        </p:txBody>
      </p:sp>
      <p:pic>
        <p:nvPicPr>
          <p:cNvPr id="326" name="Google Shape;326;p22"/>
          <p:cNvPicPr preferRelativeResize="0"/>
          <p:nvPr/>
        </p:nvPicPr>
        <p:blipFill rotWithShape="1">
          <a:blip r:embed="rId4">
            <a:alphaModFix/>
          </a:blip>
          <a:srcRect b="2777" l="21458" r="19167" t="57361"/>
          <a:stretch/>
        </p:blipFill>
        <p:spPr>
          <a:xfrm>
            <a:off x="5851840" y="3115221"/>
            <a:ext cx="5429250" cy="27336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2"/>
          <p:cNvSpPr txBox="1"/>
          <p:nvPr/>
        </p:nvSpPr>
        <p:spPr>
          <a:xfrm>
            <a:off x="1809220" y="3597265"/>
            <a:ext cx="3071601" cy="17695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Line diagrams: Example 4</a:t>
            </a:r>
            <a:endParaRPr/>
          </a:p>
        </p:txBody>
      </p:sp>
      <p:pic>
        <p:nvPicPr>
          <p:cNvPr id="333" name="Google Shape;3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960" y="2858312"/>
            <a:ext cx="4993945" cy="1578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 1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838200" y="1629958"/>
            <a:ext cx="8407400" cy="12676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79" l="-115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838200" y="2807878"/>
            <a:ext cx="4867275" cy="35629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2004" r="0" t="-13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41" name="Google Shape;34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5437" y="2955521"/>
            <a:ext cx="6266963" cy="1981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4"/>
          <p:cNvSpPr txBox="1"/>
          <p:nvPr/>
        </p:nvSpPr>
        <p:spPr>
          <a:xfrm flipH="1">
            <a:off x="9172817" y="2935413"/>
            <a:ext cx="283844" cy="52322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43" name="Google Shape;343;p24"/>
          <p:cNvCxnSpPr/>
          <p:nvPr/>
        </p:nvCxnSpPr>
        <p:spPr>
          <a:xfrm>
            <a:off x="9170322" y="3429000"/>
            <a:ext cx="334917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24"/>
          <p:cNvSpPr txBox="1"/>
          <p:nvPr/>
        </p:nvSpPr>
        <p:spPr>
          <a:xfrm>
            <a:off x="6589161" y="5410169"/>
            <a:ext cx="3719513" cy="91409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11251743" y="6488668"/>
            <a:ext cx="94025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1- Nodal Analysis</a:t>
            </a:r>
            <a:endParaRPr/>
          </a:p>
        </p:txBody>
      </p:sp>
      <p:pic>
        <p:nvPicPr>
          <p:cNvPr id="351" name="Google Shape;35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25" y="1690688"/>
            <a:ext cx="582462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1385" y="2013120"/>
            <a:ext cx="4305673" cy="371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574205"/>
            <a:ext cx="3217817" cy="240389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1- Nodal Analysis</a:t>
            </a: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1160813" y="5053223"/>
            <a:ext cx="6996228" cy="9221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60" name="Google Shape;360;p26"/>
          <p:cNvGrpSpPr/>
          <p:nvPr/>
        </p:nvGrpSpPr>
        <p:grpSpPr>
          <a:xfrm>
            <a:off x="3925455" y="2016291"/>
            <a:ext cx="4578152" cy="2917744"/>
            <a:chOff x="3222822" y="2222731"/>
            <a:chExt cx="4578152" cy="2917744"/>
          </a:xfrm>
        </p:grpSpPr>
        <p:pic>
          <p:nvPicPr>
            <p:cNvPr id="361" name="Google Shape;361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22822" y="2222731"/>
              <a:ext cx="4014183" cy="25400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26"/>
            <p:cNvSpPr/>
            <p:nvPr/>
          </p:nvSpPr>
          <p:spPr>
            <a:xfrm>
              <a:off x="6515099" y="4583331"/>
              <a:ext cx="1285875" cy="5571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26"/>
          <p:cNvSpPr txBox="1"/>
          <p:nvPr/>
        </p:nvSpPr>
        <p:spPr>
          <a:xfrm>
            <a:off x="974785" y="4655463"/>
            <a:ext cx="3584828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0664" l="-2720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7"/>
          <p:cNvGrpSpPr/>
          <p:nvPr/>
        </p:nvGrpSpPr>
        <p:grpSpPr>
          <a:xfrm>
            <a:off x="1383729" y="1228406"/>
            <a:ext cx="9424542" cy="4401188"/>
            <a:chOff x="838200" y="1590675"/>
            <a:chExt cx="9424542" cy="4401188"/>
          </a:xfrm>
        </p:grpSpPr>
        <p:pic>
          <p:nvPicPr>
            <p:cNvPr id="369" name="Google Shape;36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" y="1690688"/>
              <a:ext cx="9424542" cy="4301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7"/>
            <p:cNvSpPr/>
            <p:nvPr/>
          </p:nvSpPr>
          <p:spPr>
            <a:xfrm>
              <a:off x="838200" y="1590675"/>
              <a:ext cx="5133975" cy="6762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2- Nodal Analysis – </a:t>
            </a:r>
            <a:r>
              <a:rPr b="1" lang="en-US"/>
              <a:t>Home Task 1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831279" y="5905500"/>
            <a:ext cx="404437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6" l="-1204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3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838200" y="1825625"/>
            <a:ext cx="726802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61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4</a:t>
            </a:r>
            <a:endParaRPr/>
          </a:p>
        </p:txBody>
      </p:sp>
      <p:sp>
        <p:nvSpPr>
          <p:cNvPr id="384" name="Google Shape;384;p29"/>
          <p:cNvSpPr txBox="1"/>
          <p:nvPr>
            <p:ph idx="1" type="body"/>
          </p:nvPr>
        </p:nvSpPr>
        <p:spPr>
          <a:xfrm>
            <a:off x="838200" y="1825625"/>
            <a:ext cx="4290286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64" r="0" t="-13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5</a:t>
            </a:r>
            <a:endParaRPr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838199" y="1825625"/>
            <a:ext cx="5120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85" r="0" t="-26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Line diagrams: Example 1</a:t>
            </a:r>
            <a:endParaRPr/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27" y="1858319"/>
            <a:ext cx="4069433" cy="2209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 txBox="1"/>
          <p:nvPr/>
        </p:nvSpPr>
        <p:spPr>
          <a:xfrm>
            <a:off x="1987563" y="1858319"/>
            <a:ext cx="52352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3542611" y="1851963"/>
            <a:ext cx="52352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3152086" y="2957660"/>
            <a:ext cx="523529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7713008" y="1960327"/>
            <a:ext cx="523529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9268056" y="1953971"/>
            <a:ext cx="5235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8877531" y="3059668"/>
            <a:ext cx="523529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9876871" y="2683340"/>
            <a:ext cx="548640" cy="548640"/>
          </a:xfrm>
          <a:prstGeom prst="ellipse">
            <a:avLst/>
          </a:prstGeom>
          <a:solidFill>
            <a:srgbClr val="000000">
              <a:alpha val="4705"/>
            </a:srgbClr>
          </a:solidFill>
          <a:ln cap="flat" cmpd="sng" w="61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149960" y="2716560"/>
            <a:ext cx="593100" cy="593100"/>
          </a:xfrm>
          <a:prstGeom prst="ellipse">
            <a:avLst/>
          </a:prstGeom>
          <a:solidFill>
            <a:srgbClr val="000000">
              <a:alpha val="4705"/>
            </a:srgbClr>
          </a:solidFill>
          <a:ln cap="flat" cmpd="sng" w="61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5071383" y="4543507"/>
            <a:ext cx="52352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6626431" y="4537151"/>
            <a:ext cx="52352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6235906" y="5642848"/>
            <a:ext cx="523529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209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4123638" y="4842027"/>
            <a:ext cx="523529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7577607" y="4820967"/>
            <a:ext cx="52352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-267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570813" y="2820051"/>
            <a:ext cx="52352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0535531" y="2790568"/>
            <a:ext cx="52352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6 – Home Task 2 </a:t>
            </a:r>
            <a:endParaRPr/>
          </a:p>
        </p:txBody>
      </p:sp>
      <p:pic>
        <p:nvPicPr>
          <p:cNvPr id="396" name="Google Shape;39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3071" y="1155486"/>
            <a:ext cx="3481254" cy="495480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1"/>
          <p:cNvSpPr txBox="1"/>
          <p:nvPr/>
        </p:nvSpPr>
        <p:spPr>
          <a:xfrm>
            <a:off x="838200" y="2162175"/>
            <a:ext cx="694914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6" l="-789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8" name="Google Shape;398;p31"/>
          <p:cNvSpPr txBox="1"/>
          <p:nvPr/>
        </p:nvSpPr>
        <p:spPr>
          <a:xfrm>
            <a:off x="952500" y="2809875"/>
            <a:ext cx="1351075" cy="36465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95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Current-Voltage (I-V) Characteristics</a:t>
            </a:r>
            <a:endParaRPr/>
          </a:p>
        </p:txBody>
      </p:sp>
      <p:sp>
        <p:nvSpPr>
          <p:cNvPr id="404" name="Google Shape;404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I-V characteristic defines the relationship between the </a:t>
            </a:r>
            <a:r>
              <a:rPr b="1" lang="en-US" sz="2400"/>
              <a:t>current flow (through), I</a:t>
            </a:r>
            <a:r>
              <a:rPr lang="en-US" sz="2400"/>
              <a:t> and </a:t>
            </a:r>
            <a:r>
              <a:rPr b="1" lang="en-US" sz="2400"/>
              <a:t>voltage (across), V </a:t>
            </a:r>
            <a:r>
              <a:rPr lang="en-US" sz="2400"/>
              <a:t>an electronic device or element.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tool for understanding the operation of the circuit element. 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Current-Voltage (I-V) characteristics are found by evaluating the </a:t>
            </a:r>
            <a:r>
              <a:rPr b="1" lang="en-US" sz="2400"/>
              <a:t>response</a:t>
            </a:r>
            <a:r>
              <a:rPr lang="en-US" sz="2400"/>
              <a:t> of a device/element under different </a:t>
            </a:r>
            <a:r>
              <a:rPr b="1" lang="en-US" sz="2400"/>
              <a:t>excitation</a:t>
            </a:r>
            <a:r>
              <a:rPr lang="en-US" sz="2400"/>
              <a:t> conditions. The behavior of a device depends on the </a:t>
            </a:r>
            <a:r>
              <a:rPr b="1" lang="en-US" sz="2400"/>
              <a:t>applied excitation </a:t>
            </a:r>
            <a:r>
              <a:rPr lang="en-US" sz="2400"/>
              <a:t>and can change if the excitation changes.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Current-Voltage (I-V) Characteristics</a:t>
            </a:r>
            <a:endParaRPr/>
          </a:p>
        </p:txBody>
      </p:sp>
      <p:pic>
        <p:nvPicPr>
          <p:cNvPr id="410" name="Google Shape;41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355" y="2616233"/>
            <a:ext cx="478155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991" y="2898049"/>
            <a:ext cx="4210878" cy="272468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3"/>
          <p:cNvSpPr txBox="1"/>
          <p:nvPr/>
        </p:nvSpPr>
        <p:spPr>
          <a:xfrm>
            <a:off x="838200" y="1690688"/>
            <a:ext cx="170649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Current-Voltage (I-V) Characteristics</a:t>
            </a:r>
            <a:endParaRPr/>
          </a:p>
        </p:txBody>
      </p:sp>
      <p:sp>
        <p:nvSpPr>
          <p:cNvPr id="418" name="Google Shape;418;p34"/>
          <p:cNvSpPr txBox="1"/>
          <p:nvPr>
            <p:ph idx="1" type="body"/>
          </p:nvPr>
        </p:nvSpPr>
        <p:spPr>
          <a:xfrm>
            <a:off x="838200" y="1825625"/>
            <a:ext cx="1997765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19" name="Google Shape;419;p34"/>
          <p:cNvSpPr txBox="1"/>
          <p:nvPr/>
        </p:nvSpPr>
        <p:spPr>
          <a:xfrm>
            <a:off x="2835965" y="1825625"/>
            <a:ext cx="1769165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4658138" y="1960562"/>
            <a:ext cx="2590800" cy="435133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A graph on a graph&#10;&#10;Description automatically generated with low confidence" id="421" name="Google Shape;421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4313" y="2382079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of (I-V) Characteristics </a:t>
            </a:r>
            <a:endParaRPr/>
          </a:p>
        </p:txBody>
      </p:sp>
      <p:sp>
        <p:nvSpPr>
          <p:cNvPr id="427" name="Google Shape;427;p35"/>
          <p:cNvSpPr txBox="1"/>
          <p:nvPr>
            <p:ph idx="1" type="body"/>
          </p:nvPr>
        </p:nvSpPr>
        <p:spPr>
          <a:xfrm>
            <a:off x="838200" y="1825625"/>
            <a:ext cx="10515600" cy="4979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-927" t="-10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descr="A graph on a graph&#10;&#10;Description automatically generated with low confidence" id="428" name="Google Shape;42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1547" y="4862858"/>
            <a:ext cx="1630017" cy="163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of (I-V) Characteristics </a:t>
            </a:r>
            <a:endParaRPr/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 which of these I-V curves are Linear and which are Nonlinear</a:t>
            </a:r>
            <a:endParaRPr/>
          </a:p>
        </p:txBody>
      </p:sp>
      <p:pic>
        <p:nvPicPr>
          <p:cNvPr id="435" name="Google Shape;4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4247" y="2322237"/>
            <a:ext cx="6193735" cy="430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Devices/Elements</a:t>
            </a:r>
            <a:endParaRPr/>
          </a:p>
        </p:txBody>
      </p:sp>
      <p:sp>
        <p:nvSpPr>
          <p:cNvPr id="441" name="Google Shape;44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Write down the slopes of these following regions in ascending order (you do not need to calculate the slopes)</a:t>
            </a:r>
            <a:endParaRPr/>
          </a:p>
        </p:txBody>
      </p:sp>
      <p:pic>
        <p:nvPicPr>
          <p:cNvPr id="442" name="Google Shape;4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957" y="2648617"/>
            <a:ext cx="5073303" cy="3528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Devices/Elements</a:t>
            </a:r>
            <a:endParaRPr/>
          </a:p>
        </p:txBody>
      </p:sp>
      <p:sp>
        <p:nvSpPr>
          <p:cNvPr id="448" name="Google Shape;44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Find out the slope of the following curves</a:t>
            </a:r>
            <a:endParaRPr/>
          </a:p>
        </p:txBody>
      </p:sp>
      <p:pic>
        <p:nvPicPr>
          <p:cNvPr id="449" name="Google Shape;4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419" y="2970143"/>
            <a:ext cx="4852151" cy="347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Devices/Elements</a:t>
            </a:r>
            <a:endParaRPr/>
          </a:p>
        </p:txBody>
      </p:sp>
      <p:sp>
        <p:nvSpPr>
          <p:cNvPr id="455" name="Google Shape;455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-1041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56" name="Google Shape;45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074643"/>
            <a:ext cx="10640119" cy="264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9872" y="4594588"/>
            <a:ext cx="1092256" cy="1828894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Devices/Elements:</a:t>
            </a:r>
            <a:endParaRPr/>
          </a:p>
        </p:txBody>
      </p:sp>
      <p:sp>
        <p:nvSpPr>
          <p:cNvPr id="463" name="Google Shape;463;p40"/>
          <p:cNvSpPr txBox="1"/>
          <p:nvPr>
            <p:ph idx="1" type="body"/>
          </p:nvPr>
        </p:nvSpPr>
        <p:spPr>
          <a:xfrm>
            <a:off x="838200" y="1812373"/>
            <a:ext cx="305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Resistors</a:t>
            </a:r>
            <a:endParaRPr/>
          </a:p>
          <a:p>
            <a:pPr indent="-228600" lvl="0" marL="228600" rtl="0" algn="l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Source</a:t>
            </a:r>
            <a:endParaRPr/>
          </a:p>
          <a:p>
            <a:pPr indent="-228600" lvl="0" marL="228600" rtl="0" algn="l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Voltage Source</a:t>
            </a:r>
            <a:endParaRPr/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4">
            <a:alphaModFix/>
          </a:blip>
          <a:srcRect b="0" l="32477" r="34585" t="0"/>
          <a:stretch/>
        </p:blipFill>
        <p:spPr>
          <a:xfrm>
            <a:off x="8151743" y="3280232"/>
            <a:ext cx="1656522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0"/>
          <p:cNvPicPr preferRelativeResize="0"/>
          <p:nvPr/>
        </p:nvPicPr>
        <p:blipFill rotWithShape="1">
          <a:blip r:embed="rId4">
            <a:alphaModFix/>
          </a:blip>
          <a:srcRect b="0" l="0" r="67523" t="0"/>
          <a:stretch/>
        </p:blipFill>
        <p:spPr>
          <a:xfrm>
            <a:off x="8195640" y="1812373"/>
            <a:ext cx="1633331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0"/>
          <p:cNvPicPr preferRelativeResize="0"/>
          <p:nvPr/>
        </p:nvPicPr>
        <p:blipFill rotWithShape="1">
          <a:blip r:embed="rId4">
            <a:alphaModFix/>
          </a:blip>
          <a:srcRect b="0" l="65415" r="0" t="0"/>
          <a:stretch/>
        </p:blipFill>
        <p:spPr>
          <a:xfrm>
            <a:off x="8110330" y="4851857"/>
            <a:ext cx="1739348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6961" y="2007022"/>
            <a:ext cx="1625684" cy="106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9908" y="2999306"/>
            <a:ext cx="1231963" cy="1797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5"/>
          <p:cNvGrpSpPr/>
          <p:nvPr/>
        </p:nvGrpSpPr>
        <p:grpSpPr>
          <a:xfrm>
            <a:off x="5924617" y="1947057"/>
            <a:ext cx="5357991" cy="1493506"/>
            <a:chOff x="6717140" y="1972081"/>
            <a:chExt cx="5357991" cy="1493506"/>
          </a:xfrm>
        </p:grpSpPr>
        <p:sp>
          <p:nvSpPr>
            <p:cNvPr id="123" name="Google Shape;123;p5"/>
            <p:cNvSpPr txBox="1"/>
            <p:nvPr/>
          </p:nvSpPr>
          <p:spPr>
            <a:xfrm>
              <a:off x="8257116" y="2204895"/>
              <a:ext cx="523529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10425220" y="2244701"/>
              <a:ext cx="523529" cy="36933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6717140" y="2963155"/>
              <a:ext cx="523529" cy="36933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-17439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11551602" y="3096255"/>
              <a:ext cx="523529" cy="36933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9226953" y="1972081"/>
              <a:ext cx="523529" cy="36933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-18822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Line diagrams: Example 2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2730" y="1947057"/>
            <a:ext cx="4857750" cy="21690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 rot="169411">
            <a:off x="6615976" y="2762853"/>
            <a:ext cx="731520" cy="731520"/>
          </a:xfrm>
          <a:prstGeom prst="ellipse">
            <a:avLst/>
          </a:prstGeom>
          <a:solidFill>
            <a:srgbClr val="000000">
              <a:alpha val="4705"/>
            </a:srgbClr>
          </a:solidFill>
          <a:ln cap="flat" cmpd="sng" w="61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 rot="169411">
            <a:off x="8489093" y="2275503"/>
            <a:ext cx="640080" cy="640080"/>
          </a:xfrm>
          <a:prstGeom prst="ellipse">
            <a:avLst/>
          </a:prstGeom>
          <a:solidFill>
            <a:srgbClr val="000000">
              <a:alpha val="4705"/>
            </a:srgbClr>
          </a:solidFill>
          <a:ln cap="flat" cmpd="sng" w="61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 rot="-42375">
            <a:off x="10138746" y="2930039"/>
            <a:ext cx="640080" cy="640080"/>
          </a:xfrm>
          <a:prstGeom prst="ellipse">
            <a:avLst/>
          </a:prstGeom>
          <a:solidFill>
            <a:srgbClr val="000000">
              <a:alpha val="4705"/>
            </a:srgbClr>
          </a:solidFill>
          <a:ln cap="flat" cmpd="sng" w="61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3869991" y="5114829"/>
            <a:ext cx="4479727" cy="1032868"/>
            <a:chOff x="3869991" y="5114829"/>
            <a:chExt cx="4479727" cy="1032868"/>
          </a:xfrm>
        </p:grpSpPr>
        <p:grpSp>
          <p:nvGrpSpPr>
            <p:cNvPr id="134" name="Google Shape;134;p5"/>
            <p:cNvGrpSpPr/>
            <p:nvPr/>
          </p:nvGrpSpPr>
          <p:grpSpPr>
            <a:xfrm>
              <a:off x="3869991" y="5114829"/>
              <a:ext cx="4479727" cy="942122"/>
              <a:chOff x="2937199" y="4804757"/>
              <a:chExt cx="4479727" cy="942122"/>
            </a:xfrm>
          </p:grpSpPr>
          <p:sp>
            <p:nvSpPr>
              <p:cNvPr id="135" name="Google Shape;135;p5"/>
              <p:cNvSpPr txBox="1"/>
              <p:nvPr/>
            </p:nvSpPr>
            <p:spPr>
              <a:xfrm>
                <a:off x="3959393" y="5037571"/>
                <a:ext cx="523529" cy="369332"/>
              </a:xfrm>
              <a:prstGeom prst="rect">
                <a:avLst/>
              </a:prstGeom>
              <a:blipFill rotWithShape="1">
                <a:blip r:embed="rId9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136" name="Google Shape;136;p5"/>
              <p:cNvSpPr txBox="1"/>
              <p:nvPr/>
            </p:nvSpPr>
            <p:spPr>
              <a:xfrm>
                <a:off x="6127497" y="5077377"/>
                <a:ext cx="523529" cy="369332"/>
              </a:xfrm>
              <a:prstGeom prst="rect">
                <a:avLst/>
              </a:prstGeom>
              <a:blipFill rotWithShape="1">
                <a:blip r:embed="rId10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2937199" y="5347476"/>
                <a:ext cx="523529" cy="369332"/>
              </a:xfrm>
              <a:prstGeom prst="rect">
                <a:avLst/>
              </a:prstGeom>
              <a:blipFill rotWithShape="1">
                <a:blip r:embed="rId11">
                  <a:alphaModFix/>
                </a:blip>
                <a:stretch>
                  <a:fillRect b="0" l="0" r="-17439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6893397" y="5377547"/>
                <a:ext cx="523529" cy="369332"/>
              </a:xfrm>
              <a:prstGeom prst="rect">
                <a:avLst/>
              </a:prstGeom>
              <a:blipFill rotWithShape="1">
                <a:blip r:embed="rId12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139" name="Google Shape;139;p5"/>
              <p:cNvSpPr txBox="1"/>
              <p:nvPr/>
            </p:nvSpPr>
            <p:spPr>
              <a:xfrm>
                <a:off x="4929230" y="4804757"/>
                <a:ext cx="523529" cy="369332"/>
              </a:xfrm>
              <a:prstGeom prst="rect">
                <a:avLst/>
              </a:prstGeom>
              <a:blipFill rotWithShape="1">
                <a:blip r:embed="rId13">
                  <a:alphaModFix/>
                </a:blip>
                <a:stretch>
                  <a:fillRect b="0" l="0" r="-18822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140" name="Google Shape;140;p5"/>
            <p:cNvSpPr/>
            <p:nvPr/>
          </p:nvSpPr>
          <p:spPr>
            <a:xfrm rot="169411">
              <a:off x="5792688" y="5492240"/>
              <a:ext cx="640080" cy="640080"/>
            </a:xfrm>
            <a:prstGeom prst="ellipse">
              <a:avLst/>
            </a:prstGeom>
            <a:solidFill>
              <a:srgbClr val="000000">
                <a:alpha val="4705"/>
              </a:srgbClr>
            </a:solidFill>
            <a:ln cap="flat" cmpd="sng" w="61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1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Resistor</a:t>
            </a:r>
            <a:endParaRPr/>
          </a:p>
        </p:txBody>
      </p:sp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75" name="Google Shape;47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783724"/>
            <a:ext cx="4112936" cy="29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1"/>
          <p:cNvSpPr txBox="1"/>
          <p:nvPr/>
        </p:nvSpPr>
        <p:spPr>
          <a:xfrm>
            <a:off x="4750652" y="3221049"/>
            <a:ext cx="2542189" cy="22356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7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77" name="Google Shape;47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41349" y="3005844"/>
            <a:ext cx="3355823" cy="2450882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1"/>
          <p:cNvSpPr txBox="1"/>
          <p:nvPr/>
        </p:nvSpPr>
        <p:spPr>
          <a:xfrm>
            <a:off x="7873147" y="5507583"/>
            <a:ext cx="276678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2949" l="-1986" r="0" t="-98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5627" y="2968734"/>
            <a:ext cx="3813066" cy="3084553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Source</a:t>
            </a:r>
            <a:endParaRPr/>
          </a:p>
        </p:txBody>
      </p:sp>
      <p:sp>
        <p:nvSpPr>
          <p:cNvPr id="485" name="Google Shape;48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of current flow through a current source is </a:t>
            </a:r>
            <a:r>
              <a:rPr b="1" lang="en-US"/>
              <a:t>FIXED</a:t>
            </a:r>
            <a:r>
              <a:rPr lang="en-US"/>
              <a:t> and thus does not change with voltage. The equation is as follows</a:t>
            </a:r>
            <a:endParaRPr/>
          </a:p>
        </p:txBody>
      </p:sp>
      <p:sp>
        <p:nvSpPr>
          <p:cNvPr id="486" name="Google Shape;486;p42"/>
          <p:cNvSpPr txBox="1"/>
          <p:nvPr/>
        </p:nvSpPr>
        <p:spPr>
          <a:xfrm>
            <a:off x="4677765" y="2978212"/>
            <a:ext cx="2542189" cy="31393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35" l="-191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87" name="Google Shape;48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0124" y="2800434"/>
            <a:ext cx="3836919" cy="2795107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42"/>
          <p:cNvSpPr txBox="1"/>
          <p:nvPr/>
        </p:nvSpPr>
        <p:spPr>
          <a:xfrm>
            <a:off x="7145627" y="5868621"/>
            <a:ext cx="416088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6666" l="-1170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Voltage Source</a:t>
            </a:r>
            <a:endParaRPr/>
          </a:p>
        </p:txBody>
      </p:sp>
      <p:sp>
        <p:nvSpPr>
          <p:cNvPr id="494" name="Google Shape;494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of </a:t>
            </a:r>
            <a:r>
              <a:rPr i="1" lang="en-US" u="sng"/>
              <a:t>voltage across a voltage source </a:t>
            </a:r>
            <a:r>
              <a:rPr lang="en-US"/>
              <a:t>is </a:t>
            </a:r>
            <a:r>
              <a:rPr b="1" lang="en-US"/>
              <a:t>FIXED</a:t>
            </a:r>
            <a:r>
              <a:rPr lang="en-US"/>
              <a:t> and thus does not change even if the current through the branch changes.</a:t>
            </a:r>
            <a:endParaRPr/>
          </a:p>
        </p:txBody>
      </p:sp>
      <p:sp>
        <p:nvSpPr>
          <p:cNvPr id="495" name="Google Shape;495;p43"/>
          <p:cNvSpPr txBox="1"/>
          <p:nvPr/>
        </p:nvSpPr>
        <p:spPr>
          <a:xfrm>
            <a:off x="4936434" y="3826315"/>
            <a:ext cx="2375691" cy="150810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47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p43"/>
          <p:cNvSpPr txBox="1"/>
          <p:nvPr/>
        </p:nvSpPr>
        <p:spPr>
          <a:xfrm>
            <a:off x="7145627" y="5868621"/>
            <a:ext cx="439812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666" l="-1107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497" name="Google Shape;49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9" y="2820645"/>
            <a:ext cx="4098235" cy="319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08805" y="2917973"/>
            <a:ext cx="3430864" cy="292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Electrical Sources</a:t>
            </a:r>
            <a:endParaRPr/>
          </a:p>
        </p:txBody>
      </p:sp>
      <p:sp>
        <p:nvSpPr>
          <p:cNvPr id="504" name="Google Shape;504;p44"/>
          <p:cNvSpPr txBox="1"/>
          <p:nvPr>
            <p:ph idx="1" type="body"/>
          </p:nvPr>
        </p:nvSpPr>
        <p:spPr>
          <a:xfrm>
            <a:off x="838200" y="1825625"/>
            <a:ext cx="111697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Ideally, internal resistance of a </a:t>
            </a:r>
            <a:r>
              <a:rPr b="1" lang="en-US">
                <a:solidFill>
                  <a:srgbClr val="FF0000"/>
                </a:solidFill>
              </a:rPr>
              <a:t>CURRENT SOURCE </a:t>
            </a:r>
            <a:r>
              <a:rPr lang="en-US"/>
              <a:t>is </a:t>
            </a:r>
            <a:r>
              <a:rPr b="1" lang="en-US">
                <a:solidFill>
                  <a:srgbClr val="FF0000"/>
                </a:solidFill>
              </a:rPr>
              <a:t>infinite (undefined)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That of a </a:t>
            </a:r>
            <a:r>
              <a:rPr b="1" lang="en-US">
                <a:solidFill>
                  <a:srgbClr val="0000FF"/>
                </a:solidFill>
              </a:rPr>
              <a:t>VOLTAGE SOURCE</a:t>
            </a:r>
            <a:r>
              <a:rPr lang="en-US"/>
              <a:t> is </a:t>
            </a:r>
            <a:r>
              <a:rPr b="1" lang="en-US">
                <a:solidFill>
                  <a:srgbClr val="0000FF"/>
                </a:solidFill>
              </a:rPr>
              <a:t>zero</a:t>
            </a:r>
            <a:endParaRPr/>
          </a:p>
        </p:txBody>
      </p:sp>
      <p:sp>
        <p:nvSpPr>
          <p:cNvPr id="505" name="Google Shape;505;p44"/>
          <p:cNvSpPr txBox="1"/>
          <p:nvPr/>
        </p:nvSpPr>
        <p:spPr>
          <a:xfrm>
            <a:off x="4908154" y="3429000"/>
            <a:ext cx="2375691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153" l="0" r="0" t="-92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06" name="Google Shape;5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4376" y="4717273"/>
            <a:ext cx="2173778" cy="169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83845" y="4738604"/>
            <a:ext cx="1967177" cy="1675467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4"/>
          <p:cNvSpPr txBox="1"/>
          <p:nvPr/>
        </p:nvSpPr>
        <p:spPr>
          <a:xfrm>
            <a:off x="4908154" y="5365617"/>
            <a:ext cx="2375691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5755" l="0" r="0" t="-75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09" name="Google Shape;509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59789" y="2765580"/>
            <a:ext cx="2264417" cy="1831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67793" y="2959153"/>
            <a:ext cx="2278581" cy="1659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Hybrid/ Compound Linear Circuits</a:t>
            </a:r>
            <a:endParaRPr/>
          </a:p>
        </p:txBody>
      </p:sp>
      <p:sp>
        <p:nvSpPr>
          <p:cNvPr id="516" name="Google Shape;516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Voltage Source in Series with a Resistor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source in Parallel with a Resistor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17" name="Google Shape;5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227" y="2921098"/>
            <a:ext cx="6307156" cy="349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Voltage Source in Series with a Resistor</a:t>
            </a:r>
            <a:endParaRPr/>
          </a:p>
        </p:txBody>
      </p:sp>
      <p:sp>
        <p:nvSpPr>
          <p:cNvPr id="523" name="Google Shape;523;p46"/>
          <p:cNvSpPr txBox="1"/>
          <p:nvPr/>
        </p:nvSpPr>
        <p:spPr>
          <a:xfrm>
            <a:off x="4445899" y="2882805"/>
            <a:ext cx="2908851" cy="32710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24" name="Google Shape;52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5175" y="2000871"/>
            <a:ext cx="3999050" cy="356362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6"/>
          <p:cNvSpPr txBox="1"/>
          <p:nvPr/>
        </p:nvSpPr>
        <p:spPr>
          <a:xfrm>
            <a:off x="7613373" y="5502135"/>
            <a:ext cx="3999050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150" l="-1370" r="0" t="-56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26" name="Google Shape;526;p46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1732" y="2631593"/>
            <a:ext cx="3991760" cy="336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source in Parallel with a Resistor</a:t>
            </a:r>
            <a:endParaRPr/>
          </a:p>
        </p:txBody>
      </p:sp>
      <p:pic>
        <p:nvPicPr>
          <p:cNvPr id="532" name="Google Shape;532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86427"/>
            <a:ext cx="4475242" cy="3166234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7"/>
          <p:cNvSpPr txBox="1"/>
          <p:nvPr/>
        </p:nvSpPr>
        <p:spPr>
          <a:xfrm>
            <a:off x="4757325" y="2798381"/>
            <a:ext cx="2908851" cy="27542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34" name="Google Shape;53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9417" y="2076450"/>
            <a:ext cx="34385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 txBox="1"/>
          <p:nvPr/>
        </p:nvSpPr>
        <p:spPr>
          <a:xfrm>
            <a:off x="7036904" y="4824172"/>
            <a:ext cx="4790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a resistor CAN NOT be Negative!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6056" y="1463554"/>
            <a:ext cx="2785855" cy="241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2408" y="3842268"/>
            <a:ext cx="3302586" cy="271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Degenerate Linear Elements</a:t>
            </a:r>
            <a:endParaRPr/>
          </a:p>
        </p:txBody>
      </p:sp>
      <p:sp>
        <p:nvSpPr>
          <p:cNvPr id="543" name="Google Shape;543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Circuit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 Circuit</a:t>
            </a:r>
            <a:endParaRPr/>
          </a:p>
        </p:txBody>
      </p:sp>
      <p:sp>
        <p:nvSpPr>
          <p:cNvPr id="544" name="Google Shape;544;p48"/>
          <p:cNvSpPr txBox="1"/>
          <p:nvPr/>
        </p:nvSpPr>
        <p:spPr>
          <a:xfrm>
            <a:off x="5962960" y="2357016"/>
            <a:ext cx="2146853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8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45" name="Google Shape;54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9813" y="1543303"/>
            <a:ext cx="3137037" cy="23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8"/>
          <p:cNvSpPr txBox="1"/>
          <p:nvPr/>
        </p:nvSpPr>
        <p:spPr>
          <a:xfrm>
            <a:off x="6174994" y="4769630"/>
            <a:ext cx="1722783" cy="9233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47" name="Google Shape;547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09813" y="4107155"/>
            <a:ext cx="3137037" cy="2204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Voltage Source in Series with a Resistor</a:t>
            </a:r>
            <a:endParaRPr/>
          </a:p>
        </p:txBody>
      </p:sp>
      <p:sp>
        <p:nvSpPr>
          <p:cNvPr id="553" name="Google Shape;553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circuit</a:t>
            </a:r>
            <a:endParaRPr/>
          </a:p>
        </p:txBody>
      </p:sp>
      <p:pic>
        <p:nvPicPr>
          <p:cNvPr id="554" name="Google Shape;5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9129" y="1643459"/>
            <a:ext cx="8319552" cy="213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6607" y="3616682"/>
            <a:ext cx="6936106" cy="287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527" y="3877916"/>
            <a:ext cx="6037265" cy="2257839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source in Parallel with a Resistor</a:t>
            </a:r>
            <a:endParaRPr/>
          </a:p>
        </p:txBody>
      </p:sp>
      <p:pic>
        <p:nvPicPr>
          <p:cNvPr id="562" name="Google Shape;562;p5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8422" y="1690688"/>
            <a:ext cx="7815378" cy="249061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0"/>
          <p:cNvSpPr txBox="1"/>
          <p:nvPr/>
        </p:nvSpPr>
        <p:spPr>
          <a:xfrm>
            <a:off x="838200" y="1923464"/>
            <a:ext cx="17459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circuit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Vector Illustration Background Stock Vector | Adobe Stock" id="145" name="Google Shape;145;p6"/>
          <p:cNvPicPr preferRelativeResize="0"/>
          <p:nvPr/>
        </p:nvPicPr>
        <p:blipFill rotWithShape="1">
          <a:blip r:embed="rId3">
            <a:alphaModFix amt="3000"/>
          </a:blip>
          <a:srcRect b="0" l="10375" r="0" t="0"/>
          <a:stretch/>
        </p:blipFill>
        <p:spPr>
          <a:xfrm>
            <a:off x="0" y="-68581"/>
            <a:ext cx="12270653" cy="699516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3404359" y="5609124"/>
            <a:ext cx="1724630" cy="6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Example: 2</a:t>
            </a:r>
            <a:endParaRPr/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5467" y="2979962"/>
            <a:ext cx="3962413" cy="2385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6"/>
          <p:cNvGrpSpPr/>
          <p:nvPr/>
        </p:nvGrpSpPr>
        <p:grpSpPr>
          <a:xfrm>
            <a:off x="7130292" y="3010074"/>
            <a:ext cx="3314700" cy="2247900"/>
            <a:chOff x="6577842" y="3010074"/>
            <a:chExt cx="3314700" cy="2247900"/>
          </a:xfrm>
        </p:grpSpPr>
        <p:pic>
          <p:nvPicPr>
            <p:cNvPr id="150" name="Google Shape;15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77842" y="3010074"/>
              <a:ext cx="3314700" cy="224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6"/>
            <p:cNvPicPr preferRelativeResize="0"/>
            <p:nvPr/>
          </p:nvPicPr>
          <p:blipFill rotWithShape="1">
            <a:blip r:embed="rId5">
              <a:alphaModFix/>
            </a:blip>
            <a:srcRect b="0" l="87002" r="0" t="82919"/>
            <a:stretch/>
          </p:blipFill>
          <p:spPr>
            <a:xfrm>
              <a:off x="9387280" y="4488110"/>
              <a:ext cx="505262" cy="383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6"/>
            <p:cNvPicPr preferRelativeResize="0"/>
            <p:nvPr/>
          </p:nvPicPr>
          <p:blipFill rotWithShape="1">
            <a:blip r:embed="rId5">
              <a:alphaModFix/>
            </a:blip>
            <a:srcRect b="0" l="87002" r="0" t="82919"/>
            <a:stretch/>
          </p:blipFill>
          <p:spPr>
            <a:xfrm>
              <a:off x="9387280" y="3045029"/>
              <a:ext cx="505262" cy="3839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6"/>
          <p:cNvSpPr txBox="1"/>
          <p:nvPr/>
        </p:nvSpPr>
        <p:spPr>
          <a:xfrm>
            <a:off x="7925327" y="5609124"/>
            <a:ext cx="1724630" cy="6202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Example: 3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 b="0" l="87002" r="0" t="82919"/>
          <a:stretch/>
        </p:blipFill>
        <p:spPr>
          <a:xfrm>
            <a:off x="3952334" y="4942693"/>
            <a:ext cx="505262" cy="383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5">
            <a:alphaModFix/>
          </a:blip>
          <a:srcRect b="0" l="87002" r="0" t="82919"/>
          <a:stretch/>
        </p:blipFill>
        <p:spPr>
          <a:xfrm>
            <a:off x="7328807" y="4813602"/>
            <a:ext cx="505262" cy="38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3090018" y="2359736"/>
            <a:ext cx="2396381" cy="6202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Difficulty : 2/5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7510152" y="2359736"/>
            <a:ext cx="2396381" cy="6202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Difficulty : 3/5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Problems</a:t>
            </a:r>
            <a:endParaRPr/>
          </a:p>
        </p:txBody>
      </p:sp>
      <p:sp>
        <p:nvSpPr>
          <p:cNvPr id="569" name="Google Shape;569;p51"/>
          <p:cNvSpPr txBox="1"/>
          <p:nvPr>
            <p:ph idx="1" type="body"/>
          </p:nvPr>
        </p:nvSpPr>
        <p:spPr>
          <a:xfrm>
            <a:off x="838200" y="1690688"/>
            <a:ext cx="10817087" cy="47540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13" r="0" t="-25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52"/>
          <p:cNvGrpSpPr/>
          <p:nvPr/>
        </p:nvGrpSpPr>
        <p:grpSpPr>
          <a:xfrm>
            <a:off x="5085479" y="2881781"/>
            <a:ext cx="3652520" cy="1639394"/>
            <a:chOff x="3823946" y="2748961"/>
            <a:chExt cx="3652520" cy="1639394"/>
          </a:xfrm>
        </p:grpSpPr>
        <p:grpSp>
          <p:nvGrpSpPr>
            <p:cNvPr id="575" name="Google Shape;575;p52"/>
            <p:cNvGrpSpPr/>
            <p:nvPr/>
          </p:nvGrpSpPr>
          <p:grpSpPr>
            <a:xfrm>
              <a:off x="3823946" y="2748961"/>
              <a:ext cx="3652520" cy="1639394"/>
              <a:chOff x="7137400" y="3711456"/>
              <a:chExt cx="2721697" cy="2330570"/>
            </a:xfrm>
          </p:grpSpPr>
          <p:grpSp>
            <p:nvGrpSpPr>
              <p:cNvPr id="576" name="Google Shape;576;p52"/>
              <p:cNvGrpSpPr/>
              <p:nvPr/>
            </p:nvGrpSpPr>
            <p:grpSpPr>
              <a:xfrm>
                <a:off x="7153858" y="3711456"/>
                <a:ext cx="2705239" cy="2330570"/>
                <a:chOff x="7153858" y="3711456"/>
                <a:chExt cx="2705239" cy="2330570"/>
              </a:xfrm>
            </p:grpSpPr>
            <p:pic>
              <p:nvPicPr>
                <p:cNvPr id="577" name="Google Shape;577;p5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7153858" y="3711456"/>
                  <a:ext cx="2705239" cy="233057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8" name="Google Shape;578;p52"/>
                <p:cNvSpPr/>
                <p:nvPr/>
              </p:nvSpPr>
              <p:spPr>
                <a:xfrm>
                  <a:off x="8199438" y="4546600"/>
                  <a:ext cx="1512887" cy="1001713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9" name="Google Shape;579;p52"/>
              <p:cNvSpPr/>
              <p:nvPr/>
            </p:nvSpPr>
            <p:spPr>
              <a:xfrm>
                <a:off x="7137400" y="4567238"/>
                <a:ext cx="120650" cy="3111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0" name="Google Shape;580;p52"/>
            <p:cNvSpPr/>
            <p:nvPr/>
          </p:nvSpPr>
          <p:spPr>
            <a:xfrm>
              <a:off x="5348024" y="3016251"/>
              <a:ext cx="1867785" cy="2936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Non-Linear Devices/Elements</a:t>
            </a:r>
            <a:endParaRPr/>
          </a:p>
        </p:txBody>
      </p:sp>
      <p:sp>
        <p:nvSpPr>
          <p:cNvPr id="582" name="Google Shape;582;p52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Diode</a:t>
            </a:r>
            <a:endParaRPr/>
          </a:p>
          <a:p>
            <a:pPr indent="-228600" lvl="0" marL="228600" rtl="0" algn="l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MOSFET</a:t>
            </a:r>
            <a:endParaRPr/>
          </a:p>
          <a:p>
            <a:pPr indent="-228600" lvl="0" marL="228600" rtl="0" algn="l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BJT</a:t>
            </a:r>
            <a:endParaRPr/>
          </a:p>
        </p:txBody>
      </p:sp>
      <p:pic>
        <p:nvPicPr>
          <p:cNvPr id="583" name="Google Shape;583;p52"/>
          <p:cNvPicPr preferRelativeResize="0"/>
          <p:nvPr/>
        </p:nvPicPr>
        <p:blipFill rotWithShape="1">
          <a:blip r:embed="rId4">
            <a:alphaModFix/>
          </a:blip>
          <a:srcRect b="0" l="18034" r="7673" t="0"/>
          <a:stretch/>
        </p:blipFill>
        <p:spPr>
          <a:xfrm>
            <a:off x="5924663" y="1690688"/>
            <a:ext cx="4061793" cy="160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6123" y="4739095"/>
            <a:ext cx="1416123" cy="1530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1087" y="2976460"/>
            <a:ext cx="1506733" cy="183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0225" y="2292790"/>
            <a:ext cx="1619333" cy="114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85479" y="4920175"/>
            <a:ext cx="3048157" cy="13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169" y="2851164"/>
            <a:ext cx="5171661" cy="3641711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3"/>
          <p:cNvSpPr txBox="1"/>
          <p:nvPr>
            <p:ph type="title"/>
          </p:nvPr>
        </p:nvSpPr>
        <p:spPr>
          <a:xfrm>
            <a:off x="838199" y="365125"/>
            <a:ext cx="1067646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Piecewise Linear Approximation for NL devices </a:t>
            </a:r>
            <a:endParaRPr/>
          </a:p>
        </p:txBody>
      </p:sp>
      <p:sp>
        <p:nvSpPr>
          <p:cNvPr id="594" name="Google Shape;594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Simplifying non-linear IV characteristics by piecewise linear parts.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Non-linear functions are usually approximated by a series of linear segments that follow the tangent of the non-linear segment as can be seen from the following figure.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4"/>
          <p:cNvSpPr txBox="1"/>
          <p:nvPr>
            <p:ph type="title"/>
          </p:nvPr>
        </p:nvSpPr>
        <p:spPr>
          <a:xfrm>
            <a:off x="838199" y="365125"/>
            <a:ext cx="1067646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Piecewise Linear Approximation for NL devices </a:t>
            </a:r>
            <a:endParaRPr/>
          </a:p>
        </p:txBody>
      </p:sp>
      <p:pic>
        <p:nvPicPr>
          <p:cNvPr id="600" name="Google Shape;60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406" y="1690688"/>
            <a:ext cx="7258051" cy="46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"/>
          <p:cNvSpPr txBox="1"/>
          <p:nvPr>
            <p:ph type="title"/>
          </p:nvPr>
        </p:nvSpPr>
        <p:spPr>
          <a:xfrm>
            <a:off x="838199" y="365125"/>
            <a:ext cx="1067646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Piecewise Linear Approximation for NL devices </a:t>
            </a:r>
            <a:endParaRPr/>
          </a:p>
        </p:txBody>
      </p:sp>
      <p:pic>
        <p:nvPicPr>
          <p:cNvPr id="606" name="Google Shape;6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313" y="1219558"/>
            <a:ext cx="7748250" cy="3264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5425" y="4483681"/>
            <a:ext cx="8229600" cy="22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uit Board Vector Illustration Background Stock Vector | Adobe Stock" id="162" name="Google Shape;162;p7"/>
          <p:cNvPicPr preferRelativeResize="0"/>
          <p:nvPr/>
        </p:nvPicPr>
        <p:blipFill rotWithShape="1">
          <a:blip r:embed="rId3">
            <a:alphaModFix amt="3000"/>
          </a:blip>
          <a:srcRect b="0" l="10375" r="0" t="0"/>
          <a:stretch/>
        </p:blipFill>
        <p:spPr>
          <a:xfrm>
            <a:off x="0" y="-68581"/>
            <a:ext cx="12270653" cy="69951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2626947" y="2140785"/>
            <a:ext cx="2396381" cy="6202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Difficulty : 4/5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999" y="2761011"/>
            <a:ext cx="524827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/>
        </p:nvSpPr>
        <p:spPr>
          <a:xfrm>
            <a:off x="2962821" y="5407859"/>
            <a:ext cx="1724630" cy="6202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40"/>
              <a:buFont typeface="Noto Sans Symbols"/>
              <a:buNone/>
            </a:pPr>
            <a:r>
              <a:rPr b="1" lang="en-US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Example: 4</a:t>
            </a:r>
            <a:endParaRPr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5">
            <a:alphaModFix/>
          </a:blip>
          <a:srcRect b="0" l="87002" r="0" t="82919"/>
          <a:stretch/>
        </p:blipFill>
        <p:spPr>
          <a:xfrm>
            <a:off x="4139086" y="4807647"/>
            <a:ext cx="505262" cy="38397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7785717" y="2711361"/>
            <a:ext cx="3157109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4B4B"/>
                </a:solidFill>
                <a:latin typeface="Calibri"/>
                <a:ea typeface="Calibri"/>
                <a:cs typeface="Calibri"/>
                <a:sym typeface="Calibri"/>
              </a:rPr>
              <a:t>Step – (4) Make all the active elements (dc/ac type, voltage/</a:t>
            </a:r>
            <a:r>
              <a:rPr lang="en-US" sz="1800" strike="sngStrike">
                <a:solidFill>
                  <a:srgbClr val="FF4B4B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lang="en-US" sz="1800">
                <a:solidFill>
                  <a:srgbClr val="FF4B4B"/>
                </a:solidFill>
                <a:latin typeface="Calibri"/>
                <a:ea typeface="Calibri"/>
                <a:cs typeface="Calibri"/>
                <a:sym typeface="Calibri"/>
              </a:rPr>
              <a:t> sources) into single terminals (arrows/circles) using the voltages you wrote as much as you can [</a:t>
            </a:r>
            <a:r>
              <a:rPr b="1" i="1" lang="en-US" sz="1800" u="sng">
                <a:solidFill>
                  <a:srgbClr val="FF4B4B"/>
                </a:solidFill>
                <a:latin typeface="Calibri"/>
                <a:ea typeface="Calibri"/>
                <a:cs typeface="Calibri"/>
                <a:sym typeface="Calibri"/>
              </a:rPr>
              <a:t>THERE MIGHT BE CASES WHERE YOU CAN’T DO THAT</a:t>
            </a:r>
            <a:r>
              <a:rPr lang="en-US" sz="1800">
                <a:solidFill>
                  <a:srgbClr val="FF4B4B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B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0657" y="2276311"/>
            <a:ext cx="4679085" cy="377222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fundamentals …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74" r="-869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2489632" y="4001294"/>
            <a:ext cx="1933575" cy="107721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KVL: Kirchhoff’s voltage law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838200" y="1825625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</a:t>
            </a:r>
            <a:r>
              <a:rPr lang="en-US" u="sng"/>
              <a:t>algebraic sum </a:t>
            </a:r>
            <a:r>
              <a:rPr lang="en-US"/>
              <a:t>of all </a:t>
            </a:r>
            <a:r>
              <a:rPr b="1" lang="en-US">
                <a:solidFill>
                  <a:srgbClr val="0000FF"/>
                </a:solidFill>
              </a:rPr>
              <a:t>voltages</a:t>
            </a:r>
            <a:r>
              <a:rPr lang="en-US"/>
              <a:t> around </a:t>
            </a:r>
            <a:r>
              <a:rPr b="1" lang="en-US">
                <a:solidFill>
                  <a:srgbClr val="FF0000"/>
                </a:solidFill>
              </a:rPr>
              <a:t>a closed path (or loop) </a:t>
            </a:r>
            <a:r>
              <a:rPr lang="en-US"/>
              <a:t>is zero.</a:t>
            </a:r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7207" y="2352675"/>
            <a:ext cx="4796593" cy="274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 txBox="1"/>
          <p:nvPr/>
        </p:nvSpPr>
        <p:spPr>
          <a:xfrm>
            <a:off x="1704974" y="2825490"/>
            <a:ext cx="4099584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1244682" y="4543426"/>
            <a:ext cx="58419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of voltage drops =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 of voltage rises</a:t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2087579" y="3759971"/>
            <a:ext cx="3334374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1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47186"/>
            <a:ext cx="4892736" cy="289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6924675" y="5329236"/>
            <a:ext cx="28666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Circuits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1647825" y="2721575"/>
            <a:ext cx="3472361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4" name="Google Shape;194;p10"/>
          <p:cNvSpPr txBox="1"/>
          <p:nvPr/>
        </p:nvSpPr>
        <p:spPr>
          <a:xfrm>
            <a:off x="1881043" y="3804260"/>
            <a:ext cx="2707151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KVL: Kirchhoff’s voltage law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SE25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2023-06-16T18:38:34Z</dcterms:created>
  <dc:creator>Shadman Shahid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0x010100E66BDEEFC568694EAB96ECF41A6116AC</vt:lpwstr>
  </property>
</Properties>
</file>