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8" roundtripDataSignature="AMtx7mh4ia/c6HHCvmNVzDP3vDuVlKZV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8" Type="http://customschemas.google.com/relationships/presentationmetadata" Target="meta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5" name="Google Shape;77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3" name="Google Shape;833;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4" name="Google Shape;854;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76"/>
          <p:cNvSpPr/>
          <p:nvPr/>
        </p:nvSpPr>
        <p:spPr>
          <a:xfrm>
            <a:off x="0" y="0"/>
            <a:ext cx="12182209" cy="6857990"/>
          </a:xfrm>
          <a:prstGeom prst="rect">
            <a:avLst/>
          </a:prstGeom>
          <a:solidFill>
            <a:schemeClr val="dk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Electronics protoboard" id="17" name="Google Shape;17;p76"/>
          <p:cNvPicPr preferRelativeResize="0"/>
          <p:nvPr/>
        </p:nvPicPr>
        <p:blipFill rotWithShape="1">
          <a:blip r:embed="rId2">
            <a:alphaModFix amt="49000"/>
          </a:blip>
          <a:srcRect b="0" l="0" r="0" t="15730"/>
          <a:stretch/>
        </p:blipFill>
        <p:spPr>
          <a:xfrm>
            <a:off x="9791" y="10"/>
            <a:ext cx="12192001" cy="6857990"/>
          </a:xfrm>
          <a:prstGeom prst="rect">
            <a:avLst/>
          </a:prstGeom>
          <a:noFill/>
          <a:ln>
            <a:noFill/>
          </a:ln>
        </p:spPr>
      </p:pic>
      <p:sp>
        <p:nvSpPr>
          <p:cNvPr id="18" name="Google Shape;18;p7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7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76"/>
          <p:cNvSpPr txBox="1"/>
          <p:nvPr/>
        </p:nvSpPr>
        <p:spPr>
          <a:xfrm>
            <a:off x="640861" y="4863624"/>
            <a:ext cx="10900485" cy="14927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Prepared By:</a:t>
            </a:r>
            <a:endParaRPr/>
          </a:p>
          <a:p>
            <a:pPr indent="0" lvl="0" marL="0" marR="0" rtl="0" algn="ctr">
              <a:spcBef>
                <a:spcPts val="0"/>
              </a:spcBef>
              <a:spcAft>
                <a:spcPts val="0"/>
              </a:spcAft>
              <a:buNone/>
            </a:pPr>
            <a:r>
              <a:rPr b="1" i="0" lang="en-US" sz="2400" u="none" cap="none" strike="noStrike">
                <a:solidFill>
                  <a:schemeClr val="lt1"/>
                </a:solidFill>
                <a:latin typeface="Calibri"/>
                <a:ea typeface="Calibri"/>
                <a:cs typeface="Calibri"/>
                <a:sym typeface="Calibri"/>
              </a:rPr>
              <a:t>Shadman Shahid (SHD)</a:t>
            </a:r>
            <a:endParaRPr/>
          </a:p>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Lecturer, Department of Computer Science and Engineering, School of Data and Sciences, BRAC University</a:t>
            </a:r>
            <a:endParaRPr/>
          </a:p>
          <a:p>
            <a:pPr indent="0" lvl="0" marL="0" marR="0" rtl="0" algn="ctr">
              <a:spcBef>
                <a:spcPts val="0"/>
              </a:spcBef>
              <a:spcAft>
                <a:spcPts val="0"/>
              </a:spcAft>
              <a:buNone/>
            </a:pPr>
            <a:r>
              <a:t/>
            </a:r>
            <a:endParaRPr b="1" i="0" sz="700" u="none" cap="none" strike="noStrike">
              <a:solidFill>
                <a:schemeClr val="lt1"/>
              </a:solidFill>
              <a:latin typeface="Calibri"/>
              <a:ea typeface="Calibri"/>
              <a:cs typeface="Calibri"/>
              <a:sym typeface="Calibri"/>
            </a:endParaRPr>
          </a:p>
          <a:p>
            <a:pPr indent="0" lvl="0" marL="0" marR="0" rtl="0" algn="ctr">
              <a:spcBef>
                <a:spcPts val="0"/>
              </a:spcBef>
              <a:spcAft>
                <a:spcPts val="0"/>
              </a:spcAft>
              <a:buNone/>
            </a:pPr>
            <a:r>
              <a:rPr b="1" i="1" lang="en-US" sz="2000" u="none" cap="none" strike="noStrike">
                <a:solidFill>
                  <a:schemeClr val="lt1"/>
                </a:solidFill>
                <a:latin typeface="Calibri"/>
                <a:ea typeface="Calibri"/>
                <a:cs typeface="Calibri"/>
                <a:sym typeface="Calibri"/>
              </a:rPr>
              <a:t>Email: shadman9085@gmail.com</a:t>
            </a:r>
            <a:endParaRPr b="0" i="0" sz="1600" u="none" cap="none" strike="noStrike">
              <a:solidFill>
                <a:schemeClr val="lt1"/>
              </a:solidFill>
              <a:latin typeface="Calibri"/>
              <a:ea typeface="Calibri"/>
              <a:cs typeface="Calibri"/>
              <a:sym typeface="Calibri"/>
            </a:endParaRPr>
          </a:p>
        </p:txBody>
      </p:sp>
      <p:sp>
        <p:nvSpPr>
          <p:cNvPr id="23" name="Google Shape;23;p76"/>
          <p:cNvSpPr txBox="1"/>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FFFFFF"/>
              </a:buClr>
              <a:buSzPts val="6000"/>
              <a:buFont typeface="Calibri"/>
              <a:buNone/>
            </a:pPr>
            <a:r>
              <a:rPr b="1" i="0" lang="en-US" sz="6000" u="none" cap="none" strike="noStrike">
                <a:solidFill>
                  <a:srgbClr val="FFFFFF"/>
                </a:solidFill>
                <a:latin typeface="Calibri"/>
                <a:ea typeface="Calibri"/>
                <a:cs typeface="Calibri"/>
                <a:sym typeface="Calibri"/>
              </a:rPr>
              <a:t>CSE251: Electronic Devices and Circuits</a:t>
            </a:r>
            <a:endParaRPr b="0" i="0" sz="60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8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5"/>
          <p:cNvSpPr/>
          <p:nvPr>
            <p:ph idx="2" type="pic"/>
          </p:nvPr>
        </p:nvSpPr>
        <p:spPr>
          <a:xfrm>
            <a:off x="5183188" y="987425"/>
            <a:ext cx="6172200" cy="4873625"/>
          </a:xfrm>
          <a:prstGeom prst="rect">
            <a:avLst/>
          </a:prstGeom>
          <a:noFill/>
          <a:ln>
            <a:noFill/>
          </a:ln>
        </p:spPr>
      </p:sp>
      <p:sp>
        <p:nvSpPr>
          <p:cNvPr id="77" name="Google Shape;77;p8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8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8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type="title">
  <p:cSld name="TITLE">
    <p:spTree>
      <p:nvGrpSpPr>
        <p:cNvPr id="30" name="Shape 30"/>
        <p:cNvGrpSpPr/>
        <p:nvPr/>
      </p:nvGrpSpPr>
      <p:grpSpPr>
        <a:xfrm>
          <a:off x="0" y="0"/>
          <a:ext cx="0" cy="0"/>
          <a:chOff x="0" y="0"/>
          <a:chExt cx="0" cy="0"/>
        </a:xfrm>
      </p:grpSpPr>
      <p:sp>
        <p:nvSpPr>
          <p:cNvPr id="31" name="Google Shape;31;p7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7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8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8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8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8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0" name="Google Shape;70;p8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30.png"/><Relationship Id="rId6" Type="http://schemas.openxmlformats.org/officeDocument/2006/relationships/image" Target="../media/image19.png"/><Relationship Id="rId7"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4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35.png"/><Relationship Id="rId6" Type="http://schemas.openxmlformats.org/officeDocument/2006/relationships/image" Target="../media/image32.png"/><Relationship Id="rId7"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67.png"/><Relationship Id="rId5"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17.png"/><Relationship Id="rId5"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38.png"/><Relationship Id="rId5" Type="http://schemas.openxmlformats.org/officeDocument/2006/relationships/image" Target="../media/image34.png"/></Relationships>
</file>

<file path=ppt/slides/_rels/slide18.xml.rels><?xml version="1.0" encoding="UTF-8" standalone="yes"?><Relationships xmlns="http://schemas.openxmlformats.org/package/2006/relationships"><Relationship Id="rId10" Type="http://schemas.openxmlformats.org/officeDocument/2006/relationships/image" Target="../media/image42.pn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8.png"/><Relationship Id="rId4" Type="http://schemas.openxmlformats.org/officeDocument/2006/relationships/image" Target="../media/image17.png"/><Relationship Id="rId9" Type="http://schemas.openxmlformats.org/officeDocument/2006/relationships/image" Target="../media/image48.png"/><Relationship Id="rId5" Type="http://schemas.openxmlformats.org/officeDocument/2006/relationships/image" Target="../media/image50.png"/><Relationship Id="rId6" Type="http://schemas.openxmlformats.org/officeDocument/2006/relationships/image" Target="../media/image41.png"/><Relationship Id="rId7" Type="http://schemas.openxmlformats.org/officeDocument/2006/relationships/image" Target="../media/image63.png"/><Relationship Id="rId8"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44.png"/><Relationship Id="rId7" Type="http://schemas.openxmlformats.org/officeDocument/2006/relationships/image" Target="../media/image38.png"/><Relationship Id="rId8" Type="http://schemas.openxmlformats.org/officeDocument/2006/relationships/image" Target="../media/image5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53.png"/><Relationship Id="rId9" Type="http://schemas.openxmlformats.org/officeDocument/2006/relationships/image" Target="../media/image58.png"/><Relationship Id="rId5" Type="http://schemas.openxmlformats.org/officeDocument/2006/relationships/image" Target="../media/image36.png"/><Relationship Id="rId6" Type="http://schemas.openxmlformats.org/officeDocument/2006/relationships/image" Target="../media/image55.png"/><Relationship Id="rId7" Type="http://schemas.openxmlformats.org/officeDocument/2006/relationships/image" Target="../media/image52.png"/><Relationship Id="rId8"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54.png"/><Relationship Id="rId5" Type="http://schemas.openxmlformats.org/officeDocument/2006/relationships/image" Target="../media/image36.png"/><Relationship Id="rId6" Type="http://schemas.openxmlformats.org/officeDocument/2006/relationships/image" Target="../media/image55.png"/><Relationship Id="rId7" Type="http://schemas.openxmlformats.org/officeDocument/2006/relationships/image" Target="../media/image52.png"/><Relationship Id="rId8"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6.gif"/><Relationship Id="rId4" Type="http://schemas.openxmlformats.org/officeDocument/2006/relationships/image" Target="../media/image64.png"/><Relationship Id="rId5"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1.jpg"/><Relationship Id="rId4" Type="http://schemas.openxmlformats.org/officeDocument/2006/relationships/image" Target="../media/image68.png"/><Relationship Id="rId5" Type="http://schemas.openxmlformats.org/officeDocument/2006/relationships/image" Target="../media/image5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66.png"/><Relationship Id="rId4" Type="http://schemas.openxmlformats.org/officeDocument/2006/relationships/image" Target="../media/image74.png"/><Relationship Id="rId5" Type="http://schemas.openxmlformats.org/officeDocument/2006/relationships/image" Target="../media/image5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1.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10"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2.png"/><Relationship Id="rId4" Type="http://schemas.openxmlformats.org/officeDocument/2006/relationships/image" Target="../media/image57.png"/><Relationship Id="rId9" Type="http://schemas.openxmlformats.org/officeDocument/2006/relationships/image" Target="../media/image84.png"/><Relationship Id="rId5" Type="http://schemas.openxmlformats.org/officeDocument/2006/relationships/image" Target="../media/image81.png"/><Relationship Id="rId6" Type="http://schemas.openxmlformats.org/officeDocument/2006/relationships/image" Target="../media/image91.png"/><Relationship Id="rId7" Type="http://schemas.openxmlformats.org/officeDocument/2006/relationships/image" Target="../media/image87.png"/><Relationship Id="rId8" Type="http://schemas.openxmlformats.org/officeDocument/2006/relationships/image" Target="../media/image9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0" Type="http://schemas.openxmlformats.org/officeDocument/2006/relationships/image" Target="../media/image72.png"/><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8.png"/><Relationship Id="rId4" Type="http://schemas.openxmlformats.org/officeDocument/2006/relationships/image" Target="../media/image88.png"/><Relationship Id="rId9" Type="http://schemas.openxmlformats.org/officeDocument/2006/relationships/image" Target="../media/image73.png"/><Relationship Id="rId5" Type="http://schemas.openxmlformats.org/officeDocument/2006/relationships/image" Target="../media/image94.png"/><Relationship Id="rId6" Type="http://schemas.openxmlformats.org/officeDocument/2006/relationships/image" Target="../media/image90.png"/><Relationship Id="rId7" Type="http://schemas.openxmlformats.org/officeDocument/2006/relationships/image" Target="../media/image95.png"/><Relationship Id="rId8" Type="http://schemas.openxmlformats.org/officeDocument/2006/relationships/image" Target="../media/image75.png"/></Relationships>
</file>

<file path=ppt/slides/_rels/slide42.xml.rels><?xml version="1.0" encoding="UTF-8" standalone="yes"?><Relationships xmlns="http://schemas.openxmlformats.org/package/2006/relationships"><Relationship Id="rId11" Type="http://schemas.openxmlformats.org/officeDocument/2006/relationships/image" Target="../media/image103.png"/><Relationship Id="rId10" Type="http://schemas.openxmlformats.org/officeDocument/2006/relationships/image" Target="../media/image120.png"/><Relationship Id="rId12" Type="http://schemas.openxmlformats.org/officeDocument/2006/relationships/image" Target="../media/image110.png"/><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104.png"/><Relationship Id="rId5" Type="http://schemas.openxmlformats.org/officeDocument/2006/relationships/image" Target="../media/image93.png"/><Relationship Id="rId6" Type="http://schemas.openxmlformats.org/officeDocument/2006/relationships/image" Target="../media/image95.png"/><Relationship Id="rId7" Type="http://schemas.openxmlformats.org/officeDocument/2006/relationships/image" Target="../media/image76.png"/><Relationship Id="rId8" Type="http://schemas.openxmlformats.org/officeDocument/2006/relationships/image" Target="../media/image96.png"/></Relationships>
</file>

<file path=ppt/slides/_rels/slide43.xml.rels><?xml version="1.0" encoding="UTF-8" standalone="yes"?><Relationships xmlns="http://schemas.openxmlformats.org/package/2006/relationships"><Relationship Id="rId11" Type="http://schemas.openxmlformats.org/officeDocument/2006/relationships/image" Target="../media/image117.png"/><Relationship Id="rId10" Type="http://schemas.openxmlformats.org/officeDocument/2006/relationships/image" Target="../media/image120.png"/><Relationship Id="rId12" Type="http://schemas.openxmlformats.org/officeDocument/2006/relationships/image" Target="../media/image122.png"/><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86.png"/><Relationship Id="rId4" Type="http://schemas.openxmlformats.org/officeDocument/2006/relationships/image" Target="../media/image79.png"/><Relationship Id="rId9" Type="http://schemas.openxmlformats.org/officeDocument/2006/relationships/image" Target="../media/image98.png"/><Relationship Id="rId5" Type="http://schemas.openxmlformats.org/officeDocument/2006/relationships/image" Target="../media/image93.png"/><Relationship Id="rId6" Type="http://schemas.openxmlformats.org/officeDocument/2006/relationships/image" Target="../media/image95.png"/><Relationship Id="rId7" Type="http://schemas.openxmlformats.org/officeDocument/2006/relationships/image" Target="../media/image76.png"/><Relationship Id="rId8" Type="http://schemas.openxmlformats.org/officeDocument/2006/relationships/image" Target="../media/image116.png"/></Relationships>
</file>

<file path=ppt/slides/_rels/slide44.xml.rels><?xml version="1.0" encoding="UTF-8" standalone="yes"?><Relationships xmlns="http://schemas.openxmlformats.org/package/2006/relationships"><Relationship Id="rId11" Type="http://schemas.openxmlformats.org/officeDocument/2006/relationships/image" Target="../media/image81.png"/><Relationship Id="rId10" Type="http://schemas.openxmlformats.org/officeDocument/2006/relationships/image" Target="../media/image100.png"/><Relationship Id="rId12" Type="http://schemas.openxmlformats.org/officeDocument/2006/relationships/image" Target="../media/image115.png"/><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2.png"/><Relationship Id="rId4" Type="http://schemas.openxmlformats.org/officeDocument/2006/relationships/image" Target="../media/image109.png"/><Relationship Id="rId9" Type="http://schemas.openxmlformats.org/officeDocument/2006/relationships/image" Target="../media/image139.png"/><Relationship Id="rId5" Type="http://schemas.openxmlformats.org/officeDocument/2006/relationships/image" Target="../media/image101.png"/><Relationship Id="rId6" Type="http://schemas.openxmlformats.org/officeDocument/2006/relationships/image" Target="../media/image107.png"/><Relationship Id="rId7" Type="http://schemas.openxmlformats.org/officeDocument/2006/relationships/image" Target="../media/image128.png"/><Relationship Id="rId8" Type="http://schemas.openxmlformats.org/officeDocument/2006/relationships/image" Target="../media/image106.png"/></Relationships>
</file>

<file path=ppt/slides/_rels/slide45.xml.rels><?xml version="1.0" encoding="UTF-8" standalone="yes"?><Relationships xmlns="http://schemas.openxmlformats.org/package/2006/relationships"><Relationship Id="rId11" Type="http://schemas.openxmlformats.org/officeDocument/2006/relationships/image" Target="../media/image111.png"/><Relationship Id="rId10" Type="http://schemas.openxmlformats.org/officeDocument/2006/relationships/image" Target="../media/image128.png"/><Relationship Id="rId12" Type="http://schemas.openxmlformats.org/officeDocument/2006/relationships/image" Target="../media/image107.png"/><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3.png"/><Relationship Id="rId4" Type="http://schemas.openxmlformats.org/officeDocument/2006/relationships/image" Target="../media/image121.png"/><Relationship Id="rId9" Type="http://schemas.openxmlformats.org/officeDocument/2006/relationships/image" Target="../media/image101.png"/><Relationship Id="rId5" Type="http://schemas.openxmlformats.org/officeDocument/2006/relationships/image" Target="../media/image109.png"/><Relationship Id="rId6" Type="http://schemas.openxmlformats.org/officeDocument/2006/relationships/image" Target="../media/image139.png"/><Relationship Id="rId7" Type="http://schemas.openxmlformats.org/officeDocument/2006/relationships/image" Target="../media/image105.png"/><Relationship Id="rId8" Type="http://schemas.openxmlformats.org/officeDocument/2006/relationships/image" Target="../media/image10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9.png"/><Relationship Id="rId4" Type="http://schemas.openxmlformats.org/officeDocument/2006/relationships/image" Target="../media/image90.png"/><Relationship Id="rId9" Type="http://schemas.openxmlformats.org/officeDocument/2006/relationships/image" Target="../media/image136.png"/><Relationship Id="rId5" Type="http://schemas.openxmlformats.org/officeDocument/2006/relationships/image" Target="../media/image95.png"/><Relationship Id="rId6" Type="http://schemas.openxmlformats.org/officeDocument/2006/relationships/image" Target="../media/image124.png"/><Relationship Id="rId7" Type="http://schemas.openxmlformats.org/officeDocument/2006/relationships/image" Target="../media/image118.png"/><Relationship Id="rId8" Type="http://schemas.openxmlformats.org/officeDocument/2006/relationships/image" Target="../media/image9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36.png"/><Relationship Id="rId4" Type="http://schemas.openxmlformats.org/officeDocument/2006/relationships/image" Target="../media/image133.png"/><Relationship Id="rId9" Type="http://schemas.openxmlformats.org/officeDocument/2006/relationships/image" Target="../media/image144.png"/><Relationship Id="rId5" Type="http://schemas.openxmlformats.org/officeDocument/2006/relationships/image" Target="../media/image123.png"/><Relationship Id="rId6" Type="http://schemas.openxmlformats.org/officeDocument/2006/relationships/image" Target="../media/image140.png"/><Relationship Id="rId7" Type="http://schemas.openxmlformats.org/officeDocument/2006/relationships/image" Target="../media/image141.png"/><Relationship Id="rId8" Type="http://schemas.openxmlformats.org/officeDocument/2006/relationships/image" Target="../media/image94.png"/></Relationships>
</file>

<file path=ppt/slides/_rels/slide48.xml.rels><?xml version="1.0" encoding="UTF-8" standalone="yes"?><Relationships xmlns="http://schemas.openxmlformats.org/package/2006/relationships"><Relationship Id="rId10" Type="http://schemas.openxmlformats.org/officeDocument/2006/relationships/image" Target="../media/image126.png"/><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37.png"/><Relationship Id="rId4" Type="http://schemas.openxmlformats.org/officeDocument/2006/relationships/image" Target="../media/image133.png"/><Relationship Id="rId9" Type="http://schemas.openxmlformats.org/officeDocument/2006/relationships/image" Target="../media/image94.png"/><Relationship Id="rId5" Type="http://schemas.openxmlformats.org/officeDocument/2006/relationships/image" Target="../media/image143.png"/><Relationship Id="rId6" Type="http://schemas.openxmlformats.org/officeDocument/2006/relationships/image" Target="../media/image132.png"/><Relationship Id="rId7" Type="http://schemas.openxmlformats.org/officeDocument/2006/relationships/image" Target="../media/image144.png"/><Relationship Id="rId8" Type="http://schemas.openxmlformats.org/officeDocument/2006/relationships/image" Target="../media/image123.png"/></Relationships>
</file>

<file path=ppt/slides/_rels/slide49.xml.rels><?xml version="1.0" encoding="UTF-8" standalone="yes"?><Relationships xmlns="http://schemas.openxmlformats.org/package/2006/relationships"><Relationship Id="rId10" Type="http://schemas.openxmlformats.org/officeDocument/2006/relationships/image" Target="../media/image81.png"/><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4.png"/><Relationship Id="rId4" Type="http://schemas.openxmlformats.org/officeDocument/2006/relationships/image" Target="../media/image127.png"/><Relationship Id="rId9" Type="http://schemas.openxmlformats.org/officeDocument/2006/relationships/image" Target="../media/image135.png"/><Relationship Id="rId5" Type="http://schemas.openxmlformats.org/officeDocument/2006/relationships/image" Target="../media/image149.png"/><Relationship Id="rId6" Type="http://schemas.openxmlformats.org/officeDocument/2006/relationships/image" Target="../media/image142.png"/><Relationship Id="rId7" Type="http://schemas.openxmlformats.org/officeDocument/2006/relationships/image" Target="../media/image166.png"/><Relationship Id="rId8" Type="http://schemas.openxmlformats.org/officeDocument/2006/relationships/image" Target="../media/image1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31.png"/><Relationship Id="rId5" Type="http://schemas.openxmlformats.org/officeDocument/2006/relationships/image" Target="../media/image5.png"/><Relationship Id="rId6" Type="http://schemas.openxmlformats.org/officeDocument/2006/relationships/image" Target="../media/image2.png"/></Relationships>
</file>

<file path=ppt/slides/_rels/slide50.xml.rels><?xml version="1.0" encoding="UTF-8" standalone="yes"?><Relationships xmlns="http://schemas.openxmlformats.org/package/2006/relationships"><Relationship Id="rId11" Type="http://schemas.openxmlformats.org/officeDocument/2006/relationships/image" Target="../media/image174.png"/><Relationship Id="rId10" Type="http://schemas.openxmlformats.org/officeDocument/2006/relationships/image" Target="../media/image157.png"/><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54.png"/><Relationship Id="rId4" Type="http://schemas.openxmlformats.org/officeDocument/2006/relationships/image" Target="../media/image127.png"/><Relationship Id="rId9" Type="http://schemas.openxmlformats.org/officeDocument/2006/relationships/image" Target="../media/image159.png"/><Relationship Id="rId5" Type="http://schemas.openxmlformats.org/officeDocument/2006/relationships/image" Target="../media/image149.png"/><Relationship Id="rId6" Type="http://schemas.openxmlformats.org/officeDocument/2006/relationships/image" Target="../media/image151.png"/><Relationship Id="rId7" Type="http://schemas.openxmlformats.org/officeDocument/2006/relationships/image" Target="../media/image153.png"/><Relationship Id="rId8" Type="http://schemas.openxmlformats.org/officeDocument/2006/relationships/image" Target="../media/image1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0.png"/><Relationship Id="rId4" Type="http://schemas.openxmlformats.org/officeDocument/2006/relationships/image" Target="../media/image95.png"/><Relationship Id="rId9" Type="http://schemas.openxmlformats.org/officeDocument/2006/relationships/image" Target="../media/image173.png"/><Relationship Id="rId5" Type="http://schemas.openxmlformats.org/officeDocument/2006/relationships/image" Target="../media/image146.png"/><Relationship Id="rId6" Type="http://schemas.openxmlformats.org/officeDocument/2006/relationships/image" Target="../media/image161.png"/><Relationship Id="rId7" Type="http://schemas.openxmlformats.org/officeDocument/2006/relationships/image" Target="../media/image94.png"/><Relationship Id="rId8" Type="http://schemas.openxmlformats.org/officeDocument/2006/relationships/image" Target="../media/image147.png"/></Relationships>
</file>

<file path=ppt/slides/_rels/slide52.xml.rels><?xml version="1.0" encoding="UTF-8" standalone="yes"?><Relationships xmlns="http://schemas.openxmlformats.org/package/2006/relationships"><Relationship Id="rId10" Type="http://schemas.openxmlformats.org/officeDocument/2006/relationships/image" Target="../media/image164.png"/><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2.png"/><Relationship Id="rId4" Type="http://schemas.openxmlformats.org/officeDocument/2006/relationships/image" Target="../media/image90.png"/><Relationship Id="rId9" Type="http://schemas.openxmlformats.org/officeDocument/2006/relationships/image" Target="../media/image137.png"/><Relationship Id="rId5" Type="http://schemas.openxmlformats.org/officeDocument/2006/relationships/image" Target="../media/image190.png"/><Relationship Id="rId6" Type="http://schemas.openxmlformats.org/officeDocument/2006/relationships/image" Target="../media/image180.png"/><Relationship Id="rId7" Type="http://schemas.openxmlformats.org/officeDocument/2006/relationships/image" Target="../media/image156.png"/><Relationship Id="rId8" Type="http://schemas.openxmlformats.org/officeDocument/2006/relationships/image" Target="../media/image94.png"/></Relationships>
</file>

<file path=ppt/slides/_rels/slide53.xml.rels><?xml version="1.0" encoding="UTF-8" standalone="yes"?><Relationships xmlns="http://schemas.openxmlformats.org/package/2006/relationships"><Relationship Id="rId11" Type="http://schemas.openxmlformats.org/officeDocument/2006/relationships/image" Target="../media/image160.png"/><Relationship Id="rId10" Type="http://schemas.openxmlformats.org/officeDocument/2006/relationships/image" Target="../media/image202.png"/><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4.png"/><Relationship Id="rId4" Type="http://schemas.openxmlformats.org/officeDocument/2006/relationships/image" Target="../media/image127.png"/><Relationship Id="rId9" Type="http://schemas.openxmlformats.org/officeDocument/2006/relationships/image" Target="../media/image184.png"/><Relationship Id="rId5" Type="http://schemas.openxmlformats.org/officeDocument/2006/relationships/image" Target="../media/image149.png"/><Relationship Id="rId6" Type="http://schemas.openxmlformats.org/officeDocument/2006/relationships/image" Target="../media/image171.png"/><Relationship Id="rId7" Type="http://schemas.openxmlformats.org/officeDocument/2006/relationships/image" Target="../media/image169.png"/><Relationship Id="rId8" Type="http://schemas.openxmlformats.org/officeDocument/2006/relationships/image" Target="../media/image15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10.jpg"/><Relationship Id="rId4" Type="http://schemas.openxmlformats.org/officeDocument/2006/relationships/image" Target="../media/image81.png"/><Relationship Id="rId5" Type="http://schemas.openxmlformats.org/officeDocument/2006/relationships/image" Target="../media/image74.png"/><Relationship Id="rId6" Type="http://schemas.openxmlformats.org/officeDocument/2006/relationships/image" Target="../media/image167.png"/><Relationship Id="rId7" Type="http://schemas.openxmlformats.org/officeDocument/2006/relationships/image" Target="../media/image170.png"/><Relationship Id="rId8" Type="http://schemas.openxmlformats.org/officeDocument/2006/relationships/image" Target="../media/image17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81.png"/><Relationship Id="rId4" Type="http://schemas.openxmlformats.org/officeDocument/2006/relationships/image" Target="../media/image57.png"/><Relationship Id="rId9" Type="http://schemas.openxmlformats.org/officeDocument/2006/relationships/image" Target="../media/image191.png"/><Relationship Id="rId5" Type="http://schemas.openxmlformats.org/officeDocument/2006/relationships/image" Target="../media/image109.png"/><Relationship Id="rId6" Type="http://schemas.openxmlformats.org/officeDocument/2006/relationships/image" Target="../media/image127.png"/><Relationship Id="rId7" Type="http://schemas.openxmlformats.org/officeDocument/2006/relationships/image" Target="../media/image201.png"/><Relationship Id="rId8" Type="http://schemas.openxmlformats.org/officeDocument/2006/relationships/image" Target="../media/image1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49.png"/><Relationship Id="rId4" Type="http://schemas.openxmlformats.org/officeDocument/2006/relationships/image" Target="../media/image127.png"/><Relationship Id="rId5" Type="http://schemas.openxmlformats.org/officeDocument/2006/relationships/image" Target="../media/image81.png"/><Relationship Id="rId6" Type="http://schemas.openxmlformats.org/officeDocument/2006/relationships/image" Target="../media/image168.png"/><Relationship Id="rId7" Type="http://schemas.openxmlformats.org/officeDocument/2006/relationships/image" Target="../media/image189.png"/><Relationship Id="rId8" Type="http://schemas.openxmlformats.org/officeDocument/2006/relationships/image" Target="../media/image17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72.png"/><Relationship Id="rId4" Type="http://schemas.openxmlformats.org/officeDocument/2006/relationships/image" Target="../media/image17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81.png"/><Relationship Id="rId4" Type="http://schemas.openxmlformats.org/officeDocument/2006/relationships/image" Target="../media/image182.png"/><Relationship Id="rId5" Type="http://schemas.openxmlformats.org/officeDocument/2006/relationships/image" Target="../media/image204.png"/><Relationship Id="rId6" Type="http://schemas.openxmlformats.org/officeDocument/2006/relationships/image" Target="../media/image17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88.png"/><Relationship Id="rId4" Type="http://schemas.openxmlformats.org/officeDocument/2006/relationships/image" Target="../media/image19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98.png"/><Relationship Id="rId4" Type="http://schemas.openxmlformats.org/officeDocument/2006/relationships/image" Target="../media/image183.png"/><Relationship Id="rId5" Type="http://schemas.openxmlformats.org/officeDocument/2006/relationships/image" Target="../media/image213.png"/><Relationship Id="rId6" Type="http://schemas.openxmlformats.org/officeDocument/2006/relationships/image" Target="../media/image187.png"/><Relationship Id="rId7" Type="http://schemas.openxmlformats.org/officeDocument/2006/relationships/image" Target="../media/image209.png"/><Relationship Id="rId8" Type="http://schemas.openxmlformats.org/officeDocument/2006/relationships/image" Target="../media/image18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98.png"/><Relationship Id="rId4" Type="http://schemas.openxmlformats.org/officeDocument/2006/relationships/image" Target="../media/image207.png"/><Relationship Id="rId9" Type="http://schemas.openxmlformats.org/officeDocument/2006/relationships/image" Target="../media/image195.png"/><Relationship Id="rId5" Type="http://schemas.openxmlformats.org/officeDocument/2006/relationships/image" Target="../media/image213.png"/><Relationship Id="rId6" Type="http://schemas.openxmlformats.org/officeDocument/2006/relationships/image" Target="../media/image187.png"/><Relationship Id="rId7" Type="http://schemas.openxmlformats.org/officeDocument/2006/relationships/image" Target="../media/image209.png"/><Relationship Id="rId8" Type="http://schemas.openxmlformats.org/officeDocument/2006/relationships/image" Target="../media/image19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06.png"/><Relationship Id="rId4" Type="http://schemas.openxmlformats.org/officeDocument/2006/relationships/image" Target="../media/image19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93.png"/><Relationship Id="rId4" Type="http://schemas.openxmlformats.org/officeDocument/2006/relationships/image" Target="../media/image203.png"/><Relationship Id="rId5" Type="http://schemas.openxmlformats.org/officeDocument/2006/relationships/image" Target="../media/image205.png"/><Relationship Id="rId6" Type="http://schemas.openxmlformats.org/officeDocument/2006/relationships/image" Target="../media/image216.png"/><Relationship Id="rId7" Type="http://schemas.openxmlformats.org/officeDocument/2006/relationships/image" Target="../media/image197.png"/><Relationship Id="rId8" Type="http://schemas.openxmlformats.org/officeDocument/2006/relationships/image" Target="../media/image2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99.png"/><Relationship Id="rId4" Type="http://schemas.openxmlformats.org/officeDocument/2006/relationships/image" Target="../media/image2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99.png"/><Relationship Id="rId4" Type="http://schemas.openxmlformats.org/officeDocument/2006/relationships/image" Target="../media/image2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18.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23.png"/><Relationship Id="rId4" Type="http://schemas.openxmlformats.org/officeDocument/2006/relationships/image" Target="../media/image20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24.png"/><Relationship Id="rId6"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11.png"/><Relationship Id="rId4" Type="http://schemas.openxmlformats.org/officeDocument/2006/relationships/image" Target="../media/image22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15.png"/><Relationship Id="rId4" Type="http://schemas.openxmlformats.org/officeDocument/2006/relationships/image" Target="../media/image22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15.png"/><Relationship Id="rId4" Type="http://schemas.openxmlformats.org/officeDocument/2006/relationships/image" Target="../media/image22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Outline</a:t>
            </a:r>
            <a:endParaRPr/>
          </a:p>
        </p:txBody>
      </p:sp>
      <p:sp>
        <p:nvSpPr>
          <p:cNvPr id="98" name="Google Shape;98;p2"/>
          <p:cNvSpPr txBox="1"/>
          <p:nvPr>
            <p:ph idx="1" type="body"/>
          </p:nvPr>
        </p:nvSpPr>
        <p:spPr>
          <a:xfrm>
            <a:off x="838200" y="1825625"/>
            <a:ext cx="1077379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Linear</a:t>
            </a:r>
            <a:r>
              <a:rPr lang="en-US"/>
              <a:t> IV characteristics.</a:t>
            </a:r>
            <a:endParaRPr/>
          </a:p>
          <a:p>
            <a:pPr indent="-228600" lvl="0" marL="228600" rtl="0" algn="l">
              <a:lnSpc>
                <a:spcPct val="90000"/>
              </a:lnSpc>
              <a:spcBef>
                <a:spcPts val="1000"/>
              </a:spcBef>
              <a:spcAft>
                <a:spcPts val="0"/>
              </a:spcAft>
              <a:buClr>
                <a:schemeClr val="dk1"/>
              </a:buClr>
              <a:buSzPts val="2800"/>
              <a:buChar char="•"/>
            </a:pPr>
            <a:r>
              <a:rPr b="1" lang="en-US"/>
              <a:t>Non-linear</a:t>
            </a:r>
            <a:r>
              <a:rPr lang="en-US"/>
              <a:t> IV characteristics</a:t>
            </a:r>
            <a:endParaRPr b="1"/>
          </a:p>
          <a:p>
            <a:pPr indent="-228600" lvl="0" marL="228600" rtl="0" algn="l">
              <a:lnSpc>
                <a:spcPct val="90000"/>
              </a:lnSpc>
              <a:spcBef>
                <a:spcPts val="1000"/>
              </a:spcBef>
              <a:spcAft>
                <a:spcPts val="0"/>
              </a:spcAft>
              <a:buClr>
                <a:schemeClr val="dk1"/>
              </a:buClr>
              <a:buSzPts val="2800"/>
              <a:buChar char="•"/>
            </a:pPr>
            <a:r>
              <a:rPr b="1" lang="en-US"/>
              <a:t>Piecewise Linear Approximation </a:t>
            </a:r>
            <a:r>
              <a:rPr lang="en-US"/>
              <a:t>of</a:t>
            </a:r>
            <a:r>
              <a:rPr b="1" lang="en-US"/>
              <a:t> Non-linear </a:t>
            </a:r>
            <a:r>
              <a:rPr lang="en-US"/>
              <a:t>circuit elements</a:t>
            </a:r>
            <a:endParaRPr/>
          </a:p>
          <a:p>
            <a:pPr indent="-228600" lvl="1" marL="685800" rtl="0" algn="l">
              <a:lnSpc>
                <a:spcPct val="90000"/>
              </a:lnSpc>
              <a:spcBef>
                <a:spcPts val="500"/>
              </a:spcBef>
              <a:spcAft>
                <a:spcPts val="0"/>
              </a:spcAft>
              <a:buClr>
                <a:schemeClr val="dk1"/>
              </a:buClr>
              <a:buSzPts val="2400"/>
              <a:buChar char="•"/>
            </a:pPr>
            <a:r>
              <a:rPr lang="en-US"/>
              <a:t>Example 1</a:t>
            </a:r>
            <a:endParaRPr/>
          </a:p>
          <a:p>
            <a:pPr indent="-228600" lvl="1" marL="685800" rtl="0" algn="l">
              <a:lnSpc>
                <a:spcPct val="90000"/>
              </a:lnSpc>
              <a:spcBef>
                <a:spcPts val="500"/>
              </a:spcBef>
              <a:spcAft>
                <a:spcPts val="0"/>
              </a:spcAft>
              <a:buClr>
                <a:schemeClr val="dk1"/>
              </a:buClr>
              <a:buSzPts val="2400"/>
              <a:buChar char="•"/>
            </a:pPr>
            <a:r>
              <a:rPr lang="en-US"/>
              <a:t>Example 2</a:t>
            </a:r>
            <a:endParaRPr/>
          </a:p>
          <a:p>
            <a:pPr indent="-228600" lvl="0" marL="228600" rtl="0" algn="l">
              <a:lnSpc>
                <a:spcPct val="90000"/>
              </a:lnSpc>
              <a:spcBef>
                <a:spcPts val="1000"/>
              </a:spcBef>
              <a:spcAft>
                <a:spcPts val="0"/>
              </a:spcAft>
              <a:buClr>
                <a:schemeClr val="dk1"/>
              </a:buClr>
              <a:buSzPts val="2800"/>
              <a:buChar char="•"/>
            </a:pPr>
            <a:r>
              <a:rPr lang="en-US"/>
              <a:t>Solving Circuits with Non-Linear elements:</a:t>
            </a:r>
            <a:r>
              <a:rPr b="1" lang="en-US"/>
              <a:t> Method of Assumed States</a:t>
            </a:r>
            <a:endParaRPr/>
          </a:p>
          <a:p>
            <a:pPr indent="-228600" lvl="1" marL="685800" rtl="0" algn="l">
              <a:lnSpc>
                <a:spcPct val="90000"/>
              </a:lnSpc>
              <a:spcBef>
                <a:spcPts val="500"/>
              </a:spcBef>
              <a:spcAft>
                <a:spcPts val="0"/>
              </a:spcAft>
              <a:buClr>
                <a:schemeClr val="dk1"/>
              </a:buClr>
              <a:buSzPts val="2400"/>
              <a:buChar char="•"/>
            </a:pPr>
            <a:r>
              <a:rPr lang="en-US"/>
              <a:t>Example 3</a:t>
            </a:r>
            <a:endParaRPr/>
          </a:p>
          <a:p>
            <a:pPr indent="-228600" lvl="1" marL="685800" rtl="0" algn="l">
              <a:lnSpc>
                <a:spcPct val="90000"/>
              </a:lnSpc>
              <a:spcBef>
                <a:spcPts val="500"/>
              </a:spcBef>
              <a:spcAft>
                <a:spcPts val="0"/>
              </a:spcAft>
              <a:buClr>
                <a:schemeClr val="dk1"/>
              </a:buClr>
              <a:buSzPts val="2400"/>
              <a:buChar char="•"/>
            </a:pPr>
            <a:r>
              <a:rPr lang="en-US"/>
              <a:t>Example 4</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1</a:t>
            </a:r>
            <a:endParaRPr/>
          </a:p>
        </p:txBody>
      </p:sp>
      <p:sp>
        <p:nvSpPr>
          <p:cNvPr id="176" name="Google Shape;176;p11"/>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7" name="Google Shape;177;p11"/>
          <p:cNvPicPr preferRelativeResize="0"/>
          <p:nvPr/>
        </p:nvPicPr>
        <p:blipFill rotWithShape="1">
          <a:blip r:embed="rId3">
            <a:alphaModFix/>
          </a:blip>
          <a:srcRect b="0" l="0" r="0" t="0"/>
          <a:stretch/>
        </p:blipFill>
        <p:spPr>
          <a:xfrm>
            <a:off x="889310" y="2716231"/>
            <a:ext cx="4996024" cy="3139794"/>
          </a:xfrm>
          <a:prstGeom prst="rect">
            <a:avLst/>
          </a:prstGeom>
          <a:noFill/>
          <a:ln>
            <a:noFill/>
          </a:ln>
        </p:spPr>
      </p:pic>
      <p:sp>
        <p:nvSpPr>
          <p:cNvPr id="178" name="Google Shape;178;p11"/>
          <p:cNvSpPr txBox="1"/>
          <p:nvPr/>
        </p:nvSpPr>
        <p:spPr>
          <a:xfrm>
            <a:off x="838200" y="1499690"/>
            <a:ext cx="10515600" cy="1692539"/>
          </a:xfrm>
          <a:prstGeom prst="rect">
            <a:avLst/>
          </a:prstGeom>
          <a:blipFill rotWithShape="1">
            <a:blip r:embed="rId4">
              <a:alphaModFix/>
            </a:blip>
            <a:stretch>
              <a:fillRect b="0" l="-810" r="0" t="-50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179" name="Google Shape;179;p11"/>
          <p:cNvPicPr preferRelativeResize="0"/>
          <p:nvPr/>
        </p:nvPicPr>
        <p:blipFill rotWithShape="1">
          <a:blip r:embed="rId5">
            <a:alphaModFix/>
          </a:blip>
          <a:srcRect b="0" l="0" r="0" t="0"/>
          <a:stretch/>
        </p:blipFill>
        <p:spPr>
          <a:xfrm>
            <a:off x="6585858" y="2825253"/>
            <a:ext cx="4633092" cy="349934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2"/>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1</a:t>
            </a:r>
            <a:endParaRPr/>
          </a:p>
        </p:txBody>
      </p:sp>
      <p:sp>
        <p:nvSpPr>
          <p:cNvPr id="185" name="Google Shape;185;p12"/>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2"/>
          <p:cNvSpPr txBox="1"/>
          <p:nvPr>
            <p:ph idx="1" type="body"/>
          </p:nvPr>
        </p:nvSpPr>
        <p:spPr>
          <a:xfrm>
            <a:off x="838200" y="1499690"/>
            <a:ext cx="10515600" cy="1692539"/>
          </a:xfrm>
          <a:prstGeom prst="rect">
            <a:avLst/>
          </a:prstGeom>
          <a:blipFill rotWithShape="1">
            <a:blip r:embed="rId3">
              <a:alphaModFix/>
            </a:blip>
            <a:stretch>
              <a:fillRect b="0" l="-810" r="0" t="-503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87" name="Google Shape;187;p12"/>
          <p:cNvSpPr txBox="1"/>
          <p:nvPr/>
        </p:nvSpPr>
        <p:spPr>
          <a:xfrm>
            <a:off x="5600642" y="3192229"/>
            <a:ext cx="5753158" cy="3234450"/>
          </a:xfrm>
          <a:prstGeom prst="rect">
            <a:avLst/>
          </a:prstGeom>
          <a:blipFill rotWithShape="1">
            <a:blip r:embed="rId4">
              <a:alphaModFix/>
            </a:blip>
            <a:stretch>
              <a:fillRect b="0" l="-1693" r="0" t="-264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188" name="Google Shape;188;p12"/>
          <p:cNvPicPr preferRelativeResize="0"/>
          <p:nvPr/>
        </p:nvPicPr>
        <p:blipFill rotWithShape="1">
          <a:blip r:embed="rId5">
            <a:alphaModFix/>
          </a:blip>
          <a:srcRect b="12262" l="0" r="0" t="13068"/>
          <a:stretch/>
        </p:blipFill>
        <p:spPr>
          <a:xfrm>
            <a:off x="10180527" y="3160754"/>
            <a:ext cx="1253706" cy="1298403"/>
          </a:xfrm>
          <a:prstGeom prst="rect">
            <a:avLst/>
          </a:prstGeom>
          <a:noFill/>
          <a:ln>
            <a:noFill/>
          </a:ln>
        </p:spPr>
      </p:pic>
      <p:pic>
        <p:nvPicPr>
          <p:cNvPr id="189" name="Google Shape;189;p12"/>
          <p:cNvPicPr preferRelativeResize="0"/>
          <p:nvPr/>
        </p:nvPicPr>
        <p:blipFill rotWithShape="1">
          <a:blip r:embed="rId6">
            <a:alphaModFix/>
          </a:blip>
          <a:srcRect b="14556" l="12251" r="0" t="11906"/>
          <a:stretch/>
        </p:blipFill>
        <p:spPr>
          <a:xfrm>
            <a:off x="10346771" y="4490632"/>
            <a:ext cx="698164" cy="1579789"/>
          </a:xfrm>
          <a:prstGeom prst="rect">
            <a:avLst/>
          </a:prstGeom>
          <a:noFill/>
          <a:ln>
            <a:noFill/>
          </a:ln>
        </p:spPr>
      </p:pic>
      <p:pic>
        <p:nvPicPr>
          <p:cNvPr id="190" name="Google Shape;190;p12"/>
          <p:cNvPicPr preferRelativeResize="0"/>
          <p:nvPr/>
        </p:nvPicPr>
        <p:blipFill rotWithShape="1">
          <a:blip r:embed="rId7">
            <a:alphaModFix/>
          </a:blip>
          <a:srcRect b="0" l="0" r="0" t="0"/>
          <a:stretch/>
        </p:blipFill>
        <p:spPr>
          <a:xfrm>
            <a:off x="838199" y="2825253"/>
            <a:ext cx="4633092" cy="34993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3"/>
          <p:cNvPicPr preferRelativeResize="0"/>
          <p:nvPr/>
        </p:nvPicPr>
        <p:blipFill rotWithShape="1">
          <a:blip r:embed="rId3">
            <a:alphaModFix/>
          </a:blip>
          <a:srcRect b="0" l="0" r="0" t="0"/>
          <a:stretch/>
        </p:blipFill>
        <p:spPr>
          <a:xfrm>
            <a:off x="838199" y="2825253"/>
            <a:ext cx="4633092" cy="3499347"/>
          </a:xfrm>
          <a:prstGeom prst="rect">
            <a:avLst/>
          </a:prstGeom>
          <a:noFill/>
          <a:ln>
            <a:noFill/>
          </a:ln>
        </p:spPr>
      </p:pic>
      <p:sp>
        <p:nvSpPr>
          <p:cNvPr id="196" name="Google Shape;196;p13"/>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1</a:t>
            </a:r>
            <a:endParaRPr/>
          </a:p>
        </p:txBody>
      </p:sp>
      <p:sp>
        <p:nvSpPr>
          <p:cNvPr id="197" name="Google Shape;197;p13"/>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3"/>
          <p:cNvSpPr txBox="1"/>
          <p:nvPr>
            <p:ph idx="1" type="body"/>
          </p:nvPr>
        </p:nvSpPr>
        <p:spPr>
          <a:xfrm>
            <a:off x="838200" y="1499690"/>
            <a:ext cx="10515600" cy="1692539"/>
          </a:xfrm>
          <a:prstGeom prst="rect">
            <a:avLst/>
          </a:prstGeom>
          <a:blipFill rotWithShape="1">
            <a:blip r:embed="rId4">
              <a:alphaModFix/>
            </a:blip>
            <a:stretch>
              <a:fillRect b="0" l="-810" r="0" t="-503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99" name="Google Shape;199;p13"/>
          <p:cNvSpPr txBox="1"/>
          <p:nvPr/>
        </p:nvSpPr>
        <p:spPr>
          <a:xfrm>
            <a:off x="5600642" y="2555361"/>
            <a:ext cx="5753158" cy="3937514"/>
          </a:xfrm>
          <a:prstGeom prst="rect">
            <a:avLst/>
          </a:prstGeom>
          <a:blipFill rotWithShape="1">
            <a:blip r:embed="rId5">
              <a:alphaModFix/>
            </a:blip>
            <a:stretch>
              <a:fillRect b="0" l="-1376" r="0" t="-32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00" name="Google Shape;200;p13"/>
          <p:cNvCxnSpPr/>
          <p:nvPr/>
        </p:nvCxnSpPr>
        <p:spPr>
          <a:xfrm flipH="1" rot="10800000">
            <a:off x="2905125" y="3881438"/>
            <a:ext cx="883444" cy="123825"/>
          </a:xfrm>
          <a:prstGeom prst="straightConnector1">
            <a:avLst/>
          </a:prstGeom>
          <a:noFill/>
          <a:ln cap="rnd" cmpd="sng" w="38100">
            <a:solidFill>
              <a:srgbClr val="0000FF"/>
            </a:solidFill>
            <a:prstDash val="dot"/>
            <a:miter lim="800000"/>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4"/>
          <p:cNvPicPr preferRelativeResize="0"/>
          <p:nvPr/>
        </p:nvPicPr>
        <p:blipFill rotWithShape="1">
          <a:blip r:embed="rId3">
            <a:alphaModFix/>
          </a:blip>
          <a:srcRect b="0" l="0" r="0" t="0"/>
          <a:stretch/>
        </p:blipFill>
        <p:spPr>
          <a:xfrm>
            <a:off x="838199" y="2825253"/>
            <a:ext cx="4633092" cy="3499347"/>
          </a:xfrm>
          <a:prstGeom prst="rect">
            <a:avLst/>
          </a:prstGeom>
          <a:noFill/>
          <a:ln>
            <a:noFill/>
          </a:ln>
        </p:spPr>
      </p:pic>
      <p:sp>
        <p:nvSpPr>
          <p:cNvPr id="206" name="Google Shape;206;p14"/>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1</a:t>
            </a:r>
            <a:endParaRPr/>
          </a:p>
        </p:txBody>
      </p:sp>
      <p:sp>
        <p:nvSpPr>
          <p:cNvPr id="207" name="Google Shape;207;p14"/>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4"/>
          <p:cNvSpPr txBox="1"/>
          <p:nvPr>
            <p:ph idx="1" type="body"/>
          </p:nvPr>
        </p:nvSpPr>
        <p:spPr>
          <a:xfrm>
            <a:off x="838200" y="1499690"/>
            <a:ext cx="10515600" cy="1692539"/>
          </a:xfrm>
          <a:prstGeom prst="rect">
            <a:avLst/>
          </a:prstGeom>
          <a:blipFill rotWithShape="1">
            <a:blip r:embed="rId4">
              <a:alphaModFix/>
            </a:blip>
            <a:stretch>
              <a:fillRect b="0" l="-810" r="0" t="-503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209" name="Google Shape;209;p14"/>
          <p:cNvSpPr txBox="1"/>
          <p:nvPr/>
        </p:nvSpPr>
        <p:spPr>
          <a:xfrm>
            <a:off x="5600642" y="2555361"/>
            <a:ext cx="5753158" cy="1617225"/>
          </a:xfrm>
          <a:prstGeom prst="rect">
            <a:avLst/>
          </a:prstGeom>
          <a:blipFill rotWithShape="1">
            <a:blip r:embed="rId5">
              <a:alphaModFix/>
            </a:blip>
            <a:stretch>
              <a:fillRect b="0" l="-1693" r="0" t="-528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10" name="Google Shape;210;p14"/>
          <p:cNvCxnSpPr/>
          <p:nvPr/>
        </p:nvCxnSpPr>
        <p:spPr>
          <a:xfrm flipH="1" rot="10800000">
            <a:off x="1438183" y="3881438"/>
            <a:ext cx="2350386" cy="329434"/>
          </a:xfrm>
          <a:prstGeom prst="straightConnector1">
            <a:avLst/>
          </a:prstGeom>
          <a:noFill/>
          <a:ln cap="rnd" cmpd="sng" w="38100">
            <a:solidFill>
              <a:srgbClr val="0000FF"/>
            </a:solidFill>
            <a:prstDash val="dot"/>
            <a:miter lim="800000"/>
            <a:headEnd len="sm" w="sm" type="none"/>
            <a:tailEnd len="sm" w="sm" type="none"/>
          </a:ln>
        </p:spPr>
      </p:cxnSp>
      <p:pic>
        <p:nvPicPr>
          <p:cNvPr id="211" name="Google Shape;211;p14"/>
          <p:cNvPicPr preferRelativeResize="0"/>
          <p:nvPr/>
        </p:nvPicPr>
        <p:blipFill rotWithShape="1">
          <a:blip r:embed="rId6">
            <a:alphaModFix/>
          </a:blip>
          <a:srcRect b="13454" l="0" r="0" t="10114"/>
          <a:stretch/>
        </p:blipFill>
        <p:spPr>
          <a:xfrm>
            <a:off x="5694731" y="3665772"/>
            <a:ext cx="3131017" cy="2605363"/>
          </a:xfrm>
          <a:prstGeom prst="rect">
            <a:avLst/>
          </a:prstGeom>
          <a:noFill/>
          <a:ln>
            <a:noFill/>
          </a:ln>
        </p:spPr>
      </p:pic>
      <p:pic>
        <p:nvPicPr>
          <p:cNvPr id="212" name="Google Shape;212;p14"/>
          <p:cNvPicPr preferRelativeResize="0"/>
          <p:nvPr/>
        </p:nvPicPr>
        <p:blipFill rotWithShape="1">
          <a:blip r:embed="rId7">
            <a:alphaModFix/>
          </a:blip>
          <a:srcRect b="14845" l="0" r="0" t="13027"/>
          <a:stretch/>
        </p:blipFill>
        <p:spPr>
          <a:xfrm>
            <a:off x="9392144" y="3785201"/>
            <a:ext cx="2122522" cy="23665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15"/>
          <p:cNvPicPr preferRelativeResize="0"/>
          <p:nvPr/>
        </p:nvPicPr>
        <p:blipFill rotWithShape="1">
          <a:blip r:embed="rId3">
            <a:alphaModFix/>
          </a:blip>
          <a:srcRect b="0" l="0" r="0" t="0"/>
          <a:stretch/>
        </p:blipFill>
        <p:spPr>
          <a:xfrm>
            <a:off x="838199" y="2825253"/>
            <a:ext cx="4633092" cy="3499347"/>
          </a:xfrm>
          <a:prstGeom prst="rect">
            <a:avLst/>
          </a:prstGeom>
          <a:noFill/>
          <a:ln>
            <a:noFill/>
          </a:ln>
        </p:spPr>
      </p:pic>
      <p:sp>
        <p:nvSpPr>
          <p:cNvPr id="218" name="Google Shape;218;p15"/>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2</a:t>
            </a:r>
            <a:endParaRPr/>
          </a:p>
        </p:txBody>
      </p:sp>
      <p:sp>
        <p:nvSpPr>
          <p:cNvPr id="219" name="Google Shape;219;p15"/>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5"/>
          <p:cNvSpPr txBox="1"/>
          <p:nvPr>
            <p:ph idx="1" type="body"/>
          </p:nvPr>
        </p:nvSpPr>
        <p:spPr>
          <a:xfrm>
            <a:off x="838200" y="1499690"/>
            <a:ext cx="10515600" cy="1692539"/>
          </a:xfrm>
          <a:prstGeom prst="rect">
            <a:avLst/>
          </a:prstGeom>
          <a:blipFill rotWithShape="1">
            <a:blip r:embed="rId4">
              <a:alphaModFix/>
            </a:blip>
            <a:stretch>
              <a:fillRect b="0" l="-811" r="-405" t="-5035"/>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221" name="Google Shape;221;p15"/>
          <p:cNvSpPr txBox="1"/>
          <p:nvPr/>
        </p:nvSpPr>
        <p:spPr>
          <a:xfrm>
            <a:off x="5600642" y="2555361"/>
            <a:ext cx="5753158" cy="3769239"/>
          </a:xfrm>
          <a:prstGeom prst="rect">
            <a:avLst/>
          </a:prstGeom>
          <a:blipFill rotWithShape="1">
            <a:blip r:embed="rId5">
              <a:alphaModFix/>
            </a:blip>
            <a:stretch>
              <a:fillRect b="0" l="-1693" r="0" t="-225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22" name="Google Shape;222;p15"/>
          <p:cNvCxnSpPr/>
          <p:nvPr/>
        </p:nvCxnSpPr>
        <p:spPr>
          <a:xfrm>
            <a:off x="2876550" y="3795713"/>
            <a:ext cx="1350170" cy="0"/>
          </a:xfrm>
          <a:prstGeom prst="straightConnector1">
            <a:avLst/>
          </a:prstGeom>
          <a:noFill/>
          <a:ln cap="rnd" cmpd="sng" w="38100">
            <a:solidFill>
              <a:srgbClr val="FF0000"/>
            </a:solidFill>
            <a:prstDash val="dot"/>
            <a:miter lim="800000"/>
            <a:headEnd len="sm" w="sm" type="none"/>
            <a:tailEnd len="sm" w="sm" type="none"/>
          </a:ln>
        </p:spPr>
      </p:cxnSp>
      <p:sp>
        <p:nvSpPr>
          <p:cNvPr id="223" name="Google Shape;223;p15"/>
          <p:cNvSpPr/>
          <p:nvPr/>
        </p:nvSpPr>
        <p:spPr>
          <a:xfrm>
            <a:off x="4148932" y="3717925"/>
            <a:ext cx="155576" cy="15557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4" name="Google Shape;224;p15"/>
          <p:cNvCxnSpPr/>
          <p:nvPr/>
        </p:nvCxnSpPr>
        <p:spPr>
          <a:xfrm>
            <a:off x="4226720" y="3881438"/>
            <a:ext cx="0" cy="914400"/>
          </a:xfrm>
          <a:prstGeom prst="straightConnector1">
            <a:avLst/>
          </a:prstGeom>
          <a:noFill/>
          <a:ln cap="rnd" cmpd="sng" w="38100">
            <a:solidFill>
              <a:srgbClr val="FF0000"/>
            </a:solidFill>
            <a:prstDash val="dot"/>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3</a:t>
            </a:r>
            <a:endParaRPr/>
          </a:p>
        </p:txBody>
      </p:sp>
      <p:sp>
        <p:nvSpPr>
          <p:cNvPr id="230" name="Google Shape;230;p16"/>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6"/>
          <p:cNvSpPr txBox="1"/>
          <p:nvPr/>
        </p:nvSpPr>
        <p:spPr>
          <a:xfrm>
            <a:off x="838200" y="1499690"/>
            <a:ext cx="10515600" cy="1692539"/>
          </a:xfrm>
          <a:prstGeom prst="rect">
            <a:avLst/>
          </a:prstGeom>
          <a:blipFill rotWithShape="1">
            <a:blip r:embed="rId3">
              <a:alphaModFix/>
            </a:blip>
            <a:stretch>
              <a:fillRect b="0" l="-810" r="0" t="-503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32" name="Google Shape;232;p16"/>
          <p:cNvPicPr preferRelativeResize="0"/>
          <p:nvPr/>
        </p:nvPicPr>
        <p:blipFill rotWithShape="1">
          <a:blip r:embed="rId4">
            <a:alphaModFix/>
          </a:blip>
          <a:srcRect b="0" l="0" r="0" t="0"/>
          <a:stretch/>
        </p:blipFill>
        <p:spPr>
          <a:xfrm>
            <a:off x="6585858" y="2190766"/>
            <a:ext cx="4633092" cy="3499347"/>
          </a:xfrm>
          <a:prstGeom prst="rect">
            <a:avLst/>
          </a:prstGeom>
          <a:noFill/>
          <a:ln>
            <a:noFill/>
          </a:ln>
        </p:spPr>
      </p:pic>
      <p:pic>
        <p:nvPicPr>
          <p:cNvPr id="233" name="Google Shape;233;p16"/>
          <p:cNvPicPr preferRelativeResize="0"/>
          <p:nvPr/>
        </p:nvPicPr>
        <p:blipFill rotWithShape="1">
          <a:blip r:embed="rId5">
            <a:alphaModFix/>
          </a:blip>
          <a:srcRect b="0" l="950" r="2289" t="7745"/>
          <a:stretch/>
        </p:blipFill>
        <p:spPr>
          <a:xfrm>
            <a:off x="1095880" y="2479839"/>
            <a:ext cx="4633092" cy="28784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916939" y="614138"/>
            <a:ext cx="10457077"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Solving Circuits with Non-Linear elements</a:t>
            </a:r>
            <a:endParaRPr/>
          </a:p>
        </p:txBody>
      </p:sp>
      <p:sp>
        <p:nvSpPr>
          <p:cNvPr id="239" name="Google Shape;239;p17"/>
          <p:cNvSpPr txBox="1"/>
          <p:nvPr/>
        </p:nvSpPr>
        <p:spPr>
          <a:xfrm>
            <a:off x="904238" y="1716532"/>
            <a:ext cx="10469778" cy="4460067"/>
          </a:xfrm>
          <a:prstGeom prst="rect">
            <a:avLst/>
          </a:prstGeom>
          <a:noFill/>
          <a:ln>
            <a:noFill/>
          </a:ln>
        </p:spPr>
        <p:txBody>
          <a:bodyPr anchorCtr="0" anchor="t" bIns="0" lIns="0" spcFirstLastPara="1" rIns="0" wrap="square" tIns="91425">
            <a:spAutoFit/>
          </a:bodyPr>
          <a:lstStyle/>
          <a:p>
            <a:pPr indent="-228600" lvl="0" marL="2540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Use </a:t>
            </a:r>
            <a:r>
              <a:rPr b="1" lang="en-US" sz="2800">
                <a:solidFill>
                  <a:schemeClr val="dk1"/>
                </a:solidFill>
                <a:latin typeface="Calibri"/>
                <a:ea typeface="Calibri"/>
                <a:cs typeface="Calibri"/>
                <a:sym typeface="Calibri"/>
              </a:rPr>
              <a:t>Method of Assumed State</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540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Three steps:</a:t>
            </a:r>
            <a:endParaRPr sz="2800">
              <a:solidFill>
                <a:schemeClr val="dk1"/>
              </a:solidFill>
              <a:latin typeface="Calibri"/>
              <a:ea typeface="Calibri"/>
              <a:cs typeface="Calibri"/>
              <a:sym typeface="Calibri"/>
            </a:endParaRPr>
          </a:p>
          <a:p>
            <a:pPr indent="-228600" lvl="1" marL="711200" marR="0" rtl="0" algn="l">
              <a:lnSpc>
                <a:spcPct val="200000"/>
              </a:lnSpc>
              <a:spcBef>
                <a:spcPts val="145"/>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Assume</a:t>
            </a:r>
            <a:r>
              <a:rPr b="0" i="0" lang="en-US" sz="2800" u="none" cap="none" strike="noStrike">
                <a:solidFill>
                  <a:schemeClr val="dk1"/>
                </a:solidFill>
                <a:latin typeface="Calibri"/>
                <a:ea typeface="Calibri"/>
                <a:cs typeface="Calibri"/>
                <a:sym typeface="Calibri"/>
              </a:rPr>
              <a:t>: One of the operating modes (</a:t>
            </a:r>
            <a:r>
              <a:rPr b="1" i="0" lang="en-US" sz="2800" u="none" cap="none" strike="noStrike">
                <a:solidFill>
                  <a:schemeClr val="dk1"/>
                </a:solidFill>
                <a:latin typeface="Calibri"/>
                <a:ea typeface="Calibri"/>
                <a:cs typeface="Calibri"/>
                <a:sym typeface="Calibri"/>
              </a:rPr>
              <a:t>AB</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BC</a:t>
            </a:r>
            <a:r>
              <a:rPr b="0" i="0" lang="en-US" sz="2800" u="none" cap="none" strike="noStrike">
                <a:solidFill>
                  <a:schemeClr val="dk1"/>
                </a:solidFill>
                <a:latin typeface="Calibri"/>
                <a:ea typeface="Calibri"/>
                <a:cs typeface="Calibri"/>
                <a:sym typeface="Calibri"/>
              </a:rPr>
              <a:t>, </a:t>
            </a:r>
            <a:r>
              <a:rPr b="1" i="0" lang="en-US" sz="2800" u="none" cap="none" strike="noStrike">
                <a:solidFill>
                  <a:schemeClr val="dk1"/>
                </a:solidFill>
                <a:latin typeface="Calibri"/>
                <a:ea typeface="Calibri"/>
                <a:cs typeface="Calibri"/>
                <a:sym typeface="Calibri"/>
              </a:rPr>
              <a:t>CD</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228600" lvl="1" marL="711200" marR="0" rtl="0" algn="l">
              <a:lnSpc>
                <a:spcPct val="200000"/>
              </a:lnSpc>
              <a:spcBef>
                <a:spcPts val="24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Solve</a:t>
            </a:r>
            <a:r>
              <a:rPr b="0" i="0" lang="en-US" sz="2800" u="none" cap="none" strike="noStrike">
                <a:solidFill>
                  <a:schemeClr val="dk1"/>
                </a:solidFill>
                <a:latin typeface="Calibri"/>
                <a:ea typeface="Calibri"/>
                <a:cs typeface="Calibri"/>
                <a:sym typeface="Calibri"/>
              </a:rPr>
              <a:t>: Use corresponding equation with any circuit analysis tool</a:t>
            </a:r>
            <a:endParaRPr b="0" i="0" sz="2800" u="none" cap="none" strike="noStrike">
              <a:solidFill>
                <a:schemeClr val="dk1"/>
              </a:solidFill>
              <a:latin typeface="Calibri"/>
              <a:ea typeface="Calibri"/>
              <a:cs typeface="Calibri"/>
              <a:sym typeface="Calibri"/>
            </a:endParaRPr>
          </a:p>
          <a:p>
            <a:pPr indent="-228600" lvl="1" marL="711200" marR="17780" rtl="0" algn="l">
              <a:lnSpc>
                <a:spcPct val="200000"/>
              </a:lnSpc>
              <a:spcBef>
                <a:spcPts val="545"/>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Verify</a:t>
            </a:r>
            <a:r>
              <a:rPr b="0" i="0" lang="en-US" sz="2800" u="none" cap="none" strike="noStrike">
                <a:solidFill>
                  <a:schemeClr val="dk1"/>
                </a:solidFill>
                <a:latin typeface="Calibri"/>
                <a:ea typeface="Calibri"/>
                <a:cs typeface="Calibri"/>
                <a:sym typeface="Calibri"/>
              </a:rPr>
              <a:t>: Check if the conditions of the NL device are satisfied. If not,  repeat</a:t>
            </a:r>
            <a:r>
              <a:rPr b="0" i="0" lang="en-US"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NL I-V Char.: PL Model Example 3</a:t>
            </a:r>
            <a:endParaRPr/>
          </a:p>
        </p:txBody>
      </p:sp>
      <p:sp>
        <p:nvSpPr>
          <p:cNvPr id="245" name="Google Shape;245;p18"/>
          <p:cNvSpPr txBox="1"/>
          <p:nvPr/>
        </p:nvSpPr>
        <p:spPr>
          <a:xfrm>
            <a:off x="8608423" y="1959429"/>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6" name="Google Shape;246;p18"/>
          <p:cNvPicPr preferRelativeResize="0"/>
          <p:nvPr/>
        </p:nvPicPr>
        <p:blipFill rotWithShape="1">
          <a:blip r:embed="rId3">
            <a:alphaModFix/>
          </a:blip>
          <a:srcRect b="0" l="0" r="0" t="0"/>
          <a:stretch/>
        </p:blipFill>
        <p:spPr>
          <a:xfrm>
            <a:off x="6585858" y="2190766"/>
            <a:ext cx="4633092" cy="3499347"/>
          </a:xfrm>
          <a:prstGeom prst="rect">
            <a:avLst/>
          </a:prstGeom>
          <a:noFill/>
          <a:ln>
            <a:noFill/>
          </a:ln>
        </p:spPr>
      </p:pic>
      <p:pic>
        <p:nvPicPr>
          <p:cNvPr id="247" name="Google Shape;247;p18"/>
          <p:cNvPicPr preferRelativeResize="0"/>
          <p:nvPr/>
        </p:nvPicPr>
        <p:blipFill rotWithShape="1">
          <a:blip r:embed="rId4">
            <a:alphaModFix/>
          </a:blip>
          <a:srcRect b="0" l="950" r="2289" t="7745"/>
          <a:stretch/>
        </p:blipFill>
        <p:spPr>
          <a:xfrm>
            <a:off x="1095880" y="2479839"/>
            <a:ext cx="4633092" cy="2878471"/>
          </a:xfrm>
          <a:prstGeom prst="rect">
            <a:avLst/>
          </a:prstGeom>
          <a:noFill/>
          <a:ln>
            <a:noFill/>
          </a:ln>
        </p:spPr>
      </p:pic>
      <p:sp>
        <p:nvSpPr>
          <p:cNvPr id="248" name="Google Shape;248;p18"/>
          <p:cNvSpPr/>
          <p:nvPr/>
        </p:nvSpPr>
        <p:spPr>
          <a:xfrm>
            <a:off x="838200" y="1499691"/>
            <a:ext cx="10515600" cy="748987"/>
          </a:xfrm>
          <a:prstGeom prst="roundRect">
            <a:avLst>
              <a:gd fmla="val 16667" name="adj"/>
            </a:avLst>
          </a:prstGeom>
          <a:blipFill rotWithShape="1">
            <a:blip r:embed="rId5">
              <a:alphaModFix/>
            </a:blip>
            <a:stretch>
              <a:fillRect b="-3875" l="-288" r="0" t="-6201"/>
            </a:stretch>
          </a:blip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9"/>
          <p:cNvPicPr preferRelativeResize="0"/>
          <p:nvPr/>
        </p:nvPicPr>
        <p:blipFill rotWithShape="1">
          <a:blip r:embed="rId3">
            <a:alphaModFix/>
          </a:blip>
          <a:srcRect b="0" l="950" r="2289" t="7745"/>
          <a:stretch/>
        </p:blipFill>
        <p:spPr>
          <a:xfrm>
            <a:off x="7086131" y="2170982"/>
            <a:ext cx="3616589" cy="2246933"/>
          </a:xfrm>
          <a:prstGeom prst="rect">
            <a:avLst/>
          </a:prstGeom>
          <a:noFill/>
          <a:ln>
            <a:noFill/>
          </a:ln>
        </p:spPr>
      </p:pic>
      <p:sp>
        <p:nvSpPr>
          <p:cNvPr id="254" name="Google Shape;254;p19"/>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of Assumed State: Example 3</a:t>
            </a:r>
            <a:endParaRPr/>
          </a:p>
        </p:txBody>
      </p:sp>
      <p:pic>
        <p:nvPicPr>
          <p:cNvPr id="255" name="Google Shape;255;p19"/>
          <p:cNvPicPr preferRelativeResize="0"/>
          <p:nvPr/>
        </p:nvPicPr>
        <p:blipFill rotWithShape="1">
          <a:blip r:embed="rId4">
            <a:alphaModFix/>
          </a:blip>
          <a:srcRect b="10430" l="0" r="0" t="6048"/>
          <a:stretch/>
        </p:blipFill>
        <p:spPr>
          <a:xfrm>
            <a:off x="7425614" y="4476172"/>
            <a:ext cx="3331952" cy="2101910"/>
          </a:xfrm>
          <a:prstGeom prst="rect">
            <a:avLst/>
          </a:prstGeom>
          <a:noFill/>
          <a:ln>
            <a:noFill/>
          </a:ln>
        </p:spPr>
      </p:pic>
      <p:sp>
        <p:nvSpPr>
          <p:cNvPr id="256" name="Google Shape;256;p19"/>
          <p:cNvSpPr txBox="1"/>
          <p:nvPr/>
        </p:nvSpPr>
        <p:spPr>
          <a:xfrm>
            <a:off x="838199" y="2325332"/>
            <a:ext cx="6328433" cy="4020524"/>
          </a:xfrm>
          <a:prstGeom prst="rect">
            <a:avLst/>
          </a:prstGeom>
          <a:blipFill rotWithShape="1">
            <a:blip r:embed="rId5">
              <a:alphaModFix/>
            </a:blip>
            <a:stretch>
              <a:fillRect b="0" l="-1443" r="0" t="-121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57" name="Google Shape;257;p19"/>
          <p:cNvPicPr preferRelativeResize="0"/>
          <p:nvPr/>
        </p:nvPicPr>
        <p:blipFill rotWithShape="1">
          <a:blip r:embed="rId6">
            <a:alphaModFix/>
          </a:blip>
          <a:srcRect b="20844" l="0" r="0" t="18416"/>
          <a:stretch/>
        </p:blipFill>
        <p:spPr>
          <a:xfrm>
            <a:off x="9663173" y="2232545"/>
            <a:ext cx="1039547" cy="1525912"/>
          </a:xfrm>
          <a:prstGeom prst="rect">
            <a:avLst/>
          </a:prstGeom>
          <a:noFill/>
          <a:ln>
            <a:noFill/>
          </a:ln>
        </p:spPr>
      </p:pic>
      <p:sp>
        <p:nvSpPr>
          <p:cNvPr id="258" name="Google Shape;258;p19"/>
          <p:cNvSpPr txBox="1"/>
          <p:nvPr/>
        </p:nvSpPr>
        <p:spPr>
          <a:xfrm>
            <a:off x="8720994" y="2229239"/>
            <a:ext cx="489172"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59" name="Google Shape;259;p19"/>
          <p:cNvSpPr/>
          <p:nvPr/>
        </p:nvSpPr>
        <p:spPr>
          <a:xfrm>
            <a:off x="8881616" y="2562426"/>
            <a:ext cx="155576" cy="15557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9"/>
          <p:cNvSpPr/>
          <p:nvPr/>
        </p:nvSpPr>
        <p:spPr>
          <a:xfrm>
            <a:off x="838200" y="1499691"/>
            <a:ext cx="10515600" cy="748987"/>
          </a:xfrm>
          <a:prstGeom prst="roundRect">
            <a:avLst>
              <a:gd fmla="val 16667" name="adj"/>
            </a:avLst>
          </a:prstGeom>
          <a:blipFill rotWithShape="1">
            <a:blip r:embed="rId8">
              <a:alphaModFix/>
            </a:blip>
            <a:stretch>
              <a:fillRect b="-3875" l="-288" r="0" t="-6201"/>
            </a:stretch>
          </a:blip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61" name="Google Shape;261;p19"/>
          <p:cNvPicPr preferRelativeResize="0"/>
          <p:nvPr/>
        </p:nvPicPr>
        <p:blipFill rotWithShape="1">
          <a:blip r:embed="rId9">
            <a:alphaModFix/>
          </a:blip>
          <a:srcRect b="21549" l="30544" r="30626" t="16748"/>
          <a:stretch/>
        </p:blipFill>
        <p:spPr>
          <a:xfrm>
            <a:off x="9820878" y="2786062"/>
            <a:ext cx="397066" cy="881063"/>
          </a:xfrm>
          <a:prstGeom prst="rect">
            <a:avLst/>
          </a:prstGeom>
          <a:noFill/>
          <a:ln>
            <a:noFill/>
          </a:ln>
        </p:spPr>
      </p:pic>
      <p:sp>
        <p:nvSpPr>
          <p:cNvPr id="262" name="Google Shape;262;p19"/>
          <p:cNvSpPr txBox="1"/>
          <p:nvPr/>
        </p:nvSpPr>
        <p:spPr>
          <a:xfrm>
            <a:off x="9101218" y="3226593"/>
            <a:ext cx="724438" cy="369332"/>
          </a:xfrm>
          <a:prstGeom prst="rect">
            <a:avLst/>
          </a:prstGeom>
          <a:blipFill rotWithShape="1">
            <a:blip r:embed="rId10">
              <a:alphaModFix/>
            </a:blip>
            <a:stretch>
              <a:fillRect b="0" l="0" r="-2268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of Assumed State: Example 3</a:t>
            </a:r>
            <a:endParaRPr/>
          </a:p>
        </p:txBody>
      </p:sp>
      <p:pic>
        <p:nvPicPr>
          <p:cNvPr id="268" name="Google Shape;268;p20"/>
          <p:cNvPicPr preferRelativeResize="0"/>
          <p:nvPr/>
        </p:nvPicPr>
        <p:blipFill rotWithShape="1">
          <a:blip r:embed="rId3">
            <a:alphaModFix/>
          </a:blip>
          <a:srcRect b="10430" l="0" r="0" t="6048"/>
          <a:stretch/>
        </p:blipFill>
        <p:spPr>
          <a:xfrm>
            <a:off x="7622304" y="4418012"/>
            <a:ext cx="3231707" cy="2038672"/>
          </a:xfrm>
          <a:prstGeom prst="rect">
            <a:avLst/>
          </a:prstGeom>
          <a:noFill/>
          <a:ln>
            <a:noFill/>
          </a:ln>
        </p:spPr>
      </p:pic>
      <p:sp>
        <p:nvSpPr>
          <p:cNvPr id="269" name="Google Shape;269;p20"/>
          <p:cNvSpPr txBox="1"/>
          <p:nvPr/>
        </p:nvSpPr>
        <p:spPr>
          <a:xfrm>
            <a:off x="845868" y="2331089"/>
            <a:ext cx="6328433" cy="4265078"/>
          </a:xfrm>
          <a:prstGeom prst="rect">
            <a:avLst/>
          </a:prstGeom>
          <a:blipFill rotWithShape="1">
            <a:blip r:embed="rId4">
              <a:alphaModFix/>
            </a:blip>
            <a:stretch>
              <a:fillRect b="0" l="-1540" r="0" t="-114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70" name="Google Shape;270;p20"/>
          <p:cNvPicPr preferRelativeResize="0"/>
          <p:nvPr/>
        </p:nvPicPr>
        <p:blipFill rotWithShape="1">
          <a:blip r:embed="rId5">
            <a:alphaModFix/>
          </a:blip>
          <a:srcRect b="20844" l="0" r="0" t="18416"/>
          <a:stretch/>
        </p:blipFill>
        <p:spPr>
          <a:xfrm>
            <a:off x="9691165" y="2307184"/>
            <a:ext cx="1039547" cy="1525912"/>
          </a:xfrm>
          <a:prstGeom prst="rect">
            <a:avLst/>
          </a:prstGeom>
          <a:noFill/>
          <a:ln>
            <a:noFill/>
          </a:ln>
        </p:spPr>
      </p:pic>
      <p:sp>
        <p:nvSpPr>
          <p:cNvPr id="271" name="Google Shape;271;p20"/>
          <p:cNvSpPr txBox="1"/>
          <p:nvPr/>
        </p:nvSpPr>
        <p:spPr>
          <a:xfrm>
            <a:off x="8748986" y="2303878"/>
            <a:ext cx="489172"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72" name="Google Shape;272;p20"/>
          <p:cNvSpPr/>
          <p:nvPr/>
        </p:nvSpPr>
        <p:spPr>
          <a:xfrm>
            <a:off x="8909608" y="2637065"/>
            <a:ext cx="155576" cy="15557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20"/>
          <p:cNvSpPr txBox="1"/>
          <p:nvPr/>
        </p:nvSpPr>
        <p:spPr>
          <a:xfrm>
            <a:off x="5063844" y="5386589"/>
            <a:ext cx="308344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8000"/>
                </a:solidFill>
                <a:latin typeface="Calibri"/>
                <a:ea typeface="Calibri"/>
                <a:cs typeface="Calibri"/>
                <a:sym typeface="Calibri"/>
              </a:rPr>
              <a:t>Assumption is Correct!</a:t>
            </a:r>
            <a:r>
              <a:rPr b="1" lang="en-US" sz="2000">
                <a:solidFill>
                  <a:schemeClr val="dk1"/>
                </a:solidFill>
                <a:latin typeface="Calibri"/>
                <a:ea typeface="Calibri"/>
                <a:cs typeface="Calibri"/>
                <a:sym typeface="Calibri"/>
              </a:rPr>
              <a:t> </a:t>
            </a:r>
            <a:endParaRPr/>
          </a:p>
        </p:txBody>
      </p:sp>
      <p:pic>
        <p:nvPicPr>
          <p:cNvPr id="274" name="Google Shape;274;p20"/>
          <p:cNvPicPr preferRelativeResize="0"/>
          <p:nvPr/>
        </p:nvPicPr>
        <p:blipFill rotWithShape="1">
          <a:blip r:embed="rId7">
            <a:alphaModFix/>
          </a:blip>
          <a:srcRect b="0" l="950" r="2289" t="7745"/>
          <a:stretch/>
        </p:blipFill>
        <p:spPr>
          <a:xfrm>
            <a:off x="7114123" y="2245621"/>
            <a:ext cx="3616589" cy="2246933"/>
          </a:xfrm>
          <a:prstGeom prst="rect">
            <a:avLst/>
          </a:prstGeom>
          <a:noFill/>
          <a:ln>
            <a:noFill/>
          </a:ln>
        </p:spPr>
      </p:pic>
      <p:sp>
        <p:nvSpPr>
          <p:cNvPr id="275" name="Google Shape;275;p20"/>
          <p:cNvSpPr/>
          <p:nvPr/>
        </p:nvSpPr>
        <p:spPr>
          <a:xfrm>
            <a:off x="838200" y="1499691"/>
            <a:ext cx="10515600" cy="748987"/>
          </a:xfrm>
          <a:prstGeom prst="roundRect">
            <a:avLst>
              <a:gd fmla="val 16667" name="adj"/>
            </a:avLst>
          </a:prstGeom>
          <a:blipFill rotWithShape="1">
            <a:blip r:embed="rId8">
              <a:alphaModFix/>
            </a:blip>
            <a:stretch>
              <a:fillRect b="-3875" l="-288" r="0" t="-6201"/>
            </a:stretch>
          </a:blip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276" name="Google Shape;276;p20"/>
          <p:cNvSpPr/>
          <p:nvPr/>
        </p:nvSpPr>
        <p:spPr>
          <a:xfrm>
            <a:off x="3220892" y="3959997"/>
            <a:ext cx="1648288" cy="335094"/>
          </a:xfrm>
          <a:custGeom>
            <a:rect b="b" l="l" r="r" t="t"/>
            <a:pathLst>
              <a:path extrusionOk="0" h="335094" w="1648288">
                <a:moveTo>
                  <a:pt x="0" y="55850"/>
                </a:moveTo>
                <a:cubicBezTo>
                  <a:pt x="7716" y="25921"/>
                  <a:pt x="24322" y="-919"/>
                  <a:pt x="55850" y="0"/>
                </a:cubicBezTo>
                <a:cubicBezTo>
                  <a:pt x="171127" y="-26934"/>
                  <a:pt x="424783" y="7501"/>
                  <a:pt x="537314" y="0"/>
                </a:cubicBezTo>
                <a:cubicBezTo>
                  <a:pt x="649845" y="-7501"/>
                  <a:pt x="797125" y="51699"/>
                  <a:pt x="1034144" y="0"/>
                </a:cubicBezTo>
                <a:cubicBezTo>
                  <a:pt x="1271163" y="-51699"/>
                  <a:pt x="1466249" y="42771"/>
                  <a:pt x="1592438" y="0"/>
                </a:cubicBezTo>
                <a:cubicBezTo>
                  <a:pt x="1625554" y="6908"/>
                  <a:pt x="1648479" y="30651"/>
                  <a:pt x="1648288" y="55850"/>
                </a:cubicBezTo>
                <a:cubicBezTo>
                  <a:pt x="1650011" y="144438"/>
                  <a:pt x="1622988" y="215266"/>
                  <a:pt x="1648288" y="279244"/>
                </a:cubicBezTo>
                <a:cubicBezTo>
                  <a:pt x="1650116" y="311803"/>
                  <a:pt x="1621604" y="333383"/>
                  <a:pt x="1592438" y="335094"/>
                </a:cubicBezTo>
                <a:cubicBezTo>
                  <a:pt x="1482939" y="364222"/>
                  <a:pt x="1278513" y="293886"/>
                  <a:pt x="1064876" y="335094"/>
                </a:cubicBezTo>
                <a:cubicBezTo>
                  <a:pt x="851239" y="376302"/>
                  <a:pt x="805684" y="291416"/>
                  <a:pt x="568046" y="335094"/>
                </a:cubicBezTo>
                <a:cubicBezTo>
                  <a:pt x="330408" y="378772"/>
                  <a:pt x="163403" y="312239"/>
                  <a:pt x="55850" y="335094"/>
                </a:cubicBezTo>
                <a:cubicBezTo>
                  <a:pt x="25483" y="337427"/>
                  <a:pt x="3967" y="314754"/>
                  <a:pt x="0" y="279244"/>
                </a:cubicBezTo>
                <a:cubicBezTo>
                  <a:pt x="-7972" y="230526"/>
                  <a:pt x="4750" y="114301"/>
                  <a:pt x="0" y="55850"/>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 name="Google Shape;277;p20"/>
          <p:cNvSpPr/>
          <p:nvPr/>
        </p:nvSpPr>
        <p:spPr>
          <a:xfrm>
            <a:off x="3078480" y="4492554"/>
            <a:ext cx="1859280" cy="335094"/>
          </a:xfrm>
          <a:custGeom>
            <a:rect b="b" l="l" r="r" t="t"/>
            <a:pathLst>
              <a:path extrusionOk="0" h="335094" w="1859280">
                <a:moveTo>
                  <a:pt x="0" y="55850"/>
                </a:moveTo>
                <a:cubicBezTo>
                  <a:pt x="7716" y="25921"/>
                  <a:pt x="24322" y="-919"/>
                  <a:pt x="55850" y="0"/>
                </a:cubicBezTo>
                <a:cubicBezTo>
                  <a:pt x="276906" y="-26927"/>
                  <a:pt x="375438" y="57893"/>
                  <a:pt x="603425" y="0"/>
                </a:cubicBezTo>
                <a:cubicBezTo>
                  <a:pt x="831412" y="-57893"/>
                  <a:pt x="1000809" y="39977"/>
                  <a:pt x="1168476" y="0"/>
                </a:cubicBezTo>
                <a:cubicBezTo>
                  <a:pt x="1336143" y="-39977"/>
                  <a:pt x="1576117" y="64148"/>
                  <a:pt x="1803430" y="0"/>
                </a:cubicBezTo>
                <a:cubicBezTo>
                  <a:pt x="1836546" y="6908"/>
                  <a:pt x="1859471" y="30651"/>
                  <a:pt x="1859280" y="55850"/>
                </a:cubicBezTo>
                <a:cubicBezTo>
                  <a:pt x="1861003" y="144438"/>
                  <a:pt x="1833980" y="215266"/>
                  <a:pt x="1859280" y="279244"/>
                </a:cubicBezTo>
                <a:cubicBezTo>
                  <a:pt x="1861108" y="311803"/>
                  <a:pt x="1832596" y="333383"/>
                  <a:pt x="1803430" y="335094"/>
                </a:cubicBezTo>
                <a:cubicBezTo>
                  <a:pt x="1647697" y="343708"/>
                  <a:pt x="1409092" y="293377"/>
                  <a:pt x="1203428" y="335094"/>
                </a:cubicBezTo>
                <a:cubicBezTo>
                  <a:pt x="997764" y="376811"/>
                  <a:pt x="867086" y="281077"/>
                  <a:pt x="638377" y="335094"/>
                </a:cubicBezTo>
                <a:cubicBezTo>
                  <a:pt x="409668" y="389111"/>
                  <a:pt x="186886" y="322768"/>
                  <a:pt x="55850" y="335094"/>
                </a:cubicBezTo>
                <a:cubicBezTo>
                  <a:pt x="25483" y="337427"/>
                  <a:pt x="3967" y="314754"/>
                  <a:pt x="0" y="279244"/>
                </a:cubicBezTo>
                <a:cubicBezTo>
                  <a:pt x="-7972" y="230526"/>
                  <a:pt x="4750" y="114301"/>
                  <a:pt x="0" y="55850"/>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Current-Voltage (I-V) Characteristics</a:t>
            </a:r>
            <a:endParaRPr/>
          </a:p>
        </p:txBody>
      </p:sp>
      <p:sp>
        <p:nvSpPr>
          <p:cNvPr id="104" name="Google Shape;10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sz="2400"/>
              <a:t>I-V characteristic defines the relationship between the </a:t>
            </a:r>
            <a:r>
              <a:rPr b="1" lang="en-US" sz="2400"/>
              <a:t>current flow (through), I</a:t>
            </a:r>
            <a:r>
              <a:rPr lang="en-US" sz="2400"/>
              <a:t> and </a:t>
            </a:r>
            <a:r>
              <a:rPr b="1" lang="en-US" sz="2400"/>
              <a:t>voltage (across), V </a:t>
            </a:r>
            <a:r>
              <a:rPr lang="en-US" sz="2400"/>
              <a:t>an electronic device or element. </a:t>
            </a:r>
            <a:endParaRPr/>
          </a:p>
          <a:p>
            <a:pPr indent="0" lvl="0" marL="0" rtl="0" algn="l">
              <a:lnSpc>
                <a:spcPct val="110000"/>
              </a:lnSpc>
              <a:spcBef>
                <a:spcPts val="1000"/>
              </a:spcBef>
              <a:spcAft>
                <a:spcPts val="0"/>
              </a:spcAft>
              <a:buClr>
                <a:schemeClr val="dk1"/>
              </a:buClr>
              <a:buSzPts val="2400"/>
              <a:buNone/>
            </a:pPr>
            <a:r>
              <a:t/>
            </a:r>
            <a:endParaRPr sz="2400"/>
          </a:p>
          <a:p>
            <a:pPr indent="-228600" lvl="0" marL="228600" rtl="0" algn="l">
              <a:lnSpc>
                <a:spcPct val="110000"/>
              </a:lnSpc>
              <a:spcBef>
                <a:spcPts val="1000"/>
              </a:spcBef>
              <a:spcAft>
                <a:spcPts val="0"/>
              </a:spcAft>
              <a:buClr>
                <a:schemeClr val="dk1"/>
              </a:buClr>
              <a:buSzPts val="2400"/>
              <a:buChar char="•"/>
            </a:pPr>
            <a:r>
              <a:rPr lang="en-US" sz="2400"/>
              <a:t>A tool for understanding the operation of the circuit element. </a:t>
            </a:r>
            <a:endParaRPr/>
          </a:p>
          <a:p>
            <a:pPr indent="-76200" lvl="0" marL="228600" rtl="0" algn="l">
              <a:lnSpc>
                <a:spcPct val="110000"/>
              </a:lnSpc>
              <a:spcBef>
                <a:spcPts val="1000"/>
              </a:spcBef>
              <a:spcAft>
                <a:spcPts val="0"/>
              </a:spcAft>
              <a:buClr>
                <a:schemeClr val="dk1"/>
              </a:buClr>
              <a:buSzPts val="2400"/>
              <a:buNone/>
            </a:pPr>
            <a:r>
              <a:t/>
            </a:r>
            <a:endParaRPr sz="2400"/>
          </a:p>
          <a:p>
            <a:pPr indent="-228600" lvl="0" marL="228600" rtl="0" algn="l">
              <a:lnSpc>
                <a:spcPct val="110000"/>
              </a:lnSpc>
              <a:spcBef>
                <a:spcPts val="1000"/>
              </a:spcBef>
              <a:spcAft>
                <a:spcPts val="0"/>
              </a:spcAft>
              <a:buClr>
                <a:schemeClr val="dk1"/>
              </a:buClr>
              <a:buSzPts val="2400"/>
              <a:buChar char="•"/>
            </a:pPr>
            <a:r>
              <a:rPr lang="en-US" sz="2400"/>
              <a:t>The Current-Voltage (I-V) characteristics are found by evaluating the </a:t>
            </a:r>
            <a:r>
              <a:rPr b="1" lang="en-US" sz="2400"/>
              <a:t>response</a:t>
            </a:r>
            <a:r>
              <a:rPr lang="en-US" sz="2400"/>
              <a:t> of a device/element under different </a:t>
            </a:r>
            <a:r>
              <a:rPr b="1" lang="en-US" sz="2400"/>
              <a:t>excitation</a:t>
            </a:r>
            <a:r>
              <a:rPr lang="en-US" sz="2400"/>
              <a:t> conditions. The behavior of a device depends on the </a:t>
            </a:r>
            <a:r>
              <a:rPr b="1" lang="en-US" sz="2400"/>
              <a:t>applied excitation </a:t>
            </a:r>
            <a:r>
              <a:rPr lang="en-US" sz="2400"/>
              <a:t>and can change if the excitation changes.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1"/>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of Assumed State: Example 4</a:t>
            </a:r>
            <a:endParaRPr/>
          </a:p>
        </p:txBody>
      </p:sp>
      <p:pic>
        <p:nvPicPr>
          <p:cNvPr id="283" name="Google Shape;283;p21"/>
          <p:cNvPicPr preferRelativeResize="0"/>
          <p:nvPr/>
        </p:nvPicPr>
        <p:blipFill rotWithShape="1">
          <a:blip r:embed="rId3">
            <a:alphaModFix/>
          </a:blip>
          <a:srcRect b="10430" l="0" r="0" t="6048"/>
          <a:stretch/>
        </p:blipFill>
        <p:spPr>
          <a:xfrm>
            <a:off x="7425614" y="4416914"/>
            <a:ext cx="3425888" cy="2161168"/>
          </a:xfrm>
          <a:prstGeom prst="rect">
            <a:avLst/>
          </a:prstGeom>
          <a:noFill/>
          <a:ln>
            <a:noFill/>
          </a:ln>
        </p:spPr>
      </p:pic>
      <p:sp>
        <p:nvSpPr>
          <p:cNvPr id="284" name="Google Shape;284;p21"/>
          <p:cNvSpPr txBox="1"/>
          <p:nvPr/>
        </p:nvSpPr>
        <p:spPr>
          <a:xfrm>
            <a:off x="838199" y="2325332"/>
            <a:ext cx="6328433" cy="3988143"/>
          </a:xfrm>
          <a:prstGeom prst="rect">
            <a:avLst/>
          </a:prstGeom>
          <a:blipFill rotWithShape="1">
            <a:blip r:embed="rId4">
              <a:alphaModFix/>
            </a:blip>
            <a:stretch>
              <a:fillRect b="-1373" l="-1443" r="0" t="-122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285" name="Google Shape;285;p21"/>
          <p:cNvPicPr preferRelativeResize="0"/>
          <p:nvPr/>
        </p:nvPicPr>
        <p:blipFill rotWithShape="1">
          <a:blip r:embed="rId5">
            <a:alphaModFix/>
          </a:blip>
          <a:srcRect b="0" l="0" r="0" t="0"/>
          <a:stretch/>
        </p:blipFill>
        <p:spPr>
          <a:xfrm>
            <a:off x="7081939" y="2153906"/>
            <a:ext cx="3059231" cy="2321803"/>
          </a:xfrm>
          <a:prstGeom prst="rect">
            <a:avLst/>
          </a:prstGeom>
          <a:noFill/>
          <a:ln>
            <a:noFill/>
          </a:ln>
        </p:spPr>
      </p:pic>
      <p:pic>
        <p:nvPicPr>
          <p:cNvPr id="286" name="Google Shape;286;p21"/>
          <p:cNvPicPr preferRelativeResize="0"/>
          <p:nvPr/>
        </p:nvPicPr>
        <p:blipFill rotWithShape="1">
          <a:blip r:embed="rId6">
            <a:alphaModFix/>
          </a:blip>
          <a:srcRect b="20995" l="0" r="0" t="17924"/>
          <a:stretch/>
        </p:blipFill>
        <p:spPr>
          <a:xfrm>
            <a:off x="9852135" y="2791378"/>
            <a:ext cx="895350" cy="1483567"/>
          </a:xfrm>
          <a:prstGeom prst="rect">
            <a:avLst/>
          </a:prstGeom>
          <a:noFill/>
          <a:ln>
            <a:noFill/>
          </a:ln>
        </p:spPr>
      </p:pic>
      <p:sp>
        <p:nvSpPr>
          <p:cNvPr id="287" name="Google Shape;287;p21"/>
          <p:cNvSpPr/>
          <p:nvPr/>
        </p:nvSpPr>
        <p:spPr>
          <a:xfrm>
            <a:off x="838200" y="1499691"/>
            <a:ext cx="10515600" cy="748987"/>
          </a:xfrm>
          <a:prstGeom prst="roundRect">
            <a:avLst>
              <a:gd fmla="val 16667" name="adj"/>
            </a:avLst>
          </a:prstGeom>
          <a:blipFill rotWithShape="1">
            <a:blip r:embed="rId7">
              <a:alphaModFix/>
            </a:blip>
            <a:stretch>
              <a:fillRect b="-3875" l="-288" r="0" t="-6201"/>
            </a:stretch>
          </a:blip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288" name="Google Shape;288;p21"/>
          <p:cNvCxnSpPr/>
          <p:nvPr/>
        </p:nvCxnSpPr>
        <p:spPr>
          <a:xfrm>
            <a:off x="8946576" y="4965294"/>
            <a:ext cx="1350170" cy="0"/>
          </a:xfrm>
          <a:prstGeom prst="straightConnector1">
            <a:avLst/>
          </a:prstGeom>
          <a:noFill/>
          <a:ln cap="rnd" cmpd="sng" w="38100">
            <a:solidFill>
              <a:srgbClr val="FF0000"/>
            </a:solidFill>
            <a:prstDash val="dot"/>
            <a:miter lim="800000"/>
            <a:headEnd len="sm" w="sm" type="none"/>
            <a:tailEnd len="sm" w="sm" type="none"/>
          </a:ln>
        </p:spPr>
      </p:cxnSp>
      <p:sp>
        <p:nvSpPr>
          <p:cNvPr id="289" name="Google Shape;289;p21"/>
          <p:cNvSpPr/>
          <p:nvPr/>
        </p:nvSpPr>
        <p:spPr>
          <a:xfrm>
            <a:off x="10141170" y="4887506"/>
            <a:ext cx="155576" cy="15557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0" name="Google Shape;290;p21"/>
          <p:cNvCxnSpPr>
            <a:stCxn id="289" idx="4"/>
          </p:cNvCxnSpPr>
          <p:nvPr/>
        </p:nvCxnSpPr>
        <p:spPr>
          <a:xfrm>
            <a:off x="10218958" y="5043082"/>
            <a:ext cx="0" cy="689100"/>
          </a:xfrm>
          <a:prstGeom prst="straightConnector1">
            <a:avLst/>
          </a:prstGeom>
          <a:noFill/>
          <a:ln cap="rnd" cmpd="sng" w="38100">
            <a:solidFill>
              <a:srgbClr val="FF0000"/>
            </a:solidFill>
            <a:prstDash val="dot"/>
            <a:miter lim="800000"/>
            <a:headEnd len="sm" w="sm" type="none"/>
            <a:tailEnd len="sm" w="sm" type="none"/>
          </a:ln>
        </p:spPr>
      </p:cxnSp>
      <p:pic>
        <p:nvPicPr>
          <p:cNvPr id="291" name="Google Shape;291;p21"/>
          <p:cNvPicPr preferRelativeResize="0"/>
          <p:nvPr/>
        </p:nvPicPr>
        <p:blipFill rotWithShape="1">
          <a:blip r:embed="rId8">
            <a:alphaModFix/>
          </a:blip>
          <a:srcRect b="21549" l="30544" r="30626" t="16748"/>
          <a:stretch/>
        </p:blipFill>
        <p:spPr>
          <a:xfrm>
            <a:off x="9714198" y="3106102"/>
            <a:ext cx="397066" cy="881063"/>
          </a:xfrm>
          <a:prstGeom prst="rect">
            <a:avLst/>
          </a:prstGeom>
          <a:noFill/>
          <a:ln>
            <a:noFill/>
          </a:ln>
        </p:spPr>
      </p:pic>
      <p:sp>
        <p:nvSpPr>
          <p:cNvPr id="292" name="Google Shape;292;p21"/>
          <p:cNvSpPr txBox="1"/>
          <p:nvPr/>
        </p:nvSpPr>
        <p:spPr>
          <a:xfrm>
            <a:off x="8994538" y="3546633"/>
            <a:ext cx="724438" cy="369332"/>
          </a:xfrm>
          <a:prstGeom prst="rect">
            <a:avLst/>
          </a:prstGeom>
          <a:blipFill rotWithShape="1">
            <a:blip r:embed="rId9">
              <a:alphaModFix/>
            </a:blip>
            <a:stretch>
              <a:fillRect b="0" l="0" r="-2352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5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 of Assumed State: Example 4</a:t>
            </a:r>
            <a:endParaRPr/>
          </a:p>
        </p:txBody>
      </p:sp>
      <p:pic>
        <p:nvPicPr>
          <p:cNvPr id="298" name="Google Shape;298;p22"/>
          <p:cNvPicPr preferRelativeResize="0"/>
          <p:nvPr/>
        </p:nvPicPr>
        <p:blipFill rotWithShape="1">
          <a:blip r:embed="rId3">
            <a:alphaModFix/>
          </a:blip>
          <a:srcRect b="10430" l="0" r="0" t="6048"/>
          <a:stretch/>
        </p:blipFill>
        <p:spPr>
          <a:xfrm>
            <a:off x="7425614" y="4416914"/>
            <a:ext cx="3425888" cy="2161168"/>
          </a:xfrm>
          <a:prstGeom prst="rect">
            <a:avLst/>
          </a:prstGeom>
          <a:noFill/>
          <a:ln>
            <a:noFill/>
          </a:ln>
        </p:spPr>
      </p:pic>
      <p:sp>
        <p:nvSpPr>
          <p:cNvPr id="299" name="Google Shape;299;p22"/>
          <p:cNvSpPr txBox="1"/>
          <p:nvPr/>
        </p:nvSpPr>
        <p:spPr>
          <a:xfrm>
            <a:off x="838199" y="2325332"/>
            <a:ext cx="6328433" cy="4162871"/>
          </a:xfrm>
          <a:prstGeom prst="rect">
            <a:avLst/>
          </a:prstGeom>
          <a:blipFill rotWithShape="1">
            <a:blip r:embed="rId4">
              <a:alphaModFix/>
            </a:blip>
            <a:stretch>
              <a:fillRect b="-1316" l="-1443" r="0" t="-116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300" name="Google Shape;300;p22"/>
          <p:cNvPicPr preferRelativeResize="0"/>
          <p:nvPr/>
        </p:nvPicPr>
        <p:blipFill rotWithShape="1">
          <a:blip r:embed="rId5">
            <a:alphaModFix/>
          </a:blip>
          <a:srcRect b="0" l="0" r="0" t="0"/>
          <a:stretch/>
        </p:blipFill>
        <p:spPr>
          <a:xfrm>
            <a:off x="7081939" y="2153906"/>
            <a:ext cx="3059231" cy="2321803"/>
          </a:xfrm>
          <a:prstGeom prst="rect">
            <a:avLst/>
          </a:prstGeom>
          <a:noFill/>
          <a:ln>
            <a:noFill/>
          </a:ln>
        </p:spPr>
      </p:pic>
      <p:pic>
        <p:nvPicPr>
          <p:cNvPr id="301" name="Google Shape;301;p22"/>
          <p:cNvPicPr preferRelativeResize="0"/>
          <p:nvPr/>
        </p:nvPicPr>
        <p:blipFill rotWithShape="1">
          <a:blip r:embed="rId6">
            <a:alphaModFix/>
          </a:blip>
          <a:srcRect b="20995" l="0" r="0" t="17924"/>
          <a:stretch/>
        </p:blipFill>
        <p:spPr>
          <a:xfrm>
            <a:off x="9852135" y="2791378"/>
            <a:ext cx="895350" cy="1483567"/>
          </a:xfrm>
          <a:prstGeom prst="rect">
            <a:avLst/>
          </a:prstGeom>
          <a:noFill/>
          <a:ln>
            <a:noFill/>
          </a:ln>
        </p:spPr>
      </p:pic>
      <p:sp>
        <p:nvSpPr>
          <p:cNvPr id="302" name="Google Shape;302;p22"/>
          <p:cNvSpPr/>
          <p:nvPr/>
        </p:nvSpPr>
        <p:spPr>
          <a:xfrm>
            <a:off x="838200" y="1499691"/>
            <a:ext cx="10515600" cy="748987"/>
          </a:xfrm>
          <a:prstGeom prst="roundRect">
            <a:avLst>
              <a:gd fmla="val 16667" name="adj"/>
            </a:avLst>
          </a:prstGeom>
          <a:blipFill rotWithShape="1">
            <a:blip r:embed="rId7">
              <a:alphaModFix/>
            </a:blip>
            <a:stretch>
              <a:fillRect b="-3875" l="-288" r="0" t="-6201"/>
            </a:stretch>
          </a:blip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303" name="Google Shape;303;p22"/>
          <p:cNvCxnSpPr/>
          <p:nvPr/>
        </p:nvCxnSpPr>
        <p:spPr>
          <a:xfrm>
            <a:off x="8946576" y="4965294"/>
            <a:ext cx="1350170" cy="0"/>
          </a:xfrm>
          <a:prstGeom prst="straightConnector1">
            <a:avLst/>
          </a:prstGeom>
          <a:noFill/>
          <a:ln cap="rnd" cmpd="sng" w="38100">
            <a:solidFill>
              <a:srgbClr val="FF0000"/>
            </a:solidFill>
            <a:prstDash val="dot"/>
            <a:miter lim="800000"/>
            <a:headEnd len="sm" w="sm" type="none"/>
            <a:tailEnd len="sm" w="sm" type="none"/>
          </a:ln>
        </p:spPr>
      </p:cxnSp>
      <p:sp>
        <p:nvSpPr>
          <p:cNvPr id="304" name="Google Shape;304;p22"/>
          <p:cNvSpPr/>
          <p:nvPr/>
        </p:nvSpPr>
        <p:spPr>
          <a:xfrm>
            <a:off x="10141170" y="4887506"/>
            <a:ext cx="155576" cy="155576"/>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5" name="Google Shape;305;p22"/>
          <p:cNvCxnSpPr>
            <a:stCxn id="304" idx="4"/>
          </p:cNvCxnSpPr>
          <p:nvPr/>
        </p:nvCxnSpPr>
        <p:spPr>
          <a:xfrm>
            <a:off x="10218958" y="5043082"/>
            <a:ext cx="0" cy="689100"/>
          </a:xfrm>
          <a:prstGeom prst="straightConnector1">
            <a:avLst/>
          </a:prstGeom>
          <a:noFill/>
          <a:ln cap="rnd" cmpd="sng" w="38100">
            <a:solidFill>
              <a:srgbClr val="FF0000"/>
            </a:solidFill>
            <a:prstDash val="dot"/>
            <a:miter lim="800000"/>
            <a:headEnd len="sm" w="sm" type="none"/>
            <a:tailEnd len="sm" w="sm" type="none"/>
          </a:ln>
        </p:spPr>
      </p:cxnSp>
      <p:pic>
        <p:nvPicPr>
          <p:cNvPr id="306" name="Google Shape;306;p22"/>
          <p:cNvPicPr preferRelativeResize="0"/>
          <p:nvPr/>
        </p:nvPicPr>
        <p:blipFill rotWithShape="1">
          <a:blip r:embed="rId8">
            <a:alphaModFix/>
          </a:blip>
          <a:srcRect b="15322" l="7445" r="0" t="11978"/>
          <a:stretch/>
        </p:blipFill>
        <p:spPr>
          <a:xfrm>
            <a:off x="9639915" y="2591861"/>
            <a:ext cx="1380676" cy="1680556"/>
          </a:xfrm>
          <a:prstGeom prst="rect">
            <a:avLst/>
          </a:prstGeom>
          <a:noFill/>
          <a:ln>
            <a:noFill/>
          </a:ln>
        </p:spPr>
      </p:pic>
      <p:sp>
        <p:nvSpPr>
          <p:cNvPr id="307" name="Google Shape;307;p22"/>
          <p:cNvSpPr/>
          <p:nvPr/>
        </p:nvSpPr>
        <p:spPr>
          <a:xfrm>
            <a:off x="4447712" y="4272417"/>
            <a:ext cx="1296139" cy="335094"/>
          </a:xfrm>
          <a:custGeom>
            <a:rect b="b" l="l" r="r" t="t"/>
            <a:pathLst>
              <a:path extrusionOk="0" h="335094" w="1296139">
                <a:moveTo>
                  <a:pt x="0" y="55850"/>
                </a:moveTo>
                <a:cubicBezTo>
                  <a:pt x="7716" y="25921"/>
                  <a:pt x="24322" y="-919"/>
                  <a:pt x="55850" y="0"/>
                </a:cubicBezTo>
                <a:cubicBezTo>
                  <a:pt x="212072" y="-13394"/>
                  <a:pt x="355729" y="66754"/>
                  <a:pt x="624381" y="0"/>
                </a:cubicBezTo>
                <a:cubicBezTo>
                  <a:pt x="893033" y="-66754"/>
                  <a:pt x="1019549" y="32351"/>
                  <a:pt x="1240289" y="0"/>
                </a:cubicBezTo>
                <a:cubicBezTo>
                  <a:pt x="1269768" y="6110"/>
                  <a:pt x="1293240" y="25488"/>
                  <a:pt x="1296139" y="55850"/>
                </a:cubicBezTo>
                <a:cubicBezTo>
                  <a:pt x="1320852" y="150171"/>
                  <a:pt x="1292208" y="170369"/>
                  <a:pt x="1296139" y="279244"/>
                </a:cubicBezTo>
                <a:cubicBezTo>
                  <a:pt x="1301287" y="313404"/>
                  <a:pt x="1274415" y="331216"/>
                  <a:pt x="1240289" y="335094"/>
                </a:cubicBezTo>
                <a:cubicBezTo>
                  <a:pt x="967847" y="361878"/>
                  <a:pt x="767314" y="270440"/>
                  <a:pt x="624381" y="335094"/>
                </a:cubicBezTo>
                <a:cubicBezTo>
                  <a:pt x="481448" y="399748"/>
                  <a:pt x="216405" y="270138"/>
                  <a:pt x="55850" y="335094"/>
                </a:cubicBezTo>
                <a:cubicBezTo>
                  <a:pt x="24505" y="329093"/>
                  <a:pt x="1" y="302174"/>
                  <a:pt x="0" y="279244"/>
                </a:cubicBezTo>
                <a:cubicBezTo>
                  <a:pt x="-7913" y="189874"/>
                  <a:pt x="16258" y="146536"/>
                  <a:pt x="0" y="55850"/>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p22"/>
          <p:cNvSpPr/>
          <p:nvPr/>
        </p:nvSpPr>
        <p:spPr>
          <a:xfrm>
            <a:off x="4651900" y="4887506"/>
            <a:ext cx="976544" cy="335094"/>
          </a:xfrm>
          <a:custGeom>
            <a:rect b="b" l="l" r="r" t="t"/>
            <a:pathLst>
              <a:path extrusionOk="0" h="335094" w="976544">
                <a:moveTo>
                  <a:pt x="0" y="55850"/>
                </a:moveTo>
                <a:cubicBezTo>
                  <a:pt x="7716" y="25921"/>
                  <a:pt x="24322" y="-919"/>
                  <a:pt x="55850" y="0"/>
                </a:cubicBezTo>
                <a:cubicBezTo>
                  <a:pt x="244652" y="-27449"/>
                  <a:pt x="362237" y="47120"/>
                  <a:pt x="470975" y="0"/>
                </a:cubicBezTo>
                <a:cubicBezTo>
                  <a:pt x="579714" y="-47120"/>
                  <a:pt x="715376" y="24406"/>
                  <a:pt x="920694" y="0"/>
                </a:cubicBezTo>
                <a:cubicBezTo>
                  <a:pt x="950173" y="6110"/>
                  <a:pt x="973645" y="25488"/>
                  <a:pt x="976544" y="55850"/>
                </a:cubicBezTo>
                <a:cubicBezTo>
                  <a:pt x="1001257" y="150171"/>
                  <a:pt x="972613" y="170369"/>
                  <a:pt x="976544" y="279244"/>
                </a:cubicBezTo>
                <a:cubicBezTo>
                  <a:pt x="981692" y="313404"/>
                  <a:pt x="954820" y="331216"/>
                  <a:pt x="920694" y="335094"/>
                </a:cubicBezTo>
                <a:cubicBezTo>
                  <a:pt x="803124" y="357032"/>
                  <a:pt x="596933" y="292076"/>
                  <a:pt x="470975" y="335094"/>
                </a:cubicBezTo>
                <a:cubicBezTo>
                  <a:pt x="345017" y="378112"/>
                  <a:pt x="226698" y="328853"/>
                  <a:pt x="55850" y="335094"/>
                </a:cubicBezTo>
                <a:cubicBezTo>
                  <a:pt x="24505" y="329093"/>
                  <a:pt x="1" y="302174"/>
                  <a:pt x="0" y="279244"/>
                </a:cubicBezTo>
                <a:cubicBezTo>
                  <a:pt x="-7913" y="189874"/>
                  <a:pt x="16258" y="146536"/>
                  <a:pt x="0" y="55850"/>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Part 1 ends here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Outline</a:t>
            </a:r>
            <a:endParaRPr/>
          </a:p>
        </p:txBody>
      </p:sp>
      <p:sp>
        <p:nvSpPr>
          <p:cNvPr id="319" name="Google Shape;319;p24"/>
          <p:cNvSpPr txBox="1"/>
          <p:nvPr>
            <p:ph idx="1" type="body"/>
          </p:nvPr>
        </p:nvSpPr>
        <p:spPr>
          <a:xfrm>
            <a:off x="838200" y="1825625"/>
            <a:ext cx="1077379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lang="en-US"/>
              <a:t>Semiconductor Materials</a:t>
            </a:r>
            <a:endParaRPr/>
          </a:p>
          <a:p>
            <a:pPr indent="-228600" lvl="1" marL="685800" rtl="0" algn="l">
              <a:lnSpc>
                <a:spcPct val="150000"/>
              </a:lnSpc>
              <a:spcBef>
                <a:spcPts val="500"/>
              </a:spcBef>
              <a:spcAft>
                <a:spcPts val="0"/>
              </a:spcAft>
              <a:buClr>
                <a:schemeClr val="dk1"/>
              </a:buClr>
              <a:buSzPts val="2400"/>
              <a:buChar char="•"/>
            </a:pPr>
            <a:r>
              <a:rPr lang="en-US"/>
              <a:t>n-type </a:t>
            </a:r>
            <a:endParaRPr/>
          </a:p>
          <a:p>
            <a:pPr indent="-228600" lvl="1" marL="685800" rtl="0" algn="l">
              <a:lnSpc>
                <a:spcPct val="150000"/>
              </a:lnSpc>
              <a:spcBef>
                <a:spcPts val="500"/>
              </a:spcBef>
              <a:spcAft>
                <a:spcPts val="0"/>
              </a:spcAft>
              <a:buClr>
                <a:schemeClr val="dk1"/>
              </a:buClr>
              <a:buSzPts val="2400"/>
              <a:buChar char="•"/>
            </a:pPr>
            <a:r>
              <a:rPr lang="en-US"/>
              <a:t>p-type</a:t>
            </a:r>
            <a:endParaRPr/>
          </a:p>
          <a:p>
            <a:pPr indent="-228600" lvl="0" marL="228600" rtl="0" algn="l">
              <a:lnSpc>
                <a:spcPct val="150000"/>
              </a:lnSpc>
              <a:spcBef>
                <a:spcPts val="1000"/>
              </a:spcBef>
              <a:spcAft>
                <a:spcPts val="0"/>
              </a:spcAft>
              <a:buClr>
                <a:schemeClr val="dk1"/>
              </a:buClr>
              <a:buSzPts val="2800"/>
              <a:buChar char="•"/>
            </a:pPr>
            <a:r>
              <a:rPr lang="en-US"/>
              <a:t>Semiconductor Devices: pn junction Diode</a:t>
            </a:r>
            <a:endParaRPr/>
          </a:p>
          <a:p>
            <a:pPr indent="-228600" lvl="1" marL="685800" rtl="0" algn="l">
              <a:lnSpc>
                <a:spcPct val="150000"/>
              </a:lnSpc>
              <a:spcBef>
                <a:spcPts val="500"/>
              </a:spcBef>
              <a:spcAft>
                <a:spcPts val="0"/>
              </a:spcAft>
              <a:buClr>
                <a:schemeClr val="dk1"/>
              </a:buClr>
              <a:buSzPts val="2400"/>
              <a:buChar char="•"/>
            </a:pPr>
            <a:r>
              <a:rPr lang="en-US"/>
              <a:t>Physical Characteristics</a:t>
            </a:r>
            <a:endParaRPr/>
          </a:p>
          <a:p>
            <a:pPr indent="-228600" lvl="1" marL="685800" rtl="0" algn="l">
              <a:lnSpc>
                <a:spcPct val="150000"/>
              </a:lnSpc>
              <a:spcBef>
                <a:spcPts val="500"/>
              </a:spcBef>
              <a:spcAft>
                <a:spcPts val="0"/>
              </a:spcAft>
              <a:buClr>
                <a:schemeClr val="dk1"/>
              </a:buClr>
              <a:buSzPts val="2400"/>
              <a:buChar char="•"/>
            </a:pPr>
            <a:r>
              <a:rPr lang="en-US"/>
              <a:t>Modes of Operation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Semiconductor Materials</a:t>
            </a:r>
            <a:endParaRPr/>
          </a:p>
        </p:txBody>
      </p:sp>
      <p:sp>
        <p:nvSpPr>
          <p:cNvPr id="325" name="Google Shape;32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Semiconductors are special class of materials (as opposed to conductors and insulators) that fall </a:t>
            </a:r>
            <a:r>
              <a:rPr b="1" lang="en-US">
                <a:solidFill>
                  <a:srgbClr val="FF0000"/>
                </a:solidFill>
              </a:rPr>
              <a:t>between conductors and insulators </a:t>
            </a:r>
            <a:r>
              <a:rPr lang="en-US"/>
              <a:t>in terms of their electrical conductivity.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By making </a:t>
            </a:r>
            <a:r>
              <a:rPr lang="en-US" u="sng"/>
              <a:t>simple material changes</a:t>
            </a:r>
            <a:r>
              <a:rPr lang="en-US"/>
              <a:t>, such as </a:t>
            </a:r>
            <a:r>
              <a:rPr b="1" lang="en-US">
                <a:solidFill>
                  <a:srgbClr val="FF0000"/>
                </a:solidFill>
              </a:rPr>
              <a:t>doping</a:t>
            </a:r>
            <a:r>
              <a:rPr lang="en-US"/>
              <a:t>, these materials can achieve remarkably precise control over electron flow.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This ability to </a:t>
            </a:r>
            <a:r>
              <a:rPr b="1" lang="en-US">
                <a:solidFill>
                  <a:srgbClr val="FF0000"/>
                </a:solidFill>
              </a:rPr>
              <a:t>control electron flow </a:t>
            </a:r>
            <a:r>
              <a:rPr lang="en-US"/>
              <a:t>makes semiconductors the optimal candidate for building non-linear electrical devices, where </a:t>
            </a:r>
            <a:r>
              <a:rPr lang="en-US" u="sng"/>
              <a:t>electron (current) flow is not always just proportional to the applied voltage</a:t>
            </a:r>
            <a:r>
              <a:rPr lang="en-US"/>
              <a:t>.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As these non-linear devices offer exceptional </a:t>
            </a:r>
            <a:r>
              <a:rPr lang="en-US" u="sng"/>
              <a:t>control over electron flow</a:t>
            </a:r>
            <a:r>
              <a:rPr lang="en-US"/>
              <a:t>, the class of devices and circuits are branched under the umbrella term </a:t>
            </a:r>
            <a:r>
              <a:rPr b="1" lang="en-US">
                <a:solidFill>
                  <a:srgbClr val="FF0000"/>
                </a:solidFill>
              </a:rPr>
              <a:t>“Electronics”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500"/>
                                        <p:tgtEl>
                                          <p:spTgt spid="3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animEffect filter="fade" transition="in">
                                      <p:cBhvr>
                                        <p:cTn dur="500"/>
                                        <p:tgtEl>
                                          <p:spTgt spid="3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animEffect filter="fade" transition="in">
                                      <p:cBhvr>
                                        <p:cTn dur="500"/>
                                        <p:tgtEl>
                                          <p:spTgt spid="3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animEffect filter="fade" transition="in">
                                      <p:cBhvr>
                                        <p:cTn dur="500"/>
                                        <p:tgtEl>
                                          <p:spTgt spid="3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4" st="4"/>
                                            </p:txEl>
                                          </p:spTgt>
                                        </p:tgtEl>
                                        <p:attrNameLst>
                                          <p:attrName>style.visibility</p:attrName>
                                        </p:attrNameLst>
                                      </p:cBhvr>
                                      <p:to>
                                        <p:strVal val="visible"/>
                                      </p:to>
                                    </p:set>
                                    <p:animEffect filter="fade" transition="in">
                                      <p:cBhvr>
                                        <p:cTn dur="500"/>
                                        <p:tgtEl>
                                          <p:spTgt spid="3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5" st="5"/>
                                            </p:txEl>
                                          </p:spTgt>
                                        </p:tgtEl>
                                        <p:attrNameLst>
                                          <p:attrName>style.visibility</p:attrName>
                                        </p:attrNameLst>
                                      </p:cBhvr>
                                      <p:to>
                                        <p:strVal val="visible"/>
                                      </p:to>
                                    </p:set>
                                    <p:animEffect filter="fade" transition="in">
                                      <p:cBhvr>
                                        <p:cTn dur="500"/>
                                        <p:tgtEl>
                                          <p:spTgt spid="3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6" st="6"/>
                                            </p:txEl>
                                          </p:spTgt>
                                        </p:tgtEl>
                                        <p:attrNameLst>
                                          <p:attrName>style.visibility</p:attrName>
                                        </p:attrNameLst>
                                      </p:cBhvr>
                                      <p:to>
                                        <p:strVal val="visible"/>
                                      </p:to>
                                    </p:set>
                                    <p:animEffect filter="fade" transition="in">
                                      <p:cBhvr>
                                        <p:cTn dur="500"/>
                                        <p:tgtEl>
                                          <p:spTgt spid="32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Semiconductor Materials</a:t>
            </a:r>
            <a:endParaRPr/>
          </a:p>
        </p:txBody>
      </p:sp>
      <p:sp>
        <p:nvSpPr>
          <p:cNvPr id="331" name="Google Shape;331;p26"/>
          <p:cNvSpPr txBox="1"/>
          <p:nvPr>
            <p:ph idx="1" type="body"/>
          </p:nvPr>
        </p:nvSpPr>
        <p:spPr>
          <a:xfrm>
            <a:off x="838200" y="1613870"/>
            <a:ext cx="10515600" cy="466725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US" sz="3200"/>
              <a:t>What is doping?</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Doping is to deliberately inject atomic level “impurities” into a material (such as an “</a:t>
            </a:r>
            <a:r>
              <a:rPr lang="en-US">
                <a:solidFill>
                  <a:srgbClr val="FF0000"/>
                </a:solidFill>
              </a:rPr>
              <a:t>intrinsic</a:t>
            </a:r>
            <a:r>
              <a:rPr lang="en-US"/>
              <a:t>” or </a:t>
            </a:r>
            <a:r>
              <a:rPr b="1" lang="en-US"/>
              <a:t>pure semiconductor </a:t>
            </a:r>
            <a:r>
              <a:rPr lang="en-US"/>
              <a:t>such as </a:t>
            </a:r>
            <a:r>
              <a:rPr b="1" lang="en-US"/>
              <a:t>Silicon</a:t>
            </a:r>
            <a:r>
              <a:rPr lang="en-US"/>
              <a:t>. These atoms are called </a:t>
            </a:r>
            <a:r>
              <a:rPr lang="en-US">
                <a:solidFill>
                  <a:srgbClr val="FF0000"/>
                </a:solidFill>
              </a:rPr>
              <a:t>dopants</a:t>
            </a:r>
            <a:r>
              <a:rPr lang="en-US"/>
              <a:t>.</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Usually, the concentration of the “</a:t>
            </a:r>
            <a:r>
              <a:rPr lang="en-US">
                <a:solidFill>
                  <a:srgbClr val="FF0000"/>
                </a:solidFill>
              </a:rPr>
              <a:t>dopant</a:t>
            </a:r>
            <a:r>
              <a:rPr lang="en-US"/>
              <a:t>” atoms is much less than the actual concentration of the host material.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Since the atoms being injected are different from the actual material atom, they are considered impurities. A </a:t>
            </a:r>
            <a:r>
              <a:rPr lang="en-US">
                <a:solidFill>
                  <a:srgbClr val="FF0000"/>
                </a:solidFill>
              </a:rPr>
              <a:t>doped </a:t>
            </a:r>
            <a:r>
              <a:rPr lang="en-US"/>
              <a:t>semiconductor is also known as “</a:t>
            </a:r>
            <a:r>
              <a:rPr b="1" lang="en-US"/>
              <a:t>Extrinsic</a:t>
            </a:r>
            <a:r>
              <a:rPr lang="en-US"/>
              <a:t>” semiconductor.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Semiconductor Materials</a:t>
            </a:r>
            <a:endParaRPr/>
          </a:p>
        </p:txBody>
      </p:sp>
      <p:pic>
        <p:nvPicPr>
          <p:cNvPr id="337" name="Google Shape;337;p27"/>
          <p:cNvPicPr preferRelativeResize="0"/>
          <p:nvPr>
            <p:ph idx="1" type="body"/>
          </p:nvPr>
        </p:nvPicPr>
        <p:blipFill rotWithShape="1">
          <a:blip r:embed="rId3">
            <a:alphaModFix/>
          </a:blip>
          <a:srcRect b="0" l="0" r="67645" t="0"/>
          <a:stretch/>
        </p:blipFill>
        <p:spPr>
          <a:xfrm>
            <a:off x="838200" y="1881991"/>
            <a:ext cx="3402368" cy="3603337"/>
          </a:xfrm>
          <a:prstGeom prst="rect">
            <a:avLst/>
          </a:prstGeom>
          <a:noFill/>
          <a:ln>
            <a:noFill/>
          </a:ln>
        </p:spPr>
      </p:pic>
      <p:sp>
        <p:nvSpPr>
          <p:cNvPr id="338" name="Google Shape;338;p27"/>
          <p:cNvSpPr txBox="1"/>
          <p:nvPr/>
        </p:nvSpPr>
        <p:spPr>
          <a:xfrm>
            <a:off x="4478955" y="5676631"/>
            <a:ext cx="3583620" cy="707886"/>
          </a:xfrm>
          <a:prstGeom prst="rect">
            <a:avLst/>
          </a:prstGeom>
          <a:blipFill rotWithShape="1">
            <a:blip r:embed="rId4">
              <a:alphaModFix/>
            </a:blip>
            <a:stretch>
              <a:fillRect b="-14654" l="-1870" r="0" t="-517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339" name="Google Shape;339;p27"/>
          <p:cNvSpPr txBox="1"/>
          <p:nvPr/>
        </p:nvSpPr>
        <p:spPr>
          <a:xfrm>
            <a:off x="8148587" y="5676631"/>
            <a:ext cx="3445845" cy="707886"/>
          </a:xfrm>
          <a:prstGeom prst="rect">
            <a:avLst/>
          </a:prstGeom>
          <a:blipFill rotWithShape="1">
            <a:blip r:embed="rId5">
              <a:alphaModFix/>
            </a:blip>
            <a:stretch>
              <a:fillRect b="-14654" l="-1946" r="0" t="-517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340" name="Google Shape;340;p27"/>
          <p:cNvPicPr preferRelativeResize="0"/>
          <p:nvPr/>
        </p:nvPicPr>
        <p:blipFill rotWithShape="1">
          <a:blip r:embed="rId3">
            <a:alphaModFix/>
          </a:blip>
          <a:srcRect b="0" l="33312" r="32609" t="0"/>
          <a:stretch/>
        </p:blipFill>
        <p:spPr>
          <a:xfrm>
            <a:off x="4341181" y="1881990"/>
            <a:ext cx="3583620" cy="3603337"/>
          </a:xfrm>
          <a:prstGeom prst="rect">
            <a:avLst/>
          </a:prstGeom>
          <a:noFill/>
          <a:ln>
            <a:noFill/>
          </a:ln>
        </p:spPr>
      </p:pic>
      <p:pic>
        <p:nvPicPr>
          <p:cNvPr id="341" name="Google Shape;341;p27"/>
          <p:cNvPicPr preferRelativeResize="0"/>
          <p:nvPr/>
        </p:nvPicPr>
        <p:blipFill rotWithShape="1">
          <a:blip r:embed="rId3">
            <a:alphaModFix/>
          </a:blip>
          <a:srcRect b="0" l="68348" r="0" t="0"/>
          <a:stretch/>
        </p:blipFill>
        <p:spPr>
          <a:xfrm>
            <a:off x="8025414" y="1881989"/>
            <a:ext cx="3328386" cy="36033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n-type doping</a:t>
            </a:r>
            <a:endParaRPr/>
          </a:p>
        </p:txBody>
      </p:sp>
      <p:pic>
        <p:nvPicPr>
          <p:cNvPr id="347" name="Google Shape;347;p28"/>
          <p:cNvPicPr preferRelativeResize="0"/>
          <p:nvPr>
            <p:ph idx="1" type="body"/>
          </p:nvPr>
        </p:nvPicPr>
        <p:blipFill rotWithShape="1">
          <a:blip r:embed="rId3">
            <a:alphaModFix/>
          </a:blip>
          <a:srcRect b="0" l="0" r="0" t="0"/>
          <a:stretch/>
        </p:blipFill>
        <p:spPr>
          <a:xfrm>
            <a:off x="5804034" y="1676395"/>
            <a:ext cx="5549766" cy="4563382"/>
          </a:xfrm>
          <a:prstGeom prst="rect">
            <a:avLst/>
          </a:prstGeom>
          <a:noFill/>
          <a:ln>
            <a:noFill/>
          </a:ln>
        </p:spPr>
      </p:pic>
      <p:sp>
        <p:nvSpPr>
          <p:cNvPr id="348" name="Google Shape;348;p28"/>
          <p:cNvSpPr txBox="1"/>
          <p:nvPr/>
        </p:nvSpPr>
        <p:spPr>
          <a:xfrm>
            <a:off x="838200" y="1916112"/>
            <a:ext cx="4658027"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90000"/>
              </a:lnSpc>
              <a:spcBef>
                <a:spcPts val="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 </a:t>
            </a:r>
            <a:r>
              <a:rPr lang="en-US" sz="2800">
                <a:solidFill>
                  <a:srgbClr val="FF0000"/>
                </a:solidFill>
                <a:latin typeface="Calibri"/>
                <a:ea typeface="Calibri"/>
                <a:cs typeface="Calibri"/>
                <a:sym typeface="Calibri"/>
              </a:rPr>
              <a:t>n-type materials </a:t>
            </a:r>
            <a:r>
              <a:rPr lang="en-US" sz="2800">
                <a:solidFill>
                  <a:schemeClr val="dk1"/>
                </a:solidFill>
                <a:latin typeface="Calibri"/>
                <a:ea typeface="Calibri"/>
                <a:cs typeface="Calibri"/>
                <a:sym typeface="Calibri"/>
              </a:rPr>
              <a:t>are doped with pentavalent atoms.</a:t>
            </a:r>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FF0000"/>
              </a:buClr>
              <a:buSzPct val="100000"/>
              <a:buFont typeface="Arial"/>
              <a:buChar char="•"/>
            </a:pPr>
            <a:r>
              <a:rPr lang="en-US" sz="2800">
                <a:solidFill>
                  <a:srgbClr val="FF0000"/>
                </a:solidFill>
                <a:latin typeface="Calibri"/>
                <a:ea typeface="Calibri"/>
                <a:cs typeface="Calibri"/>
                <a:sym typeface="Calibri"/>
              </a:rPr>
              <a:t>Pentavalent</a:t>
            </a:r>
            <a:r>
              <a:rPr lang="en-US" sz="2800">
                <a:solidFill>
                  <a:schemeClr val="dk1"/>
                </a:solidFill>
                <a:latin typeface="Calibri"/>
                <a:ea typeface="Calibri"/>
                <a:cs typeface="Calibri"/>
                <a:sym typeface="Calibri"/>
              </a:rPr>
              <a:t> atoms have one more electron than the surrounding </a:t>
            </a:r>
            <a:r>
              <a:rPr lang="en-US" sz="2800">
                <a:solidFill>
                  <a:srgbClr val="FF0000"/>
                </a:solidFill>
                <a:latin typeface="Calibri"/>
                <a:ea typeface="Calibri"/>
                <a:cs typeface="Calibri"/>
                <a:sym typeface="Calibri"/>
              </a:rPr>
              <a:t>tetravalent</a:t>
            </a:r>
            <a:r>
              <a:rPr lang="en-US" sz="2800">
                <a:solidFill>
                  <a:schemeClr val="dk1"/>
                </a:solidFill>
                <a:latin typeface="Calibri"/>
                <a:ea typeface="Calibri"/>
                <a:cs typeface="Calibri"/>
                <a:sym typeface="Calibri"/>
              </a:rPr>
              <a:t> </a:t>
            </a:r>
            <a:r>
              <a:rPr b="1" lang="en-US" sz="2800">
                <a:solidFill>
                  <a:schemeClr val="dk1"/>
                </a:solidFill>
                <a:latin typeface="Calibri"/>
                <a:ea typeface="Calibri"/>
                <a:cs typeface="Calibri"/>
                <a:sym typeface="Calibri"/>
              </a:rPr>
              <a:t>Si</a:t>
            </a:r>
            <a:r>
              <a:rPr lang="en-US" sz="2800">
                <a:solidFill>
                  <a:schemeClr val="dk1"/>
                </a:solidFill>
                <a:latin typeface="Calibri"/>
                <a:ea typeface="Calibri"/>
                <a:cs typeface="Calibri"/>
                <a:sym typeface="Calibri"/>
              </a:rPr>
              <a:t> atoms. </a:t>
            </a:r>
            <a:endParaRPr/>
          </a:p>
          <a:p>
            <a:pPr indent="-64135" lvl="0" marL="228600" marR="0" rtl="0" algn="l">
              <a:lnSpc>
                <a:spcPct val="90000"/>
              </a:lnSpc>
              <a:spcBef>
                <a:spcPts val="1000"/>
              </a:spcBef>
              <a:spcAft>
                <a:spcPts val="0"/>
              </a:spcAft>
              <a:buClr>
                <a:schemeClr val="dk1"/>
              </a:buClr>
              <a:buSzPct val="100000"/>
              <a:buFont typeface="Arial"/>
              <a:buNone/>
            </a:pPr>
            <a:r>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100000"/>
              <a:buFont typeface="Arial"/>
              <a:buChar char="•"/>
            </a:pPr>
            <a:r>
              <a:rPr lang="en-US" sz="2800">
                <a:solidFill>
                  <a:schemeClr val="dk1"/>
                </a:solidFill>
                <a:latin typeface="Calibri"/>
                <a:ea typeface="Calibri"/>
                <a:cs typeface="Calibri"/>
                <a:sym typeface="Calibri"/>
              </a:rPr>
              <a:t>This lone extra electron acts as a </a:t>
            </a:r>
            <a:r>
              <a:rPr b="1" lang="en-US" sz="2800">
                <a:solidFill>
                  <a:srgbClr val="FF0000"/>
                </a:solidFill>
                <a:latin typeface="Calibri"/>
                <a:ea typeface="Calibri"/>
                <a:cs typeface="Calibri"/>
                <a:sym typeface="Calibri"/>
              </a:rPr>
              <a:t>mobile electron</a:t>
            </a:r>
            <a:r>
              <a:rPr b="1" lang="en-US" sz="2800">
                <a:solidFill>
                  <a:schemeClr val="dk1"/>
                </a:solidFill>
                <a:latin typeface="Calibri"/>
                <a:ea typeface="Calibri"/>
                <a:cs typeface="Calibri"/>
                <a:sym typeface="Calibri"/>
              </a:rPr>
              <a:t> </a:t>
            </a:r>
            <a:r>
              <a:rPr lang="en-US" sz="2800">
                <a:solidFill>
                  <a:schemeClr val="dk1"/>
                </a:solidFill>
                <a:latin typeface="Calibri"/>
                <a:ea typeface="Calibri"/>
                <a:cs typeface="Calibri"/>
                <a:sym typeface="Calibri"/>
              </a:rPr>
              <a:t>that can flow easily as it is not bonded to any atom.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p-type doping</a:t>
            </a:r>
            <a:endParaRPr/>
          </a:p>
        </p:txBody>
      </p:sp>
      <p:sp>
        <p:nvSpPr>
          <p:cNvPr id="354" name="Google Shape;354;p29"/>
          <p:cNvSpPr txBox="1"/>
          <p:nvPr>
            <p:ph idx="1" type="body"/>
          </p:nvPr>
        </p:nvSpPr>
        <p:spPr>
          <a:xfrm>
            <a:off x="838200" y="1825625"/>
            <a:ext cx="52578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0070C0"/>
              </a:buClr>
              <a:buSzPct val="100000"/>
              <a:buChar char="•"/>
            </a:pPr>
            <a:r>
              <a:rPr lang="en-US">
                <a:solidFill>
                  <a:srgbClr val="0070C0"/>
                </a:solidFill>
              </a:rPr>
              <a:t>p-type</a:t>
            </a:r>
            <a:r>
              <a:rPr lang="en-US"/>
              <a:t> materials are doped with trivalent atoms.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rgbClr val="0070C0"/>
              </a:buClr>
              <a:buSzPct val="100000"/>
              <a:buChar char="•"/>
            </a:pPr>
            <a:r>
              <a:rPr lang="en-US">
                <a:solidFill>
                  <a:srgbClr val="0070C0"/>
                </a:solidFill>
              </a:rPr>
              <a:t>Trivalent</a:t>
            </a:r>
            <a:r>
              <a:rPr lang="en-US"/>
              <a:t> atoms have one less electron than the surrounding tetravalent Si atoms.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This </a:t>
            </a:r>
            <a:r>
              <a:rPr lang="en-US">
                <a:highlight>
                  <a:srgbClr val="FFFF00"/>
                </a:highlight>
              </a:rPr>
              <a:t>absence of an electron </a:t>
            </a:r>
            <a:r>
              <a:rPr lang="en-US"/>
              <a:t>(termed as a </a:t>
            </a:r>
            <a:r>
              <a:rPr lang="en-US">
                <a:solidFill>
                  <a:srgbClr val="FF0000"/>
                </a:solidFill>
              </a:rPr>
              <a:t>hole</a:t>
            </a:r>
            <a:r>
              <a:rPr lang="en-US"/>
              <a:t>) acts as can flow easily from atom to atom across the material as it is not bonded to any atom. The flow of holes is opposite to the actual flow of electrons.  </a:t>
            </a:r>
            <a:endParaRPr/>
          </a:p>
        </p:txBody>
      </p:sp>
      <p:pic>
        <p:nvPicPr>
          <p:cNvPr id="355" name="Google Shape;355;p29"/>
          <p:cNvPicPr preferRelativeResize="0"/>
          <p:nvPr/>
        </p:nvPicPr>
        <p:blipFill rotWithShape="1">
          <a:blip r:embed="rId3">
            <a:alphaModFix/>
          </a:blip>
          <a:srcRect b="0" l="68368" r="0" t="0"/>
          <a:stretch/>
        </p:blipFill>
        <p:spPr>
          <a:xfrm>
            <a:off x="6756935" y="1836431"/>
            <a:ext cx="4298481" cy="46564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Semiconductor Devices: Diode</a:t>
            </a:r>
            <a:endParaRPr/>
          </a:p>
        </p:txBody>
      </p:sp>
      <p:sp>
        <p:nvSpPr>
          <p:cNvPr id="361" name="Google Shape;361;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Diode</a:t>
            </a:r>
            <a:r>
              <a:rPr lang="en-US"/>
              <a:t> is the most basic semiconductor device.</a:t>
            </a:r>
            <a:endParaRPr/>
          </a:p>
          <a:p>
            <a:pPr indent="-228600" lvl="0" marL="228600" rtl="0" algn="l">
              <a:lnSpc>
                <a:spcPct val="90000"/>
              </a:lnSpc>
              <a:spcBef>
                <a:spcPts val="1000"/>
              </a:spcBef>
              <a:spcAft>
                <a:spcPts val="0"/>
              </a:spcAft>
              <a:buClr>
                <a:schemeClr val="dk1"/>
              </a:buClr>
              <a:buSzPts val="2800"/>
              <a:buChar char="•"/>
            </a:pPr>
            <a:r>
              <a:rPr lang="en-US"/>
              <a:t>It is made by doping an intrinsic semiconductor (</a:t>
            </a:r>
            <a:r>
              <a:rPr b="1" lang="en-US"/>
              <a:t>Si</a:t>
            </a:r>
            <a:r>
              <a:rPr lang="en-US"/>
              <a:t>) half as </a:t>
            </a:r>
            <a:r>
              <a:rPr b="1" lang="en-US">
                <a:solidFill>
                  <a:srgbClr val="FF0000"/>
                </a:solidFill>
              </a:rPr>
              <a:t>p-type</a:t>
            </a:r>
            <a:r>
              <a:rPr lang="en-US"/>
              <a:t> and the other half as </a:t>
            </a:r>
            <a:r>
              <a:rPr b="1" lang="en-US">
                <a:solidFill>
                  <a:srgbClr val="FF0000"/>
                </a:solidFill>
              </a:rPr>
              <a:t>n-type</a:t>
            </a:r>
            <a:r>
              <a:rPr lang="en-US"/>
              <a:t>. </a:t>
            </a:r>
            <a:endParaRPr/>
          </a:p>
        </p:txBody>
      </p:sp>
      <p:pic>
        <p:nvPicPr>
          <p:cNvPr descr="A picture containing text, screenshot, rectangle, line" id="362" name="Google Shape;362;p30"/>
          <p:cNvPicPr preferRelativeResize="0"/>
          <p:nvPr/>
        </p:nvPicPr>
        <p:blipFill rotWithShape="1">
          <a:blip r:embed="rId3">
            <a:alphaModFix/>
          </a:blip>
          <a:srcRect b="40303" l="5441" r="5826" t="10676"/>
          <a:stretch/>
        </p:blipFill>
        <p:spPr>
          <a:xfrm>
            <a:off x="2827286" y="3651402"/>
            <a:ext cx="6537427" cy="25255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 of (I-V) Characteristics </a:t>
            </a:r>
            <a:endParaRPr/>
          </a:p>
        </p:txBody>
      </p:sp>
      <p:sp>
        <p:nvSpPr>
          <p:cNvPr id="110" name="Google Shape;110;p4"/>
          <p:cNvSpPr txBox="1"/>
          <p:nvPr>
            <p:ph idx="1" type="body"/>
          </p:nvPr>
        </p:nvSpPr>
        <p:spPr>
          <a:xfrm>
            <a:off x="838200" y="1825625"/>
            <a:ext cx="10515600" cy="4979366"/>
          </a:xfrm>
          <a:prstGeom prst="rect">
            <a:avLst/>
          </a:prstGeom>
          <a:blipFill rotWithShape="1">
            <a:blip r:embed="rId3">
              <a:alphaModFix/>
            </a:blip>
            <a:stretch>
              <a:fillRect b="0" l="-1216" r="-1157" t="-1099"/>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pic>
        <p:nvPicPr>
          <p:cNvPr descr="A graph on a graph&#10;&#10;Description automatically generated with low confidence" id="111" name="Google Shape;111;p4"/>
          <p:cNvPicPr preferRelativeResize="0"/>
          <p:nvPr/>
        </p:nvPicPr>
        <p:blipFill rotWithShape="1">
          <a:blip r:embed="rId4">
            <a:alphaModFix/>
          </a:blip>
          <a:srcRect b="0" l="0" r="0" t="0"/>
          <a:stretch/>
        </p:blipFill>
        <p:spPr>
          <a:xfrm>
            <a:off x="7911547" y="4862858"/>
            <a:ext cx="1630017" cy="163001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t>
            </a:r>
            <a:r>
              <a:rPr b="1" lang="en-US"/>
              <a:t>pn</a:t>
            </a:r>
            <a:r>
              <a:rPr lang="en-US"/>
              <a:t> junction diode: Physical characteristics</a:t>
            </a:r>
            <a:endParaRPr/>
          </a:p>
        </p:txBody>
      </p:sp>
      <p:pic>
        <p:nvPicPr>
          <p:cNvPr descr="A picture containing tube, diode&#10;&#10;Description automatically generated" id="368" name="Google Shape;368;p31"/>
          <p:cNvPicPr preferRelativeResize="0"/>
          <p:nvPr>
            <p:ph idx="1" type="body"/>
          </p:nvPr>
        </p:nvPicPr>
        <p:blipFill rotWithShape="1">
          <a:blip r:embed="rId3">
            <a:alphaModFix/>
          </a:blip>
          <a:srcRect b="0" l="0" r="0" t="0"/>
          <a:stretch/>
        </p:blipFill>
        <p:spPr>
          <a:xfrm rot="-1896122">
            <a:off x="5828747" y="4549453"/>
            <a:ext cx="3248829" cy="2060299"/>
          </a:xfrm>
          <a:prstGeom prst="rect">
            <a:avLst/>
          </a:prstGeom>
          <a:noFill/>
          <a:ln>
            <a:noFill/>
          </a:ln>
        </p:spPr>
      </p:pic>
      <p:pic>
        <p:nvPicPr>
          <p:cNvPr id="369" name="Google Shape;369;p31"/>
          <p:cNvPicPr preferRelativeResize="0"/>
          <p:nvPr/>
        </p:nvPicPr>
        <p:blipFill rotWithShape="1">
          <a:blip r:embed="rId4">
            <a:alphaModFix/>
          </a:blip>
          <a:srcRect b="0" l="0" r="0" t="0"/>
          <a:stretch/>
        </p:blipFill>
        <p:spPr>
          <a:xfrm>
            <a:off x="6390065" y="3336194"/>
            <a:ext cx="2126193" cy="1509180"/>
          </a:xfrm>
          <a:prstGeom prst="rect">
            <a:avLst/>
          </a:prstGeom>
          <a:noFill/>
          <a:ln>
            <a:noFill/>
          </a:ln>
        </p:spPr>
      </p:pic>
      <p:sp>
        <p:nvSpPr>
          <p:cNvPr id="370" name="Google Shape;370;p31"/>
          <p:cNvSpPr/>
          <p:nvPr/>
        </p:nvSpPr>
        <p:spPr>
          <a:xfrm>
            <a:off x="5634069" y="5549066"/>
            <a:ext cx="3301356" cy="58200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31"/>
          <p:cNvSpPr txBox="1"/>
          <p:nvPr/>
        </p:nvSpPr>
        <p:spPr>
          <a:xfrm>
            <a:off x="5140427" y="3668547"/>
            <a:ext cx="11384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Anode</a:t>
            </a:r>
            <a:endParaRPr/>
          </a:p>
        </p:txBody>
      </p:sp>
      <p:sp>
        <p:nvSpPr>
          <p:cNvPr id="372" name="Google Shape;372;p31"/>
          <p:cNvSpPr txBox="1"/>
          <p:nvPr/>
        </p:nvSpPr>
        <p:spPr>
          <a:xfrm>
            <a:off x="9105089" y="3672261"/>
            <a:ext cx="14092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Cathode</a:t>
            </a:r>
            <a:endParaRPr/>
          </a:p>
        </p:txBody>
      </p:sp>
      <p:pic>
        <p:nvPicPr>
          <p:cNvPr descr="A picture containing text, screenshot, rectangle, line" id="373" name="Google Shape;373;p31"/>
          <p:cNvPicPr preferRelativeResize="0"/>
          <p:nvPr/>
        </p:nvPicPr>
        <p:blipFill rotWithShape="1">
          <a:blip r:embed="rId5">
            <a:alphaModFix/>
          </a:blip>
          <a:srcRect b="40303" l="5441" r="5826" t="10676"/>
          <a:stretch/>
        </p:blipFill>
        <p:spPr>
          <a:xfrm>
            <a:off x="5674508" y="1832408"/>
            <a:ext cx="3906520" cy="1509180"/>
          </a:xfrm>
          <a:prstGeom prst="rect">
            <a:avLst/>
          </a:prstGeom>
          <a:noFill/>
          <a:ln>
            <a:noFill/>
          </a:ln>
        </p:spPr>
      </p:pic>
      <p:sp>
        <p:nvSpPr>
          <p:cNvPr id="374" name="Google Shape;374;p31"/>
          <p:cNvSpPr txBox="1"/>
          <p:nvPr/>
        </p:nvSpPr>
        <p:spPr>
          <a:xfrm>
            <a:off x="2042107" y="2379599"/>
            <a:ext cx="3129933"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Internal Structure</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Circuit Schematic</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Real device image</a:t>
            </a:r>
            <a:endParaRPr/>
          </a:p>
        </p:txBody>
      </p:sp>
      <p:cxnSp>
        <p:nvCxnSpPr>
          <p:cNvPr id="375" name="Google Shape;375;p31"/>
          <p:cNvCxnSpPr/>
          <p:nvPr/>
        </p:nvCxnSpPr>
        <p:spPr>
          <a:xfrm>
            <a:off x="5032937" y="2379599"/>
            <a:ext cx="0" cy="3108543"/>
          </a:xfrm>
          <a:prstGeom prst="straightConnector1">
            <a:avLst/>
          </a:prstGeom>
          <a:noFill/>
          <a:ln cap="rnd" cmpd="sng" w="38100">
            <a:solidFill>
              <a:schemeClr val="dk1"/>
            </a:solidFill>
            <a:prstDash val="dash"/>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5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t>
            </a:r>
            <a:r>
              <a:rPr b="1" lang="en-US"/>
              <a:t>pn</a:t>
            </a:r>
            <a:r>
              <a:rPr lang="en-US"/>
              <a:t> junction diode: Physical characteristics</a:t>
            </a:r>
            <a:endParaRPr/>
          </a:p>
        </p:txBody>
      </p:sp>
      <p:sp>
        <p:nvSpPr>
          <p:cNvPr id="381" name="Google Shape;381;p32"/>
          <p:cNvSpPr txBox="1"/>
          <p:nvPr/>
        </p:nvSpPr>
        <p:spPr>
          <a:xfrm>
            <a:off x="838200" y="1690688"/>
            <a:ext cx="3543739" cy="43704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depletion region: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is the region in a </a:t>
            </a:r>
            <a:r>
              <a:rPr b="1" lang="en-US" sz="1800">
                <a:solidFill>
                  <a:srgbClr val="FF0000"/>
                </a:solidFill>
                <a:latin typeface="Calibri"/>
                <a:ea typeface="Calibri"/>
                <a:cs typeface="Calibri"/>
                <a:sym typeface="Calibri"/>
              </a:rPr>
              <a:t>pn-</a:t>
            </a:r>
            <a:r>
              <a:rPr lang="en-US" sz="1800">
                <a:solidFill>
                  <a:schemeClr val="dk1"/>
                </a:solidFill>
                <a:latin typeface="Calibri"/>
                <a:ea typeface="Calibri"/>
                <a:cs typeface="Calibri"/>
                <a:sym typeface="Calibri"/>
              </a:rPr>
              <a:t>junction device sandwiched between the </a:t>
            </a:r>
            <a:r>
              <a:rPr i="1" lang="en-US" sz="1800">
                <a:solidFill>
                  <a:srgbClr val="FF0000"/>
                </a:solidFill>
                <a:latin typeface="Calibri"/>
                <a:ea typeface="Calibri"/>
                <a:cs typeface="Calibri"/>
                <a:sym typeface="Calibri"/>
              </a:rPr>
              <a:t>n-doped</a:t>
            </a:r>
            <a:r>
              <a:rPr lang="en-US" sz="1800">
                <a:solidFill>
                  <a:schemeClr val="dk1"/>
                </a:solidFill>
                <a:latin typeface="Calibri"/>
                <a:ea typeface="Calibri"/>
                <a:cs typeface="Calibri"/>
                <a:sym typeface="Calibri"/>
              </a:rPr>
              <a:t> and </a:t>
            </a:r>
            <a:r>
              <a:rPr i="1" lang="en-US" sz="1800">
                <a:solidFill>
                  <a:srgbClr val="FF0000"/>
                </a:solidFill>
                <a:latin typeface="Calibri"/>
                <a:ea typeface="Calibri"/>
                <a:cs typeface="Calibri"/>
                <a:sym typeface="Calibri"/>
              </a:rPr>
              <a:t>p-doped</a:t>
            </a:r>
            <a:r>
              <a:rPr lang="en-US" sz="1800">
                <a:solidFill>
                  <a:schemeClr val="dk1"/>
                </a:solidFill>
                <a:latin typeface="Calibri"/>
                <a:ea typeface="Calibri"/>
                <a:cs typeface="Calibri"/>
                <a:sym typeface="Calibri"/>
              </a:rPr>
              <a:t> regions.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n-doped region, mobile electrons dominate charge flow. In p-type, holes dominate.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a pn-junction depletion regions form naturally, as charge carriers (holes in p-type and electrons in n-type) near the pn junction boundary seep into each other. </a:t>
            </a:r>
            <a:endParaRPr/>
          </a:p>
        </p:txBody>
      </p:sp>
      <p:pic>
        <p:nvPicPr>
          <p:cNvPr descr="A picture containing text, screenshot, line, diagram&#10;&#10;Description automatically generated" id="382" name="Google Shape;382;p32"/>
          <p:cNvPicPr preferRelativeResize="0"/>
          <p:nvPr/>
        </p:nvPicPr>
        <p:blipFill rotWithShape="1">
          <a:blip r:embed="rId3">
            <a:alphaModFix/>
          </a:blip>
          <a:srcRect b="0" l="0" r="0" t="0"/>
          <a:stretch/>
        </p:blipFill>
        <p:spPr>
          <a:xfrm>
            <a:off x="4381939" y="1690688"/>
            <a:ext cx="6971861" cy="433523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t>
            </a:r>
            <a:r>
              <a:rPr b="1" lang="en-US"/>
              <a:t>pn</a:t>
            </a:r>
            <a:r>
              <a:rPr lang="en-US"/>
              <a:t> junction diode: Physical characteristics</a:t>
            </a:r>
            <a:endParaRPr/>
          </a:p>
        </p:txBody>
      </p:sp>
      <p:sp>
        <p:nvSpPr>
          <p:cNvPr id="388" name="Google Shape;388;p33"/>
          <p:cNvSpPr txBox="1"/>
          <p:nvPr/>
        </p:nvSpPr>
        <p:spPr>
          <a:xfrm>
            <a:off x="838200" y="1690688"/>
            <a:ext cx="3543739" cy="4924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The depletion region: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a pn-junction depletion regions form naturally, as charge carriers (holes in p-type and electrons in n-type) near the pn junction boundary seep into each other.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Electrons from n-type region flow into p-type region while holes flow into n-type region from p-type region.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mutual overflow into the opposite region, creates a space charge barrier, (like that in a capacitor).  </a:t>
            </a:r>
            <a:endParaRPr/>
          </a:p>
        </p:txBody>
      </p:sp>
      <p:pic>
        <p:nvPicPr>
          <p:cNvPr descr="A picture containing text, screenshot, line, diagram&#10;&#10;Description automatically generated" id="389" name="Google Shape;389;p33"/>
          <p:cNvPicPr preferRelativeResize="0"/>
          <p:nvPr/>
        </p:nvPicPr>
        <p:blipFill rotWithShape="1">
          <a:blip r:embed="rId3">
            <a:alphaModFix/>
          </a:blip>
          <a:srcRect b="0" l="0" r="0" t="0"/>
          <a:stretch/>
        </p:blipFill>
        <p:spPr>
          <a:xfrm>
            <a:off x="4381939" y="1690688"/>
            <a:ext cx="6971861" cy="433523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4"/>
          <p:cNvPicPr preferRelativeResize="0"/>
          <p:nvPr/>
        </p:nvPicPr>
        <p:blipFill rotWithShape="1">
          <a:blip r:embed="rId3">
            <a:alphaModFix/>
          </a:blip>
          <a:srcRect b="15113" l="65092" r="1278" t="0"/>
          <a:stretch/>
        </p:blipFill>
        <p:spPr>
          <a:xfrm>
            <a:off x="4872771" y="3709770"/>
            <a:ext cx="2518913" cy="2358271"/>
          </a:xfrm>
          <a:prstGeom prst="rect">
            <a:avLst/>
          </a:prstGeom>
          <a:noFill/>
          <a:ln>
            <a:noFill/>
          </a:ln>
        </p:spPr>
      </p:pic>
      <p:pic>
        <p:nvPicPr>
          <p:cNvPr id="395" name="Google Shape;395;p34"/>
          <p:cNvPicPr preferRelativeResize="0"/>
          <p:nvPr/>
        </p:nvPicPr>
        <p:blipFill rotWithShape="1">
          <a:blip r:embed="rId3">
            <a:alphaModFix/>
          </a:blip>
          <a:srcRect b="15113" l="30172" r="37119" t="0"/>
          <a:stretch/>
        </p:blipFill>
        <p:spPr>
          <a:xfrm>
            <a:off x="9327464" y="3598645"/>
            <a:ext cx="2449902" cy="2358271"/>
          </a:xfrm>
          <a:prstGeom prst="rect">
            <a:avLst/>
          </a:prstGeom>
          <a:noFill/>
          <a:ln>
            <a:noFill/>
          </a:ln>
        </p:spPr>
      </p:pic>
      <p:pic>
        <p:nvPicPr>
          <p:cNvPr id="396" name="Google Shape;396;p34"/>
          <p:cNvPicPr preferRelativeResize="0"/>
          <p:nvPr/>
        </p:nvPicPr>
        <p:blipFill rotWithShape="1">
          <a:blip r:embed="rId3">
            <a:alphaModFix/>
          </a:blip>
          <a:srcRect b="0" l="1692" r="72410" t="0"/>
          <a:stretch/>
        </p:blipFill>
        <p:spPr>
          <a:xfrm>
            <a:off x="7355251" y="3720605"/>
            <a:ext cx="1939635" cy="2778125"/>
          </a:xfrm>
          <a:prstGeom prst="rect">
            <a:avLst/>
          </a:prstGeom>
          <a:noFill/>
          <a:ln>
            <a:noFill/>
          </a:ln>
        </p:spPr>
      </p:pic>
      <p:pic>
        <p:nvPicPr>
          <p:cNvPr id="397" name="Google Shape;397;p34"/>
          <p:cNvPicPr preferRelativeResize="0"/>
          <p:nvPr/>
        </p:nvPicPr>
        <p:blipFill rotWithShape="1">
          <a:blip r:embed="rId4">
            <a:alphaModFix/>
          </a:blip>
          <a:srcRect b="0" l="0" r="0" t="65272"/>
          <a:stretch/>
        </p:blipFill>
        <p:spPr>
          <a:xfrm>
            <a:off x="662866" y="4696919"/>
            <a:ext cx="3786809" cy="1613342"/>
          </a:xfrm>
          <a:prstGeom prst="rect">
            <a:avLst/>
          </a:prstGeom>
          <a:noFill/>
          <a:ln>
            <a:noFill/>
          </a:ln>
        </p:spPr>
      </p:pic>
      <p:pic>
        <p:nvPicPr>
          <p:cNvPr id="398" name="Google Shape;398;p34"/>
          <p:cNvPicPr preferRelativeResize="0"/>
          <p:nvPr/>
        </p:nvPicPr>
        <p:blipFill rotWithShape="1">
          <a:blip r:embed="rId4">
            <a:alphaModFix/>
          </a:blip>
          <a:srcRect b="33616" l="0" r="0" t="31656"/>
          <a:stretch/>
        </p:blipFill>
        <p:spPr>
          <a:xfrm>
            <a:off x="703146" y="3164439"/>
            <a:ext cx="3786809" cy="1613342"/>
          </a:xfrm>
          <a:prstGeom prst="rect">
            <a:avLst/>
          </a:prstGeom>
          <a:noFill/>
          <a:ln>
            <a:noFill/>
          </a:ln>
        </p:spPr>
      </p:pic>
      <p:sp>
        <p:nvSpPr>
          <p:cNvPr id="399" name="Google Shape;39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t>
            </a:r>
            <a:r>
              <a:rPr b="1" lang="en-US"/>
              <a:t>pn</a:t>
            </a:r>
            <a:r>
              <a:rPr lang="en-US"/>
              <a:t> junction diode: Modes of operation</a:t>
            </a:r>
            <a:endParaRPr/>
          </a:p>
        </p:txBody>
      </p:sp>
      <p:pic>
        <p:nvPicPr>
          <p:cNvPr id="400" name="Google Shape;400;p34"/>
          <p:cNvPicPr preferRelativeResize="0"/>
          <p:nvPr>
            <p:ph idx="1" type="body"/>
          </p:nvPr>
        </p:nvPicPr>
        <p:blipFill rotWithShape="1">
          <a:blip r:embed="rId4">
            <a:alphaModFix/>
          </a:blip>
          <a:srcRect b="68588" l="0" r="0" t="0"/>
          <a:stretch/>
        </p:blipFill>
        <p:spPr>
          <a:xfrm>
            <a:off x="662867" y="1815452"/>
            <a:ext cx="3786809" cy="1459283"/>
          </a:xfrm>
          <a:prstGeom prst="rect">
            <a:avLst/>
          </a:prstGeom>
          <a:noFill/>
          <a:ln>
            <a:noFill/>
          </a:ln>
        </p:spPr>
      </p:pic>
      <p:sp>
        <p:nvSpPr>
          <p:cNvPr id="401" name="Google Shape;401;p34"/>
          <p:cNvSpPr txBox="1"/>
          <p:nvPr/>
        </p:nvSpPr>
        <p:spPr>
          <a:xfrm>
            <a:off x="6941866" y="2224901"/>
            <a:ext cx="1739964" cy="9233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lphaUcParenR"/>
            </a:pPr>
            <a:r>
              <a:rPr lang="en-US" sz="1800">
                <a:solidFill>
                  <a:schemeClr val="dk1"/>
                </a:solidFill>
                <a:latin typeface="Calibri"/>
                <a:ea typeface="Calibri"/>
                <a:cs typeface="Calibri"/>
                <a:sym typeface="Calibri"/>
              </a:rPr>
              <a:t>Reverse Bias</a:t>
            </a:r>
            <a:endParaRPr/>
          </a:p>
          <a:p>
            <a:pPr indent="-342900" lvl="0" marL="342900" marR="0" rtl="0" algn="l">
              <a:spcBef>
                <a:spcPts val="0"/>
              </a:spcBef>
              <a:spcAft>
                <a:spcPts val="0"/>
              </a:spcAft>
              <a:buClr>
                <a:schemeClr val="dk1"/>
              </a:buClr>
              <a:buSzPts val="1800"/>
              <a:buFont typeface="Calibri"/>
              <a:buAutoNum type="alphaUcParenR"/>
            </a:pPr>
            <a:r>
              <a:rPr b="1" lang="en-US" sz="1800">
                <a:solidFill>
                  <a:schemeClr val="dk1"/>
                </a:solidFill>
                <a:latin typeface="Calibri"/>
                <a:ea typeface="Calibri"/>
                <a:cs typeface="Calibri"/>
                <a:sym typeface="Calibri"/>
              </a:rPr>
              <a:t>No Bias</a:t>
            </a:r>
            <a:endParaRPr/>
          </a:p>
          <a:p>
            <a:pPr indent="-342900" lvl="0" marL="342900" marR="0" rtl="0" algn="l">
              <a:spcBef>
                <a:spcPts val="0"/>
              </a:spcBef>
              <a:spcAft>
                <a:spcPts val="0"/>
              </a:spcAft>
              <a:buClr>
                <a:schemeClr val="dk1"/>
              </a:buClr>
              <a:buSzPts val="1800"/>
              <a:buFont typeface="Calibri"/>
              <a:buAutoNum type="alphaUcParenR"/>
            </a:pPr>
            <a:r>
              <a:rPr lang="en-US" sz="1800">
                <a:solidFill>
                  <a:schemeClr val="dk1"/>
                </a:solidFill>
                <a:latin typeface="Calibri"/>
                <a:ea typeface="Calibri"/>
                <a:cs typeface="Calibri"/>
                <a:sym typeface="Calibri"/>
              </a:rPr>
              <a:t>Forward Bias</a:t>
            </a:r>
            <a:endParaRPr/>
          </a:p>
        </p:txBody>
      </p:sp>
      <p:sp>
        <p:nvSpPr>
          <p:cNvPr id="402" name="Google Shape;402;p34"/>
          <p:cNvSpPr txBox="1"/>
          <p:nvPr/>
        </p:nvSpPr>
        <p:spPr>
          <a:xfrm>
            <a:off x="1901562" y="6359943"/>
            <a:ext cx="18000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Depletion Region</a:t>
            </a:r>
            <a:endParaRPr/>
          </a:p>
        </p:txBody>
      </p:sp>
      <p:cxnSp>
        <p:nvCxnSpPr>
          <p:cNvPr id="403" name="Google Shape;403;p34"/>
          <p:cNvCxnSpPr/>
          <p:nvPr/>
        </p:nvCxnSpPr>
        <p:spPr>
          <a:xfrm flipH="1">
            <a:off x="2556271" y="1906438"/>
            <a:ext cx="40280" cy="4330090"/>
          </a:xfrm>
          <a:prstGeom prst="straightConnector1">
            <a:avLst/>
          </a:prstGeom>
          <a:noFill/>
          <a:ln cap="flat" cmpd="sng" w="38100">
            <a:solidFill>
              <a:schemeClr val="dk1"/>
            </a:solidFill>
            <a:prstDash val="solid"/>
            <a:miter lim="800000"/>
            <a:headEnd len="sm" w="sm" type="none"/>
            <a:tailEnd len="sm" w="sm" type="none"/>
          </a:ln>
        </p:spPr>
      </p:cxnSp>
      <p:cxnSp>
        <p:nvCxnSpPr>
          <p:cNvPr id="404" name="Google Shape;404;p34"/>
          <p:cNvCxnSpPr/>
          <p:nvPr/>
        </p:nvCxnSpPr>
        <p:spPr>
          <a:xfrm flipH="1">
            <a:off x="3038871" y="1889185"/>
            <a:ext cx="23506" cy="4347343"/>
          </a:xfrm>
          <a:prstGeom prst="straightConnector1">
            <a:avLst/>
          </a:prstGeom>
          <a:noFill/>
          <a:ln cap="flat" cmpd="sng" w="38100">
            <a:solidFill>
              <a:schemeClr val="dk1"/>
            </a:solidFill>
            <a:prstDash val="solid"/>
            <a:miter lim="800000"/>
            <a:headEnd len="sm" w="sm" type="none"/>
            <a:tailEnd len="sm" w="sm" type="none"/>
          </a:ln>
        </p:spPr>
      </p:cxnSp>
      <p:grpSp>
        <p:nvGrpSpPr>
          <p:cNvPr id="405" name="Google Shape;405;p34"/>
          <p:cNvGrpSpPr/>
          <p:nvPr/>
        </p:nvGrpSpPr>
        <p:grpSpPr>
          <a:xfrm>
            <a:off x="1680247" y="2317234"/>
            <a:ext cx="2327854" cy="369332"/>
            <a:chOff x="3594100" y="2272784"/>
            <a:chExt cx="2327854" cy="369332"/>
          </a:xfrm>
        </p:grpSpPr>
        <p:sp>
          <p:nvSpPr>
            <p:cNvPr id="406" name="Google Shape;406;p34"/>
            <p:cNvSpPr txBox="1"/>
            <p:nvPr/>
          </p:nvSpPr>
          <p:spPr>
            <a:xfrm>
              <a:off x="3594100" y="2272784"/>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407" name="Google Shape;407;p34"/>
            <p:cNvSpPr txBox="1"/>
            <p:nvPr/>
          </p:nvSpPr>
          <p:spPr>
            <a:xfrm>
              <a:off x="5615460" y="2272784"/>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t>
              </a:r>
              <a:endParaRPr/>
            </a:p>
          </p:txBody>
        </p:sp>
      </p:grpSp>
      <p:grpSp>
        <p:nvGrpSpPr>
          <p:cNvPr id="408" name="Google Shape;408;p34"/>
          <p:cNvGrpSpPr/>
          <p:nvPr/>
        </p:nvGrpSpPr>
        <p:grpSpPr>
          <a:xfrm>
            <a:off x="1637657" y="3903032"/>
            <a:ext cx="2327854" cy="369332"/>
            <a:chOff x="3594100" y="2272784"/>
            <a:chExt cx="2327854" cy="369332"/>
          </a:xfrm>
        </p:grpSpPr>
        <p:sp>
          <p:nvSpPr>
            <p:cNvPr id="409" name="Google Shape;409;p34"/>
            <p:cNvSpPr txBox="1"/>
            <p:nvPr/>
          </p:nvSpPr>
          <p:spPr>
            <a:xfrm>
              <a:off x="3594100" y="2272784"/>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410" name="Google Shape;410;p34"/>
            <p:cNvSpPr txBox="1"/>
            <p:nvPr/>
          </p:nvSpPr>
          <p:spPr>
            <a:xfrm>
              <a:off x="5615460" y="2272784"/>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t>
              </a:r>
              <a:endParaRPr/>
            </a:p>
          </p:txBody>
        </p:sp>
      </p:grpSp>
      <p:grpSp>
        <p:nvGrpSpPr>
          <p:cNvPr id="411" name="Google Shape;411;p34"/>
          <p:cNvGrpSpPr/>
          <p:nvPr/>
        </p:nvGrpSpPr>
        <p:grpSpPr>
          <a:xfrm>
            <a:off x="1637657" y="5419757"/>
            <a:ext cx="2327854" cy="369332"/>
            <a:chOff x="3594100" y="2272784"/>
            <a:chExt cx="2327854" cy="369332"/>
          </a:xfrm>
        </p:grpSpPr>
        <p:sp>
          <p:nvSpPr>
            <p:cNvPr id="412" name="Google Shape;412;p34"/>
            <p:cNvSpPr txBox="1"/>
            <p:nvPr/>
          </p:nvSpPr>
          <p:spPr>
            <a:xfrm>
              <a:off x="3594100" y="2272784"/>
              <a:ext cx="303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t>
              </a:r>
              <a:endParaRPr/>
            </a:p>
          </p:txBody>
        </p:sp>
        <p:sp>
          <p:nvSpPr>
            <p:cNvPr id="413" name="Google Shape;413;p34"/>
            <p:cNvSpPr txBox="1"/>
            <p:nvPr/>
          </p:nvSpPr>
          <p:spPr>
            <a:xfrm>
              <a:off x="5615460" y="2272784"/>
              <a:ext cx="30649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500"/>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Effect filter="fade" transition="in">
                                      <p:cBhvr>
                                        <p:cTn dur="500"/>
                                        <p:tgtEl>
                                          <p:spTgt spid="40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animEffect filter="fade" transition="in">
                                      <p:cBhvr>
                                        <p:cTn dur="500"/>
                                        <p:tgtEl>
                                          <p:spTgt spid="40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animEffect filter="fade" transition="in">
                                      <p:cBhvr>
                                        <p:cTn dur="500"/>
                                        <p:tgtEl>
                                          <p:spTgt spid="40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a:t>
            </a:r>
            <a:r>
              <a:rPr b="1" lang="en-US"/>
              <a:t>pn</a:t>
            </a:r>
            <a:r>
              <a:rPr lang="en-US"/>
              <a:t> junction diode: 2 Modes of operation</a:t>
            </a:r>
            <a:endParaRPr/>
          </a:p>
        </p:txBody>
      </p:sp>
      <p:sp>
        <p:nvSpPr>
          <p:cNvPr id="419" name="Google Shape;419;p35"/>
          <p:cNvSpPr txBox="1"/>
          <p:nvPr>
            <p:ph idx="1" type="body"/>
          </p:nvPr>
        </p:nvSpPr>
        <p:spPr>
          <a:xfrm>
            <a:off x="838200" y="1825625"/>
            <a:ext cx="10515600" cy="4157732"/>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lnSpc>
                <a:spcPct val="90000"/>
              </a:lnSpc>
              <a:spcBef>
                <a:spcPts val="0"/>
              </a:spcBef>
              <a:spcAft>
                <a:spcPts val="0"/>
              </a:spcAft>
              <a:buClr>
                <a:schemeClr val="dk1"/>
              </a:buClr>
              <a:buSzPct val="100000"/>
              <a:buAutoNum type="arabicPeriod"/>
            </a:pPr>
            <a:r>
              <a:rPr lang="en-US"/>
              <a:t>Forward Bias (FB):</a:t>
            </a:r>
            <a:endParaRPr/>
          </a:p>
          <a:p>
            <a:pPr indent="-228600" lvl="1" marL="685800" rtl="0" algn="l">
              <a:lnSpc>
                <a:spcPct val="90000"/>
              </a:lnSpc>
              <a:spcBef>
                <a:spcPts val="500"/>
              </a:spcBef>
              <a:spcAft>
                <a:spcPts val="0"/>
              </a:spcAft>
              <a:buClr>
                <a:schemeClr val="dk1"/>
              </a:buClr>
              <a:buSzPct val="100000"/>
              <a:buChar char="•"/>
            </a:pPr>
            <a:r>
              <a:rPr lang="en-US"/>
              <a:t>Depletion Region is </a:t>
            </a:r>
            <a:r>
              <a:rPr b="1" lang="en-US"/>
              <a:t>constricted</a:t>
            </a:r>
            <a:r>
              <a:rPr lang="en-US"/>
              <a:t>.</a:t>
            </a:r>
            <a:endParaRPr/>
          </a:p>
          <a:p>
            <a:pPr indent="-228600" lvl="1" marL="685800" rtl="0" algn="l">
              <a:lnSpc>
                <a:spcPct val="90000"/>
              </a:lnSpc>
              <a:spcBef>
                <a:spcPts val="500"/>
              </a:spcBef>
              <a:spcAft>
                <a:spcPts val="0"/>
              </a:spcAft>
              <a:buClr>
                <a:schemeClr val="dk1"/>
              </a:buClr>
              <a:buSzPct val="100000"/>
              <a:buChar char="•"/>
            </a:pPr>
            <a:r>
              <a:rPr b="1" i="1" lang="en-US"/>
              <a:t>Allow</a:t>
            </a:r>
            <a:r>
              <a:rPr lang="en-US"/>
              <a:t> electrons to flow through the junction</a:t>
            </a:r>
            <a:endParaRPr/>
          </a:p>
          <a:p>
            <a:pPr indent="-228600" lvl="1" marL="685800" rtl="0" algn="l">
              <a:lnSpc>
                <a:spcPct val="90000"/>
              </a:lnSpc>
              <a:spcBef>
                <a:spcPts val="500"/>
              </a:spcBef>
              <a:spcAft>
                <a:spcPts val="0"/>
              </a:spcAft>
              <a:buClr>
                <a:schemeClr val="dk1"/>
              </a:buClr>
              <a:buSzPct val="100000"/>
              <a:buChar char="•"/>
            </a:pPr>
            <a:r>
              <a:rPr lang="en-US"/>
              <a:t>Ideally acts as a </a:t>
            </a:r>
            <a:r>
              <a:rPr b="1" lang="en-US">
                <a:solidFill>
                  <a:srgbClr val="FF0000"/>
                </a:solidFill>
              </a:rPr>
              <a:t>short circuit </a:t>
            </a:r>
            <a:endParaRPr/>
          </a:p>
          <a:p>
            <a:pPr indent="-349885" lvl="0" marL="514350" rtl="0" algn="l">
              <a:lnSpc>
                <a:spcPct val="90000"/>
              </a:lnSpc>
              <a:spcBef>
                <a:spcPts val="1000"/>
              </a:spcBef>
              <a:spcAft>
                <a:spcPts val="0"/>
              </a:spcAft>
              <a:buClr>
                <a:schemeClr val="dk1"/>
              </a:buClr>
              <a:buSzPct val="100000"/>
              <a:buNone/>
            </a:pPr>
            <a:r>
              <a:t/>
            </a:r>
            <a:endParaRPr/>
          </a:p>
          <a:p>
            <a:pPr indent="-349885" lvl="0" marL="514350" rtl="0" algn="l">
              <a:lnSpc>
                <a:spcPct val="90000"/>
              </a:lnSpc>
              <a:spcBef>
                <a:spcPts val="1000"/>
              </a:spcBef>
              <a:spcAft>
                <a:spcPts val="0"/>
              </a:spcAft>
              <a:buClr>
                <a:schemeClr val="dk1"/>
              </a:buClr>
              <a:buSzPct val="100000"/>
              <a:buNone/>
            </a:pPr>
            <a:r>
              <a:t/>
            </a:r>
            <a:endParaRPr/>
          </a:p>
          <a:p>
            <a:pPr indent="-349885" lvl="0" marL="514350" rtl="0" algn="l">
              <a:lnSpc>
                <a:spcPct val="90000"/>
              </a:lnSpc>
              <a:spcBef>
                <a:spcPts val="1000"/>
              </a:spcBef>
              <a:spcAft>
                <a:spcPts val="0"/>
              </a:spcAft>
              <a:buClr>
                <a:schemeClr val="dk1"/>
              </a:buClr>
              <a:buSzPct val="100000"/>
              <a:buNone/>
            </a:pPr>
            <a:r>
              <a:t/>
            </a:r>
            <a:endParaRPr/>
          </a:p>
          <a:p>
            <a:pPr indent="-514350" lvl="0" marL="514350" rtl="0" algn="l">
              <a:lnSpc>
                <a:spcPct val="90000"/>
              </a:lnSpc>
              <a:spcBef>
                <a:spcPts val="1000"/>
              </a:spcBef>
              <a:spcAft>
                <a:spcPts val="0"/>
              </a:spcAft>
              <a:buClr>
                <a:schemeClr val="dk1"/>
              </a:buClr>
              <a:buSzPct val="100000"/>
              <a:buAutoNum type="arabicPeriod"/>
            </a:pPr>
            <a:r>
              <a:rPr lang="en-US"/>
              <a:t>Reverse Bias (RB):</a:t>
            </a:r>
            <a:endParaRPr/>
          </a:p>
          <a:p>
            <a:pPr indent="-228600" lvl="1" marL="685800" rtl="0" algn="l">
              <a:lnSpc>
                <a:spcPct val="90000"/>
              </a:lnSpc>
              <a:spcBef>
                <a:spcPts val="500"/>
              </a:spcBef>
              <a:spcAft>
                <a:spcPts val="0"/>
              </a:spcAft>
              <a:buClr>
                <a:schemeClr val="dk1"/>
              </a:buClr>
              <a:buSzPct val="100000"/>
              <a:buChar char="•"/>
            </a:pPr>
            <a:r>
              <a:rPr lang="en-US"/>
              <a:t>Depletion Region is </a:t>
            </a:r>
            <a:r>
              <a:rPr b="1" lang="en-US"/>
              <a:t>expanded</a:t>
            </a:r>
            <a:r>
              <a:rPr lang="en-US"/>
              <a:t>.</a:t>
            </a:r>
            <a:endParaRPr/>
          </a:p>
          <a:p>
            <a:pPr indent="-228600" lvl="1" marL="685800" rtl="0" algn="l">
              <a:lnSpc>
                <a:spcPct val="90000"/>
              </a:lnSpc>
              <a:spcBef>
                <a:spcPts val="500"/>
              </a:spcBef>
              <a:spcAft>
                <a:spcPts val="0"/>
              </a:spcAft>
              <a:buClr>
                <a:schemeClr val="dk1"/>
              </a:buClr>
              <a:buSzPct val="100000"/>
              <a:buChar char="•"/>
            </a:pPr>
            <a:r>
              <a:rPr lang="en-US"/>
              <a:t>Bars / does not allow electron flow through the junction.</a:t>
            </a:r>
            <a:endParaRPr/>
          </a:p>
          <a:p>
            <a:pPr indent="-228600" lvl="1" marL="685800" rtl="0" algn="l">
              <a:lnSpc>
                <a:spcPct val="90000"/>
              </a:lnSpc>
              <a:spcBef>
                <a:spcPts val="500"/>
              </a:spcBef>
              <a:spcAft>
                <a:spcPts val="0"/>
              </a:spcAft>
              <a:buClr>
                <a:schemeClr val="dk1"/>
              </a:buClr>
              <a:buSzPct val="100000"/>
              <a:buChar char="•"/>
            </a:pPr>
            <a:r>
              <a:rPr lang="en-US"/>
              <a:t>Ideally acts as an </a:t>
            </a:r>
            <a:r>
              <a:rPr b="1" lang="en-US">
                <a:solidFill>
                  <a:srgbClr val="FF0000"/>
                </a:solidFill>
              </a:rPr>
              <a:t>open circuit</a:t>
            </a:r>
            <a:endParaRPr/>
          </a:p>
        </p:txBody>
      </p:sp>
      <p:pic>
        <p:nvPicPr>
          <p:cNvPr id="420" name="Google Shape;420;p35"/>
          <p:cNvPicPr preferRelativeResize="0"/>
          <p:nvPr/>
        </p:nvPicPr>
        <p:blipFill rotWithShape="1">
          <a:blip r:embed="rId3">
            <a:alphaModFix/>
          </a:blip>
          <a:srcRect b="16202" l="51125" r="0" t="0"/>
          <a:stretch/>
        </p:blipFill>
        <p:spPr>
          <a:xfrm>
            <a:off x="8340672" y="4051052"/>
            <a:ext cx="2225267" cy="2067242"/>
          </a:xfrm>
          <a:prstGeom prst="rect">
            <a:avLst/>
          </a:prstGeom>
          <a:noFill/>
          <a:ln>
            <a:noFill/>
          </a:ln>
        </p:spPr>
      </p:pic>
      <p:pic>
        <p:nvPicPr>
          <p:cNvPr id="421" name="Google Shape;421;p35"/>
          <p:cNvPicPr preferRelativeResize="0"/>
          <p:nvPr/>
        </p:nvPicPr>
        <p:blipFill rotWithShape="1">
          <a:blip r:embed="rId3">
            <a:alphaModFix/>
          </a:blip>
          <a:srcRect b="16202" l="0" r="51125" t="0"/>
          <a:stretch/>
        </p:blipFill>
        <p:spPr>
          <a:xfrm>
            <a:off x="8340672" y="1482528"/>
            <a:ext cx="2225266" cy="2067242"/>
          </a:xfrm>
          <a:prstGeom prst="rect">
            <a:avLst/>
          </a:prstGeom>
          <a:noFill/>
          <a:ln>
            <a:noFill/>
          </a:ln>
        </p:spPr>
      </p:pic>
      <p:pic>
        <p:nvPicPr>
          <p:cNvPr id="422" name="Google Shape;422;p35"/>
          <p:cNvPicPr preferRelativeResize="0"/>
          <p:nvPr/>
        </p:nvPicPr>
        <p:blipFill rotWithShape="1">
          <a:blip r:embed="rId4">
            <a:alphaModFix/>
          </a:blip>
          <a:srcRect b="15113" l="65092" r="1278" t="0"/>
          <a:stretch/>
        </p:blipFill>
        <p:spPr>
          <a:xfrm>
            <a:off x="8202168" y="3957964"/>
            <a:ext cx="2651760" cy="2482645"/>
          </a:xfrm>
          <a:prstGeom prst="rect">
            <a:avLst/>
          </a:prstGeom>
          <a:noFill/>
          <a:ln>
            <a:noFill/>
          </a:ln>
        </p:spPr>
      </p:pic>
      <p:pic>
        <p:nvPicPr>
          <p:cNvPr id="423" name="Google Shape;423;p35"/>
          <p:cNvPicPr preferRelativeResize="0"/>
          <p:nvPr/>
        </p:nvPicPr>
        <p:blipFill rotWithShape="1">
          <a:blip r:embed="rId4">
            <a:alphaModFix/>
          </a:blip>
          <a:srcRect b="15113" l="30172" r="37119" t="0"/>
          <a:stretch/>
        </p:blipFill>
        <p:spPr>
          <a:xfrm>
            <a:off x="8090737" y="1482528"/>
            <a:ext cx="2449902" cy="23582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2"/>
                                        </p:tgtEl>
                                      </p:cBhvr>
                                    </p:animEffect>
                                    <p:set>
                                      <p:cBhvr>
                                        <p:cTn dur="1" fill="hold">
                                          <p:stCondLst>
                                            <p:cond delay="500"/>
                                          </p:stCondLst>
                                        </p:cTn>
                                        <p:tgtEl>
                                          <p:spTgt spid="4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423"/>
                                        </p:tgtEl>
                                      </p:cBhvr>
                                    </p:animEffect>
                                    <p:set>
                                      <p:cBhvr>
                                        <p:cTn dur="1" fill="hold">
                                          <p:stCondLst>
                                            <p:cond delay="500"/>
                                          </p:stCondLst>
                                        </p:cTn>
                                        <p:tgtEl>
                                          <p:spTgt spid="4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Part 2 ends here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Outline</a:t>
            </a:r>
            <a:endParaRPr/>
          </a:p>
        </p:txBody>
      </p:sp>
      <p:sp>
        <p:nvSpPr>
          <p:cNvPr id="434" name="Google Shape;434;p37"/>
          <p:cNvSpPr txBox="1"/>
          <p:nvPr>
            <p:ph idx="1" type="body"/>
          </p:nvPr>
        </p:nvSpPr>
        <p:spPr>
          <a:xfrm>
            <a:off x="838200" y="1825625"/>
            <a:ext cx="1077379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b="1" lang="en-US"/>
              <a:t>pn</a:t>
            </a:r>
            <a:r>
              <a:rPr lang="en-US"/>
              <a:t> junction Diode IV Characteristics: Circuit Model</a:t>
            </a:r>
            <a:endParaRPr/>
          </a:p>
          <a:p>
            <a:pPr indent="-228600" lvl="1" marL="685800" rtl="0" algn="l">
              <a:lnSpc>
                <a:spcPct val="150000"/>
              </a:lnSpc>
              <a:spcBef>
                <a:spcPts val="500"/>
              </a:spcBef>
              <a:spcAft>
                <a:spcPts val="0"/>
              </a:spcAft>
              <a:buClr>
                <a:schemeClr val="dk1"/>
              </a:buClr>
              <a:buSzPts val="2400"/>
              <a:buChar char="•"/>
            </a:pPr>
            <a:r>
              <a:rPr lang="en-US"/>
              <a:t>Ideal Diode Model:</a:t>
            </a:r>
            <a:endParaRPr/>
          </a:p>
          <a:p>
            <a:pPr indent="-228600" lvl="1" marL="685800" rtl="0" algn="l">
              <a:lnSpc>
                <a:spcPct val="150000"/>
              </a:lnSpc>
              <a:spcBef>
                <a:spcPts val="500"/>
              </a:spcBef>
              <a:spcAft>
                <a:spcPts val="0"/>
              </a:spcAft>
              <a:buClr>
                <a:schemeClr val="dk1"/>
              </a:buClr>
              <a:buSzPts val="2400"/>
              <a:buChar char="•"/>
            </a:pPr>
            <a:r>
              <a:rPr lang="en-US"/>
              <a:t>Constant Voltage Drop (CVD) Model:</a:t>
            </a:r>
            <a:endParaRPr/>
          </a:p>
          <a:p>
            <a:pPr indent="-228600" lvl="1" marL="685800" rtl="0" algn="l">
              <a:lnSpc>
                <a:spcPct val="150000"/>
              </a:lnSpc>
              <a:spcBef>
                <a:spcPts val="500"/>
              </a:spcBef>
              <a:spcAft>
                <a:spcPts val="0"/>
              </a:spcAft>
              <a:buClr>
                <a:schemeClr val="dk1"/>
              </a:buClr>
              <a:buSzPts val="2400"/>
              <a:buChar char="•"/>
            </a:pPr>
            <a:r>
              <a:rPr lang="en-US"/>
              <a:t>Constant Voltage Drop with Resistor (CVD+R) Model</a:t>
            </a:r>
            <a:endParaRPr/>
          </a:p>
          <a:p>
            <a:pPr indent="-228600" lvl="1" marL="685800" rtl="0" algn="l">
              <a:lnSpc>
                <a:spcPct val="150000"/>
              </a:lnSpc>
              <a:spcBef>
                <a:spcPts val="500"/>
              </a:spcBef>
              <a:spcAft>
                <a:spcPts val="0"/>
              </a:spcAft>
              <a:buClr>
                <a:schemeClr val="dk1"/>
              </a:buClr>
              <a:buSzPts val="2400"/>
              <a:buChar char="•"/>
            </a:pPr>
            <a:r>
              <a:rPr lang="en-US"/>
              <a:t>Exponential Model (Shockley Model):</a:t>
            </a:r>
            <a:endParaRPr/>
          </a:p>
          <a:p>
            <a:pPr indent="-228600" lvl="0" marL="228600" rtl="0" algn="l">
              <a:lnSpc>
                <a:spcPct val="150000"/>
              </a:lnSpc>
              <a:spcBef>
                <a:spcPts val="1000"/>
              </a:spcBef>
              <a:spcAft>
                <a:spcPts val="0"/>
              </a:spcAft>
              <a:buClr>
                <a:schemeClr val="dk1"/>
              </a:buClr>
              <a:buSzPts val="2800"/>
              <a:buChar char="•"/>
            </a:pPr>
            <a:r>
              <a:rPr lang="en-US"/>
              <a:t>Examples: 6</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Circuit Models</a:t>
            </a:r>
            <a:endParaRPr/>
          </a:p>
        </p:txBody>
      </p:sp>
      <p:pic>
        <p:nvPicPr>
          <p:cNvPr id="440" name="Google Shape;440;p38"/>
          <p:cNvPicPr preferRelativeResize="0"/>
          <p:nvPr/>
        </p:nvPicPr>
        <p:blipFill rotWithShape="1">
          <a:blip r:embed="rId3">
            <a:alphaModFix/>
          </a:blip>
          <a:srcRect b="18948" l="0" r="0" t="0"/>
          <a:stretch/>
        </p:blipFill>
        <p:spPr>
          <a:xfrm>
            <a:off x="935244" y="2317515"/>
            <a:ext cx="3600450" cy="2748359"/>
          </a:xfrm>
          <a:prstGeom prst="rect">
            <a:avLst/>
          </a:prstGeom>
          <a:noFill/>
          <a:ln>
            <a:noFill/>
          </a:ln>
        </p:spPr>
      </p:pic>
      <p:pic>
        <p:nvPicPr>
          <p:cNvPr id="441" name="Google Shape;441;p38"/>
          <p:cNvPicPr preferRelativeResize="0"/>
          <p:nvPr/>
        </p:nvPicPr>
        <p:blipFill rotWithShape="1">
          <a:blip r:embed="rId4">
            <a:alphaModFix/>
          </a:blip>
          <a:srcRect b="0" l="0" r="0" t="0"/>
          <a:stretch/>
        </p:blipFill>
        <p:spPr>
          <a:xfrm>
            <a:off x="7219872" y="2207786"/>
            <a:ext cx="4133928" cy="2912936"/>
          </a:xfrm>
          <a:prstGeom prst="rect">
            <a:avLst/>
          </a:prstGeom>
          <a:noFill/>
          <a:ln>
            <a:noFill/>
          </a:ln>
        </p:spPr>
      </p:pic>
      <p:sp>
        <p:nvSpPr>
          <p:cNvPr id="442" name="Google Shape;442;p38"/>
          <p:cNvSpPr txBox="1"/>
          <p:nvPr/>
        </p:nvSpPr>
        <p:spPr>
          <a:xfrm>
            <a:off x="1192619" y="4986182"/>
            <a:ext cx="19953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Ideal</a:t>
            </a:r>
            <a:r>
              <a:rPr lang="en-US" sz="2800">
                <a:solidFill>
                  <a:schemeClr val="dk1"/>
                </a:solidFill>
                <a:latin typeface="Calibri"/>
                <a:ea typeface="Calibri"/>
                <a:cs typeface="Calibri"/>
                <a:sym typeface="Calibri"/>
              </a:rPr>
              <a:t> Model</a:t>
            </a:r>
            <a:endParaRPr/>
          </a:p>
        </p:txBody>
      </p:sp>
      <p:sp>
        <p:nvSpPr>
          <p:cNvPr id="443" name="Google Shape;443;p38"/>
          <p:cNvSpPr txBox="1"/>
          <p:nvPr/>
        </p:nvSpPr>
        <p:spPr>
          <a:xfrm>
            <a:off x="7985063" y="5009426"/>
            <a:ext cx="368487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Real</a:t>
            </a:r>
            <a:r>
              <a:rPr lang="en-US" sz="2800">
                <a:solidFill>
                  <a:schemeClr val="dk1"/>
                </a:solidFill>
                <a:latin typeface="Calibri"/>
                <a:ea typeface="Calibri"/>
                <a:cs typeface="Calibri"/>
                <a:sym typeface="Calibri"/>
              </a:rPr>
              <a:t> / </a:t>
            </a:r>
            <a:r>
              <a:rPr b="1" lang="en-US" sz="2800">
                <a:solidFill>
                  <a:schemeClr val="dk1"/>
                </a:solidFill>
                <a:latin typeface="Calibri"/>
                <a:ea typeface="Calibri"/>
                <a:cs typeface="Calibri"/>
                <a:sym typeface="Calibri"/>
              </a:rPr>
              <a:t>Shockley </a:t>
            </a:r>
            <a:r>
              <a:rPr lang="en-US" sz="2800">
                <a:solidFill>
                  <a:schemeClr val="dk1"/>
                </a:solidFill>
                <a:latin typeface="Calibri"/>
                <a:ea typeface="Calibri"/>
                <a:cs typeface="Calibri"/>
                <a:sym typeface="Calibri"/>
              </a:rPr>
              <a:t>Model</a:t>
            </a:r>
            <a:endParaRPr/>
          </a:p>
        </p:txBody>
      </p:sp>
      <p:pic>
        <p:nvPicPr>
          <p:cNvPr id="444" name="Google Shape;444;p38"/>
          <p:cNvPicPr preferRelativeResize="0"/>
          <p:nvPr/>
        </p:nvPicPr>
        <p:blipFill rotWithShape="1">
          <a:blip r:embed="rId5">
            <a:alphaModFix/>
          </a:blip>
          <a:srcRect b="16202" l="0" r="0" t="0"/>
          <a:stretch/>
        </p:blipFill>
        <p:spPr>
          <a:xfrm>
            <a:off x="6893205" y="420718"/>
            <a:ext cx="4552950" cy="2067242"/>
          </a:xfrm>
          <a:prstGeom prst="rect">
            <a:avLst/>
          </a:prstGeom>
          <a:noFill/>
          <a:ln>
            <a:noFill/>
          </a:ln>
        </p:spPr>
      </p:pic>
      <p:sp>
        <p:nvSpPr>
          <p:cNvPr id="445" name="Google Shape;445;p38"/>
          <p:cNvSpPr txBox="1"/>
          <p:nvPr/>
        </p:nvSpPr>
        <p:spPr>
          <a:xfrm>
            <a:off x="838200" y="1558774"/>
            <a:ext cx="609456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Ideal </a:t>
            </a:r>
            <a:r>
              <a:rPr i="1" lang="en-US" sz="3200" u="sng">
                <a:solidFill>
                  <a:schemeClr val="dk1"/>
                </a:solidFill>
                <a:latin typeface="Calibri"/>
                <a:ea typeface="Calibri"/>
                <a:cs typeface="Calibri"/>
                <a:sym typeface="Calibri"/>
              </a:rPr>
              <a:t>Versus</a:t>
            </a:r>
            <a:r>
              <a:rPr lang="en-US" sz="3200">
                <a:solidFill>
                  <a:schemeClr val="dk1"/>
                </a:solidFill>
                <a:latin typeface="Calibri"/>
                <a:ea typeface="Calibri"/>
                <a:cs typeface="Calibri"/>
                <a:sym typeface="Calibri"/>
              </a:rPr>
              <a:t> Real Diode</a:t>
            </a:r>
            <a:endParaRPr/>
          </a:p>
        </p:txBody>
      </p:sp>
      <p:cxnSp>
        <p:nvCxnSpPr>
          <p:cNvPr id="446" name="Google Shape;446;p38"/>
          <p:cNvCxnSpPr/>
          <p:nvPr/>
        </p:nvCxnSpPr>
        <p:spPr>
          <a:xfrm>
            <a:off x="3110929" y="5265929"/>
            <a:ext cx="4884660" cy="0"/>
          </a:xfrm>
          <a:prstGeom prst="straightConnector1">
            <a:avLst/>
          </a:prstGeom>
          <a:noFill/>
          <a:ln cap="flat" cmpd="sng" w="57150">
            <a:solidFill>
              <a:schemeClr val="dk1"/>
            </a:solidFill>
            <a:prstDash val="solid"/>
            <a:miter lim="800000"/>
            <a:headEnd len="sm" w="sm" type="none"/>
            <a:tailEnd len="med" w="med" type="triangle"/>
          </a:ln>
        </p:spPr>
      </p:cxnSp>
      <p:sp>
        <p:nvSpPr>
          <p:cNvPr id="447" name="Google Shape;447;p38"/>
          <p:cNvSpPr txBox="1"/>
          <p:nvPr/>
        </p:nvSpPr>
        <p:spPr>
          <a:xfrm>
            <a:off x="8758958" y="5582189"/>
            <a:ext cx="19834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Increased Accuracy</a:t>
            </a:r>
            <a:endParaRPr/>
          </a:p>
        </p:txBody>
      </p:sp>
      <p:sp>
        <p:nvSpPr>
          <p:cNvPr id="448" name="Google Shape;448;p38"/>
          <p:cNvSpPr txBox="1"/>
          <p:nvPr/>
        </p:nvSpPr>
        <p:spPr>
          <a:xfrm>
            <a:off x="2258570" y="6078790"/>
            <a:ext cx="8178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Simple</a:t>
            </a:r>
            <a:endParaRPr/>
          </a:p>
        </p:txBody>
      </p:sp>
      <p:sp>
        <p:nvSpPr>
          <p:cNvPr id="449" name="Google Shape;449;p38"/>
          <p:cNvSpPr txBox="1"/>
          <p:nvPr/>
        </p:nvSpPr>
        <p:spPr>
          <a:xfrm>
            <a:off x="8968311" y="6006171"/>
            <a:ext cx="15647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More Complex</a:t>
            </a:r>
            <a:endParaRPr/>
          </a:p>
        </p:txBody>
      </p:sp>
      <p:cxnSp>
        <p:nvCxnSpPr>
          <p:cNvPr id="450" name="Google Shape;450;p38"/>
          <p:cNvCxnSpPr>
            <a:endCxn id="451" idx="2"/>
          </p:cNvCxnSpPr>
          <p:nvPr/>
        </p:nvCxnSpPr>
        <p:spPr>
          <a:xfrm flipH="1" rot="10800000">
            <a:off x="4106987" y="3494256"/>
            <a:ext cx="1848000" cy="1771800"/>
          </a:xfrm>
          <a:prstGeom prst="straightConnector1">
            <a:avLst/>
          </a:prstGeom>
          <a:noFill/>
          <a:ln cap="flat" cmpd="sng" w="57150">
            <a:solidFill>
              <a:schemeClr val="dk1"/>
            </a:solidFill>
            <a:prstDash val="solid"/>
            <a:miter lim="800000"/>
            <a:headEnd len="sm" w="sm" type="none"/>
            <a:tailEnd len="sm" w="sm" type="none"/>
          </a:ln>
        </p:spPr>
      </p:cxnSp>
      <p:sp>
        <p:nvSpPr>
          <p:cNvPr id="451" name="Google Shape;451;p38"/>
          <p:cNvSpPr txBox="1"/>
          <p:nvPr/>
        </p:nvSpPr>
        <p:spPr>
          <a:xfrm>
            <a:off x="4739720" y="2817148"/>
            <a:ext cx="243053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Constant</a:t>
            </a:r>
            <a:r>
              <a:rPr lang="en-US" sz="1800">
                <a:solidFill>
                  <a:schemeClr val="dk1"/>
                </a:solidFill>
                <a:latin typeface="Calibri"/>
                <a:ea typeface="Calibri"/>
                <a:cs typeface="Calibri"/>
                <a:sym typeface="Calibri"/>
              </a:rPr>
              <a:t> Voltage Drop </a:t>
            </a:r>
            <a:r>
              <a:rPr b="1" lang="en-US" sz="1800">
                <a:solidFill>
                  <a:srgbClr val="FF0000"/>
                </a:solidFill>
                <a:latin typeface="Calibri"/>
                <a:ea typeface="Calibri"/>
                <a:cs typeface="Calibri"/>
                <a:sym typeface="Calibri"/>
              </a:rPr>
              <a:t>(CVD) </a:t>
            </a:r>
            <a:r>
              <a:rPr lang="en-US" sz="1800">
                <a:solidFill>
                  <a:schemeClr val="dk1"/>
                </a:solidFill>
                <a:latin typeface="Calibri"/>
                <a:ea typeface="Calibri"/>
                <a:cs typeface="Calibri"/>
                <a:sym typeface="Calibri"/>
              </a:rPr>
              <a:t>Model</a:t>
            </a:r>
            <a:endParaRPr/>
          </a:p>
        </p:txBody>
      </p:sp>
      <p:sp>
        <p:nvSpPr>
          <p:cNvPr id="452" name="Google Shape;452;p38"/>
          <p:cNvSpPr txBox="1"/>
          <p:nvPr/>
        </p:nvSpPr>
        <p:spPr>
          <a:xfrm>
            <a:off x="1938714" y="5709458"/>
            <a:ext cx="14598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Low Accuracy</a:t>
            </a:r>
            <a:endParaRPr/>
          </a:p>
        </p:txBody>
      </p:sp>
      <p:sp>
        <p:nvSpPr>
          <p:cNvPr id="453" name="Google Shape;453;p38"/>
          <p:cNvSpPr txBox="1"/>
          <p:nvPr/>
        </p:nvSpPr>
        <p:spPr>
          <a:xfrm>
            <a:off x="5071859" y="5852283"/>
            <a:ext cx="243053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CVD with resistance</a:t>
            </a:r>
            <a:r>
              <a:rPr lang="en-US" sz="1800">
                <a:solidFill>
                  <a:schemeClr val="dk1"/>
                </a:solidFill>
                <a:latin typeface="Calibri"/>
                <a:ea typeface="Calibri"/>
                <a:cs typeface="Calibri"/>
                <a:sym typeface="Calibri"/>
              </a:rPr>
              <a:t> </a:t>
            </a:r>
            <a:r>
              <a:rPr b="1" lang="en-US" sz="1800">
                <a:solidFill>
                  <a:srgbClr val="FF0000"/>
                </a:solidFill>
                <a:latin typeface="Calibri"/>
                <a:ea typeface="Calibri"/>
                <a:cs typeface="Calibri"/>
                <a:sym typeface="Calibri"/>
              </a:rPr>
              <a:t>(CVD+R) </a:t>
            </a:r>
            <a:r>
              <a:rPr lang="en-US" sz="1800">
                <a:solidFill>
                  <a:schemeClr val="dk1"/>
                </a:solidFill>
                <a:latin typeface="Calibri"/>
                <a:ea typeface="Calibri"/>
                <a:cs typeface="Calibri"/>
                <a:sym typeface="Calibri"/>
              </a:rPr>
              <a:t>Model</a:t>
            </a:r>
            <a:endParaRPr/>
          </a:p>
        </p:txBody>
      </p:sp>
      <p:cxnSp>
        <p:nvCxnSpPr>
          <p:cNvPr id="454" name="Google Shape;454;p38"/>
          <p:cNvCxnSpPr>
            <a:stCxn id="453" idx="0"/>
          </p:cNvCxnSpPr>
          <p:nvPr/>
        </p:nvCxnSpPr>
        <p:spPr>
          <a:xfrm rot="10800000">
            <a:off x="5236226" y="5265783"/>
            <a:ext cx="1050900" cy="586500"/>
          </a:xfrm>
          <a:prstGeom prst="straightConnector1">
            <a:avLst/>
          </a:prstGeom>
          <a:noFill/>
          <a:ln cap="flat" cmpd="sng" w="5715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5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5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500"/>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500"/>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500"/>
                                        <p:tgtEl>
                                          <p:spTgt spid="449"/>
                                        </p:tgtEl>
                                      </p:cBhvr>
                                    </p:animEffect>
                                  </p:childTnLst>
                                </p:cTn>
                              </p:par>
                              <p:par>
                                <p:cTn fill="hold" nodeType="withEffect" presetClass="exit" presetID="10" presetSubtype="0">
                                  <p:stCondLst>
                                    <p:cond delay="0"/>
                                  </p:stCondLst>
                                  <p:childTnLst>
                                    <p:animEffect filter="fade" transition="out">
                                      <p:cBhvr>
                                        <p:cTn dur="500"/>
                                        <p:tgtEl>
                                          <p:spTgt spid="444"/>
                                        </p:tgtEl>
                                      </p:cBhvr>
                                    </p:animEffect>
                                    <p:set>
                                      <p:cBhvr>
                                        <p:cTn dur="1" fill="hold">
                                          <p:stCondLst>
                                            <p:cond delay="500"/>
                                          </p:stCondLst>
                                        </p:cTn>
                                        <p:tgtEl>
                                          <p:spTgt spid="4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500"/>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5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5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Circuit Models</a:t>
            </a:r>
            <a:endParaRPr/>
          </a:p>
        </p:txBody>
      </p:sp>
      <p:sp>
        <p:nvSpPr>
          <p:cNvPr id="460" name="Google Shape;460;p39"/>
          <p:cNvSpPr txBox="1"/>
          <p:nvPr>
            <p:ph idx="1" type="body"/>
          </p:nvPr>
        </p:nvSpPr>
        <p:spPr>
          <a:xfrm>
            <a:off x="838200" y="1825625"/>
            <a:ext cx="7795437"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AutoNum type="arabicPeriod"/>
            </a:pPr>
            <a:r>
              <a:rPr b="1" lang="en-US"/>
              <a:t>Ideal Diode</a:t>
            </a:r>
            <a:r>
              <a:rPr lang="en-US"/>
              <a:t> Model:</a:t>
            </a:r>
            <a:endParaRPr/>
          </a:p>
          <a:p>
            <a:pPr indent="-514350" lvl="0" marL="514350" rtl="0" algn="l">
              <a:lnSpc>
                <a:spcPct val="90000"/>
              </a:lnSpc>
              <a:spcBef>
                <a:spcPts val="1000"/>
              </a:spcBef>
              <a:spcAft>
                <a:spcPts val="0"/>
              </a:spcAft>
              <a:buClr>
                <a:schemeClr val="dk1"/>
              </a:buClr>
              <a:buSzPts val="2800"/>
              <a:buAutoNum type="arabicPeriod"/>
            </a:pPr>
            <a:r>
              <a:rPr b="1" lang="en-US"/>
              <a:t>Constant Voltage Drop </a:t>
            </a:r>
            <a:r>
              <a:rPr b="1" lang="en-US">
                <a:solidFill>
                  <a:srgbClr val="FF0000"/>
                </a:solidFill>
              </a:rPr>
              <a:t>(CVD) </a:t>
            </a:r>
            <a:r>
              <a:rPr lang="en-US"/>
              <a:t>Model:</a:t>
            </a:r>
            <a:endParaRPr/>
          </a:p>
          <a:p>
            <a:pPr indent="-514350" lvl="0" marL="514350" rtl="0" algn="l">
              <a:lnSpc>
                <a:spcPct val="90000"/>
              </a:lnSpc>
              <a:spcBef>
                <a:spcPts val="1000"/>
              </a:spcBef>
              <a:spcAft>
                <a:spcPts val="0"/>
              </a:spcAft>
              <a:buClr>
                <a:schemeClr val="dk1"/>
              </a:buClr>
              <a:buSzPts val="2800"/>
              <a:buAutoNum type="arabicPeriod"/>
            </a:pPr>
            <a:r>
              <a:rPr b="1" lang="en-US"/>
              <a:t>Constant Voltage Drop with Resistor </a:t>
            </a:r>
            <a:r>
              <a:rPr b="1" lang="en-US">
                <a:solidFill>
                  <a:srgbClr val="FF0000"/>
                </a:solidFill>
              </a:rPr>
              <a:t>(CVD+R) </a:t>
            </a:r>
            <a:r>
              <a:rPr lang="en-US"/>
              <a:t>Model</a:t>
            </a:r>
            <a:endParaRPr/>
          </a:p>
          <a:p>
            <a:pPr indent="-514350" lvl="0" marL="514350" rtl="0" algn="l">
              <a:lnSpc>
                <a:spcPct val="90000"/>
              </a:lnSpc>
              <a:spcBef>
                <a:spcPts val="1000"/>
              </a:spcBef>
              <a:spcAft>
                <a:spcPts val="0"/>
              </a:spcAft>
              <a:buClr>
                <a:schemeClr val="dk1"/>
              </a:buClr>
              <a:buSzPts val="2800"/>
              <a:buAutoNum type="arabicPeriod"/>
            </a:pPr>
            <a:r>
              <a:rPr b="1" lang="en-US"/>
              <a:t>Exponential </a:t>
            </a:r>
            <a:r>
              <a:rPr lang="en-US"/>
              <a:t>Model (Shockley Model):</a:t>
            </a:r>
            <a:endParaRPr/>
          </a:p>
        </p:txBody>
      </p:sp>
      <p:pic>
        <p:nvPicPr>
          <p:cNvPr id="461" name="Google Shape;461;p39"/>
          <p:cNvPicPr preferRelativeResize="0"/>
          <p:nvPr/>
        </p:nvPicPr>
        <p:blipFill rotWithShape="1">
          <a:blip r:embed="rId3">
            <a:alphaModFix/>
          </a:blip>
          <a:srcRect b="0" l="0" r="0" t="0"/>
          <a:stretch/>
        </p:blipFill>
        <p:spPr>
          <a:xfrm>
            <a:off x="6375602" y="4114801"/>
            <a:ext cx="5109748" cy="2324758"/>
          </a:xfrm>
          <a:prstGeom prst="rect">
            <a:avLst/>
          </a:prstGeom>
          <a:noFill/>
          <a:ln>
            <a:noFill/>
          </a:ln>
        </p:spPr>
      </p:pic>
      <p:sp>
        <p:nvSpPr>
          <p:cNvPr id="462" name="Google Shape;462;p39"/>
          <p:cNvSpPr txBox="1"/>
          <p:nvPr/>
        </p:nvSpPr>
        <p:spPr>
          <a:xfrm>
            <a:off x="838200" y="4536931"/>
            <a:ext cx="5343939" cy="2031325"/>
          </a:xfrm>
          <a:prstGeom prst="rect">
            <a:avLst/>
          </a:prstGeom>
          <a:blipFill rotWithShape="1">
            <a:blip r:embed="rId4">
              <a:alphaModFix/>
            </a:blip>
            <a:stretch>
              <a:fillRect b="-3903" l="-1026" r="0" t="-150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63" name="Google Shape;463;p39"/>
          <p:cNvSpPr txBox="1"/>
          <p:nvPr/>
        </p:nvSpPr>
        <p:spPr>
          <a:xfrm>
            <a:off x="7789727" y="1205327"/>
            <a:ext cx="723964"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600">
                <a:solidFill>
                  <a:schemeClr val="dk1"/>
                </a:solidFill>
                <a:latin typeface="Calibri"/>
                <a:ea typeface="Calibri"/>
                <a:cs typeface="Calibri"/>
                <a:sym typeface="Calibri"/>
              </a:rPr>
              <a:t>}</a:t>
            </a:r>
            <a:endParaRPr/>
          </a:p>
        </p:txBody>
      </p:sp>
      <p:sp>
        <p:nvSpPr>
          <p:cNvPr id="464" name="Google Shape;464;p39"/>
          <p:cNvSpPr txBox="1"/>
          <p:nvPr/>
        </p:nvSpPr>
        <p:spPr>
          <a:xfrm>
            <a:off x="8402839" y="2125866"/>
            <a:ext cx="1260629"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Piecewise Linear IV Models</a:t>
            </a:r>
            <a:endParaRPr b="1"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500"/>
                                        <p:tgtEl>
                                          <p:spTgt spid="4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40"/>
          <p:cNvPicPr preferRelativeResize="0"/>
          <p:nvPr/>
        </p:nvPicPr>
        <p:blipFill rotWithShape="1">
          <a:blip r:embed="rId3">
            <a:alphaModFix amt="70000"/>
          </a:blip>
          <a:srcRect b="0" l="0" r="0" t="0"/>
          <a:stretch/>
        </p:blipFill>
        <p:spPr>
          <a:xfrm>
            <a:off x="5956528" y="1690688"/>
            <a:ext cx="4802187" cy="4802187"/>
          </a:xfrm>
          <a:prstGeom prst="rect">
            <a:avLst/>
          </a:prstGeom>
          <a:noFill/>
          <a:ln>
            <a:noFill/>
          </a:ln>
        </p:spPr>
      </p:pic>
      <p:sp>
        <p:nvSpPr>
          <p:cNvPr id="470" name="Google Shape;47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sp>
        <p:nvSpPr>
          <p:cNvPr id="471" name="Google Shape;471;p40"/>
          <p:cNvSpPr txBox="1"/>
          <p:nvPr/>
        </p:nvSpPr>
        <p:spPr>
          <a:xfrm>
            <a:off x="835601" y="1859280"/>
            <a:ext cx="3778727" cy="523220"/>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Ideal Diode Model:</a:t>
            </a:r>
            <a:endParaRPr/>
          </a:p>
        </p:txBody>
      </p:sp>
      <p:pic>
        <p:nvPicPr>
          <p:cNvPr id="472" name="Google Shape;472;p40"/>
          <p:cNvPicPr preferRelativeResize="0"/>
          <p:nvPr>
            <p:ph idx="1" type="body"/>
          </p:nvPr>
        </p:nvPicPr>
        <p:blipFill rotWithShape="1">
          <a:blip r:embed="rId4">
            <a:alphaModFix/>
          </a:blip>
          <a:srcRect b="33971" l="51372" r="2890" t="30303"/>
          <a:stretch/>
        </p:blipFill>
        <p:spPr>
          <a:xfrm>
            <a:off x="5893324" y="5261630"/>
            <a:ext cx="2331160" cy="986629"/>
          </a:xfrm>
          <a:prstGeom prst="rect">
            <a:avLst/>
          </a:prstGeom>
          <a:noFill/>
          <a:ln>
            <a:noFill/>
          </a:ln>
        </p:spPr>
      </p:pic>
      <p:grpSp>
        <p:nvGrpSpPr>
          <p:cNvPr id="473" name="Google Shape;473;p40"/>
          <p:cNvGrpSpPr/>
          <p:nvPr/>
        </p:nvGrpSpPr>
        <p:grpSpPr>
          <a:xfrm>
            <a:off x="8682461" y="2513532"/>
            <a:ext cx="2671339" cy="1005437"/>
            <a:chOff x="8671385" y="2517595"/>
            <a:chExt cx="2671339" cy="1005437"/>
          </a:xfrm>
        </p:grpSpPr>
        <p:pic>
          <p:nvPicPr>
            <p:cNvPr id="474" name="Google Shape;474;p40"/>
            <p:cNvPicPr preferRelativeResize="0"/>
            <p:nvPr/>
          </p:nvPicPr>
          <p:blipFill rotWithShape="1">
            <a:blip r:embed="rId4">
              <a:alphaModFix/>
            </a:blip>
            <a:srcRect b="35719" l="1763" r="52257" t="35515"/>
            <a:stretch/>
          </p:blipFill>
          <p:spPr>
            <a:xfrm>
              <a:off x="8779112" y="2920044"/>
              <a:ext cx="1778753" cy="602988"/>
            </a:xfrm>
            <a:prstGeom prst="rect">
              <a:avLst/>
            </a:prstGeom>
            <a:noFill/>
            <a:ln>
              <a:noFill/>
            </a:ln>
          </p:spPr>
        </p:pic>
        <p:sp>
          <p:nvSpPr>
            <p:cNvPr id="475" name="Google Shape;475;p40"/>
            <p:cNvSpPr txBox="1"/>
            <p:nvPr/>
          </p:nvSpPr>
          <p:spPr>
            <a:xfrm>
              <a:off x="8671385" y="2517595"/>
              <a:ext cx="2671339" cy="3105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Forward Bias</a:t>
              </a:r>
              <a:endParaRPr/>
            </a:p>
          </p:txBody>
        </p:sp>
      </p:grpSp>
      <p:sp>
        <p:nvSpPr>
          <p:cNvPr id="476" name="Google Shape;476;p40"/>
          <p:cNvSpPr txBox="1"/>
          <p:nvPr/>
        </p:nvSpPr>
        <p:spPr>
          <a:xfrm>
            <a:off x="5884186" y="4885178"/>
            <a:ext cx="1926116" cy="376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Reverse Bias</a:t>
            </a:r>
            <a:endParaRPr/>
          </a:p>
        </p:txBody>
      </p:sp>
      <p:pic>
        <p:nvPicPr>
          <p:cNvPr id="477" name="Google Shape;477;p40"/>
          <p:cNvPicPr preferRelativeResize="0"/>
          <p:nvPr/>
        </p:nvPicPr>
        <p:blipFill rotWithShape="1">
          <a:blip r:embed="rId5">
            <a:alphaModFix/>
          </a:blip>
          <a:srcRect b="0" l="0" r="0" t="0"/>
          <a:stretch/>
        </p:blipFill>
        <p:spPr>
          <a:xfrm>
            <a:off x="1746040" y="2426697"/>
            <a:ext cx="3675047" cy="1672019"/>
          </a:xfrm>
          <a:prstGeom prst="rect">
            <a:avLst/>
          </a:prstGeom>
          <a:noFill/>
          <a:ln>
            <a:noFill/>
          </a:ln>
        </p:spPr>
      </p:pic>
      <p:sp>
        <p:nvSpPr>
          <p:cNvPr id="478" name="Google Shape;478;p40"/>
          <p:cNvSpPr txBox="1"/>
          <p:nvPr/>
        </p:nvSpPr>
        <p:spPr>
          <a:xfrm>
            <a:off x="9212032" y="3610826"/>
            <a:ext cx="935063" cy="646331"/>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79" name="Google Shape;479;p40"/>
          <p:cNvSpPr txBox="1"/>
          <p:nvPr/>
        </p:nvSpPr>
        <p:spPr>
          <a:xfrm>
            <a:off x="6591372" y="3610826"/>
            <a:ext cx="935063" cy="64633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80" name="Google Shape;480;p40"/>
          <p:cNvSpPr txBox="1"/>
          <p:nvPr/>
        </p:nvSpPr>
        <p:spPr>
          <a:xfrm>
            <a:off x="9931154" y="4659866"/>
            <a:ext cx="849400" cy="369332"/>
          </a:xfrm>
          <a:prstGeom prst="rect">
            <a:avLst/>
          </a:prstGeom>
          <a:blipFill rotWithShape="1">
            <a:blip r:embed="rId8">
              <a:alphaModFix/>
            </a:blip>
            <a:stretch>
              <a:fillRect b="-1475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81" name="Google Shape;481;p40"/>
          <p:cNvSpPr txBox="1"/>
          <p:nvPr/>
        </p:nvSpPr>
        <p:spPr>
          <a:xfrm>
            <a:off x="7575165" y="1788156"/>
            <a:ext cx="916648" cy="369332"/>
          </a:xfrm>
          <a:prstGeom prst="rect">
            <a:avLst/>
          </a:prstGeom>
          <a:blipFill rotWithShape="1">
            <a:blip r:embed="rId9">
              <a:alphaModFix/>
            </a:blip>
            <a:stretch>
              <a:fillRect b="-14753" l="0" r="-333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82" name="Google Shape;482;p40"/>
          <p:cNvSpPr txBox="1"/>
          <p:nvPr/>
        </p:nvSpPr>
        <p:spPr>
          <a:xfrm>
            <a:off x="7977780" y="4473833"/>
            <a:ext cx="1165960" cy="369332"/>
          </a:xfrm>
          <a:prstGeom prst="rect">
            <a:avLst/>
          </a:prstGeom>
          <a:blipFill rotWithShape="1">
            <a:blip r:embed="rId10">
              <a:alphaModFix/>
            </a:blip>
            <a:stretch>
              <a:fillRect b="-26666" l="0" r="-3139"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483" name="Google Shape;483;p40"/>
          <p:cNvCxnSpPr/>
          <p:nvPr/>
        </p:nvCxnSpPr>
        <p:spPr>
          <a:xfrm>
            <a:off x="5956528" y="4432798"/>
            <a:ext cx="2656688" cy="0"/>
          </a:xfrm>
          <a:prstGeom prst="straightConnector1">
            <a:avLst/>
          </a:prstGeom>
          <a:noFill/>
          <a:ln cap="flat" cmpd="sng" w="57150">
            <a:solidFill>
              <a:srgbClr val="FF0000"/>
            </a:solidFill>
            <a:prstDash val="solid"/>
            <a:miter lim="800000"/>
            <a:headEnd len="sm" w="sm" type="none"/>
            <a:tailEnd len="sm" w="sm" type="none"/>
          </a:ln>
        </p:spPr>
      </p:cxnSp>
      <p:cxnSp>
        <p:nvCxnSpPr>
          <p:cNvPr id="484" name="Google Shape;484;p40"/>
          <p:cNvCxnSpPr/>
          <p:nvPr/>
        </p:nvCxnSpPr>
        <p:spPr>
          <a:xfrm rot="10800000">
            <a:off x="8613216" y="1690688"/>
            <a:ext cx="0" cy="2742110"/>
          </a:xfrm>
          <a:prstGeom prst="straightConnector1">
            <a:avLst/>
          </a:prstGeom>
          <a:noFill/>
          <a:ln cap="flat" cmpd="sng" w="57150">
            <a:solidFill>
              <a:srgbClr val="FF0000"/>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5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b="0" l="0" r="67523" t="0"/>
          <a:stretch/>
        </p:blipFill>
        <p:spPr>
          <a:xfrm>
            <a:off x="7863466" y="1304727"/>
            <a:ext cx="2372211" cy="2282591"/>
          </a:xfrm>
          <a:prstGeom prst="rect">
            <a:avLst/>
          </a:prstGeom>
          <a:noFill/>
          <a:ln>
            <a:noFill/>
          </a:ln>
        </p:spPr>
      </p:pic>
      <p:pic>
        <p:nvPicPr>
          <p:cNvPr id="117" name="Google Shape;117;p5"/>
          <p:cNvPicPr preferRelativeResize="0"/>
          <p:nvPr/>
        </p:nvPicPr>
        <p:blipFill rotWithShape="1">
          <a:blip r:embed="rId4">
            <a:alphaModFix/>
          </a:blip>
          <a:srcRect b="0" l="0" r="0" t="0"/>
          <a:stretch/>
        </p:blipFill>
        <p:spPr>
          <a:xfrm>
            <a:off x="5549872" y="4594588"/>
            <a:ext cx="1092256" cy="1828894"/>
          </a:xfrm>
          <a:prstGeom prst="rect">
            <a:avLst/>
          </a:prstGeom>
          <a:noFill/>
          <a:ln>
            <a:noFill/>
          </a:ln>
        </p:spPr>
      </p:pic>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Linear IV Char. </a:t>
            </a:r>
            <a:endParaRPr/>
          </a:p>
        </p:txBody>
      </p:sp>
      <p:sp>
        <p:nvSpPr>
          <p:cNvPr id="119" name="Google Shape;119;p5"/>
          <p:cNvSpPr txBox="1"/>
          <p:nvPr>
            <p:ph idx="1" type="body"/>
          </p:nvPr>
        </p:nvSpPr>
        <p:spPr>
          <a:xfrm>
            <a:off x="870141" y="1577242"/>
            <a:ext cx="305793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300000"/>
              </a:lnSpc>
              <a:spcBef>
                <a:spcPts val="0"/>
              </a:spcBef>
              <a:spcAft>
                <a:spcPts val="0"/>
              </a:spcAft>
              <a:buClr>
                <a:schemeClr val="dk1"/>
              </a:buClr>
              <a:buSzPts val="2800"/>
              <a:buChar char="•"/>
            </a:pPr>
            <a:r>
              <a:rPr lang="en-US"/>
              <a:t>Resistors</a:t>
            </a:r>
            <a:endParaRPr/>
          </a:p>
          <a:p>
            <a:pPr indent="-228600" lvl="0" marL="228600" rtl="0" algn="l">
              <a:lnSpc>
                <a:spcPct val="300000"/>
              </a:lnSpc>
              <a:spcBef>
                <a:spcPts val="1000"/>
              </a:spcBef>
              <a:spcAft>
                <a:spcPts val="0"/>
              </a:spcAft>
              <a:buClr>
                <a:schemeClr val="dk1"/>
              </a:buClr>
              <a:buSzPts val="2800"/>
              <a:buChar char="•"/>
            </a:pPr>
            <a:r>
              <a:rPr lang="en-US"/>
              <a:t>Current Source</a:t>
            </a:r>
            <a:endParaRPr/>
          </a:p>
          <a:p>
            <a:pPr indent="-228600" lvl="0" marL="228600" rtl="0" algn="l">
              <a:lnSpc>
                <a:spcPct val="300000"/>
              </a:lnSpc>
              <a:spcBef>
                <a:spcPts val="1000"/>
              </a:spcBef>
              <a:spcAft>
                <a:spcPts val="0"/>
              </a:spcAft>
              <a:buClr>
                <a:schemeClr val="dk1"/>
              </a:buClr>
              <a:buSzPts val="2800"/>
              <a:buChar char="•"/>
            </a:pPr>
            <a:r>
              <a:rPr lang="en-US"/>
              <a:t>Voltage Source</a:t>
            </a:r>
            <a:endParaRPr/>
          </a:p>
        </p:txBody>
      </p:sp>
      <p:pic>
        <p:nvPicPr>
          <p:cNvPr id="120" name="Google Shape;120;p5"/>
          <p:cNvPicPr preferRelativeResize="0"/>
          <p:nvPr/>
        </p:nvPicPr>
        <p:blipFill rotWithShape="1">
          <a:blip r:embed="rId3">
            <a:alphaModFix/>
          </a:blip>
          <a:srcRect b="0" l="32477" r="34585" t="0"/>
          <a:stretch/>
        </p:blipFill>
        <p:spPr>
          <a:xfrm>
            <a:off x="7863466" y="3006730"/>
            <a:ext cx="2240653" cy="2125819"/>
          </a:xfrm>
          <a:prstGeom prst="rect">
            <a:avLst/>
          </a:prstGeom>
          <a:noFill/>
          <a:ln>
            <a:noFill/>
          </a:ln>
        </p:spPr>
      </p:pic>
      <p:pic>
        <p:nvPicPr>
          <p:cNvPr id="121" name="Google Shape;121;p5"/>
          <p:cNvPicPr preferRelativeResize="0"/>
          <p:nvPr/>
        </p:nvPicPr>
        <p:blipFill rotWithShape="1">
          <a:blip r:embed="rId3">
            <a:alphaModFix/>
          </a:blip>
          <a:srcRect b="0" l="65415" r="0" t="0"/>
          <a:stretch/>
        </p:blipFill>
        <p:spPr>
          <a:xfrm>
            <a:off x="7800751" y="4594588"/>
            <a:ext cx="2366081" cy="2137923"/>
          </a:xfrm>
          <a:prstGeom prst="rect">
            <a:avLst/>
          </a:prstGeom>
          <a:noFill/>
          <a:ln>
            <a:noFill/>
          </a:ln>
        </p:spPr>
      </p:pic>
      <p:pic>
        <p:nvPicPr>
          <p:cNvPr id="122" name="Google Shape;122;p5"/>
          <p:cNvPicPr preferRelativeResize="0"/>
          <p:nvPr/>
        </p:nvPicPr>
        <p:blipFill rotWithShape="1">
          <a:blip r:embed="rId5">
            <a:alphaModFix/>
          </a:blip>
          <a:srcRect b="0" l="0" r="0" t="0"/>
          <a:stretch/>
        </p:blipFill>
        <p:spPr>
          <a:xfrm>
            <a:off x="5066960" y="1812373"/>
            <a:ext cx="1625684" cy="1060505"/>
          </a:xfrm>
          <a:prstGeom prst="rect">
            <a:avLst/>
          </a:prstGeom>
          <a:noFill/>
          <a:ln>
            <a:noFill/>
          </a:ln>
        </p:spPr>
      </p:pic>
      <p:pic>
        <p:nvPicPr>
          <p:cNvPr id="123" name="Google Shape;123;p5"/>
          <p:cNvPicPr preferRelativeResize="0"/>
          <p:nvPr/>
        </p:nvPicPr>
        <p:blipFill rotWithShape="1">
          <a:blip r:embed="rId6">
            <a:alphaModFix/>
          </a:blip>
          <a:srcRect b="0" l="0" r="0" t="0"/>
          <a:stretch/>
        </p:blipFill>
        <p:spPr>
          <a:xfrm>
            <a:off x="5480018" y="2854340"/>
            <a:ext cx="1231963" cy="179714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1"/>
          <p:cNvSpPr txBox="1"/>
          <p:nvPr>
            <p:ph type="title"/>
          </p:nvPr>
        </p:nvSpPr>
        <p:spPr>
          <a:xfrm>
            <a:off x="916939" y="614138"/>
            <a:ext cx="10457077" cy="68993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1"/>
              </a:buClr>
              <a:buSzPts val="4400"/>
              <a:buFont typeface="Calibri"/>
              <a:buNone/>
            </a:pPr>
            <a:r>
              <a:rPr lang="en-US"/>
              <a:t>Solving Circuits with Diodes</a:t>
            </a:r>
            <a:endParaRPr/>
          </a:p>
        </p:txBody>
      </p:sp>
      <p:sp>
        <p:nvSpPr>
          <p:cNvPr id="490" name="Google Shape;490;p41"/>
          <p:cNvSpPr txBox="1"/>
          <p:nvPr/>
        </p:nvSpPr>
        <p:spPr>
          <a:xfrm>
            <a:off x="904238" y="1716532"/>
            <a:ext cx="10290503" cy="4125232"/>
          </a:xfrm>
          <a:prstGeom prst="rect">
            <a:avLst/>
          </a:prstGeom>
          <a:noFill/>
          <a:ln>
            <a:noFill/>
          </a:ln>
        </p:spPr>
        <p:txBody>
          <a:bodyPr anchorCtr="0" anchor="t" bIns="0" lIns="0" spcFirstLastPara="1" rIns="0" wrap="square" tIns="91425">
            <a:spAutoFit/>
          </a:bodyPr>
          <a:lstStyle/>
          <a:p>
            <a:pPr indent="-228600" lvl="0" marL="254000" marR="0" rtl="0" algn="l">
              <a:lnSpc>
                <a:spcPct val="100000"/>
              </a:lnSpc>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Use </a:t>
            </a:r>
            <a:r>
              <a:rPr b="1" lang="en-US" sz="2800">
                <a:solidFill>
                  <a:schemeClr val="dk1"/>
                </a:solidFill>
                <a:latin typeface="Calibri"/>
                <a:ea typeface="Calibri"/>
                <a:cs typeface="Calibri"/>
                <a:sym typeface="Calibri"/>
              </a:rPr>
              <a:t>Method of Assumed State</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a:p>
            <a:pPr indent="-228600" lvl="0" marL="254000" marR="0" rtl="0" algn="l">
              <a:lnSpc>
                <a:spcPct val="100000"/>
              </a:lnSpc>
              <a:spcBef>
                <a:spcPts val="625"/>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Three steps:</a:t>
            </a:r>
            <a:endParaRPr sz="2800">
              <a:solidFill>
                <a:schemeClr val="dk1"/>
              </a:solidFill>
              <a:latin typeface="Calibri"/>
              <a:ea typeface="Calibri"/>
              <a:cs typeface="Calibri"/>
              <a:sym typeface="Calibri"/>
            </a:endParaRPr>
          </a:p>
          <a:p>
            <a:pPr indent="-228600" lvl="1" marL="711200" marR="0" rtl="0" algn="l">
              <a:lnSpc>
                <a:spcPct val="200000"/>
              </a:lnSpc>
              <a:spcBef>
                <a:spcPts val="145"/>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Assume</a:t>
            </a:r>
            <a:r>
              <a:rPr b="0" i="0" lang="en-US" sz="2000" u="none" cap="none" strike="noStrike">
                <a:solidFill>
                  <a:schemeClr val="dk1"/>
                </a:solidFill>
                <a:latin typeface="Calibri"/>
                <a:ea typeface="Calibri"/>
                <a:cs typeface="Calibri"/>
                <a:sym typeface="Calibri"/>
              </a:rPr>
              <a:t>: One of the </a:t>
            </a:r>
            <a:r>
              <a:rPr b="1" i="0" lang="en-US" sz="2000" u="none" cap="none" strike="noStrike">
                <a:solidFill>
                  <a:schemeClr val="dk1"/>
                </a:solidFill>
                <a:latin typeface="Calibri"/>
                <a:ea typeface="Calibri"/>
                <a:cs typeface="Calibri"/>
                <a:sym typeface="Calibri"/>
              </a:rPr>
              <a:t>two</a:t>
            </a:r>
            <a:r>
              <a:rPr b="0" i="0" lang="en-US" sz="2000" u="none" cap="none" strike="noStrike">
                <a:solidFill>
                  <a:schemeClr val="dk1"/>
                </a:solidFill>
                <a:latin typeface="Calibri"/>
                <a:ea typeface="Calibri"/>
                <a:cs typeface="Calibri"/>
                <a:sym typeface="Calibri"/>
              </a:rPr>
              <a:t> operating modes (</a:t>
            </a:r>
            <a:r>
              <a:rPr b="1" i="0" lang="en-US" sz="2000" u="none" cap="none" strike="noStrike">
                <a:solidFill>
                  <a:schemeClr val="dk1"/>
                </a:solidFill>
                <a:latin typeface="Calibri"/>
                <a:ea typeface="Calibri"/>
                <a:cs typeface="Calibri"/>
                <a:sym typeface="Calibri"/>
              </a:rPr>
              <a:t>Forward Biased</a:t>
            </a:r>
            <a:r>
              <a:rPr b="0" i="0" lang="en-US" sz="2000" u="none" cap="none" strike="noStrike">
                <a:solidFill>
                  <a:schemeClr val="dk1"/>
                </a:solidFill>
                <a:latin typeface="Calibri"/>
                <a:ea typeface="Calibri"/>
                <a:cs typeface="Calibri"/>
                <a:sym typeface="Calibri"/>
              </a:rPr>
              <a:t> – </a:t>
            </a:r>
            <a:r>
              <a:rPr b="1" i="0" lang="en-US" sz="2000" u="none" cap="none" strike="noStrike">
                <a:solidFill>
                  <a:schemeClr val="dk1"/>
                </a:solidFill>
                <a:latin typeface="Calibri"/>
                <a:ea typeface="Calibri"/>
                <a:cs typeface="Calibri"/>
                <a:sym typeface="Calibri"/>
              </a:rPr>
              <a:t>FB </a:t>
            </a:r>
            <a:r>
              <a:rPr b="0" i="0" lang="en-US" sz="2000" u="none" cap="none" strike="noStrike">
                <a:solidFill>
                  <a:schemeClr val="dk1"/>
                </a:solidFill>
                <a:latin typeface="Calibri"/>
                <a:ea typeface="Calibri"/>
                <a:cs typeface="Calibri"/>
                <a:sym typeface="Calibri"/>
              </a:rPr>
              <a:t>or  </a:t>
            </a:r>
            <a:r>
              <a:rPr b="1" i="0" lang="en-US" sz="2000" u="none" cap="none" strike="noStrike">
                <a:solidFill>
                  <a:schemeClr val="dk1"/>
                </a:solidFill>
                <a:latin typeface="Calibri"/>
                <a:ea typeface="Calibri"/>
                <a:cs typeface="Calibri"/>
                <a:sym typeface="Calibri"/>
              </a:rPr>
              <a:t>Reverse Biased - RB</a:t>
            </a:r>
            <a:r>
              <a:rPr b="0" i="0" lang="en-US" sz="2000" u="none" cap="none" strike="noStrike">
                <a:solidFill>
                  <a:schemeClr val="dk1"/>
                </a:solidFill>
                <a:latin typeface="Calibri"/>
                <a:ea typeface="Calibri"/>
                <a:cs typeface="Calibri"/>
                <a:sym typeface="Calibri"/>
              </a:rPr>
              <a:t>) </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*Correct assumptions will make solving circuit easier. </a:t>
            </a:r>
            <a:endParaRPr b="0" i="0" sz="2000" u="none" cap="none" strike="noStrike">
              <a:solidFill>
                <a:schemeClr val="dk1"/>
              </a:solidFill>
              <a:latin typeface="Calibri"/>
              <a:ea typeface="Calibri"/>
              <a:cs typeface="Calibri"/>
              <a:sym typeface="Calibri"/>
            </a:endParaRPr>
          </a:p>
          <a:p>
            <a:pPr indent="-228600" lvl="1" marL="711200" marR="0" rtl="0" algn="l">
              <a:lnSpc>
                <a:spcPct val="200000"/>
              </a:lnSpc>
              <a:spcBef>
                <a:spcPts val="24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Solve</a:t>
            </a:r>
            <a:r>
              <a:rPr b="0" i="0" lang="en-US" sz="2000" u="none" cap="none" strike="noStrike">
                <a:solidFill>
                  <a:schemeClr val="dk1"/>
                </a:solidFill>
                <a:latin typeface="Calibri"/>
                <a:ea typeface="Calibri"/>
                <a:cs typeface="Calibri"/>
                <a:sym typeface="Calibri"/>
              </a:rPr>
              <a:t>: Use corresponding equation and KCL/KVL or any circuit analysis tool of your choice.</a:t>
            </a:r>
            <a:endParaRPr b="0" i="0" sz="2000" u="none" cap="none" strike="noStrike">
              <a:solidFill>
                <a:schemeClr val="dk1"/>
              </a:solidFill>
              <a:latin typeface="Calibri"/>
              <a:ea typeface="Calibri"/>
              <a:cs typeface="Calibri"/>
              <a:sym typeface="Calibri"/>
            </a:endParaRPr>
          </a:p>
          <a:p>
            <a:pPr indent="-228600" lvl="1" marL="711200" marR="17780" rtl="0" algn="l">
              <a:lnSpc>
                <a:spcPct val="200000"/>
              </a:lnSpc>
              <a:spcBef>
                <a:spcPts val="545"/>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Verify</a:t>
            </a:r>
            <a:r>
              <a:rPr b="0" i="0" lang="en-US" sz="2000" u="none" cap="none" strike="noStrike">
                <a:solidFill>
                  <a:schemeClr val="dk1"/>
                </a:solidFill>
                <a:latin typeface="Calibri"/>
                <a:ea typeface="Calibri"/>
                <a:cs typeface="Calibri"/>
                <a:sym typeface="Calibri"/>
              </a:rPr>
              <a:t>: Check if the conditions of the diodes in the chosen region </a:t>
            </a:r>
            <a:r>
              <a:rPr b="1" i="0" lang="en-US" sz="2000" u="none" cap="none" strike="noStrike">
                <a:solidFill>
                  <a:schemeClr val="dk1"/>
                </a:solidFill>
                <a:latin typeface="Calibri"/>
                <a:ea typeface="Calibri"/>
                <a:cs typeface="Calibri"/>
                <a:sym typeface="Calibri"/>
              </a:rPr>
              <a:t>(FB or RB) </a:t>
            </a:r>
            <a:r>
              <a:rPr b="0" i="0" lang="en-US" sz="2000" u="none" cap="none" strike="noStrike">
                <a:solidFill>
                  <a:schemeClr val="dk1"/>
                </a:solidFill>
                <a:latin typeface="Calibri"/>
                <a:ea typeface="Calibri"/>
                <a:cs typeface="Calibri"/>
                <a:sym typeface="Calibri"/>
              </a:rPr>
              <a:t>are satisfied. If not,  one can be sure that the other operating mode is correct</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(Ideal Diode)</a:t>
            </a:r>
            <a:endParaRPr/>
          </a:p>
        </p:txBody>
      </p:sp>
      <p:sp>
        <p:nvSpPr>
          <p:cNvPr id="496" name="Google Shape;496;p42"/>
          <p:cNvSpPr txBox="1"/>
          <p:nvPr/>
        </p:nvSpPr>
        <p:spPr>
          <a:xfrm>
            <a:off x="865516" y="1591677"/>
            <a:ext cx="3768627" cy="461665"/>
          </a:xfrm>
          <a:prstGeom prst="rect">
            <a:avLst/>
          </a:prstGeom>
          <a:blipFill rotWithShape="1">
            <a:blip r:embed="rId3">
              <a:alphaModFix/>
            </a:blip>
            <a:stretch>
              <a:fillRect b="-28945" l="-2588"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497" name="Google Shape;497;p42"/>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8" name="Google Shape;498;p42"/>
          <p:cNvPicPr preferRelativeResize="0"/>
          <p:nvPr/>
        </p:nvPicPr>
        <p:blipFill rotWithShape="1">
          <a:blip r:embed="rId4">
            <a:alphaModFix/>
          </a:blip>
          <a:srcRect b="0" l="29353" r="0" t="0"/>
          <a:stretch/>
        </p:blipFill>
        <p:spPr>
          <a:xfrm>
            <a:off x="8471359" y="4415216"/>
            <a:ext cx="3193899" cy="1994839"/>
          </a:xfrm>
          <a:prstGeom prst="rect">
            <a:avLst/>
          </a:prstGeom>
          <a:noFill/>
          <a:ln>
            <a:noFill/>
          </a:ln>
        </p:spPr>
      </p:pic>
      <p:grpSp>
        <p:nvGrpSpPr>
          <p:cNvPr id="499" name="Google Shape;499;p42"/>
          <p:cNvGrpSpPr/>
          <p:nvPr/>
        </p:nvGrpSpPr>
        <p:grpSpPr>
          <a:xfrm>
            <a:off x="7312156" y="1466059"/>
            <a:ext cx="3865567" cy="2229268"/>
            <a:chOff x="6900537" y="1167645"/>
            <a:chExt cx="4765456" cy="2596277"/>
          </a:xfrm>
        </p:grpSpPr>
        <p:pic>
          <p:nvPicPr>
            <p:cNvPr id="500" name="Google Shape;500;p42"/>
            <p:cNvPicPr preferRelativeResize="0"/>
            <p:nvPr/>
          </p:nvPicPr>
          <p:blipFill rotWithShape="1">
            <a:blip r:embed="rId5">
              <a:alphaModFix/>
            </a:blip>
            <a:srcRect b="4931" l="32804" r="0" t="5988"/>
            <a:stretch/>
          </p:blipFill>
          <p:spPr>
            <a:xfrm>
              <a:off x="8454793" y="1737277"/>
              <a:ext cx="3211200" cy="2026645"/>
            </a:xfrm>
            <a:prstGeom prst="rect">
              <a:avLst/>
            </a:prstGeom>
            <a:noFill/>
            <a:ln>
              <a:noFill/>
            </a:ln>
          </p:spPr>
        </p:pic>
        <p:sp>
          <p:nvSpPr>
            <p:cNvPr id="501" name="Google Shape;501;p42"/>
            <p:cNvSpPr txBox="1"/>
            <p:nvPr/>
          </p:nvSpPr>
          <p:spPr>
            <a:xfrm>
              <a:off x="8798328" y="1167645"/>
              <a:ext cx="2061626" cy="609359"/>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2" name="Google Shape;502;p42"/>
            <p:cNvSpPr txBox="1"/>
            <p:nvPr/>
          </p:nvSpPr>
          <p:spPr>
            <a:xfrm>
              <a:off x="6900537" y="2001234"/>
              <a:ext cx="1888724" cy="369332"/>
            </a:xfrm>
            <a:prstGeom prst="rect">
              <a:avLst/>
            </a:prstGeom>
            <a:blipFill rotWithShape="1">
              <a:blip r:embed="rId7">
                <a:alphaModFix/>
              </a:blip>
              <a:stretch>
                <a:fillRect b="-1538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grpSp>
      <p:sp>
        <p:nvSpPr>
          <p:cNvPr id="503" name="Google Shape;503;p42"/>
          <p:cNvSpPr txBox="1"/>
          <p:nvPr/>
        </p:nvSpPr>
        <p:spPr>
          <a:xfrm>
            <a:off x="6981196" y="4666578"/>
            <a:ext cx="1888724"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4" name="Google Shape;504;p42"/>
          <p:cNvSpPr txBox="1"/>
          <p:nvPr/>
        </p:nvSpPr>
        <p:spPr>
          <a:xfrm>
            <a:off x="865517" y="2108014"/>
            <a:ext cx="6565093" cy="4337406"/>
          </a:xfrm>
          <a:prstGeom prst="rect">
            <a:avLst/>
          </a:prstGeom>
          <a:blipFill rotWithShape="1">
            <a:blip r:embed="rId9">
              <a:alphaModFix/>
            </a:blip>
            <a:stretch>
              <a:fillRect b="-1404" l="-1484" r="0" t="-112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5" name="Google Shape;505;p42"/>
          <p:cNvSpPr txBox="1"/>
          <p:nvPr/>
        </p:nvSpPr>
        <p:spPr>
          <a:xfrm>
            <a:off x="8510553" y="4204594"/>
            <a:ext cx="2354362" cy="523220"/>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06" name="Google Shape;506;p42"/>
          <p:cNvSpPr/>
          <p:nvPr/>
        </p:nvSpPr>
        <p:spPr>
          <a:xfrm>
            <a:off x="2974020" y="4247669"/>
            <a:ext cx="2317072" cy="335094"/>
          </a:xfrm>
          <a:custGeom>
            <a:rect b="b" l="l" r="r" t="t"/>
            <a:pathLst>
              <a:path extrusionOk="0" h="335094" w="2317072">
                <a:moveTo>
                  <a:pt x="0" y="55850"/>
                </a:moveTo>
                <a:cubicBezTo>
                  <a:pt x="7716" y="25921"/>
                  <a:pt x="24322" y="-919"/>
                  <a:pt x="55850" y="0"/>
                </a:cubicBezTo>
                <a:cubicBezTo>
                  <a:pt x="214540" y="-7516"/>
                  <a:pt x="349708" y="48997"/>
                  <a:pt x="563086" y="0"/>
                </a:cubicBezTo>
                <a:cubicBezTo>
                  <a:pt x="776464" y="-48997"/>
                  <a:pt x="890822" y="7043"/>
                  <a:pt x="1092375" y="0"/>
                </a:cubicBezTo>
                <a:cubicBezTo>
                  <a:pt x="1293928" y="-7043"/>
                  <a:pt x="1391527" y="48920"/>
                  <a:pt x="1599610" y="0"/>
                </a:cubicBezTo>
                <a:cubicBezTo>
                  <a:pt x="1807693" y="-48920"/>
                  <a:pt x="2072982" y="58440"/>
                  <a:pt x="2261222" y="0"/>
                </a:cubicBezTo>
                <a:cubicBezTo>
                  <a:pt x="2296946" y="1115"/>
                  <a:pt x="2319933" y="21569"/>
                  <a:pt x="2317072" y="55850"/>
                </a:cubicBezTo>
                <a:cubicBezTo>
                  <a:pt x="2340310" y="136671"/>
                  <a:pt x="2307979" y="216356"/>
                  <a:pt x="2317072" y="279244"/>
                </a:cubicBezTo>
                <a:cubicBezTo>
                  <a:pt x="2321930" y="302526"/>
                  <a:pt x="2293884" y="334245"/>
                  <a:pt x="2261222" y="335094"/>
                </a:cubicBezTo>
                <a:cubicBezTo>
                  <a:pt x="2052877" y="357477"/>
                  <a:pt x="1904910" y="312989"/>
                  <a:pt x="1776040" y="335094"/>
                </a:cubicBezTo>
                <a:cubicBezTo>
                  <a:pt x="1647170" y="357199"/>
                  <a:pt x="1439324" y="281454"/>
                  <a:pt x="1246751" y="335094"/>
                </a:cubicBezTo>
                <a:cubicBezTo>
                  <a:pt x="1054178" y="388734"/>
                  <a:pt x="928468" y="284343"/>
                  <a:pt x="739515" y="335094"/>
                </a:cubicBezTo>
                <a:cubicBezTo>
                  <a:pt x="550562" y="385845"/>
                  <a:pt x="354569" y="333454"/>
                  <a:pt x="55850" y="335094"/>
                </a:cubicBezTo>
                <a:cubicBezTo>
                  <a:pt x="30204" y="342564"/>
                  <a:pt x="-2016" y="311101"/>
                  <a:pt x="0" y="279244"/>
                </a:cubicBezTo>
                <a:cubicBezTo>
                  <a:pt x="-25593" y="196198"/>
                  <a:pt x="6677" y="113041"/>
                  <a:pt x="0" y="55850"/>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p42"/>
          <p:cNvSpPr/>
          <p:nvPr/>
        </p:nvSpPr>
        <p:spPr>
          <a:xfrm>
            <a:off x="4545367" y="4892868"/>
            <a:ext cx="1189608" cy="369332"/>
          </a:xfrm>
          <a:custGeom>
            <a:rect b="b" l="l" r="r" t="t"/>
            <a:pathLst>
              <a:path extrusionOk="0" h="369332" w="1189608">
                <a:moveTo>
                  <a:pt x="0" y="61557"/>
                </a:moveTo>
                <a:cubicBezTo>
                  <a:pt x="7330" y="28430"/>
                  <a:pt x="21800" y="-7750"/>
                  <a:pt x="61557" y="0"/>
                </a:cubicBezTo>
                <a:cubicBezTo>
                  <a:pt x="249598" y="-61184"/>
                  <a:pt x="354046" y="20700"/>
                  <a:pt x="573474" y="0"/>
                </a:cubicBezTo>
                <a:cubicBezTo>
                  <a:pt x="792902" y="-20700"/>
                  <a:pt x="958957" y="43435"/>
                  <a:pt x="1128051" y="0"/>
                </a:cubicBezTo>
                <a:cubicBezTo>
                  <a:pt x="1160294" y="7849"/>
                  <a:pt x="1181014" y="28993"/>
                  <a:pt x="1189608" y="61557"/>
                </a:cubicBezTo>
                <a:cubicBezTo>
                  <a:pt x="1197268" y="168709"/>
                  <a:pt x="1160144" y="216580"/>
                  <a:pt x="1189608" y="307775"/>
                </a:cubicBezTo>
                <a:cubicBezTo>
                  <a:pt x="1191400" y="342926"/>
                  <a:pt x="1167275" y="363153"/>
                  <a:pt x="1128051" y="369332"/>
                </a:cubicBezTo>
                <a:cubicBezTo>
                  <a:pt x="899759" y="414321"/>
                  <a:pt x="700703" y="357571"/>
                  <a:pt x="573474" y="369332"/>
                </a:cubicBezTo>
                <a:cubicBezTo>
                  <a:pt x="446245" y="381093"/>
                  <a:pt x="188070" y="317069"/>
                  <a:pt x="61557" y="369332"/>
                </a:cubicBezTo>
                <a:cubicBezTo>
                  <a:pt x="27030" y="362971"/>
                  <a:pt x="0" y="340013"/>
                  <a:pt x="0" y="307775"/>
                </a:cubicBezTo>
                <a:cubicBezTo>
                  <a:pt x="-29295" y="220971"/>
                  <a:pt x="15467" y="145035"/>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500"/>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500"/>
                                        <p:tgtEl>
                                          <p:spTgt spid="5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5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43"/>
          <p:cNvPicPr preferRelativeResize="0"/>
          <p:nvPr/>
        </p:nvPicPr>
        <p:blipFill rotWithShape="1">
          <a:blip r:embed="rId3">
            <a:alphaModFix/>
          </a:blip>
          <a:srcRect b="0" l="0" r="0" t="0"/>
          <a:stretch/>
        </p:blipFill>
        <p:spPr>
          <a:xfrm>
            <a:off x="8534365" y="4700279"/>
            <a:ext cx="2857707" cy="1733194"/>
          </a:xfrm>
          <a:prstGeom prst="rect">
            <a:avLst/>
          </a:prstGeom>
          <a:noFill/>
          <a:ln>
            <a:noFill/>
          </a:ln>
        </p:spPr>
      </p:pic>
      <p:sp>
        <p:nvSpPr>
          <p:cNvPr id="513" name="Google Shape;51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(Ideal Diode)</a:t>
            </a:r>
            <a:endParaRPr/>
          </a:p>
        </p:txBody>
      </p:sp>
      <p:sp>
        <p:nvSpPr>
          <p:cNvPr id="514" name="Google Shape;514;p43"/>
          <p:cNvSpPr txBox="1"/>
          <p:nvPr/>
        </p:nvSpPr>
        <p:spPr>
          <a:xfrm>
            <a:off x="865516" y="1591677"/>
            <a:ext cx="3555563" cy="461665"/>
          </a:xfrm>
          <a:prstGeom prst="rect">
            <a:avLst/>
          </a:prstGeom>
          <a:blipFill rotWithShape="1">
            <a:blip r:embed="rId4">
              <a:alphaModFix/>
            </a:blip>
            <a:stretch>
              <a:fillRect b="-28945" l="-2743"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5" name="Google Shape;515;p43"/>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43"/>
          <p:cNvSpPr txBox="1"/>
          <p:nvPr/>
        </p:nvSpPr>
        <p:spPr>
          <a:xfrm>
            <a:off x="8851576" y="1466059"/>
            <a:ext cx="1593770" cy="52322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7" name="Google Shape;517;p43"/>
          <p:cNvSpPr txBox="1"/>
          <p:nvPr/>
        </p:nvSpPr>
        <p:spPr>
          <a:xfrm>
            <a:off x="7312156" y="2181812"/>
            <a:ext cx="1532065" cy="317123"/>
          </a:xfrm>
          <a:prstGeom prst="rect">
            <a:avLst/>
          </a:prstGeom>
          <a:blipFill rotWithShape="1">
            <a:blip r:embed="rId6">
              <a:alphaModFix/>
            </a:blip>
            <a:stretch>
              <a:fillRect b="-1538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8" name="Google Shape;518;p43"/>
          <p:cNvSpPr txBox="1"/>
          <p:nvPr/>
        </p:nvSpPr>
        <p:spPr>
          <a:xfrm>
            <a:off x="7133826" y="4790307"/>
            <a:ext cx="1888724"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19" name="Google Shape;519;p43"/>
          <p:cNvSpPr txBox="1"/>
          <p:nvPr/>
        </p:nvSpPr>
        <p:spPr>
          <a:xfrm>
            <a:off x="865517" y="2108014"/>
            <a:ext cx="6565093" cy="4337406"/>
          </a:xfrm>
          <a:prstGeom prst="rect">
            <a:avLst/>
          </a:prstGeom>
          <a:blipFill rotWithShape="1">
            <a:blip r:embed="rId8">
              <a:alphaModFix/>
            </a:blip>
            <a:stretch>
              <a:fillRect b="-1404" l="-1484" r="0" t="-112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20" name="Google Shape;520;p43"/>
          <p:cNvSpPr txBox="1"/>
          <p:nvPr/>
        </p:nvSpPr>
        <p:spPr>
          <a:xfrm>
            <a:off x="8471280" y="4204594"/>
            <a:ext cx="2354362" cy="52322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521" name="Google Shape;521;p43"/>
          <p:cNvPicPr preferRelativeResize="0"/>
          <p:nvPr/>
        </p:nvPicPr>
        <p:blipFill rotWithShape="1">
          <a:blip r:embed="rId10">
            <a:alphaModFix/>
          </a:blip>
          <a:srcRect b="0" l="0" r="0" t="0"/>
          <a:stretch/>
        </p:blipFill>
        <p:spPr>
          <a:xfrm>
            <a:off x="8510553" y="1989279"/>
            <a:ext cx="2686050" cy="1866900"/>
          </a:xfrm>
          <a:prstGeom prst="rect">
            <a:avLst/>
          </a:prstGeom>
          <a:noFill/>
          <a:ln>
            <a:noFill/>
          </a:ln>
        </p:spPr>
      </p:pic>
      <p:sp>
        <p:nvSpPr>
          <p:cNvPr id="522" name="Google Shape;522;p43"/>
          <p:cNvSpPr txBox="1"/>
          <p:nvPr/>
        </p:nvSpPr>
        <p:spPr>
          <a:xfrm>
            <a:off x="10720206" y="5287272"/>
            <a:ext cx="1212553" cy="369332"/>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23" name="Google Shape;523;p43"/>
          <p:cNvSpPr txBox="1"/>
          <p:nvPr/>
        </p:nvSpPr>
        <p:spPr>
          <a:xfrm>
            <a:off x="8862538" y="5007406"/>
            <a:ext cx="1428854" cy="369332"/>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24" name="Google Shape;524;p43"/>
          <p:cNvSpPr/>
          <p:nvPr/>
        </p:nvSpPr>
        <p:spPr>
          <a:xfrm>
            <a:off x="4669653" y="4892868"/>
            <a:ext cx="1360417" cy="369332"/>
          </a:xfrm>
          <a:custGeom>
            <a:rect b="b" l="l" r="r" t="t"/>
            <a:pathLst>
              <a:path extrusionOk="0" h="369332" w="1360417">
                <a:moveTo>
                  <a:pt x="0" y="61557"/>
                </a:moveTo>
                <a:cubicBezTo>
                  <a:pt x="7330" y="28430"/>
                  <a:pt x="21800" y="-7750"/>
                  <a:pt x="61557" y="0"/>
                </a:cubicBezTo>
                <a:cubicBezTo>
                  <a:pt x="222108" y="-13574"/>
                  <a:pt x="355708" y="11776"/>
                  <a:pt x="449245" y="0"/>
                </a:cubicBezTo>
                <a:cubicBezTo>
                  <a:pt x="542782" y="-11776"/>
                  <a:pt x="684900" y="7639"/>
                  <a:pt x="849307" y="0"/>
                </a:cubicBezTo>
                <a:cubicBezTo>
                  <a:pt x="1013714" y="-7639"/>
                  <a:pt x="1196869" y="37340"/>
                  <a:pt x="1298860" y="0"/>
                </a:cubicBezTo>
                <a:cubicBezTo>
                  <a:pt x="1334116" y="3830"/>
                  <a:pt x="1360670" y="35054"/>
                  <a:pt x="1360417" y="61557"/>
                </a:cubicBezTo>
                <a:cubicBezTo>
                  <a:pt x="1374501" y="184373"/>
                  <a:pt x="1347495" y="229194"/>
                  <a:pt x="1360417" y="307775"/>
                </a:cubicBezTo>
                <a:cubicBezTo>
                  <a:pt x="1365773" y="346795"/>
                  <a:pt x="1329148" y="365552"/>
                  <a:pt x="1298860" y="369332"/>
                </a:cubicBezTo>
                <a:cubicBezTo>
                  <a:pt x="1139100" y="403528"/>
                  <a:pt x="975879" y="326917"/>
                  <a:pt x="874053" y="369332"/>
                </a:cubicBezTo>
                <a:cubicBezTo>
                  <a:pt x="772227" y="411747"/>
                  <a:pt x="597328" y="341904"/>
                  <a:pt x="473991" y="369332"/>
                </a:cubicBezTo>
                <a:cubicBezTo>
                  <a:pt x="350654" y="396760"/>
                  <a:pt x="264261" y="339467"/>
                  <a:pt x="61557" y="369332"/>
                </a:cubicBezTo>
                <a:cubicBezTo>
                  <a:pt x="29143" y="377063"/>
                  <a:pt x="4410" y="346958"/>
                  <a:pt x="0" y="307775"/>
                </a:cubicBezTo>
                <a:cubicBezTo>
                  <a:pt x="-1779" y="188557"/>
                  <a:pt x="8239" y="183709"/>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500"/>
                                        <p:tgtEl>
                                          <p:spTgt spid="518"/>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500"/>
                                        <p:tgtEl>
                                          <p:spTgt spid="52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par>
                                <p:cTn fill="hold" nodeType="with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5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5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pic>
        <p:nvPicPr>
          <p:cNvPr id="529" name="Google Shape;529;p44"/>
          <p:cNvPicPr preferRelativeResize="0"/>
          <p:nvPr/>
        </p:nvPicPr>
        <p:blipFill rotWithShape="1">
          <a:blip r:embed="rId3">
            <a:alphaModFix/>
          </a:blip>
          <a:srcRect b="0" l="0" r="0" t="0"/>
          <a:stretch/>
        </p:blipFill>
        <p:spPr>
          <a:xfrm>
            <a:off x="8510553" y="4648923"/>
            <a:ext cx="2942383" cy="1784550"/>
          </a:xfrm>
          <a:prstGeom prst="rect">
            <a:avLst/>
          </a:prstGeom>
          <a:noFill/>
          <a:ln>
            <a:noFill/>
          </a:ln>
        </p:spPr>
      </p:pic>
      <p:sp>
        <p:nvSpPr>
          <p:cNvPr id="530" name="Google Shape;53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(Ideal Diode)</a:t>
            </a:r>
            <a:endParaRPr/>
          </a:p>
        </p:txBody>
      </p:sp>
      <p:sp>
        <p:nvSpPr>
          <p:cNvPr id="531" name="Google Shape;531;p44"/>
          <p:cNvSpPr txBox="1"/>
          <p:nvPr/>
        </p:nvSpPr>
        <p:spPr>
          <a:xfrm>
            <a:off x="865516" y="1591677"/>
            <a:ext cx="3555563" cy="461665"/>
          </a:xfrm>
          <a:prstGeom prst="rect">
            <a:avLst/>
          </a:prstGeom>
          <a:blipFill rotWithShape="1">
            <a:blip r:embed="rId4">
              <a:alphaModFix/>
            </a:blip>
            <a:stretch>
              <a:fillRect b="-28945" l="-2743"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32" name="Google Shape;532;p44"/>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p44"/>
          <p:cNvSpPr txBox="1"/>
          <p:nvPr/>
        </p:nvSpPr>
        <p:spPr>
          <a:xfrm>
            <a:off x="8851576" y="1466059"/>
            <a:ext cx="1593770" cy="52322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34" name="Google Shape;534;p44"/>
          <p:cNvSpPr txBox="1"/>
          <p:nvPr/>
        </p:nvSpPr>
        <p:spPr>
          <a:xfrm>
            <a:off x="7312156" y="2181812"/>
            <a:ext cx="1532065" cy="317123"/>
          </a:xfrm>
          <a:prstGeom prst="rect">
            <a:avLst/>
          </a:prstGeom>
          <a:blipFill rotWithShape="1">
            <a:blip r:embed="rId6">
              <a:alphaModFix/>
            </a:blip>
            <a:stretch>
              <a:fillRect b="-1538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35" name="Google Shape;535;p44"/>
          <p:cNvSpPr txBox="1"/>
          <p:nvPr/>
        </p:nvSpPr>
        <p:spPr>
          <a:xfrm>
            <a:off x="7133826" y="4790307"/>
            <a:ext cx="1888724"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36" name="Google Shape;536;p44"/>
          <p:cNvSpPr txBox="1"/>
          <p:nvPr/>
        </p:nvSpPr>
        <p:spPr>
          <a:xfrm>
            <a:off x="865517" y="2108014"/>
            <a:ext cx="6565093" cy="3816429"/>
          </a:xfrm>
          <a:prstGeom prst="rect">
            <a:avLst/>
          </a:prstGeom>
          <a:blipFill rotWithShape="1">
            <a:blip r:embed="rId8">
              <a:alphaModFix/>
            </a:blip>
            <a:stretch>
              <a:fillRect b="0" l="-1484" r="0" t="-127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37" name="Google Shape;537;p44"/>
          <p:cNvSpPr txBox="1"/>
          <p:nvPr/>
        </p:nvSpPr>
        <p:spPr>
          <a:xfrm>
            <a:off x="8624632" y="4345979"/>
            <a:ext cx="2095574" cy="400110"/>
          </a:xfrm>
          <a:prstGeom prst="rect">
            <a:avLst/>
          </a:prstGeom>
          <a:blipFill rotWithShape="1">
            <a:blip r:embed="rId9">
              <a:alphaModFix/>
            </a:blip>
            <a:stretch>
              <a:fillRect b="-151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538" name="Google Shape;538;p44"/>
          <p:cNvPicPr preferRelativeResize="0"/>
          <p:nvPr/>
        </p:nvPicPr>
        <p:blipFill rotWithShape="1">
          <a:blip r:embed="rId10">
            <a:alphaModFix/>
          </a:blip>
          <a:srcRect b="0" l="0" r="0" t="0"/>
          <a:stretch/>
        </p:blipFill>
        <p:spPr>
          <a:xfrm>
            <a:off x="8510553" y="1989279"/>
            <a:ext cx="2686050" cy="1866900"/>
          </a:xfrm>
          <a:prstGeom prst="rect">
            <a:avLst/>
          </a:prstGeom>
          <a:noFill/>
          <a:ln>
            <a:noFill/>
          </a:ln>
        </p:spPr>
      </p:pic>
      <p:sp>
        <p:nvSpPr>
          <p:cNvPr id="539" name="Google Shape;539;p44"/>
          <p:cNvSpPr txBox="1"/>
          <p:nvPr/>
        </p:nvSpPr>
        <p:spPr>
          <a:xfrm>
            <a:off x="10720206" y="5287272"/>
            <a:ext cx="1212553" cy="369332"/>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40" name="Google Shape;540;p44"/>
          <p:cNvSpPr txBox="1"/>
          <p:nvPr/>
        </p:nvSpPr>
        <p:spPr>
          <a:xfrm>
            <a:off x="8862538" y="5007406"/>
            <a:ext cx="1428854" cy="369332"/>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500"/>
                                        <p:tgtEl>
                                          <p:spTgt spid="532"/>
                                        </p:tgtEl>
                                      </p:cBhvr>
                                    </p:animEffect>
                                  </p:childTnLst>
                                </p:cTn>
                              </p:par>
                              <p:par>
                                <p:cTn fill="hold" nodeType="with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500"/>
                                        <p:tgtEl>
                                          <p:spTgt spid="535"/>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500"/>
                                        <p:tgtEl>
                                          <p:spTgt spid="5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500"/>
                                        <p:tgtEl>
                                          <p:spTgt spid="5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500"/>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descr="A graph of a function" id="545" name="Google Shape;545;p45"/>
          <p:cNvPicPr preferRelativeResize="0"/>
          <p:nvPr>
            <p:ph idx="1" type="body"/>
          </p:nvPr>
        </p:nvPicPr>
        <p:blipFill rotWithShape="1">
          <a:blip r:embed="rId3">
            <a:alphaModFix/>
          </a:blip>
          <a:srcRect b="0" l="0" r="0" t="0"/>
          <a:stretch/>
        </p:blipFill>
        <p:spPr>
          <a:xfrm>
            <a:off x="6770914" y="1702902"/>
            <a:ext cx="4582886" cy="4582886"/>
          </a:xfrm>
          <a:prstGeom prst="rect">
            <a:avLst/>
          </a:prstGeom>
          <a:noFill/>
          <a:ln>
            <a:noFill/>
          </a:ln>
        </p:spPr>
      </p:pic>
      <p:pic>
        <p:nvPicPr>
          <p:cNvPr id="546" name="Google Shape;546;p45"/>
          <p:cNvPicPr preferRelativeResize="0"/>
          <p:nvPr/>
        </p:nvPicPr>
        <p:blipFill rotWithShape="1">
          <a:blip r:embed="rId4">
            <a:alphaModFix/>
          </a:blip>
          <a:srcRect b="0" l="0" r="0" t="0"/>
          <a:stretch/>
        </p:blipFill>
        <p:spPr>
          <a:xfrm>
            <a:off x="8764708" y="2921352"/>
            <a:ext cx="2484696" cy="854454"/>
          </a:xfrm>
          <a:prstGeom prst="rect">
            <a:avLst/>
          </a:prstGeom>
          <a:noFill/>
          <a:ln>
            <a:noFill/>
          </a:ln>
        </p:spPr>
      </p:pic>
      <p:sp>
        <p:nvSpPr>
          <p:cNvPr id="547" name="Google Shape;547;p45"/>
          <p:cNvSpPr txBox="1"/>
          <p:nvPr/>
        </p:nvSpPr>
        <p:spPr>
          <a:xfrm>
            <a:off x="8671385" y="2517595"/>
            <a:ext cx="2671339" cy="3105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Forward Bias</a:t>
            </a:r>
            <a:endParaRPr/>
          </a:p>
        </p:txBody>
      </p:sp>
      <p:sp>
        <p:nvSpPr>
          <p:cNvPr id="548" name="Google Shape;548;p45"/>
          <p:cNvSpPr txBox="1"/>
          <p:nvPr/>
        </p:nvSpPr>
        <p:spPr>
          <a:xfrm>
            <a:off x="7967502" y="4551912"/>
            <a:ext cx="1342291" cy="369332"/>
          </a:xfrm>
          <a:prstGeom prst="rect">
            <a:avLst/>
          </a:prstGeom>
          <a:blipFill rotWithShape="1">
            <a:blip r:embed="rId5">
              <a:alphaModFix/>
            </a:blip>
            <a:stretch>
              <a:fillRect b="-26666" l="0" r="-3181"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49" name="Google Shape;549;p45"/>
          <p:cNvSpPr txBox="1"/>
          <p:nvPr/>
        </p:nvSpPr>
        <p:spPr>
          <a:xfrm>
            <a:off x="838200" y="1922490"/>
            <a:ext cx="5533571" cy="461665"/>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 Constant Voltage Drop (CVD) Model:</a:t>
            </a:r>
            <a:endParaRPr/>
          </a:p>
        </p:txBody>
      </p:sp>
      <p:sp>
        <p:nvSpPr>
          <p:cNvPr id="550" name="Google Shape;550;p45"/>
          <p:cNvSpPr txBox="1"/>
          <p:nvPr/>
        </p:nvSpPr>
        <p:spPr>
          <a:xfrm>
            <a:off x="835601" y="5318805"/>
            <a:ext cx="4133964" cy="923330"/>
          </a:xfrm>
          <a:prstGeom prst="rect">
            <a:avLst/>
          </a:prstGeom>
          <a:blipFill rotWithShape="1">
            <a:blip r:embed="rId6">
              <a:alphaModFix/>
            </a:blip>
            <a:stretch>
              <a:fillRect b="-9933" l="-1179" r="0" t="-397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51" name="Google Shape;551;p45"/>
          <p:cNvSpPr txBox="1"/>
          <p:nvPr/>
        </p:nvSpPr>
        <p:spPr>
          <a:xfrm>
            <a:off x="10504400" y="4476799"/>
            <a:ext cx="849400" cy="369332"/>
          </a:xfrm>
          <a:prstGeom prst="rect">
            <a:avLst/>
          </a:prstGeom>
          <a:blipFill rotWithShape="1">
            <a:blip r:embed="rId7">
              <a:alphaModFix/>
            </a:blip>
            <a:stretch>
              <a:fillRect b="-1475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52" name="Google Shape;552;p45"/>
          <p:cNvSpPr txBox="1"/>
          <p:nvPr/>
        </p:nvSpPr>
        <p:spPr>
          <a:xfrm>
            <a:off x="6726625" y="5059743"/>
            <a:ext cx="1189877" cy="646331"/>
          </a:xfrm>
          <a:prstGeom prst="rect">
            <a:avLst/>
          </a:prstGeom>
          <a:blipFill rotWithShape="1">
            <a:blip r:embed="rId8">
              <a:alphaModFix/>
            </a:blip>
            <a:stretch>
              <a:fillRect b="-941"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53" name="Google Shape;553;p45"/>
          <p:cNvSpPr txBox="1"/>
          <p:nvPr/>
        </p:nvSpPr>
        <p:spPr>
          <a:xfrm>
            <a:off x="5672441" y="2586821"/>
            <a:ext cx="1926116" cy="376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Reverse Bias</a:t>
            </a:r>
            <a:endParaRPr/>
          </a:p>
        </p:txBody>
      </p:sp>
      <p:pic>
        <p:nvPicPr>
          <p:cNvPr id="554" name="Google Shape;554;p45"/>
          <p:cNvPicPr preferRelativeResize="0"/>
          <p:nvPr/>
        </p:nvPicPr>
        <p:blipFill rotWithShape="1">
          <a:blip r:embed="rId9">
            <a:alphaModFix/>
          </a:blip>
          <a:srcRect b="0" l="0" r="0" t="0"/>
          <a:stretch/>
        </p:blipFill>
        <p:spPr>
          <a:xfrm>
            <a:off x="5709340" y="2937857"/>
            <a:ext cx="2711589" cy="660434"/>
          </a:xfrm>
          <a:prstGeom prst="rect">
            <a:avLst/>
          </a:prstGeom>
          <a:noFill/>
          <a:ln>
            <a:noFill/>
          </a:ln>
        </p:spPr>
      </p:pic>
      <p:sp>
        <p:nvSpPr>
          <p:cNvPr id="555" name="Google Shape;555;p45"/>
          <p:cNvSpPr txBox="1"/>
          <p:nvPr/>
        </p:nvSpPr>
        <p:spPr>
          <a:xfrm>
            <a:off x="9412115" y="5052924"/>
            <a:ext cx="1189878" cy="646331"/>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56" name="Google Shape;55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pic>
        <p:nvPicPr>
          <p:cNvPr id="557" name="Google Shape;557;p45"/>
          <p:cNvPicPr preferRelativeResize="0"/>
          <p:nvPr/>
        </p:nvPicPr>
        <p:blipFill rotWithShape="1">
          <a:blip r:embed="rId11">
            <a:alphaModFix/>
          </a:blip>
          <a:srcRect b="0" l="0" r="0" t="0"/>
          <a:stretch/>
        </p:blipFill>
        <p:spPr>
          <a:xfrm>
            <a:off x="1746040" y="2469957"/>
            <a:ext cx="3675047" cy="1672019"/>
          </a:xfrm>
          <a:prstGeom prst="rect">
            <a:avLst/>
          </a:prstGeom>
          <a:noFill/>
          <a:ln>
            <a:noFill/>
          </a:ln>
        </p:spPr>
      </p:pic>
      <p:sp>
        <p:nvSpPr>
          <p:cNvPr id="558" name="Google Shape;558;p45"/>
          <p:cNvSpPr txBox="1"/>
          <p:nvPr/>
        </p:nvSpPr>
        <p:spPr>
          <a:xfrm>
            <a:off x="6792845" y="1708688"/>
            <a:ext cx="916648" cy="369332"/>
          </a:xfrm>
          <a:prstGeom prst="rect">
            <a:avLst/>
          </a:prstGeom>
          <a:blipFill rotWithShape="1">
            <a:blip r:embed="rId12">
              <a:alphaModFix/>
            </a:blip>
            <a:stretch>
              <a:fillRect b="-14753" l="0" r="-264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cxnSp>
        <p:nvCxnSpPr>
          <p:cNvPr id="559" name="Google Shape;559;p45"/>
          <p:cNvCxnSpPr/>
          <p:nvPr/>
        </p:nvCxnSpPr>
        <p:spPr>
          <a:xfrm>
            <a:off x="6770914" y="4230804"/>
            <a:ext cx="1790544" cy="0"/>
          </a:xfrm>
          <a:prstGeom prst="straightConnector1">
            <a:avLst/>
          </a:prstGeom>
          <a:noFill/>
          <a:ln cap="flat" cmpd="sng" w="57150">
            <a:solidFill>
              <a:srgbClr val="FF0000"/>
            </a:solidFill>
            <a:prstDash val="solid"/>
            <a:miter lim="800000"/>
            <a:headEnd len="sm" w="sm" type="none"/>
            <a:tailEnd len="sm" w="sm" type="none"/>
          </a:ln>
        </p:spPr>
      </p:cxnSp>
      <p:cxnSp>
        <p:nvCxnSpPr>
          <p:cNvPr id="560" name="Google Shape;560;p45"/>
          <p:cNvCxnSpPr/>
          <p:nvPr/>
        </p:nvCxnSpPr>
        <p:spPr>
          <a:xfrm rot="10800000">
            <a:off x="8561458" y="1702902"/>
            <a:ext cx="0" cy="2527902"/>
          </a:xfrm>
          <a:prstGeom prst="straightConnector1">
            <a:avLst/>
          </a:prstGeom>
          <a:noFill/>
          <a:ln cap="flat" cmpd="sng" w="57150">
            <a:solidFill>
              <a:srgbClr val="FF0000"/>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500"/>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500"/>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5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600"/>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4" name="Shape 564"/>
        <p:cNvGrpSpPr/>
        <p:nvPr/>
      </p:nvGrpSpPr>
      <p:grpSpPr>
        <a:xfrm>
          <a:off x="0" y="0"/>
          <a:ext cx="0" cy="0"/>
          <a:chOff x="0" y="0"/>
          <a:chExt cx="0" cy="0"/>
        </a:xfrm>
      </p:grpSpPr>
      <p:sp>
        <p:nvSpPr>
          <p:cNvPr id="565" name="Google Shape;565;p46"/>
          <p:cNvSpPr txBox="1"/>
          <p:nvPr/>
        </p:nvSpPr>
        <p:spPr>
          <a:xfrm>
            <a:off x="835600" y="3166327"/>
            <a:ext cx="1926116" cy="376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Reverse Bias</a:t>
            </a:r>
            <a:endParaRPr/>
          </a:p>
        </p:txBody>
      </p:sp>
      <p:sp>
        <p:nvSpPr>
          <p:cNvPr id="566" name="Google Shape;566;p46"/>
          <p:cNvSpPr txBox="1"/>
          <p:nvPr/>
        </p:nvSpPr>
        <p:spPr>
          <a:xfrm>
            <a:off x="838200" y="1922490"/>
            <a:ext cx="5533571" cy="461665"/>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 Constant Voltage Drop (CVD) Model:</a:t>
            </a:r>
            <a:endParaRPr/>
          </a:p>
        </p:txBody>
      </p:sp>
      <p:sp>
        <p:nvSpPr>
          <p:cNvPr id="567" name="Google Shape;567;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sp>
        <p:nvSpPr>
          <p:cNvPr id="568" name="Google Shape;568;p46"/>
          <p:cNvSpPr txBox="1"/>
          <p:nvPr/>
        </p:nvSpPr>
        <p:spPr>
          <a:xfrm>
            <a:off x="3899643" y="3173448"/>
            <a:ext cx="2249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Forward Bias</a:t>
            </a:r>
            <a:endParaRPr/>
          </a:p>
        </p:txBody>
      </p:sp>
      <p:sp>
        <p:nvSpPr>
          <p:cNvPr id="569" name="Google Shape;569;p46"/>
          <p:cNvSpPr txBox="1"/>
          <p:nvPr/>
        </p:nvSpPr>
        <p:spPr>
          <a:xfrm>
            <a:off x="4775672" y="5005703"/>
            <a:ext cx="1027076" cy="36933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0" name="Google Shape;570;p46"/>
          <p:cNvSpPr txBox="1"/>
          <p:nvPr/>
        </p:nvSpPr>
        <p:spPr>
          <a:xfrm>
            <a:off x="967145" y="4518879"/>
            <a:ext cx="808811" cy="369332"/>
          </a:xfrm>
          <a:prstGeom prst="rect">
            <a:avLst/>
          </a:prstGeom>
          <a:blipFill rotWithShape="1">
            <a:blip r:embed="rId4">
              <a:alphaModFix/>
            </a:blip>
            <a:stretch>
              <a:fillRect b="-819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571" name="Google Shape;571;p46"/>
          <p:cNvPicPr preferRelativeResize="0"/>
          <p:nvPr/>
        </p:nvPicPr>
        <p:blipFill rotWithShape="1">
          <a:blip r:embed="rId5">
            <a:alphaModFix/>
          </a:blip>
          <a:srcRect b="0" l="0" r="0" t="0"/>
          <a:stretch/>
        </p:blipFill>
        <p:spPr>
          <a:xfrm>
            <a:off x="3980862" y="3522943"/>
            <a:ext cx="2484696" cy="854454"/>
          </a:xfrm>
          <a:prstGeom prst="rect">
            <a:avLst/>
          </a:prstGeom>
          <a:noFill/>
          <a:ln>
            <a:noFill/>
          </a:ln>
        </p:spPr>
      </p:pic>
      <p:pic>
        <p:nvPicPr>
          <p:cNvPr id="572" name="Google Shape;572;p46"/>
          <p:cNvPicPr preferRelativeResize="0"/>
          <p:nvPr/>
        </p:nvPicPr>
        <p:blipFill rotWithShape="1">
          <a:blip r:embed="rId6">
            <a:alphaModFix/>
          </a:blip>
          <a:srcRect b="0" l="0" r="0" t="0"/>
          <a:stretch/>
        </p:blipFill>
        <p:spPr>
          <a:xfrm>
            <a:off x="910249" y="3635897"/>
            <a:ext cx="2442551" cy="594907"/>
          </a:xfrm>
          <a:prstGeom prst="rect">
            <a:avLst/>
          </a:prstGeom>
          <a:noFill/>
          <a:ln>
            <a:noFill/>
          </a:ln>
        </p:spPr>
      </p:pic>
      <p:sp>
        <p:nvSpPr>
          <p:cNvPr id="573" name="Google Shape;573;p46"/>
          <p:cNvSpPr txBox="1"/>
          <p:nvPr/>
        </p:nvSpPr>
        <p:spPr>
          <a:xfrm>
            <a:off x="4708328" y="4458335"/>
            <a:ext cx="1153329" cy="369332"/>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descr="A graph of a function" id="574" name="Google Shape;574;p46"/>
          <p:cNvPicPr preferRelativeResize="0"/>
          <p:nvPr/>
        </p:nvPicPr>
        <p:blipFill rotWithShape="1">
          <a:blip r:embed="rId8">
            <a:alphaModFix/>
          </a:blip>
          <a:srcRect b="0" l="0" r="0" t="0"/>
          <a:stretch/>
        </p:blipFill>
        <p:spPr>
          <a:xfrm>
            <a:off x="6770914" y="1702902"/>
            <a:ext cx="4582886" cy="4582886"/>
          </a:xfrm>
          <a:prstGeom prst="rect">
            <a:avLst/>
          </a:prstGeom>
          <a:noFill/>
          <a:ln>
            <a:noFill/>
          </a:ln>
        </p:spPr>
      </p:pic>
      <p:sp>
        <p:nvSpPr>
          <p:cNvPr id="575" name="Google Shape;575;p46"/>
          <p:cNvSpPr txBox="1"/>
          <p:nvPr/>
        </p:nvSpPr>
        <p:spPr>
          <a:xfrm>
            <a:off x="7967502" y="4551912"/>
            <a:ext cx="1342291" cy="369332"/>
          </a:xfrm>
          <a:prstGeom prst="rect">
            <a:avLst/>
          </a:prstGeom>
          <a:blipFill rotWithShape="1">
            <a:blip r:embed="rId9">
              <a:alphaModFix/>
            </a:blip>
            <a:stretch>
              <a:fillRect b="-26666" l="0" r="-3181"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6" name="Google Shape;576;p46"/>
          <p:cNvSpPr txBox="1"/>
          <p:nvPr/>
        </p:nvSpPr>
        <p:spPr>
          <a:xfrm>
            <a:off x="10504400" y="4476799"/>
            <a:ext cx="849400" cy="369332"/>
          </a:xfrm>
          <a:prstGeom prst="rect">
            <a:avLst/>
          </a:prstGeom>
          <a:blipFill rotWithShape="1">
            <a:blip r:embed="rId10">
              <a:alphaModFix/>
            </a:blip>
            <a:stretch>
              <a:fillRect b="-1475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7" name="Google Shape;577;p46"/>
          <p:cNvSpPr txBox="1"/>
          <p:nvPr/>
        </p:nvSpPr>
        <p:spPr>
          <a:xfrm>
            <a:off x="6770914" y="1708688"/>
            <a:ext cx="938579" cy="369332"/>
          </a:xfrm>
          <a:prstGeom prst="rect">
            <a:avLst/>
          </a:prstGeom>
          <a:blipFill rotWithShape="1">
            <a:blip r:embed="rId11">
              <a:alphaModFix/>
            </a:blip>
            <a:stretch>
              <a:fillRect b="-14753" l="0" r="-129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78" name="Google Shape;578;p46"/>
          <p:cNvSpPr txBox="1"/>
          <p:nvPr/>
        </p:nvSpPr>
        <p:spPr>
          <a:xfrm>
            <a:off x="835601" y="5318805"/>
            <a:ext cx="4133964" cy="923330"/>
          </a:xfrm>
          <a:prstGeom prst="rect">
            <a:avLst/>
          </a:prstGeom>
          <a:blipFill rotWithShape="1">
            <a:blip r:embed="rId12">
              <a:alphaModFix/>
            </a:blip>
            <a:stretch>
              <a:fillRect b="-9933" l="-1179" r="0" t="-397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200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par>
                                <p:cTn fill="hold" nodeType="withEffect" presetClass="entr" presetID="10" presetSubtype="0">
                                  <p:stCondLst>
                                    <p:cond delay="100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(CVD Diode)</a:t>
            </a:r>
            <a:endParaRPr/>
          </a:p>
        </p:txBody>
      </p:sp>
      <p:sp>
        <p:nvSpPr>
          <p:cNvPr id="584" name="Google Shape;584;p47"/>
          <p:cNvSpPr txBox="1"/>
          <p:nvPr/>
        </p:nvSpPr>
        <p:spPr>
          <a:xfrm>
            <a:off x="865516" y="1591677"/>
            <a:ext cx="3768627" cy="461665"/>
          </a:xfrm>
          <a:prstGeom prst="rect">
            <a:avLst/>
          </a:prstGeom>
          <a:blipFill rotWithShape="1">
            <a:blip r:embed="rId3">
              <a:alphaModFix/>
            </a:blip>
            <a:stretch>
              <a:fillRect b="-28945" l="-2588"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85" name="Google Shape;585;p47"/>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47"/>
          <p:cNvSpPr txBox="1"/>
          <p:nvPr/>
        </p:nvSpPr>
        <p:spPr>
          <a:xfrm>
            <a:off x="8851576" y="1466059"/>
            <a:ext cx="1672317" cy="52322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87" name="Google Shape;587;p47"/>
          <p:cNvSpPr txBox="1"/>
          <p:nvPr/>
        </p:nvSpPr>
        <p:spPr>
          <a:xfrm>
            <a:off x="7312156" y="2181812"/>
            <a:ext cx="1532065" cy="317123"/>
          </a:xfrm>
          <a:prstGeom prst="rect">
            <a:avLst/>
          </a:prstGeom>
          <a:blipFill rotWithShape="1">
            <a:blip r:embed="rId5">
              <a:alphaModFix/>
            </a:blip>
            <a:stretch>
              <a:fillRect b="-1538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88" name="Google Shape;588;p47"/>
          <p:cNvSpPr txBox="1"/>
          <p:nvPr/>
        </p:nvSpPr>
        <p:spPr>
          <a:xfrm>
            <a:off x="6617211" y="4861890"/>
            <a:ext cx="1888724"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89" name="Google Shape;589;p47"/>
          <p:cNvSpPr txBox="1"/>
          <p:nvPr/>
        </p:nvSpPr>
        <p:spPr>
          <a:xfrm>
            <a:off x="865517" y="2108014"/>
            <a:ext cx="6565093" cy="4039247"/>
          </a:xfrm>
          <a:prstGeom prst="rect">
            <a:avLst/>
          </a:prstGeom>
          <a:blipFill rotWithShape="1">
            <a:blip r:embed="rId7">
              <a:alphaModFix/>
            </a:blip>
            <a:stretch>
              <a:fillRect b="-1510" l="-1484" r="0" t="-120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590" name="Google Shape;590;p47"/>
          <p:cNvSpPr/>
          <p:nvPr/>
        </p:nvSpPr>
        <p:spPr>
          <a:xfrm>
            <a:off x="3009530" y="4247669"/>
            <a:ext cx="2281561" cy="335094"/>
          </a:xfrm>
          <a:custGeom>
            <a:rect b="b" l="l" r="r" t="t"/>
            <a:pathLst>
              <a:path extrusionOk="0" h="335094" w="2281561">
                <a:moveTo>
                  <a:pt x="0" y="55850"/>
                </a:moveTo>
                <a:cubicBezTo>
                  <a:pt x="7716" y="25921"/>
                  <a:pt x="24322" y="-919"/>
                  <a:pt x="55850" y="0"/>
                </a:cubicBezTo>
                <a:cubicBezTo>
                  <a:pt x="198008" y="-314"/>
                  <a:pt x="319474" y="45357"/>
                  <a:pt x="554918" y="0"/>
                </a:cubicBezTo>
                <a:cubicBezTo>
                  <a:pt x="790362" y="-45357"/>
                  <a:pt x="830475" y="52792"/>
                  <a:pt x="1075685" y="0"/>
                </a:cubicBezTo>
                <a:cubicBezTo>
                  <a:pt x="1320895" y="-52792"/>
                  <a:pt x="1392741" y="7791"/>
                  <a:pt x="1574753" y="0"/>
                </a:cubicBezTo>
                <a:cubicBezTo>
                  <a:pt x="1756765" y="-7791"/>
                  <a:pt x="1990874" y="47789"/>
                  <a:pt x="2225711" y="0"/>
                </a:cubicBezTo>
                <a:cubicBezTo>
                  <a:pt x="2261435" y="1115"/>
                  <a:pt x="2284422" y="21569"/>
                  <a:pt x="2281561" y="55850"/>
                </a:cubicBezTo>
                <a:cubicBezTo>
                  <a:pt x="2304799" y="136671"/>
                  <a:pt x="2272468" y="216356"/>
                  <a:pt x="2281561" y="279244"/>
                </a:cubicBezTo>
                <a:cubicBezTo>
                  <a:pt x="2286419" y="302526"/>
                  <a:pt x="2258373" y="334245"/>
                  <a:pt x="2225711" y="335094"/>
                </a:cubicBezTo>
                <a:cubicBezTo>
                  <a:pt x="1994342" y="335508"/>
                  <a:pt x="1942539" y="307726"/>
                  <a:pt x="1748342" y="335094"/>
                </a:cubicBezTo>
                <a:cubicBezTo>
                  <a:pt x="1554145" y="362462"/>
                  <a:pt x="1332032" y="285016"/>
                  <a:pt x="1227575" y="335094"/>
                </a:cubicBezTo>
                <a:cubicBezTo>
                  <a:pt x="1123118" y="385172"/>
                  <a:pt x="893969" y="287743"/>
                  <a:pt x="728507" y="335094"/>
                </a:cubicBezTo>
                <a:cubicBezTo>
                  <a:pt x="563045" y="382445"/>
                  <a:pt x="387167" y="295029"/>
                  <a:pt x="55850" y="335094"/>
                </a:cubicBezTo>
                <a:cubicBezTo>
                  <a:pt x="30204" y="342564"/>
                  <a:pt x="-2016" y="311101"/>
                  <a:pt x="0" y="279244"/>
                </a:cubicBezTo>
                <a:cubicBezTo>
                  <a:pt x="-25593" y="196198"/>
                  <a:pt x="6677" y="113041"/>
                  <a:pt x="0" y="55850"/>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47"/>
          <p:cNvSpPr/>
          <p:nvPr/>
        </p:nvSpPr>
        <p:spPr>
          <a:xfrm>
            <a:off x="4802819" y="4892868"/>
            <a:ext cx="1367162" cy="369332"/>
          </a:xfrm>
          <a:custGeom>
            <a:rect b="b" l="l" r="r" t="t"/>
            <a:pathLst>
              <a:path extrusionOk="0" h="369332" w="1367162">
                <a:moveTo>
                  <a:pt x="0" y="61557"/>
                </a:moveTo>
                <a:cubicBezTo>
                  <a:pt x="7330" y="28430"/>
                  <a:pt x="21800" y="-7750"/>
                  <a:pt x="61557" y="0"/>
                </a:cubicBezTo>
                <a:cubicBezTo>
                  <a:pt x="186299" y="-25493"/>
                  <a:pt x="341217" y="46430"/>
                  <a:pt x="451359" y="0"/>
                </a:cubicBezTo>
                <a:cubicBezTo>
                  <a:pt x="561501" y="-46430"/>
                  <a:pt x="702893" y="28966"/>
                  <a:pt x="853601" y="0"/>
                </a:cubicBezTo>
                <a:cubicBezTo>
                  <a:pt x="1004309" y="-28966"/>
                  <a:pt x="1191063" y="7170"/>
                  <a:pt x="1305605" y="0"/>
                </a:cubicBezTo>
                <a:cubicBezTo>
                  <a:pt x="1340861" y="3830"/>
                  <a:pt x="1367415" y="35054"/>
                  <a:pt x="1367162" y="61557"/>
                </a:cubicBezTo>
                <a:cubicBezTo>
                  <a:pt x="1381246" y="184373"/>
                  <a:pt x="1354240" y="229194"/>
                  <a:pt x="1367162" y="307775"/>
                </a:cubicBezTo>
                <a:cubicBezTo>
                  <a:pt x="1372518" y="346795"/>
                  <a:pt x="1335893" y="365552"/>
                  <a:pt x="1305605" y="369332"/>
                </a:cubicBezTo>
                <a:cubicBezTo>
                  <a:pt x="1113216" y="388582"/>
                  <a:pt x="1080368" y="323734"/>
                  <a:pt x="878482" y="369332"/>
                </a:cubicBezTo>
                <a:cubicBezTo>
                  <a:pt x="676596" y="414930"/>
                  <a:pt x="672876" y="347086"/>
                  <a:pt x="476240" y="369332"/>
                </a:cubicBezTo>
                <a:cubicBezTo>
                  <a:pt x="279604" y="391578"/>
                  <a:pt x="248805" y="335412"/>
                  <a:pt x="61557" y="369332"/>
                </a:cubicBezTo>
                <a:cubicBezTo>
                  <a:pt x="29143" y="377063"/>
                  <a:pt x="4410" y="346958"/>
                  <a:pt x="0" y="307775"/>
                </a:cubicBezTo>
                <a:cubicBezTo>
                  <a:pt x="-1779" y="188557"/>
                  <a:pt x="8239" y="183709"/>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92" name="Google Shape;592;p47"/>
          <p:cNvPicPr preferRelativeResize="0"/>
          <p:nvPr/>
        </p:nvPicPr>
        <p:blipFill rotWithShape="1">
          <a:blip r:embed="rId8">
            <a:alphaModFix/>
          </a:blip>
          <a:srcRect b="-421" l="31701" r="-97" t="524"/>
          <a:stretch/>
        </p:blipFill>
        <p:spPr>
          <a:xfrm>
            <a:off x="8510553" y="1901309"/>
            <a:ext cx="2604198" cy="1810777"/>
          </a:xfrm>
          <a:prstGeom prst="rect">
            <a:avLst/>
          </a:prstGeom>
          <a:noFill/>
          <a:ln>
            <a:noFill/>
          </a:ln>
        </p:spPr>
      </p:pic>
      <p:pic>
        <p:nvPicPr>
          <p:cNvPr id="593" name="Google Shape;593;p47"/>
          <p:cNvPicPr preferRelativeResize="0"/>
          <p:nvPr/>
        </p:nvPicPr>
        <p:blipFill rotWithShape="1">
          <a:blip r:embed="rId9">
            <a:alphaModFix/>
          </a:blip>
          <a:srcRect b="0" l="24314" r="0" t="0"/>
          <a:stretch/>
        </p:blipFill>
        <p:spPr>
          <a:xfrm>
            <a:off x="8057790" y="4076163"/>
            <a:ext cx="3681447" cy="23682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5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500"/>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500"/>
                                        <p:tgtEl>
                                          <p:spTgt spid="5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500"/>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500"/>
                                        <p:tgtEl>
                                          <p:spTgt spid="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48"/>
          <p:cNvPicPr preferRelativeResize="0"/>
          <p:nvPr/>
        </p:nvPicPr>
        <p:blipFill rotWithShape="1">
          <a:blip r:embed="rId3">
            <a:alphaModFix/>
          </a:blip>
          <a:srcRect b="0" l="24314" r="0" t="0"/>
          <a:stretch/>
        </p:blipFill>
        <p:spPr>
          <a:xfrm>
            <a:off x="8060604" y="3964222"/>
            <a:ext cx="3977670" cy="2558764"/>
          </a:xfrm>
          <a:prstGeom prst="rect">
            <a:avLst/>
          </a:prstGeom>
          <a:noFill/>
          <a:ln>
            <a:noFill/>
          </a:ln>
        </p:spPr>
      </p:pic>
      <p:sp>
        <p:nvSpPr>
          <p:cNvPr id="599" name="Google Shape;59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(CVD Diode)</a:t>
            </a:r>
            <a:endParaRPr/>
          </a:p>
        </p:txBody>
      </p:sp>
      <p:sp>
        <p:nvSpPr>
          <p:cNvPr id="600" name="Google Shape;600;p48"/>
          <p:cNvSpPr txBox="1"/>
          <p:nvPr/>
        </p:nvSpPr>
        <p:spPr>
          <a:xfrm>
            <a:off x="865516" y="1591677"/>
            <a:ext cx="3555563" cy="461665"/>
          </a:xfrm>
          <a:prstGeom prst="rect">
            <a:avLst/>
          </a:prstGeom>
          <a:blipFill rotWithShape="1">
            <a:blip r:embed="rId4">
              <a:alphaModFix/>
            </a:blip>
            <a:stretch>
              <a:fillRect b="-28945" l="-2743"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01" name="Google Shape;601;p48"/>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 name="Google Shape;602;p48"/>
          <p:cNvSpPr txBox="1"/>
          <p:nvPr/>
        </p:nvSpPr>
        <p:spPr>
          <a:xfrm>
            <a:off x="7197856" y="2156412"/>
            <a:ext cx="1532065" cy="36933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03" name="Google Shape;603;p48"/>
          <p:cNvSpPr txBox="1"/>
          <p:nvPr/>
        </p:nvSpPr>
        <p:spPr>
          <a:xfrm>
            <a:off x="6524226" y="4790307"/>
            <a:ext cx="1888724"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04" name="Google Shape;604;p48"/>
          <p:cNvSpPr txBox="1"/>
          <p:nvPr/>
        </p:nvSpPr>
        <p:spPr>
          <a:xfrm>
            <a:off x="865517" y="2108014"/>
            <a:ext cx="6565093" cy="3623749"/>
          </a:xfrm>
          <a:prstGeom prst="rect">
            <a:avLst/>
          </a:prstGeom>
          <a:blipFill rotWithShape="1">
            <a:blip r:embed="rId7">
              <a:alphaModFix/>
            </a:blip>
            <a:stretch>
              <a:fillRect b="-1851" l="-1484" r="0" t="-134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05" name="Google Shape;605;p48"/>
          <p:cNvSpPr/>
          <p:nvPr/>
        </p:nvSpPr>
        <p:spPr>
          <a:xfrm>
            <a:off x="4350059" y="4476354"/>
            <a:ext cx="1680012" cy="369332"/>
          </a:xfrm>
          <a:custGeom>
            <a:rect b="b" l="l" r="r" t="t"/>
            <a:pathLst>
              <a:path extrusionOk="0" h="369332" w="1680012">
                <a:moveTo>
                  <a:pt x="0" y="61557"/>
                </a:moveTo>
                <a:cubicBezTo>
                  <a:pt x="7330" y="28430"/>
                  <a:pt x="21800" y="-7750"/>
                  <a:pt x="61557" y="0"/>
                </a:cubicBezTo>
                <a:cubicBezTo>
                  <a:pt x="193391" y="-21604"/>
                  <a:pt x="376147" y="29397"/>
                  <a:pt x="549385" y="0"/>
                </a:cubicBezTo>
                <a:cubicBezTo>
                  <a:pt x="722623" y="-29397"/>
                  <a:pt x="913319" y="32924"/>
                  <a:pt x="1052782" y="0"/>
                </a:cubicBezTo>
                <a:cubicBezTo>
                  <a:pt x="1192245" y="-32924"/>
                  <a:pt x="1490626" y="8137"/>
                  <a:pt x="1618455" y="0"/>
                </a:cubicBezTo>
                <a:cubicBezTo>
                  <a:pt x="1653711" y="3830"/>
                  <a:pt x="1680265" y="35054"/>
                  <a:pt x="1680012" y="61557"/>
                </a:cubicBezTo>
                <a:cubicBezTo>
                  <a:pt x="1694096" y="184373"/>
                  <a:pt x="1667090" y="229194"/>
                  <a:pt x="1680012" y="307775"/>
                </a:cubicBezTo>
                <a:cubicBezTo>
                  <a:pt x="1685368" y="346795"/>
                  <a:pt x="1648743" y="365552"/>
                  <a:pt x="1618455" y="369332"/>
                </a:cubicBezTo>
                <a:cubicBezTo>
                  <a:pt x="1436171" y="390774"/>
                  <a:pt x="1224342" y="310085"/>
                  <a:pt x="1083920" y="369332"/>
                </a:cubicBezTo>
                <a:cubicBezTo>
                  <a:pt x="943499" y="428579"/>
                  <a:pt x="687550" y="334133"/>
                  <a:pt x="580523" y="369332"/>
                </a:cubicBezTo>
                <a:cubicBezTo>
                  <a:pt x="473496" y="404531"/>
                  <a:pt x="281227" y="324989"/>
                  <a:pt x="61557" y="369332"/>
                </a:cubicBezTo>
                <a:cubicBezTo>
                  <a:pt x="29143" y="377063"/>
                  <a:pt x="4410" y="346958"/>
                  <a:pt x="0" y="307775"/>
                </a:cubicBezTo>
                <a:cubicBezTo>
                  <a:pt x="-1779" y="188557"/>
                  <a:pt x="8239" y="183709"/>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06" name="Google Shape;606;p48"/>
          <p:cNvPicPr preferRelativeResize="0"/>
          <p:nvPr/>
        </p:nvPicPr>
        <p:blipFill rotWithShape="1">
          <a:blip r:embed="rId8">
            <a:alphaModFix/>
          </a:blip>
          <a:srcRect b="-421" l="31701" r="-97" t="524"/>
          <a:stretch/>
        </p:blipFill>
        <p:spPr>
          <a:xfrm>
            <a:off x="8520496" y="1899970"/>
            <a:ext cx="2650716" cy="1843122"/>
          </a:xfrm>
          <a:prstGeom prst="rect">
            <a:avLst/>
          </a:prstGeom>
          <a:noFill/>
          <a:ln>
            <a:noFill/>
          </a:ln>
        </p:spPr>
      </p:pic>
      <p:sp>
        <p:nvSpPr>
          <p:cNvPr id="607" name="Google Shape;607;p48"/>
          <p:cNvSpPr txBox="1"/>
          <p:nvPr/>
        </p:nvSpPr>
        <p:spPr>
          <a:xfrm>
            <a:off x="8851576" y="1466059"/>
            <a:ext cx="1515223" cy="52322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500"/>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500"/>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5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49"/>
          <p:cNvPicPr preferRelativeResize="0"/>
          <p:nvPr/>
        </p:nvPicPr>
        <p:blipFill rotWithShape="1">
          <a:blip r:embed="rId3">
            <a:alphaModFix/>
          </a:blip>
          <a:srcRect b="0" l="33759" r="0" t="0"/>
          <a:stretch/>
        </p:blipFill>
        <p:spPr>
          <a:xfrm>
            <a:off x="8226600" y="4345979"/>
            <a:ext cx="3533814" cy="2373726"/>
          </a:xfrm>
          <a:prstGeom prst="rect">
            <a:avLst/>
          </a:prstGeom>
          <a:noFill/>
          <a:ln>
            <a:noFill/>
          </a:ln>
        </p:spPr>
      </p:pic>
      <p:sp>
        <p:nvSpPr>
          <p:cNvPr id="613" name="Google Shape;613;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(Ideal Diode)</a:t>
            </a:r>
            <a:endParaRPr/>
          </a:p>
        </p:txBody>
      </p:sp>
      <p:sp>
        <p:nvSpPr>
          <p:cNvPr id="614" name="Google Shape;614;p49"/>
          <p:cNvSpPr txBox="1"/>
          <p:nvPr/>
        </p:nvSpPr>
        <p:spPr>
          <a:xfrm>
            <a:off x="865516" y="1591677"/>
            <a:ext cx="3555563" cy="461665"/>
          </a:xfrm>
          <a:prstGeom prst="rect">
            <a:avLst/>
          </a:prstGeom>
          <a:blipFill rotWithShape="1">
            <a:blip r:embed="rId4">
              <a:alphaModFix/>
            </a:blip>
            <a:stretch>
              <a:fillRect b="-28945" l="-2743"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15" name="Google Shape;615;p49"/>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Google Shape;616;p49"/>
          <p:cNvSpPr txBox="1"/>
          <p:nvPr/>
        </p:nvSpPr>
        <p:spPr>
          <a:xfrm>
            <a:off x="865517" y="2108014"/>
            <a:ext cx="6565093" cy="3803605"/>
          </a:xfrm>
          <a:prstGeom prst="rect">
            <a:avLst/>
          </a:prstGeom>
          <a:blipFill rotWithShape="1">
            <a:blip r:embed="rId5">
              <a:alphaModFix/>
            </a:blip>
            <a:stretch>
              <a:fillRect b="0" l="-1484" r="0" t="-128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17" name="Google Shape;617;p49"/>
          <p:cNvSpPr txBox="1"/>
          <p:nvPr/>
        </p:nvSpPr>
        <p:spPr>
          <a:xfrm>
            <a:off x="8377218" y="4386658"/>
            <a:ext cx="2096663" cy="400110"/>
          </a:xfrm>
          <a:prstGeom prst="rect">
            <a:avLst/>
          </a:prstGeom>
          <a:blipFill rotWithShape="1">
            <a:blip r:embed="rId6">
              <a:alphaModFix/>
            </a:blip>
            <a:stretch>
              <a:fillRect b="-307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18" name="Google Shape;618;p49"/>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Google Shape;619;p49"/>
          <p:cNvSpPr txBox="1"/>
          <p:nvPr/>
        </p:nvSpPr>
        <p:spPr>
          <a:xfrm>
            <a:off x="8851576" y="1466059"/>
            <a:ext cx="1515223" cy="52322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20" name="Google Shape;620;p49"/>
          <p:cNvSpPr txBox="1"/>
          <p:nvPr/>
        </p:nvSpPr>
        <p:spPr>
          <a:xfrm>
            <a:off x="7197856" y="2156412"/>
            <a:ext cx="1532065" cy="369332"/>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621" name="Google Shape;621;p49"/>
          <p:cNvPicPr preferRelativeResize="0"/>
          <p:nvPr/>
        </p:nvPicPr>
        <p:blipFill rotWithShape="1">
          <a:blip r:embed="rId9">
            <a:alphaModFix/>
          </a:blip>
          <a:srcRect b="-421" l="31701" r="-97" t="524"/>
          <a:stretch/>
        </p:blipFill>
        <p:spPr>
          <a:xfrm>
            <a:off x="8520496" y="1899970"/>
            <a:ext cx="2650716" cy="1843122"/>
          </a:xfrm>
          <a:prstGeom prst="rect">
            <a:avLst/>
          </a:prstGeom>
          <a:noFill/>
          <a:ln>
            <a:noFill/>
          </a:ln>
        </p:spPr>
      </p:pic>
      <p:sp>
        <p:nvSpPr>
          <p:cNvPr id="622" name="Google Shape;622;p49"/>
          <p:cNvSpPr txBox="1"/>
          <p:nvPr/>
        </p:nvSpPr>
        <p:spPr>
          <a:xfrm>
            <a:off x="6488494" y="4672444"/>
            <a:ext cx="1888724" cy="369332"/>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500"/>
                                        <p:tgtEl>
                                          <p:spTgt spid="61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par>
                                <p:cTn fill="hold" nodeType="with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500"/>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descr="A graph of a function&#10;&#10;Description automatically generated" id="627" name="Google Shape;627;p50"/>
          <p:cNvPicPr preferRelativeResize="0"/>
          <p:nvPr>
            <p:ph idx="1" type="body"/>
          </p:nvPr>
        </p:nvPicPr>
        <p:blipFill rotWithShape="1">
          <a:blip r:embed="rId3">
            <a:alphaModFix/>
          </a:blip>
          <a:srcRect b="0" l="0" r="0" t="0"/>
          <a:stretch/>
        </p:blipFill>
        <p:spPr>
          <a:xfrm>
            <a:off x="6873517" y="1783990"/>
            <a:ext cx="4351338" cy="4351338"/>
          </a:xfrm>
          <a:prstGeom prst="rect">
            <a:avLst/>
          </a:prstGeom>
          <a:noFill/>
          <a:ln>
            <a:noFill/>
          </a:ln>
        </p:spPr>
      </p:pic>
      <p:sp>
        <p:nvSpPr>
          <p:cNvPr id="628" name="Google Shape;628;p50"/>
          <p:cNvSpPr txBox="1"/>
          <p:nvPr/>
        </p:nvSpPr>
        <p:spPr>
          <a:xfrm>
            <a:off x="884938" y="3935926"/>
            <a:ext cx="1926116" cy="376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Reverse Bias</a:t>
            </a:r>
            <a:endParaRPr/>
          </a:p>
        </p:txBody>
      </p:sp>
      <p:pic>
        <p:nvPicPr>
          <p:cNvPr id="629" name="Google Shape;629;p50"/>
          <p:cNvPicPr preferRelativeResize="0"/>
          <p:nvPr/>
        </p:nvPicPr>
        <p:blipFill rotWithShape="1">
          <a:blip r:embed="rId4">
            <a:alphaModFix/>
          </a:blip>
          <a:srcRect b="0" l="0" r="0" t="0"/>
          <a:stretch/>
        </p:blipFill>
        <p:spPr>
          <a:xfrm>
            <a:off x="959587" y="4583007"/>
            <a:ext cx="2882634" cy="472510"/>
          </a:xfrm>
          <a:prstGeom prst="rect">
            <a:avLst/>
          </a:prstGeom>
          <a:noFill/>
          <a:ln>
            <a:noFill/>
          </a:ln>
        </p:spPr>
      </p:pic>
      <p:pic>
        <p:nvPicPr>
          <p:cNvPr id="630" name="Google Shape;630;p50"/>
          <p:cNvPicPr preferRelativeResize="0"/>
          <p:nvPr/>
        </p:nvPicPr>
        <p:blipFill rotWithShape="1">
          <a:blip r:embed="rId5">
            <a:alphaModFix/>
          </a:blip>
          <a:srcRect b="0" l="0" r="0" t="0"/>
          <a:stretch/>
        </p:blipFill>
        <p:spPr>
          <a:xfrm>
            <a:off x="3948981" y="4165382"/>
            <a:ext cx="2721259" cy="1307762"/>
          </a:xfrm>
          <a:prstGeom prst="rect">
            <a:avLst/>
          </a:prstGeom>
          <a:noFill/>
          <a:ln>
            <a:noFill/>
          </a:ln>
        </p:spPr>
      </p:pic>
      <p:sp>
        <p:nvSpPr>
          <p:cNvPr id="631" name="Google Shape;631;p50"/>
          <p:cNvSpPr txBox="1"/>
          <p:nvPr/>
        </p:nvSpPr>
        <p:spPr>
          <a:xfrm>
            <a:off x="8488677" y="4547856"/>
            <a:ext cx="1342291" cy="369332"/>
          </a:xfrm>
          <a:prstGeom prst="rect">
            <a:avLst/>
          </a:prstGeom>
          <a:blipFill rotWithShape="1">
            <a:blip r:embed="rId6">
              <a:alphaModFix/>
            </a:blip>
            <a:stretch>
              <a:fillRect b="-24589" l="0" r="-2714"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32" name="Google Shape;632;p50"/>
          <p:cNvSpPr txBox="1"/>
          <p:nvPr/>
        </p:nvSpPr>
        <p:spPr>
          <a:xfrm>
            <a:off x="838200" y="1922490"/>
            <a:ext cx="5533571" cy="461665"/>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 CVD+R Model:</a:t>
            </a:r>
            <a:endParaRPr/>
          </a:p>
        </p:txBody>
      </p:sp>
      <p:sp>
        <p:nvSpPr>
          <p:cNvPr id="633" name="Google Shape;633;p50"/>
          <p:cNvSpPr txBox="1"/>
          <p:nvPr/>
        </p:nvSpPr>
        <p:spPr>
          <a:xfrm>
            <a:off x="7075627" y="1882474"/>
            <a:ext cx="916648" cy="369332"/>
          </a:xfrm>
          <a:prstGeom prst="rect">
            <a:avLst/>
          </a:prstGeom>
          <a:blipFill rotWithShape="1">
            <a:blip r:embed="rId7">
              <a:alphaModFix/>
            </a:blip>
            <a:stretch>
              <a:fillRect b="-14998" l="0" r="-266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34" name="Google Shape;634;p50"/>
          <p:cNvSpPr txBox="1"/>
          <p:nvPr/>
        </p:nvSpPr>
        <p:spPr>
          <a:xfrm>
            <a:off x="10480472" y="4643001"/>
            <a:ext cx="849400" cy="369332"/>
          </a:xfrm>
          <a:prstGeom prst="rect">
            <a:avLst/>
          </a:prstGeom>
          <a:blipFill rotWithShape="1">
            <a:blip r:embed="rId8">
              <a:alphaModFix/>
            </a:blip>
            <a:stretch>
              <a:fillRect b="-14998"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35" name="Google Shape;635;p50"/>
          <p:cNvSpPr txBox="1"/>
          <p:nvPr/>
        </p:nvSpPr>
        <p:spPr>
          <a:xfrm>
            <a:off x="910249" y="5569545"/>
            <a:ext cx="3546099" cy="923330"/>
          </a:xfrm>
          <a:prstGeom prst="rect">
            <a:avLst/>
          </a:prstGeom>
          <a:blipFill rotWithShape="1">
            <a:blip r:embed="rId9">
              <a:alphaModFix/>
            </a:blip>
            <a:stretch>
              <a:fillRect b="-9933" l="-1374" r="0" t="-397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36" name="Google Shape;63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sp>
        <p:nvSpPr>
          <p:cNvPr id="637" name="Google Shape;637;p50"/>
          <p:cNvSpPr/>
          <p:nvPr/>
        </p:nvSpPr>
        <p:spPr>
          <a:xfrm flipH="1" rot="10800000">
            <a:off x="11208582" y="4335142"/>
            <a:ext cx="16272" cy="89042"/>
          </a:xfrm>
          <a:custGeom>
            <a:rect b="b" l="l" r="r" t="t"/>
            <a:pathLst>
              <a:path extrusionOk="0" h="89042" w="16272">
                <a:moveTo>
                  <a:pt x="0" y="89042"/>
                </a:moveTo>
                <a:lnTo>
                  <a:pt x="16272" y="61589"/>
                </a:lnTo>
                <a:lnTo>
                  <a:pt x="16270" y="61589"/>
                </a:lnTo>
                <a:lnTo>
                  <a:pt x="0" y="0"/>
                </a:lnTo>
                <a:lnTo>
                  <a:pt x="0" y="89042"/>
                </a:lnTo>
                <a:close/>
              </a:path>
            </a:pathLst>
          </a:custGeom>
          <a:solidFill>
            <a:srgbClr val="FF0000">
              <a:alpha val="2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638" name="Google Shape;638;p50"/>
          <p:cNvSpPr txBox="1"/>
          <p:nvPr/>
        </p:nvSpPr>
        <p:spPr>
          <a:xfrm>
            <a:off x="3948981" y="3943047"/>
            <a:ext cx="2249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Forward Bias</a:t>
            </a:r>
            <a:endParaRPr/>
          </a:p>
        </p:txBody>
      </p:sp>
      <p:sp>
        <p:nvSpPr>
          <p:cNvPr id="639" name="Google Shape;639;p50"/>
          <p:cNvSpPr/>
          <p:nvPr/>
        </p:nvSpPr>
        <p:spPr>
          <a:xfrm>
            <a:off x="6727660" y="1783990"/>
            <a:ext cx="2329032" cy="4444640"/>
          </a:xfrm>
          <a:prstGeom prst="rect">
            <a:avLst/>
          </a:prstGeom>
          <a:solidFill>
            <a:srgbClr val="008000">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50"/>
          <p:cNvSpPr/>
          <p:nvPr/>
        </p:nvSpPr>
        <p:spPr>
          <a:xfrm>
            <a:off x="9058260" y="1783990"/>
            <a:ext cx="2329032" cy="4444640"/>
          </a:xfrm>
          <a:prstGeom prst="rect">
            <a:avLst/>
          </a:prstGeom>
          <a:solidFill>
            <a:srgbClr val="FF0000">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41" name="Google Shape;641;p50"/>
          <p:cNvPicPr preferRelativeResize="0"/>
          <p:nvPr/>
        </p:nvPicPr>
        <p:blipFill rotWithShape="1">
          <a:blip r:embed="rId10">
            <a:alphaModFix/>
          </a:blip>
          <a:srcRect b="0" l="0" r="0" t="0"/>
          <a:stretch/>
        </p:blipFill>
        <p:spPr>
          <a:xfrm>
            <a:off x="1770661" y="2499351"/>
            <a:ext cx="3297960" cy="1500457"/>
          </a:xfrm>
          <a:prstGeom prst="rect">
            <a:avLst/>
          </a:prstGeom>
          <a:noFill/>
          <a:ln>
            <a:noFill/>
          </a:ln>
        </p:spPr>
      </p:pic>
      <p:cxnSp>
        <p:nvCxnSpPr>
          <p:cNvPr id="642" name="Google Shape;642;p50"/>
          <p:cNvCxnSpPr/>
          <p:nvPr/>
        </p:nvCxnSpPr>
        <p:spPr>
          <a:xfrm flipH="1" rot="10800000">
            <a:off x="9056692" y="1783990"/>
            <a:ext cx="658808" cy="2626386"/>
          </a:xfrm>
          <a:prstGeom prst="straightConnector1">
            <a:avLst/>
          </a:prstGeom>
          <a:noFill/>
          <a:ln cap="flat" cmpd="sng" w="57150">
            <a:solidFill>
              <a:srgbClr val="FF0000"/>
            </a:solidFill>
            <a:prstDash val="solid"/>
            <a:miter lim="800000"/>
            <a:headEnd len="sm" w="sm" type="none"/>
            <a:tailEnd len="sm" w="sm" type="none"/>
          </a:ln>
        </p:spPr>
      </p:cxnSp>
      <p:cxnSp>
        <p:nvCxnSpPr>
          <p:cNvPr id="643" name="Google Shape;643;p50"/>
          <p:cNvCxnSpPr/>
          <p:nvPr/>
        </p:nvCxnSpPr>
        <p:spPr>
          <a:xfrm>
            <a:off x="6724524" y="4379663"/>
            <a:ext cx="2317847" cy="0"/>
          </a:xfrm>
          <a:prstGeom prst="straightConnector1">
            <a:avLst/>
          </a:prstGeom>
          <a:noFill/>
          <a:ln cap="flat" cmpd="sng" w="57150">
            <a:solidFill>
              <a:srgbClr val="FF0000"/>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500"/>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Linear IV Char. </a:t>
            </a:r>
            <a:endParaRPr/>
          </a:p>
        </p:txBody>
      </p:sp>
      <p:pic>
        <p:nvPicPr>
          <p:cNvPr id="129" name="Google Shape;129;p6"/>
          <p:cNvPicPr preferRelativeResize="0"/>
          <p:nvPr>
            <p:ph idx="1" type="body"/>
          </p:nvPr>
        </p:nvPicPr>
        <p:blipFill rotWithShape="1">
          <a:blip r:embed="rId3">
            <a:alphaModFix/>
          </a:blip>
          <a:srcRect b="12769" l="0" r="0" t="12479"/>
          <a:stretch/>
        </p:blipFill>
        <p:spPr>
          <a:xfrm>
            <a:off x="4307990" y="1601839"/>
            <a:ext cx="1775673" cy="2277828"/>
          </a:xfrm>
          <a:prstGeom prst="rect">
            <a:avLst/>
          </a:prstGeom>
          <a:noFill/>
          <a:ln>
            <a:noFill/>
          </a:ln>
        </p:spPr>
      </p:pic>
      <p:pic>
        <p:nvPicPr>
          <p:cNvPr id="130" name="Google Shape;130;p6"/>
          <p:cNvPicPr preferRelativeResize="0"/>
          <p:nvPr/>
        </p:nvPicPr>
        <p:blipFill rotWithShape="1">
          <a:blip r:embed="rId4">
            <a:alphaModFix/>
          </a:blip>
          <a:srcRect b="14689" l="9305" r="9845" t="12344"/>
          <a:stretch/>
        </p:blipFill>
        <p:spPr>
          <a:xfrm>
            <a:off x="7598231" y="1690686"/>
            <a:ext cx="3068091" cy="2188981"/>
          </a:xfrm>
          <a:prstGeom prst="rect">
            <a:avLst/>
          </a:prstGeom>
          <a:noFill/>
          <a:ln>
            <a:noFill/>
          </a:ln>
        </p:spPr>
      </p:pic>
      <p:pic>
        <p:nvPicPr>
          <p:cNvPr id="131" name="Google Shape;131;p6"/>
          <p:cNvPicPr preferRelativeResize="0"/>
          <p:nvPr/>
        </p:nvPicPr>
        <p:blipFill rotWithShape="1">
          <a:blip r:embed="rId5">
            <a:alphaModFix/>
          </a:blip>
          <a:srcRect b="12962" l="0" r="0" t="13210"/>
          <a:stretch/>
        </p:blipFill>
        <p:spPr>
          <a:xfrm>
            <a:off x="4307990" y="4159067"/>
            <a:ext cx="1891130" cy="2356033"/>
          </a:xfrm>
          <a:prstGeom prst="rect">
            <a:avLst/>
          </a:prstGeom>
          <a:noFill/>
          <a:ln>
            <a:noFill/>
          </a:ln>
        </p:spPr>
      </p:pic>
      <p:pic>
        <p:nvPicPr>
          <p:cNvPr id="132" name="Google Shape;132;p6"/>
          <p:cNvPicPr preferRelativeResize="0"/>
          <p:nvPr/>
        </p:nvPicPr>
        <p:blipFill rotWithShape="1">
          <a:blip r:embed="rId6">
            <a:alphaModFix/>
          </a:blip>
          <a:srcRect b="19136" l="7456" r="12500" t="11729"/>
          <a:stretch/>
        </p:blipFill>
        <p:spPr>
          <a:xfrm>
            <a:off x="7598231" y="4159067"/>
            <a:ext cx="3000492" cy="2301748"/>
          </a:xfrm>
          <a:prstGeom prst="rect">
            <a:avLst/>
          </a:prstGeom>
          <a:noFill/>
          <a:ln>
            <a:noFill/>
          </a:ln>
        </p:spPr>
      </p:pic>
      <p:sp>
        <p:nvSpPr>
          <p:cNvPr id="133" name="Google Shape;133;p6"/>
          <p:cNvSpPr txBox="1"/>
          <p:nvPr/>
        </p:nvSpPr>
        <p:spPr>
          <a:xfrm>
            <a:off x="1155668" y="2369679"/>
            <a:ext cx="283485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Voltage source in series with a resistor</a:t>
            </a:r>
            <a:endParaRPr/>
          </a:p>
        </p:txBody>
      </p:sp>
      <p:sp>
        <p:nvSpPr>
          <p:cNvPr id="134" name="Google Shape;134;p6"/>
          <p:cNvSpPr txBox="1"/>
          <p:nvPr/>
        </p:nvSpPr>
        <p:spPr>
          <a:xfrm>
            <a:off x="1155668" y="4921584"/>
            <a:ext cx="283485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Voltage source in series with a resistor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7" name="Shape 647"/>
        <p:cNvGrpSpPr/>
        <p:nvPr/>
      </p:nvGrpSpPr>
      <p:grpSpPr>
        <a:xfrm>
          <a:off x="0" y="0"/>
          <a:ext cx="0" cy="0"/>
          <a:chOff x="0" y="0"/>
          <a:chExt cx="0" cy="0"/>
        </a:xfrm>
      </p:grpSpPr>
      <p:pic>
        <p:nvPicPr>
          <p:cNvPr descr="A graph of a function&#10;&#10;Description automatically generated" id="648" name="Google Shape;648;p51"/>
          <p:cNvPicPr preferRelativeResize="0"/>
          <p:nvPr>
            <p:ph idx="1" type="body"/>
          </p:nvPr>
        </p:nvPicPr>
        <p:blipFill rotWithShape="1">
          <a:blip r:embed="rId3">
            <a:alphaModFix/>
          </a:blip>
          <a:srcRect b="0" l="0" r="0" t="0"/>
          <a:stretch/>
        </p:blipFill>
        <p:spPr>
          <a:xfrm>
            <a:off x="6873517" y="1783990"/>
            <a:ext cx="4351338" cy="4351338"/>
          </a:xfrm>
          <a:prstGeom prst="rect">
            <a:avLst/>
          </a:prstGeom>
          <a:noFill/>
          <a:ln>
            <a:noFill/>
          </a:ln>
        </p:spPr>
      </p:pic>
      <p:sp>
        <p:nvSpPr>
          <p:cNvPr id="649" name="Google Shape;649;p51"/>
          <p:cNvSpPr txBox="1"/>
          <p:nvPr/>
        </p:nvSpPr>
        <p:spPr>
          <a:xfrm>
            <a:off x="835600" y="3166327"/>
            <a:ext cx="1926116" cy="376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Reverse Bias</a:t>
            </a:r>
            <a:endParaRPr/>
          </a:p>
        </p:txBody>
      </p:sp>
      <p:pic>
        <p:nvPicPr>
          <p:cNvPr id="650" name="Google Shape;650;p51"/>
          <p:cNvPicPr preferRelativeResize="0"/>
          <p:nvPr/>
        </p:nvPicPr>
        <p:blipFill rotWithShape="1">
          <a:blip r:embed="rId4">
            <a:alphaModFix/>
          </a:blip>
          <a:srcRect b="0" l="0" r="0" t="0"/>
          <a:stretch/>
        </p:blipFill>
        <p:spPr>
          <a:xfrm>
            <a:off x="910249" y="3813408"/>
            <a:ext cx="2882634" cy="472510"/>
          </a:xfrm>
          <a:prstGeom prst="rect">
            <a:avLst/>
          </a:prstGeom>
          <a:noFill/>
          <a:ln>
            <a:noFill/>
          </a:ln>
        </p:spPr>
      </p:pic>
      <p:pic>
        <p:nvPicPr>
          <p:cNvPr id="651" name="Google Shape;651;p51"/>
          <p:cNvPicPr preferRelativeResize="0"/>
          <p:nvPr/>
        </p:nvPicPr>
        <p:blipFill rotWithShape="1">
          <a:blip r:embed="rId5">
            <a:alphaModFix/>
          </a:blip>
          <a:srcRect b="0" l="0" r="0" t="0"/>
          <a:stretch/>
        </p:blipFill>
        <p:spPr>
          <a:xfrm>
            <a:off x="3899643" y="3395783"/>
            <a:ext cx="2721259" cy="1307762"/>
          </a:xfrm>
          <a:prstGeom prst="rect">
            <a:avLst/>
          </a:prstGeom>
          <a:noFill/>
          <a:ln>
            <a:noFill/>
          </a:ln>
        </p:spPr>
      </p:pic>
      <p:sp>
        <p:nvSpPr>
          <p:cNvPr id="652" name="Google Shape;652;p51"/>
          <p:cNvSpPr txBox="1"/>
          <p:nvPr/>
        </p:nvSpPr>
        <p:spPr>
          <a:xfrm>
            <a:off x="8488677" y="4547856"/>
            <a:ext cx="1342291" cy="369332"/>
          </a:xfrm>
          <a:prstGeom prst="rect">
            <a:avLst/>
          </a:prstGeom>
          <a:blipFill rotWithShape="1">
            <a:blip r:embed="rId6">
              <a:alphaModFix/>
            </a:blip>
            <a:stretch>
              <a:fillRect b="-24589" l="0" r="-1356" t="-819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53" name="Google Shape;653;p51"/>
          <p:cNvSpPr txBox="1"/>
          <p:nvPr/>
        </p:nvSpPr>
        <p:spPr>
          <a:xfrm>
            <a:off x="838200" y="1922490"/>
            <a:ext cx="5533571" cy="461665"/>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 CVD+R Model:</a:t>
            </a:r>
            <a:endParaRPr/>
          </a:p>
        </p:txBody>
      </p:sp>
      <p:sp>
        <p:nvSpPr>
          <p:cNvPr id="654" name="Google Shape;654;p51"/>
          <p:cNvSpPr txBox="1"/>
          <p:nvPr/>
        </p:nvSpPr>
        <p:spPr>
          <a:xfrm>
            <a:off x="7075627" y="1882474"/>
            <a:ext cx="916648" cy="369332"/>
          </a:xfrm>
          <a:prstGeom prst="rect">
            <a:avLst/>
          </a:prstGeom>
          <a:blipFill rotWithShape="1">
            <a:blip r:embed="rId7">
              <a:alphaModFix/>
            </a:blip>
            <a:stretch>
              <a:fillRect b="-13332" l="0" r="-266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55" name="Google Shape;655;p51"/>
          <p:cNvSpPr txBox="1"/>
          <p:nvPr/>
        </p:nvSpPr>
        <p:spPr>
          <a:xfrm>
            <a:off x="10480472" y="4643001"/>
            <a:ext cx="849400" cy="369332"/>
          </a:xfrm>
          <a:prstGeom prst="rect">
            <a:avLst/>
          </a:prstGeom>
          <a:blipFill rotWithShape="1">
            <a:blip r:embed="rId8">
              <a:alphaModFix/>
            </a:blip>
            <a:stretch>
              <a:fillRect b="-1333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56" name="Google Shape;656;p51"/>
          <p:cNvSpPr txBox="1"/>
          <p:nvPr/>
        </p:nvSpPr>
        <p:spPr>
          <a:xfrm>
            <a:off x="910249" y="5378444"/>
            <a:ext cx="3546099" cy="923330"/>
          </a:xfrm>
          <a:prstGeom prst="rect">
            <a:avLst/>
          </a:prstGeom>
          <a:blipFill rotWithShape="1">
            <a:blip r:embed="rId9">
              <a:alphaModFix/>
            </a:blip>
            <a:stretch>
              <a:fillRect b="-9210" l="-1374" r="0" t="-328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57" name="Google Shape;657;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sp>
        <p:nvSpPr>
          <p:cNvPr id="658" name="Google Shape;658;p51"/>
          <p:cNvSpPr/>
          <p:nvPr/>
        </p:nvSpPr>
        <p:spPr>
          <a:xfrm flipH="1" rot="10800000">
            <a:off x="11208582" y="4335142"/>
            <a:ext cx="16272" cy="89042"/>
          </a:xfrm>
          <a:custGeom>
            <a:rect b="b" l="l" r="r" t="t"/>
            <a:pathLst>
              <a:path extrusionOk="0" h="89042" w="16272">
                <a:moveTo>
                  <a:pt x="0" y="89042"/>
                </a:moveTo>
                <a:lnTo>
                  <a:pt x="16272" y="61589"/>
                </a:lnTo>
                <a:lnTo>
                  <a:pt x="16270" y="61589"/>
                </a:lnTo>
                <a:lnTo>
                  <a:pt x="0" y="0"/>
                </a:lnTo>
                <a:lnTo>
                  <a:pt x="0" y="89042"/>
                </a:lnTo>
                <a:close/>
              </a:path>
            </a:pathLst>
          </a:custGeom>
          <a:solidFill>
            <a:srgbClr val="FF0000">
              <a:alpha val="2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659" name="Google Shape;659;p51"/>
          <p:cNvSpPr txBox="1"/>
          <p:nvPr/>
        </p:nvSpPr>
        <p:spPr>
          <a:xfrm>
            <a:off x="3899643" y="3173448"/>
            <a:ext cx="2249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Forward Bias</a:t>
            </a:r>
            <a:endParaRPr/>
          </a:p>
        </p:txBody>
      </p:sp>
      <p:sp>
        <p:nvSpPr>
          <p:cNvPr id="660" name="Google Shape;660;p51"/>
          <p:cNvSpPr/>
          <p:nvPr/>
        </p:nvSpPr>
        <p:spPr>
          <a:xfrm>
            <a:off x="6727660" y="1783990"/>
            <a:ext cx="2329032" cy="4444640"/>
          </a:xfrm>
          <a:prstGeom prst="rect">
            <a:avLst/>
          </a:prstGeom>
          <a:solidFill>
            <a:srgbClr val="008000">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Google Shape;661;p51"/>
          <p:cNvSpPr/>
          <p:nvPr/>
        </p:nvSpPr>
        <p:spPr>
          <a:xfrm>
            <a:off x="9058260" y="1783990"/>
            <a:ext cx="2329032" cy="4444640"/>
          </a:xfrm>
          <a:prstGeom prst="rect">
            <a:avLst/>
          </a:prstGeom>
          <a:solidFill>
            <a:srgbClr val="FF0000">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Google Shape;662;p51"/>
          <p:cNvSpPr txBox="1"/>
          <p:nvPr/>
        </p:nvSpPr>
        <p:spPr>
          <a:xfrm>
            <a:off x="4293134" y="4925880"/>
            <a:ext cx="1802866" cy="612732"/>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63" name="Google Shape;663;p51"/>
          <p:cNvSpPr txBox="1"/>
          <p:nvPr/>
        </p:nvSpPr>
        <p:spPr>
          <a:xfrm>
            <a:off x="967145" y="4518879"/>
            <a:ext cx="808811" cy="369332"/>
          </a:xfrm>
          <a:prstGeom prst="rect">
            <a:avLst/>
          </a:prstGeom>
          <a:blipFill rotWithShape="1">
            <a:blip r:embed="rId11">
              <a:alphaModFix/>
            </a:blip>
            <a:stretch>
              <a:fillRect b="-655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100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(CVD+R Diode)</a:t>
            </a:r>
            <a:endParaRPr/>
          </a:p>
        </p:txBody>
      </p:sp>
      <p:sp>
        <p:nvSpPr>
          <p:cNvPr id="669" name="Google Shape;669;p52"/>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52"/>
          <p:cNvSpPr txBox="1"/>
          <p:nvPr/>
        </p:nvSpPr>
        <p:spPr>
          <a:xfrm>
            <a:off x="8851576" y="1466059"/>
            <a:ext cx="1672317" cy="52322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71" name="Google Shape;671;p52"/>
          <p:cNvSpPr txBox="1"/>
          <p:nvPr/>
        </p:nvSpPr>
        <p:spPr>
          <a:xfrm>
            <a:off x="7312156" y="2181812"/>
            <a:ext cx="1532065" cy="317123"/>
          </a:xfrm>
          <a:prstGeom prst="rect">
            <a:avLst/>
          </a:prstGeom>
          <a:blipFill rotWithShape="1">
            <a:blip r:embed="rId4">
              <a:alphaModFix/>
            </a:blip>
            <a:stretch>
              <a:fillRect b="-15384"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72" name="Google Shape;672;p52"/>
          <p:cNvSpPr txBox="1"/>
          <p:nvPr/>
        </p:nvSpPr>
        <p:spPr>
          <a:xfrm>
            <a:off x="6426711" y="4861890"/>
            <a:ext cx="1888724" cy="36933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73" name="Google Shape;673;p52"/>
          <p:cNvSpPr txBox="1"/>
          <p:nvPr/>
        </p:nvSpPr>
        <p:spPr>
          <a:xfrm>
            <a:off x="865517" y="2108014"/>
            <a:ext cx="6565093" cy="4297908"/>
          </a:xfrm>
          <a:prstGeom prst="rect">
            <a:avLst/>
          </a:prstGeom>
          <a:blipFill rotWithShape="1">
            <a:blip r:embed="rId6">
              <a:alphaModFix/>
            </a:blip>
            <a:stretch>
              <a:fillRect b="-1276" l="-1484" r="0" t="-11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74" name="Google Shape;674;p52"/>
          <p:cNvSpPr/>
          <p:nvPr/>
        </p:nvSpPr>
        <p:spPr>
          <a:xfrm>
            <a:off x="5207000" y="4308521"/>
            <a:ext cx="1219711" cy="369332"/>
          </a:xfrm>
          <a:custGeom>
            <a:rect b="b" l="l" r="r" t="t"/>
            <a:pathLst>
              <a:path extrusionOk="0" h="369332" w="1219711">
                <a:moveTo>
                  <a:pt x="0" y="61557"/>
                </a:moveTo>
                <a:cubicBezTo>
                  <a:pt x="7330" y="28430"/>
                  <a:pt x="21800" y="-7750"/>
                  <a:pt x="61557" y="0"/>
                </a:cubicBezTo>
                <a:cubicBezTo>
                  <a:pt x="247650" y="-33295"/>
                  <a:pt x="354524" y="39193"/>
                  <a:pt x="587924" y="0"/>
                </a:cubicBezTo>
                <a:cubicBezTo>
                  <a:pt x="821324" y="-39193"/>
                  <a:pt x="961235" y="24198"/>
                  <a:pt x="1158154" y="0"/>
                </a:cubicBezTo>
                <a:cubicBezTo>
                  <a:pt x="1190397" y="7849"/>
                  <a:pt x="1211117" y="28993"/>
                  <a:pt x="1219711" y="61557"/>
                </a:cubicBezTo>
                <a:cubicBezTo>
                  <a:pt x="1227371" y="168709"/>
                  <a:pt x="1190247" y="216580"/>
                  <a:pt x="1219711" y="307775"/>
                </a:cubicBezTo>
                <a:cubicBezTo>
                  <a:pt x="1221503" y="342926"/>
                  <a:pt x="1197378" y="363153"/>
                  <a:pt x="1158154" y="369332"/>
                </a:cubicBezTo>
                <a:cubicBezTo>
                  <a:pt x="957096" y="382620"/>
                  <a:pt x="755817" y="330046"/>
                  <a:pt x="587924" y="369332"/>
                </a:cubicBezTo>
                <a:cubicBezTo>
                  <a:pt x="420031" y="408618"/>
                  <a:pt x="199995" y="353662"/>
                  <a:pt x="61557" y="369332"/>
                </a:cubicBezTo>
                <a:cubicBezTo>
                  <a:pt x="27030" y="362971"/>
                  <a:pt x="0" y="340013"/>
                  <a:pt x="0" y="307775"/>
                </a:cubicBezTo>
                <a:cubicBezTo>
                  <a:pt x="-29295" y="220971"/>
                  <a:pt x="15467" y="145035"/>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75" name="Google Shape;675;p52"/>
          <p:cNvPicPr preferRelativeResize="0"/>
          <p:nvPr/>
        </p:nvPicPr>
        <p:blipFill rotWithShape="1">
          <a:blip r:embed="rId7">
            <a:alphaModFix/>
          </a:blip>
          <a:srcRect b="-421" l="31701" r="-97" t="524"/>
          <a:stretch/>
        </p:blipFill>
        <p:spPr>
          <a:xfrm>
            <a:off x="8510553" y="1901309"/>
            <a:ext cx="2604198" cy="1810777"/>
          </a:xfrm>
          <a:prstGeom prst="rect">
            <a:avLst/>
          </a:prstGeom>
          <a:noFill/>
          <a:ln>
            <a:noFill/>
          </a:ln>
        </p:spPr>
      </p:pic>
      <p:pic>
        <p:nvPicPr>
          <p:cNvPr id="676" name="Google Shape;676;p52"/>
          <p:cNvPicPr preferRelativeResize="0"/>
          <p:nvPr/>
        </p:nvPicPr>
        <p:blipFill rotWithShape="1">
          <a:blip r:embed="rId8">
            <a:alphaModFix/>
          </a:blip>
          <a:srcRect b="0" l="23810" r="0" t="0"/>
          <a:stretch/>
        </p:blipFill>
        <p:spPr>
          <a:xfrm>
            <a:off x="7877840" y="4107052"/>
            <a:ext cx="3778730" cy="2344171"/>
          </a:xfrm>
          <a:prstGeom prst="rect">
            <a:avLst/>
          </a:prstGeom>
          <a:noFill/>
          <a:ln>
            <a:noFill/>
          </a:ln>
        </p:spPr>
      </p:pic>
      <p:sp>
        <p:nvSpPr>
          <p:cNvPr id="677" name="Google Shape;677;p52"/>
          <p:cNvSpPr txBox="1"/>
          <p:nvPr/>
        </p:nvSpPr>
        <p:spPr>
          <a:xfrm>
            <a:off x="865516" y="1591677"/>
            <a:ext cx="7554584" cy="461665"/>
          </a:xfrm>
          <a:prstGeom prst="rect">
            <a:avLst/>
          </a:prstGeom>
          <a:blipFill rotWithShape="1">
            <a:blip r:embed="rId9">
              <a:alphaModFix/>
            </a:blip>
            <a:stretch>
              <a:fillRect b="-28945" l="-1290"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500"/>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500"/>
                                        <p:tgtEl>
                                          <p:spTgt spid="672"/>
                                        </p:tgtEl>
                                      </p:cBhvr>
                                    </p:animEffect>
                                  </p:childTnLst>
                                </p:cTn>
                              </p:par>
                              <p:par>
                                <p:cTn fill="hold" nodeType="with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500"/>
                                        <p:tgtEl>
                                          <p:spTgt spid="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500"/>
                                        <p:tgtEl>
                                          <p:spTgt spid="6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Problems (CVD+R Diode)</a:t>
            </a:r>
            <a:endParaRPr/>
          </a:p>
        </p:txBody>
      </p:sp>
      <p:sp>
        <p:nvSpPr>
          <p:cNvPr id="683" name="Google Shape;683;p53"/>
          <p:cNvSpPr txBox="1"/>
          <p:nvPr/>
        </p:nvSpPr>
        <p:spPr>
          <a:xfrm>
            <a:off x="865516" y="1591677"/>
            <a:ext cx="7554584" cy="461665"/>
          </a:xfrm>
          <a:prstGeom prst="rect">
            <a:avLst/>
          </a:prstGeom>
          <a:blipFill rotWithShape="1">
            <a:blip r:embed="rId3">
              <a:alphaModFix/>
            </a:blip>
            <a:stretch>
              <a:fillRect b="-28945" l="-1290"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84" name="Google Shape;684;p53"/>
          <p:cNvSpPr/>
          <p:nvPr/>
        </p:nvSpPr>
        <p:spPr>
          <a:xfrm rot="5400000">
            <a:off x="8804900" y="3350595"/>
            <a:ext cx="1371215"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Google Shape;685;p53"/>
          <p:cNvSpPr txBox="1"/>
          <p:nvPr/>
        </p:nvSpPr>
        <p:spPr>
          <a:xfrm>
            <a:off x="8851576" y="1466059"/>
            <a:ext cx="1672317" cy="523220"/>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86" name="Google Shape;686;p53"/>
          <p:cNvSpPr txBox="1"/>
          <p:nvPr/>
        </p:nvSpPr>
        <p:spPr>
          <a:xfrm>
            <a:off x="7204549" y="2116022"/>
            <a:ext cx="1532065" cy="36933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87" name="Google Shape;687;p53"/>
          <p:cNvSpPr txBox="1"/>
          <p:nvPr/>
        </p:nvSpPr>
        <p:spPr>
          <a:xfrm>
            <a:off x="6668011" y="4544390"/>
            <a:ext cx="1888724"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88" name="Google Shape;688;p53"/>
          <p:cNvSpPr txBox="1"/>
          <p:nvPr/>
        </p:nvSpPr>
        <p:spPr>
          <a:xfrm>
            <a:off x="865517" y="2108014"/>
            <a:ext cx="6565093" cy="3618939"/>
          </a:xfrm>
          <a:prstGeom prst="rect">
            <a:avLst/>
          </a:prstGeom>
          <a:blipFill rotWithShape="1">
            <a:blip r:embed="rId7">
              <a:alphaModFix/>
            </a:blip>
            <a:stretch>
              <a:fillRect b="-673" l="-1484" r="0" t="-134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689" name="Google Shape;689;p53"/>
          <p:cNvSpPr/>
          <p:nvPr/>
        </p:nvSpPr>
        <p:spPr>
          <a:xfrm>
            <a:off x="4432665" y="4204595"/>
            <a:ext cx="964836" cy="369332"/>
          </a:xfrm>
          <a:custGeom>
            <a:rect b="b" l="l" r="r" t="t"/>
            <a:pathLst>
              <a:path extrusionOk="0" h="369332" w="964836">
                <a:moveTo>
                  <a:pt x="0" y="61557"/>
                </a:moveTo>
                <a:cubicBezTo>
                  <a:pt x="7330" y="28430"/>
                  <a:pt x="21800" y="-7750"/>
                  <a:pt x="61557" y="0"/>
                </a:cubicBezTo>
                <a:cubicBezTo>
                  <a:pt x="230939" y="-30802"/>
                  <a:pt x="306099" y="24182"/>
                  <a:pt x="465584" y="0"/>
                </a:cubicBezTo>
                <a:cubicBezTo>
                  <a:pt x="625069" y="-24182"/>
                  <a:pt x="705908" y="34619"/>
                  <a:pt x="903279" y="0"/>
                </a:cubicBezTo>
                <a:cubicBezTo>
                  <a:pt x="935522" y="7849"/>
                  <a:pt x="956242" y="28993"/>
                  <a:pt x="964836" y="61557"/>
                </a:cubicBezTo>
                <a:cubicBezTo>
                  <a:pt x="972496" y="168709"/>
                  <a:pt x="935372" y="216580"/>
                  <a:pt x="964836" y="307775"/>
                </a:cubicBezTo>
                <a:cubicBezTo>
                  <a:pt x="966628" y="342926"/>
                  <a:pt x="942503" y="363153"/>
                  <a:pt x="903279" y="369332"/>
                </a:cubicBezTo>
                <a:cubicBezTo>
                  <a:pt x="790709" y="401731"/>
                  <a:pt x="634938" y="345964"/>
                  <a:pt x="465584" y="369332"/>
                </a:cubicBezTo>
                <a:cubicBezTo>
                  <a:pt x="296230" y="392700"/>
                  <a:pt x="187695" y="329541"/>
                  <a:pt x="61557" y="369332"/>
                </a:cubicBezTo>
                <a:cubicBezTo>
                  <a:pt x="27030" y="362971"/>
                  <a:pt x="0" y="340013"/>
                  <a:pt x="0" y="307775"/>
                </a:cubicBezTo>
                <a:cubicBezTo>
                  <a:pt x="-29295" y="220971"/>
                  <a:pt x="15467" y="145035"/>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90" name="Google Shape;690;p53"/>
          <p:cNvPicPr preferRelativeResize="0"/>
          <p:nvPr/>
        </p:nvPicPr>
        <p:blipFill rotWithShape="1">
          <a:blip r:embed="rId8">
            <a:alphaModFix/>
          </a:blip>
          <a:srcRect b="-421" l="31701" r="-97" t="524"/>
          <a:stretch/>
        </p:blipFill>
        <p:spPr>
          <a:xfrm>
            <a:off x="8510553" y="1901309"/>
            <a:ext cx="2604198" cy="1810777"/>
          </a:xfrm>
          <a:prstGeom prst="rect">
            <a:avLst/>
          </a:prstGeom>
          <a:noFill/>
          <a:ln>
            <a:noFill/>
          </a:ln>
        </p:spPr>
      </p:pic>
      <p:pic>
        <p:nvPicPr>
          <p:cNvPr id="691" name="Google Shape;691;p53"/>
          <p:cNvPicPr preferRelativeResize="0"/>
          <p:nvPr/>
        </p:nvPicPr>
        <p:blipFill rotWithShape="1">
          <a:blip r:embed="rId9">
            <a:alphaModFix/>
          </a:blip>
          <a:srcRect b="0" l="33759" r="0" t="0"/>
          <a:stretch/>
        </p:blipFill>
        <p:spPr>
          <a:xfrm>
            <a:off x="8226535" y="4241517"/>
            <a:ext cx="3533814" cy="2373726"/>
          </a:xfrm>
          <a:prstGeom prst="rect">
            <a:avLst/>
          </a:prstGeom>
          <a:noFill/>
          <a:ln>
            <a:noFill/>
          </a:ln>
        </p:spPr>
      </p:pic>
      <p:sp>
        <p:nvSpPr>
          <p:cNvPr id="692" name="Google Shape;692;p53"/>
          <p:cNvSpPr txBox="1"/>
          <p:nvPr/>
        </p:nvSpPr>
        <p:spPr>
          <a:xfrm>
            <a:off x="8556735" y="4307413"/>
            <a:ext cx="2096663" cy="400110"/>
          </a:xfrm>
          <a:prstGeom prst="rect">
            <a:avLst/>
          </a:prstGeom>
          <a:blipFill rotWithShape="1">
            <a:blip r:embed="rId10">
              <a:alphaModFix/>
            </a:blip>
            <a:stretch>
              <a:fillRect b="-307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500"/>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500"/>
                                        <p:tgtEl>
                                          <p:spTgt spid="6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6" name="Shape 696"/>
        <p:cNvGrpSpPr/>
        <p:nvPr/>
      </p:nvGrpSpPr>
      <p:grpSpPr>
        <a:xfrm>
          <a:off x="0" y="0"/>
          <a:ext cx="0" cy="0"/>
          <a:chOff x="0" y="0"/>
          <a:chExt cx="0" cy="0"/>
        </a:xfrm>
      </p:grpSpPr>
      <p:pic>
        <p:nvPicPr>
          <p:cNvPr descr="A graph of a function&#10;&#10;Description automatically generated" id="697" name="Google Shape;697;p54"/>
          <p:cNvPicPr preferRelativeResize="0"/>
          <p:nvPr>
            <p:ph idx="1" type="body"/>
          </p:nvPr>
        </p:nvPicPr>
        <p:blipFill rotWithShape="1">
          <a:blip r:embed="rId3">
            <a:alphaModFix/>
          </a:blip>
          <a:srcRect b="27993" l="0" r="0" t="15159"/>
          <a:stretch/>
        </p:blipFill>
        <p:spPr>
          <a:xfrm>
            <a:off x="3944596" y="2571758"/>
            <a:ext cx="6522226" cy="3707676"/>
          </a:xfrm>
          <a:prstGeom prst="rect">
            <a:avLst/>
          </a:prstGeom>
          <a:noFill/>
          <a:ln>
            <a:noFill/>
          </a:ln>
        </p:spPr>
      </p:pic>
      <p:sp>
        <p:nvSpPr>
          <p:cNvPr id="698" name="Google Shape;698;p54"/>
          <p:cNvSpPr txBox="1"/>
          <p:nvPr/>
        </p:nvSpPr>
        <p:spPr>
          <a:xfrm>
            <a:off x="717421" y="4718798"/>
            <a:ext cx="1926116" cy="376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8000"/>
                </a:solidFill>
                <a:latin typeface="Calibri"/>
                <a:ea typeface="Calibri"/>
                <a:cs typeface="Calibri"/>
                <a:sym typeface="Calibri"/>
              </a:rPr>
              <a:t>Reverse Bias</a:t>
            </a:r>
            <a:endParaRPr/>
          </a:p>
        </p:txBody>
      </p:sp>
      <p:pic>
        <p:nvPicPr>
          <p:cNvPr id="699" name="Google Shape;699;p54"/>
          <p:cNvPicPr preferRelativeResize="0"/>
          <p:nvPr/>
        </p:nvPicPr>
        <p:blipFill rotWithShape="1">
          <a:blip r:embed="rId4">
            <a:alphaModFix/>
          </a:blip>
          <a:srcRect b="0" l="0" r="0" t="0"/>
          <a:stretch/>
        </p:blipFill>
        <p:spPr>
          <a:xfrm>
            <a:off x="792070" y="5365879"/>
            <a:ext cx="2882634" cy="472510"/>
          </a:xfrm>
          <a:prstGeom prst="rect">
            <a:avLst/>
          </a:prstGeom>
          <a:noFill/>
          <a:ln>
            <a:noFill/>
          </a:ln>
        </p:spPr>
      </p:pic>
      <p:pic>
        <p:nvPicPr>
          <p:cNvPr id="700" name="Google Shape;700;p54"/>
          <p:cNvPicPr preferRelativeResize="0"/>
          <p:nvPr/>
        </p:nvPicPr>
        <p:blipFill rotWithShape="1">
          <a:blip r:embed="rId5">
            <a:alphaModFix/>
          </a:blip>
          <a:srcRect b="0" l="0" r="0" t="0"/>
          <a:stretch/>
        </p:blipFill>
        <p:spPr>
          <a:xfrm>
            <a:off x="7558515" y="2477662"/>
            <a:ext cx="2721259" cy="1307762"/>
          </a:xfrm>
          <a:prstGeom prst="rect">
            <a:avLst/>
          </a:prstGeom>
          <a:noFill/>
          <a:ln>
            <a:noFill/>
          </a:ln>
        </p:spPr>
      </p:pic>
      <p:sp>
        <p:nvSpPr>
          <p:cNvPr id="701" name="Google Shape;701;p54"/>
          <p:cNvSpPr txBox="1"/>
          <p:nvPr/>
        </p:nvSpPr>
        <p:spPr>
          <a:xfrm>
            <a:off x="6469898" y="5879324"/>
            <a:ext cx="1471621" cy="400110"/>
          </a:xfrm>
          <a:prstGeom prst="rect">
            <a:avLst/>
          </a:prstGeom>
          <a:blipFill rotWithShape="1">
            <a:blip r:embed="rId6">
              <a:alphaModFix/>
            </a:blip>
            <a:stretch>
              <a:fillRect b="-27269" l="0" r="-3304" t="-605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02" name="Google Shape;702;p54"/>
          <p:cNvSpPr txBox="1"/>
          <p:nvPr/>
        </p:nvSpPr>
        <p:spPr>
          <a:xfrm>
            <a:off x="838200" y="1922490"/>
            <a:ext cx="5533571" cy="461665"/>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 CVD+R Model:</a:t>
            </a:r>
            <a:endParaRPr/>
          </a:p>
        </p:txBody>
      </p:sp>
      <p:sp>
        <p:nvSpPr>
          <p:cNvPr id="703" name="Google Shape;703;p54"/>
          <p:cNvSpPr txBox="1"/>
          <p:nvPr/>
        </p:nvSpPr>
        <p:spPr>
          <a:xfrm>
            <a:off x="5024312" y="2616513"/>
            <a:ext cx="916648" cy="369332"/>
          </a:xfrm>
          <a:prstGeom prst="rect">
            <a:avLst/>
          </a:prstGeom>
          <a:blipFill rotWithShape="1">
            <a:blip r:embed="rId7">
              <a:alphaModFix/>
            </a:blip>
            <a:stretch>
              <a:fillRect b="-14753" l="0" r="-19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04" name="Google Shape;704;p54"/>
          <p:cNvSpPr txBox="1"/>
          <p:nvPr/>
        </p:nvSpPr>
        <p:spPr>
          <a:xfrm>
            <a:off x="9476694" y="5851062"/>
            <a:ext cx="1070421" cy="461665"/>
          </a:xfrm>
          <a:prstGeom prst="rect">
            <a:avLst/>
          </a:prstGeom>
          <a:blipFill rotWithShape="1">
            <a:blip r:embed="rId8">
              <a:alphaModFix/>
            </a:blip>
            <a:stretch>
              <a:fillRect b="-19734" l="0" r="-57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05" name="Google Shape;70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sp>
        <p:nvSpPr>
          <p:cNvPr id="706" name="Google Shape;706;p54"/>
          <p:cNvSpPr/>
          <p:nvPr/>
        </p:nvSpPr>
        <p:spPr>
          <a:xfrm flipH="1" rot="10800000">
            <a:off x="11208582" y="4335142"/>
            <a:ext cx="16272" cy="89042"/>
          </a:xfrm>
          <a:custGeom>
            <a:rect b="b" l="l" r="r" t="t"/>
            <a:pathLst>
              <a:path extrusionOk="0" h="89042" w="16272">
                <a:moveTo>
                  <a:pt x="0" y="89042"/>
                </a:moveTo>
                <a:lnTo>
                  <a:pt x="16272" y="61589"/>
                </a:lnTo>
                <a:lnTo>
                  <a:pt x="16270" y="61589"/>
                </a:lnTo>
                <a:lnTo>
                  <a:pt x="0" y="0"/>
                </a:lnTo>
                <a:lnTo>
                  <a:pt x="0" y="89042"/>
                </a:lnTo>
                <a:close/>
              </a:path>
            </a:pathLst>
          </a:custGeom>
          <a:solidFill>
            <a:srgbClr val="FF0000">
              <a:alpha val="20784"/>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Calibri"/>
              <a:ea typeface="Calibri"/>
              <a:cs typeface="Calibri"/>
              <a:sym typeface="Calibri"/>
            </a:endParaRPr>
          </a:p>
        </p:txBody>
      </p:sp>
      <p:sp>
        <p:nvSpPr>
          <p:cNvPr id="707" name="Google Shape;707;p54"/>
          <p:cNvSpPr txBox="1"/>
          <p:nvPr/>
        </p:nvSpPr>
        <p:spPr>
          <a:xfrm>
            <a:off x="7558515" y="2014823"/>
            <a:ext cx="22493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Forward Bias</a:t>
            </a:r>
            <a:endParaRPr/>
          </a:p>
        </p:txBody>
      </p:sp>
      <p:sp>
        <p:nvSpPr>
          <p:cNvPr id="708" name="Google Shape;708;p54"/>
          <p:cNvSpPr/>
          <p:nvPr/>
        </p:nvSpPr>
        <p:spPr>
          <a:xfrm>
            <a:off x="3864303" y="2523755"/>
            <a:ext cx="3365045" cy="3863295"/>
          </a:xfrm>
          <a:prstGeom prst="rect">
            <a:avLst/>
          </a:prstGeom>
          <a:solidFill>
            <a:srgbClr val="008000">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p54"/>
          <p:cNvSpPr/>
          <p:nvPr/>
        </p:nvSpPr>
        <p:spPr>
          <a:xfrm>
            <a:off x="7229348" y="2523755"/>
            <a:ext cx="3237474" cy="2942019"/>
          </a:xfrm>
          <a:prstGeom prst="rect">
            <a:avLst/>
          </a:prstGeom>
          <a:solidFill>
            <a:srgbClr val="FF0000">
              <a:alpha val="2392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54"/>
          <p:cNvSpPr txBox="1"/>
          <p:nvPr/>
        </p:nvSpPr>
        <p:spPr>
          <a:xfrm>
            <a:off x="7964643" y="3959666"/>
            <a:ext cx="1802866" cy="6127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1" name="Google Shape;711;p54"/>
          <p:cNvSpPr txBox="1"/>
          <p:nvPr/>
        </p:nvSpPr>
        <p:spPr>
          <a:xfrm>
            <a:off x="3864303" y="5389397"/>
            <a:ext cx="1551963" cy="461665"/>
          </a:xfrm>
          <a:prstGeom prst="rect">
            <a:avLst/>
          </a:prstGeom>
          <a:blipFill rotWithShape="1">
            <a:blip r:embed="rId10">
              <a:alphaModFix/>
            </a:blip>
            <a:stretch>
              <a:fillRect b="-1315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12" name="Google Shape;712;p54"/>
          <p:cNvSpPr txBox="1"/>
          <p:nvPr/>
        </p:nvSpPr>
        <p:spPr>
          <a:xfrm>
            <a:off x="7932222" y="4785326"/>
            <a:ext cx="2220415" cy="369332"/>
          </a:xfrm>
          <a:prstGeom prst="rect">
            <a:avLst/>
          </a:prstGeom>
          <a:blipFill rotWithShape="1">
            <a:blip r:embed="rId11">
              <a:alphaModFix/>
            </a:blip>
            <a:stretch>
              <a:fillRect b="-655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500"/>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10"/>
                                        </p:tgtEl>
                                      </p:cBhvr>
                                    </p:animEffect>
                                    <p:set>
                                      <p:cBhvr>
                                        <p:cTn dur="1" fill="hold">
                                          <p:stCondLst>
                                            <p:cond delay="500"/>
                                          </p:stCondLst>
                                        </p:cTn>
                                        <p:tgtEl>
                                          <p:spTgt spid="7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pic>
        <p:nvPicPr>
          <p:cNvPr id="717" name="Google Shape;717;p55"/>
          <p:cNvPicPr preferRelativeResize="0"/>
          <p:nvPr/>
        </p:nvPicPr>
        <p:blipFill rotWithShape="1">
          <a:blip r:embed="rId3">
            <a:alphaModFix/>
          </a:blip>
          <a:srcRect b="57429" l="10609" r="18991" t="21897"/>
          <a:stretch/>
        </p:blipFill>
        <p:spPr>
          <a:xfrm>
            <a:off x="1045030" y="3908312"/>
            <a:ext cx="5533570" cy="1131067"/>
          </a:xfrm>
          <a:prstGeom prst="rect">
            <a:avLst/>
          </a:prstGeom>
          <a:noFill/>
          <a:ln>
            <a:noFill/>
          </a:ln>
        </p:spPr>
      </p:pic>
      <p:pic>
        <p:nvPicPr>
          <p:cNvPr id="718" name="Google Shape;718;p55"/>
          <p:cNvPicPr preferRelativeResize="0"/>
          <p:nvPr/>
        </p:nvPicPr>
        <p:blipFill rotWithShape="1">
          <a:blip r:embed="rId4">
            <a:alphaModFix/>
          </a:blip>
          <a:srcRect b="0" l="0" r="0" t="0"/>
          <a:stretch/>
        </p:blipFill>
        <p:spPr>
          <a:xfrm>
            <a:off x="1767461" y="2384155"/>
            <a:ext cx="3675047" cy="1672019"/>
          </a:xfrm>
          <a:prstGeom prst="rect">
            <a:avLst/>
          </a:prstGeom>
          <a:noFill/>
          <a:ln>
            <a:noFill/>
          </a:ln>
        </p:spPr>
      </p:pic>
      <p:pic>
        <p:nvPicPr>
          <p:cNvPr id="719" name="Google Shape;719;p55"/>
          <p:cNvPicPr preferRelativeResize="0"/>
          <p:nvPr/>
        </p:nvPicPr>
        <p:blipFill rotWithShape="1">
          <a:blip r:embed="rId5">
            <a:alphaModFix/>
          </a:blip>
          <a:srcRect b="0" l="0" r="0" t="0"/>
          <a:stretch/>
        </p:blipFill>
        <p:spPr>
          <a:xfrm>
            <a:off x="6795172" y="1605943"/>
            <a:ext cx="4133928" cy="2912936"/>
          </a:xfrm>
          <a:prstGeom prst="rect">
            <a:avLst/>
          </a:prstGeom>
          <a:noFill/>
          <a:ln>
            <a:noFill/>
          </a:ln>
        </p:spPr>
      </p:pic>
      <p:sp>
        <p:nvSpPr>
          <p:cNvPr id="720" name="Google Shape;720;p55"/>
          <p:cNvSpPr txBox="1"/>
          <p:nvPr/>
        </p:nvSpPr>
        <p:spPr>
          <a:xfrm>
            <a:off x="838200" y="1922490"/>
            <a:ext cx="5533571" cy="461665"/>
          </a:xfrm>
          <a:prstGeom prst="rect">
            <a:avLst/>
          </a:prstGeom>
          <a:solidFill>
            <a:schemeClr val="lt1"/>
          </a:solidFill>
          <a:ln cap="rnd" cmpd="sng" w="508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 Shockley Diode Equation Model:</a:t>
            </a:r>
            <a:endParaRPr/>
          </a:p>
        </p:txBody>
      </p:sp>
      <p:sp>
        <p:nvSpPr>
          <p:cNvPr id="721" name="Google Shape;721;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Diode Models</a:t>
            </a:r>
            <a:endParaRPr/>
          </a:p>
        </p:txBody>
      </p:sp>
      <p:sp>
        <p:nvSpPr>
          <p:cNvPr id="722" name="Google Shape;722;p55"/>
          <p:cNvSpPr txBox="1"/>
          <p:nvPr/>
        </p:nvSpPr>
        <p:spPr>
          <a:xfrm>
            <a:off x="10504400" y="4226867"/>
            <a:ext cx="849400" cy="369332"/>
          </a:xfrm>
          <a:prstGeom prst="rect">
            <a:avLst/>
          </a:prstGeom>
          <a:blipFill rotWithShape="1">
            <a:blip r:embed="rId6">
              <a:alphaModFix/>
            </a:blip>
            <a:stretch>
              <a:fillRect b="-13113"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23" name="Google Shape;723;p55"/>
          <p:cNvSpPr txBox="1"/>
          <p:nvPr/>
        </p:nvSpPr>
        <p:spPr>
          <a:xfrm>
            <a:off x="8060218" y="1783990"/>
            <a:ext cx="938579" cy="369332"/>
          </a:xfrm>
          <a:prstGeom prst="rect">
            <a:avLst/>
          </a:prstGeom>
          <a:blipFill rotWithShape="1">
            <a:blip r:embed="rId7">
              <a:alphaModFix/>
            </a:blip>
            <a:stretch>
              <a:fillRect b="-13332" l="0" r="-129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724" name="Google Shape;724;p55"/>
          <p:cNvPicPr preferRelativeResize="0"/>
          <p:nvPr/>
        </p:nvPicPr>
        <p:blipFill rotWithShape="1">
          <a:blip r:embed="rId8">
            <a:alphaModFix/>
          </a:blip>
          <a:srcRect b="65586" l="18833" r="22963" t="5339"/>
          <a:stretch/>
        </p:blipFill>
        <p:spPr>
          <a:xfrm>
            <a:off x="9612136" y="1379407"/>
            <a:ext cx="2282115" cy="854364"/>
          </a:xfrm>
          <a:prstGeom prst="rect">
            <a:avLst/>
          </a:prstGeom>
          <a:noFill/>
          <a:ln>
            <a:noFill/>
          </a:ln>
        </p:spPr>
      </p:pic>
      <p:pic>
        <p:nvPicPr>
          <p:cNvPr id="725" name="Google Shape;725;p55"/>
          <p:cNvPicPr preferRelativeResize="0"/>
          <p:nvPr/>
        </p:nvPicPr>
        <p:blipFill rotWithShape="1">
          <a:blip r:embed="rId3">
            <a:alphaModFix/>
          </a:blip>
          <a:srcRect b="27289" l="2838" r="7092" t="46445"/>
          <a:stretch/>
        </p:blipFill>
        <p:spPr>
          <a:xfrm>
            <a:off x="936831" y="5192813"/>
            <a:ext cx="6065520" cy="1436954"/>
          </a:xfrm>
          <a:prstGeom prst="rect">
            <a:avLst/>
          </a:prstGeom>
          <a:noFill/>
          <a:ln>
            <a:noFill/>
          </a:ln>
        </p:spPr>
      </p:pic>
      <p:sp>
        <p:nvSpPr>
          <p:cNvPr id="726" name="Google Shape;726;p55"/>
          <p:cNvSpPr txBox="1"/>
          <p:nvPr/>
        </p:nvSpPr>
        <p:spPr>
          <a:xfrm>
            <a:off x="7113131" y="5759697"/>
            <a:ext cx="439332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Where I</a:t>
            </a:r>
            <a:r>
              <a:rPr baseline="-25000" lang="en-US" sz="2000">
                <a:solidFill>
                  <a:schemeClr val="dk1"/>
                </a:solidFill>
                <a:latin typeface="Calibri"/>
                <a:ea typeface="Calibri"/>
                <a:cs typeface="Calibri"/>
                <a:sym typeface="Calibri"/>
              </a:rPr>
              <a:t>S</a:t>
            </a:r>
            <a:r>
              <a:rPr lang="en-US" sz="2000">
                <a:solidFill>
                  <a:schemeClr val="dk1"/>
                </a:solidFill>
                <a:latin typeface="Calibri"/>
                <a:ea typeface="Calibri"/>
                <a:cs typeface="Calibri"/>
                <a:sym typeface="Calibri"/>
              </a:rPr>
              <a:t> is reverse saturation current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500"/>
                                        <p:tgtEl>
                                          <p:spTgt spid="7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500"/>
                                        <p:tgtEl>
                                          <p:spTgt spid="7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500"/>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id="731" name="Google Shape;731;p56"/>
          <p:cNvPicPr preferRelativeResize="0"/>
          <p:nvPr/>
        </p:nvPicPr>
        <p:blipFill rotWithShape="1">
          <a:blip r:embed="rId3">
            <a:alphaModFix/>
          </a:blip>
          <a:srcRect b="0" l="0" r="0" t="0"/>
          <a:stretch/>
        </p:blipFill>
        <p:spPr>
          <a:xfrm>
            <a:off x="7663566" y="1553385"/>
            <a:ext cx="2384717" cy="1128247"/>
          </a:xfrm>
          <a:prstGeom prst="rect">
            <a:avLst/>
          </a:prstGeom>
          <a:noFill/>
          <a:ln>
            <a:noFill/>
          </a:ln>
        </p:spPr>
      </p:pic>
      <p:pic>
        <p:nvPicPr>
          <p:cNvPr id="732" name="Google Shape;732;p56"/>
          <p:cNvPicPr preferRelativeResize="0"/>
          <p:nvPr/>
        </p:nvPicPr>
        <p:blipFill rotWithShape="1">
          <a:blip r:embed="rId3">
            <a:alphaModFix/>
          </a:blip>
          <a:srcRect b="0" l="0" r="0" t="0"/>
          <a:stretch/>
        </p:blipFill>
        <p:spPr>
          <a:xfrm>
            <a:off x="3415942" y="1581639"/>
            <a:ext cx="2384717" cy="1128247"/>
          </a:xfrm>
          <a:prstGeom prst="rect">
            <a:avLst/>
          </a:prstGeom>
          <a:noFill/>
          <a:ln>
            <a:noFill/>
          </a:ln>
        </p:spPr>
      </p:pic>
      <p:sp>
        <p:nvSpPr>
          <p:cNvPr id="733" name="Google Shape;733;p56"/>
          <p:cNvSpPr txBox="1"/>
          <p:nvPr/>
        </p:nvSpPr>
        <p:spPr>
          <a:xfrm>
            <a:off x="1120841" y="2950564"/>
            <a:ext cx="1395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Forward Bias</a:t>
            </a:r>
            <a:endParaRPr sz="1800">
              <a:solidFill>
                <a:schemeClr val="dk1"/>
              </a:solidFill>
              <a:latin typeface="Calibri"/>
              <a:ea typeface="Calibri"/>
              <a:cs typeface="Calibri"/>
              <a:sym typeface="Calibri"/>
            </a:endParaRPr>
          </a:p>
        </p:txBody>
      </p:sp>
      <p:sp>
        <p:nvSpPr>
          <p:cNvPr id="734" name="Google Shape;734;p56"/>
          <p:cNvSpPr txBox="1"/>
          <p:nvPr/>
        </p:nvSpPr>
        <p:spPr>
          <a:xfrm>
            <a:off x="3931615" y="1084228"/>
            <a:ext cx="12506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Ideal Diode</a:t>
            </a:r>
            <a:endParaRPr/>
          </a:p>
        </p:txBody>
      </p:sp>
      <p:pic>
        <p:nvPicPr>
          <p:cNvPr id="735" name="Google Shape;735;p56"/>
          <p:cNvPicPr preferRelativeResize="0"/>
          <p:nvPr/>
        </p:nvPicPr>
        <p:blipFill rotWithShape="1">
          <a:blip r:embed="rId4">
            <a:alphaModFix/>
          </a:blip>
          <a:srcRect b="35719" l="1763" r="52257" t="35515"/>
          <a:stretch/>
        </p:blipFill>
        <p:spPr>
          <a:xfrm>
            <a:off x="3931615" y="2905981"/>
            <a:ext cx="1452782" cy="512133"/>
          </a:xfrm>
          <a:prstGeom prst="rect">
            <a:avLst/>
          </a:prstGeom>
          <a:noFill/>
          <a:ln>
            <a:noFill/>
          </a:ln>
        </p:spPr>
      </p:pic>
      <p:sp>
        <p:nvSpPr>
          <p:cNvPr id="736" name="Google Shape;736;p56"/>
          <p:cNvSpPr/>
          <p:nvPr/>
        </p:nvSpPr>
        <p:spPr>
          <a:xfrm>
            <a:off x="2995317" y="1581639"/>
            <a:ext cx="3282711" cy="2043375"/>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Google Shape;737;p56"/>
          <p:cNvSpPr/>
          <p:nvPr/>
        </p:nvSpPr>
        <p:spPr>
          <a:xfrm>
            <a:off x="2992721" y="4180774"/>
            <a:ext cx="3282711" cy="1960276"/>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38" name="Google Shape;738;p56"/>
          <p:cNvPicPr preferRelativeResize="0"/>
          <p:nvPr>
            <p:ph idx="1" type="body"/>
          </p:nvPr>
        </p:nvPicPr>
        <p:blipFill rotWithShape="1">
          <a:blip r:embed="rId4">
            <a:alphaModFix/>
          </a:blip>
          <a:srcRect b="33971" l="51372" r="2890" t="30303"/>
          <a:stretch/>
        </p:blipFill>
        <p:spPr>
          <a:xfrm>
            <a:off x="3763895" y="5361563"/>
            <a:ext cx="1668982" cy="706372"/>
          </a:xfrm>
          <a:prstGeom prst="rect">
            <a:avLst/>
          </a:prstGeom>
          <a:noFill/>
          <a:ln>
            <a:noFill/>
          </a:ln>
        </p:spPr>
      </p:pic>
      <p:sp>
        <p:nvSpPr>
          <p:cNvPr id="739" name="Google Shape;739;p56"/>
          <p:cNvSpPr txBox="1"/>
          <p:nvPr/>
        </p:nvSpPr>
        <p:spPr>
          <a:xfrm>
            <a:off x="8261051" y="1084228"/>
            <a:ext cx="11897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CVD Diode</a:t>
            </a:r>
            <a:endParaRPr/>
          </a:p>
        </p:txBody>
      </p:sp>
      <p:sp>
        <p:nvSpPr>
          <p:cNvPr id="740" name="Google Shape;740;p56"/>
          <p:cNvSpPr/>
          <p:nvPr/>
        </p:nvSpPr>
        <p:spPr>
          <a:xfrm>
            <a:off x="6882855" y="1581639"/>
            <a:ext cx="4426709" cy="1836476"/>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41" name="Google Shape;741;p56"/>
          <p:cNvPicPr preferRelativeResize="0"/>
          <p:nvPr/>
        </p:nvPicPr>
        <p:blipFill rotWithShape="1">
          <a:blip r:embed="rId5">
            <a:alphaModFix/>
          </a:blip>
          <a:srcRect b="0" l="0" r="0" t="0"/>
          <a:stretch/>
        </p:blipFill>
        <p:spPr>
          <a:xfrm>
            <a:off x="7613578" y="2428681"/>
            <a:ext cx="2484696" cy="854454"/>
          </a:xfrm>
          <a:prstGeom prst="rect">
            <a:avLst/>
          </a:prstGeom>
          <a:noFill/>
          <a:ln>
            <a:noFill/>
          </a:ln>
        </p:spPr>
      </p:pic>
      <p:sp>
        <p:nvSpPr>
          <p:cNvPr id="742" name="Google Shape;742;p56"/>
          <p:cNvSpPr/>
          <p:nvPr/>
        </p:nvSpPr>
        <p:spPr>
          <a:xfrm>
            <a:off x="6882856" y="4156626"/>
            <a:ext cx="4424112" cy="1836476"/>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43" name="Google Shape;743;p56"/>
          <p:cNvPicPr preferRelativeResize="0"/>
          <p:nvPr/>
        </p:nvPicPr>
        <p:blipFill rotWithShape="1">
          <a:blip r:embed="rId6">
            <a:alphaModFix/>
          </a:blip>
          <a:srcRect b="0" l="0" r="0" t="0"/>
          <a:stretch/>
        </p:blipFill>
        <p:spPr>
          <a:xfrm>
            <a:off x="7534747" y="5234317"/>
            <a:ext cx="2882634" cy="472510"/>
          </a:xfrm>
          <a:prstGeom prst="rect">
            <a:avLst/>
          </a:prstGeom>
          <a:noFill/>
          <a:ln>
            <a:noFill/>
          </a:ln>
        </p:spPr>
      </p:pic>
      <p:sp>
        <p:nvSpPr>
          <p:cNvPr id="744" name="Google Shape;744;p56"/>
          <p:cNvSpPr txBox="1"/>
          <p:nvPr/>
        </p:nvSpPr>
        <p:spPr>
          <a:xfrm>
            <a:off x="990600" y="1238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Diode Models: Summary</a:t>
            </a:r>
            <a:endParaRPr/>
          </a:p>
        </p:txBody>
      </p:sp>
      <p:pic>
        <p:nvPicPr>
          <p:cNvPr id="745" name="Google Shape;745;p56"/>
          <p:cNvPicPr preferRelativeResize="0"/>
          <p:nvPr/>
        </p:nvPicPr>
        <p:blipFill rotWithShape="1">
          <a:blip r:embed="rId3">
            <a:alphaModFix/>
          </a:blip>
          <a:srcRect b="0" l="0" r="0" t="0"/>
          <a:stretch/>
        </p:blipFill>
        <p:spPr>
          <a:xfrm>
            <a:off x="3586758" y="4341618"/>
            <a:ext cx="2142495" cy="1013648"/>
          </a:xfrm>
          <a:prstGeom prst="rect">
            <a:avLst/>
          </a:prstGeom>
          <a:noFill/>
          <a:ln>
            <a:noFill/>
          </a:ln>
        </p:spPr>
      </p:pic>
      <p:pic>
        <p:nvPicPr>
          <p:cNvPr id="746" name="Google Shape;746;p56"/>
          <p:cNvPicPr preferRelativeResize="0"/>
          <p:nvPr/>
        </p:nvPicPr>
        <p:blipFill rotWithShape="1">
          <a:blip r:embed="rId3">
            <a:alphaModFix/>
          </a:blip>
          <a:srcRect b="0" l="0" r="0" t="0"/>
          <a:stretch/>
        </p:blipFill>
        <p:spPr>
          <a:xfrm>
            <a:off x="7905788" y="4215440"/>
            <a:ext cx="2142495" cy="1013648"/>
          </a:xfrm>
          <a:prstGeom prst="rect">
            <a:avLst/>
          </a:prstGeom>
          <a:noFill/>
          <a:ln>
            <a:noFill/>
          </a:ln>
        </p:spPr>
      </p:pic>
      <p:sp>
        <p:nvSpPr>
          <p:cNvPr id="747" name="Google Shape;747;p56"/>
          <p:cNvSpPr txBox="1"/>
          <p:nvPr/>
        </p:nvSpPr>
        <p:spPr>
          <a:xfrm>
            <a:off x="1168242" y="5257703"/>
            <a:ext cx="1395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Reverse Bias</a:t>
            </a:r>
            <a:endParaRPr sz="1800">
              <a:solidFill>
                <a:schemeClr val="dk1"/>
              </a:solidFill>
              <a:latin typeface="Calibri"/>
              <a:ea typeface="Calibri"/>
              <a:cs typeface="Calibri"/>
              <a:sym typeface="Calibri"/>
            </a:endParaRPr>
          </a:p>
        </p:txBody>
      </p:sp>
      <p:sp>
        <p:nvSpPr>
          <p:cNvPr id="748" name="Google Shape;748;p56"/>
          <p:cNvSpPr txBox="1"/>
          <p:nvPr/>
        </p:nvSpPr>
        <p:spPr>
          <a:xfrm>
            <a:off x="1170784" y="2367450"/>
            <a:ext cx="1295163" cy="52322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49" name="Google Shape;749;p56"/>
          <p:cNvSpPr txBox="1"/>
          <p:nvPr/>
        </p:nvSpPr>
        <p:spPr>
          <a:xfrm>
            <a:off x="1164406" y="4763935"/>
            <a:ext cx="1293559" cy="52322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50" name="Google Shape;750;p56"/>
          <p:cNvSpPr txBox="1"/>
          <p:nvPr/>
        </p:nvSpPr>
        <p:spPr>
          <a:xfrm>
            <a:off x="1008247" y="4215440"/>
            <a:ext cx="1798954" cy="523220"/>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500"/>
                                        <p:tgtEl>
                                          <p:spTgt spid="735"/>
                                        </p:tgtEl>
                                      </p:cBhvr>
                                    </p:animEffec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500"/>
                                        <p:tgtEl>
                                          <p:spTgt spid="7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id="755" name="Google Shape;755;p57"/>
          <p:cNvPicPr preferRelativeResize="0"/>
          <p:nvPr/>
        </p:nvPicPr>
        <p:blipFill rotWithShape="1">
          <a:blip r:embed="rId3">
            <a:alphaModFix/>
          </a:blip>
          <a:srcRect b="0" l="0" r="0" t="0"/>
          <a:stretch/>
        </p:blipFill>
        <p:spPr>
          <a:xfrm>
            <a:off x="4565911" y="2732675"/>
            <a:ext cx="2721259" cy="1307762"/>
          </a:xfrm>
          <a:prstGeom prst="rect">
            <a:avLst/>
          </a:prstGeom>
          <a:noFill/>
          <a:ln>
            <a:noFill/>
          </a:ln>
        </p:spPr>
      </p:pic>
      <p:pic>
        <p:nvPicPr>
          <p:cNvPr id="756" name="Google Shape;756;p57"/>
          <p:cNvPicPr preferRelativeResize="0"/>
          <p:nvPr/>
        </p:nvPicPr>
        <p:blipFill rotWithShape="1">
          <a:blip r:embed="rId4">
            <a:alphaModFix/>
          </a:blip>
          <a:srcRect b="0" l="0" r="0" t="0"/>
          <a:stretch/>
        </p:blipFill>
        <p:spPr>
          <a:xfrm>
            <a:off x="4902492" y="5370823"/>
            <a:ext cx="2882634" cy="472510"/>
          </a:xfrm>
          <a:prstGeom prst="rect">
            <a:avLst/>
          </a:prstGeom>
          <a:noFill/>
          <a:ln>
            <a:noFill/>
          </a:ln>
        </p:spPr>
      </p:pic>
      <p:pic>
        <p:nvPicPr>
          <p:cNvPr id="757" name="Google Shape;757;p57"/>
          <p:cNvPicPr preferRelativeResize="0"/>
          <p:nvPr/>
        </p:nvPicPr>
        <p:blipFill rotWithShape="1">
          <a:blip r:embed="rId5">
            <a:alphaModFix/>
          </a:blip>
          <a:srcRect b="0" l="0" r="0" t="0"/>
          <a:stretch/>
        </p:blipFill>
        <p:spPr>
          <a:xfrm>
            <a:off x="5231286" y="1770627"/>
            <a:ext cx="2384717" cy="1128247"/>
          </a:xfrm>
          <a:prstGeom prst="rect">
            <a:avLst/>
          </a:prstGeom>
          <a:noFill/>
          <a:ln>
            <a:noFill/>
          </a:ln>
        </p:spPr>
      </p:pic>
      <p:sp>
        <p:nvSpPr>
          <p:cNvPr id="758" name="Google Shape;758;p57"/>
          <p:cNvSpPr txBox="1"/>
          <p:nvPr/>
        </p:nvSpPr>
        <p:spPr>
          <a:xfrm>
            <a:off x="5781631" y="1196846"/>
            <a:ext cx="1430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CVD+R Diode</a:t>
            </a:r>
            <a:endParaRPr/>
          </a:p>
        </p:txBody>
      </p:sp>
      <p:sp>
        <p:nvSpPr>
          <p:cNvPr id="759" name="Google Shape;759;p57"/>
          <p:cNvSpPr/>
          <p:nvPr/>
        </p:nvSpPr>
        <p:spPr>
          <a:xfrm>
            <a:off x="3646262" y="1713188"/>
            <a:ext cx="5700938" cy="2333248"/>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760" name="Google Shape;760;p57"/>
          <p:cNvPicPr preferRelativeResize="0"/>
          <p:nvPr/>
        </p:nvPicPr>
        <p:blipFill rotWithShape="1">
          <a:blip r:embed="rId5">
            <a:alphaModFix/>
          </a:blip>
          <a:srcRect b="0" l="0" r="0" t="0"/>
          <a:stretch/>
        </p:blipFill>
        <p:spPr>
          <a:xfrm>
            <a:off x="5155796" y="4273932"/>
            <a:ext cx="2384717" cy="1128247"/>
          </a:xfrm>
          <a:prstGeom prst="rect">
            <a:avLst/>
          </a:prstGeom>
          <a:noFill/>
          <a:ln>
            <a:noFill/>
          </a:ln>
        </p:spPr>
      </p:pic>
      <p:sp>
        <p:nvSpPr>
          <p:cNvPr id="761" name="Google Shape;761;p57"/>
          <p:cNvSpPr/>
          <p:nvPr/>
        </p:nvSpPr>
        <p:spPr>
          <a:xfrm>
            <a:off x="4325095" y="4313884"/>
            <a:ext cx="4424112" cy="1836476"/>
          </a:xfrm>
          <a:prstGeom prst="roundRect">
            <a:avLst>
              <a:gd fmla="val 16667" name="adj"/>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Google Shape;762;p57"/>
          <p:cNvSpPr txBox="1"/>
          <p:nvPr/>
        </p:nvSpPr>
        <p:spPr>
          <a:xfrm>
            <a:off x="990600" y="1238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Diode Models: Summary</a:t>
            </a:r>
            <a:endParaRPr/>
          </a:p>
        </p:txBody>
      </p:sp>
      <p:sp>
        <p:nvSpPr>
          <p:cNvPr id="763" name="Google Shape;763;p57"/>
          <p:cNvSpPr txBox="1"/>
          <p:nvPr/>
        </p:nvSpPr>
        <p:spPr>
          <a:xfrm>
            <a:off x="1915971" y="2950564"/>
            <a:ext cx="1395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Forward Bias</a:t>
            </a:r>
            <a:endParaRPr sz="1800">
              <a:solidFill>
                <a:schemeClr val="dk1"/>
              </a:solidFill>
              <a:latin typeface="Calibri"/>
              <a:ea typeface="Calibri"/>
              <a:cs typeface="Calibri"/>
              <a:sym typeface="Calibri"/>
            </a:endParaRPr>
          </a:p>
        </p:txBody>
      </p:sp>
      <p:sp>
        <p:nvSpPr>
          <p:cNvPr id="764" name="Google Shape;764;p57"/>
          <p:cNvSpPr txBox="1"/>
          <p:nvPr/>
        </p:nvSpPr>
        <p:spPr>
          <a:xfrm>
            <a:off x="1866030" y="5376972"/>
            <a:ext cx="1395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chemeClr val="dk1"/>
                </a:solidFill>
                <a:latin typeface="Calibri"/>
                <a:ea typeface="Calibri"/>
                <a:cs typeface="Calibri"/>
                <a:sym typeface="Calibri"/>
              </a:rPr>
              <a:t>Reverse Bias</a:t>
            </a:r>
            <a:endParaRPr sz="1800">
              <a:solidFill>
                <a:schemeClr val="dk1"/>
              </a:solidFill>
              <a:latin typeface="Calibri"/>
              <a:ea typeface="Calibri"/>
              <a:cs typeface="Calibri"/>
              <a:sym typeface="Calibri"/>
            </a:endParaRPr>
          </a:p>
        </p:txBody>
      </p:sp>
      <p:sp>
        <p:nvSpPr>
          <p:cNvPr id="765" name="Google Shape;765;p57"/>
          <p:cNvSpPr txBox="1"/>
          <p:nvPr/>
        </p:nvSpPr>
        <p:spPr>
          <a:xfrm>
            <a:off x="1965914" y="2367450"/>
            <a:ext cx="1295163" cy="523220"/>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66" name="Google Shape;766;p57"/>
          <p:cNvSpPr txBox="1"/>
          <p:nvPr/>
        </p:nvSpPr>
        <p:spPr>
          <a:xfrm>
            <a:off x="1870176" y="4940341"/>
            <a:ext cx="1293559" cy="52322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67" name="Google Shape;767;p57"/>
          <p:cNvSpPr txBox="1"/>
          <p:nvPr/>
        </p:nvSpPr>
        <p:spPr>
          <a:xfrm>
            <a:off x="1714017" y="4391846"/>
            <a:ext cx="1798954" cy="523220"/>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5"/>
                                        </p:tgtEl>
                                        <p:attrNameLst>
                                          <p:attrName>style.visibility</p:attrName>
                                        </p:attrNameLst>
                                      </p:cBhvr>
                                      <p:to>
                                        <p:strVal val="visible"/>
                                      </p:to>
                                    </p:set>
                                    <p:animEffect filter="fade" transition="in">
                                      <p:cBhvr>
                                        <p:cTn dur="500"/>
                                        <p:tgtEl>
                                          <p:spTgt spid="755"/>
                                        </p:tgtEl>
                                      </p:cBhvr>
                                    </p:animEffect>
                                  </p:childTnLst>
                                </p:cTn>
                              </p:par>
                              <p:par>
                                <p:cTn fill="hold" nodeType="with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5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Part 3 ends here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Outline</a:t>
            </a:r>
            <a:endParaRPr/>
          </a:p>
        </p:txBody>
      </p:sp>
      <p:sp>
        <p:nvSpPr>
          <p:cNvPr id="778" name="Google Shape;778;p59"/>
          <p:cNvSpPr txBox="1"/>
          <p:nvPr>
            <p:ph idx="1" type="body"/>
          </p:nvPr>
        </p:nvSpPr>
        <p:spPr>
          <a:xfrm>
            <a:off x="838200" y="1825625"/>
            <a:ext cx="1077379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Char char="•"/>
            </a:pPr>
            <a:r>
              <a:rPr b="1" lang="en-US"/>
              <a:t>Practice Problems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(7)</a:t>
            </a:r>
            <a:endParaRPr/>
          </a:p>
        </p:txBody>
      </p:sp>
      <p:pic>
        <p:nvPicPr>
          <p:cNvPr id="784" name="Google Shape;784;p60"/>
          <p:cNvPicPr preferRelativeResize="0"/>
          <p:nvPr>
            <p:ph idx="1" type="body"/>
          </p:nvPr>
        </p:nvPicPr>
        <p:blipFill rotWithShape="1">
          <a:blip r:embed="rId3">
            <a:alphaModFix/>
          </a:blip>
          <a:srcRect b="0" l="0" r="0" t="15852"/>
          <a:stretch/>
        </p:blipFill>
        <p:spPr>
          <a:xfrm>
            <a:off x="840557" y="2035628"/>
            <a:ext cx="5255443" cy="2989943"/>
          </a:xfrm>
          <a:prstGeom prst="rect">
            <a:avLst/>
          </a:prstGeom>
          <a:noFill/>
          <a:ln>
            <a:noFill/>
          </a:ln>
        </p:spPr>
      </p:pic>
      <p:sp>
        <p:nvSpPr>
          <p:cNvPr id="785" name="Google Shape;785;p60"/>
          <p:cNvSpPr txBox="1"/>
          <p:nvPr/>
        </p:nvSpPr>
        <p:spPr>
          <a:xfrm>
            <a:off x="6255657" y="2220687"/>
            <a:ext cx="4736618" cy="461665"/>
          </a:xfrm>
          <a:prstGeom prst="rect">
            <a:avLst/>
          </a:prstGeom>
          <a:blipFill rotWithShape="1">
            <a:blip r:embed="rId4">
              <a:alphaModFix/>
            </a:blip>
            <a:stretch>
              <a:fillRect b="-28945" l="-1929"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Linear IV Char. </a:t>
            </a:r>
            <a:endParaRPr/>
          </a:p>
        </p:txBody>
      </p:sp>
      <p:pic>
        <p:nvPicPr>
          <p:cNvPr id="140" name="Google Shape;140;p7"/>
          <p:cNvPicPr preferRelativeResize="0"/>
          <p:nvPr>
            <p:ph idx="1" type="body"/>
          </p:nvPr>
        </p:nvPicPr>
        <p:blipFill rotWithShape="1">
          <a:blip r:embed="rId3">
            <a:alphaModFix/>
          </a:blip>
          <a:srcRect b="13535" l="0" r="0" t="12623"/>
          <a:stretch/>
        </p:blipFill>
        <p:spPr>
          <a:xfrm>
            <a:off x="4526007" y="1483459"/>
            <a:ext cx="2180010" cy="2650208"/>
          </a:xfrm>
          <a:prstGeom prst="rect">
            <a:avLst/>
          </a:prstGeom>
          <a:noFill/>
          <a:ln>
            <a:noFill/>
          </a:ln>
        </p:spPr>
      </p:pic>
      <p:pic>
        <p:nvPicPr>
          <p:cNvPr id="141" name="Google Shape;141;p7"/>
          <p:cNvPicPr preferRelativeResize="0"/>
          <p:nvPr/>
        </p:nvPicPr>
        <p:blipFill rotWithShape="1">
          <a:blip r:embed="rId4">
            <a:alphaModFix/>
          </a:blip>
          <a:srcRect b="16172" l="7575" r="10821" t="11481"/>
          <a:stretch/>
        </p:blipFill>
        <p:spPr>
          <a:xfrm>
            <a:off x="8005718" y="1665288"/>
            <a:ext cx="3109350" cy="2416551"/>
          </a:xfrm>
          <a:prstGeom prst="rect">
            <a:avLst/>
          </a:prstGeom>
          <a:noFill/>
          <a:ln>
            <a:noFill/>
          </a:ln>
        </p:spPr>
      </p:pic>
      <p:pic>
        <p:nvPicPr>
          <p:cNvPr id="142" name="Google Shape;142;p7"/>
          <p:cNvPicPr preferRelativeResize="0"/>
          <p:nvPr/>
        </p:nvPicPr>
        <p:blipFill rotWithShape="1">
          <a:blip r:embed="rId5">
            <a:alphaModFix/>
          </a:blip>
          <a:srcRect b="12962" l="0" r="0" t="12963"/>
          <a:stretch/>
        </p:blipFill>
        <p:spPr>
          <a:xfrm>
            <a:off x="4174956" y="4081839"/>
            <a:ext cx="2882112" cy="2535583"/>
          </a:xfrm>
          <a:prstGeom prst="rect">
            <a:avLst/>
          </a:prstGeom>
          <a:noFill/>
          <a:ln>
            <a:noFill/>
          </a:ln>
        </p:spPr>
      </p:pic>
      <p:pic>
        <p:nvPicPr>
          <p:cNvPr id="143" name="Google Shape;143;p7"/>
          <p:cNvPicPr preferRelativeResize="0"/>
          <p:nvPr/>
        </p:nvPicPr>
        <p:blipFill rotWithShape="1">
          <a:blip r:embed="rId4">
            <a:alphaModFix/>
          </a:blip>
          <a:srcRect b="16172" l="7575" r="10821" t="11481"/>
          <a:stretch/>
        </p:blipFill>
        <p:spPr>
          <a:xfrm>
            <a:off x="8005718" y="4081839"/>
            <a:ext cx="3109350" cy="2416551"/>
          </a:xfrm>
          <a:prstGeom prst="rect">
            <a:avLst/>
          </a:prstGeom>
          <a:noFill/>
          <a:ln>
            <a:noFill/>
          </a:ln>
        </p:spPr>
      </p:pic>
      <p:sp>
        <p:nvSpPr>
          <p:cNvPr id="144" name="Google Shape;144;p7"/>
          <p:cNvSpPr txBox="1"/>
          <p:nvPr/>
        </p:nvSpPr>
        <p:spPr>
          <a:xfrm>
            <a:off x="1155668" y="2369679"/>
            <a:ext cx="283485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Voltage source in series with a resistor</a:t>
            </a:r>
            <a:endParaRPr/>
          </a:p>
        </p:txBody>
      </p:sp>
      <p:sp>
        <p:nvSpPr>
          <p:cNvPr id="145" name="Google Shape;145;p7"/>
          <p:cNvSpPr txBox="1"/>
          <p:nvPr/>
        </p:nvSpPr>
        <p:spPr>
          <a:xfrm>
            <a:off x="1155668" y="4934131"/>
            <a:ext cx="283485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Current source parallel to a resistor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pic>
        <p:nvPicPr>
          <p:cNvPr id="790" name="Google Shape;790;p61"/>
          <p:cNvPicPr preferRelativeResize="0"/>
          <p:nvPr/>
        </p:nvPicPr>
        <p:blipFill rotWithShape="1">
          <a:blip r:embed="rId3">
            <a:alphaModFix/>
          </a:blip>
          <a:srcRect b="0" l="4242" r="6510" t="10729"/>
          <a:stretch/>
        </p:blipFill>
        <p:spPr>
          <a:xfrm>
            <a:off x="924803" y="1699431"/>
            <a:ext cx="4351268" cy="4488089"/>
          </a:xfrm>
          <a:prstGeom prst="rect">
            <a:avLst/>
          </a:prstGeom>
          <a:noFill/>
          <a:ln>
            <a:noFill/>
          </a:ln>
        </p:spPr>
      </p:pic>
      <p:sp>
        <p:nvSpPr>
          <p:cNvPr id="791" name="Google Shape;791;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(7)</a:t>
            </a:r>
            <a:endParaRPr/>
          </a:p>
        </p:txBody>
      </p:sp>
      <p:sp>
        <p:nvSpPr>
          <p:cNvPr id="792" name="Google Shape;792;p61"/>
          <p:cNvSpPr txBox="1"/>
          <p:nvPr/>
        </p:nvSpPr>
        <p:spPr>
          <a:xfrm>
            <a:off x="5396297" y="2090059"/>
            <a:ext cx="6460423" cy="461665"/>
          </a:xfrm>
          <a:prstGeom prst="rect">
            <a:avLst/>
          </a:prstGeom>
          <a:blipFill rotWithShape="1">
            <a:blip r:embed="rId4">
              <a:alphaModFix/>
            </a:blip>
            <a:stretch>
              <a:fillRect b="-28945" l="-1413"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93" name="Google Shape;793;p61"/>
          <p:cNvSpPr txBox="1"/>
          <p:nvPr/>
        </p:nvSpPr>
        <p:spPr>
          <a:xfrm>
            <a:off x="5276071" y="3758363"/>
            <a:ext cx="6700873" cy="461665"/>
          </a:xfrm>
          <a:prstGeom prst="rect">
            <a:avLst/>
          </a:prstGeom>
          <a:blipFill rotWithShape="1">
            <a:blip r:embed="rId5">
              <a:alphaModFix/>
            </a:blip>
            <a:stretch>
              <a:fillRect b="-30664" l="-1363" r="0" t="-1066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794" name="Google Shape;794;p61"/>
          <p:cNvSpPr txBox="1"/>
          <p:nvPr/>
        </p:nvSpPr>
        <p:spPr>
          <a:xfrm>
            <a:off x="5276071" y="5426668"/>
            <a:ext cx="6601487" cy="461665"/>
          </a:xfrm>
          <a:prstGeom prst="rect">
            <a:avLst/>
          </a:prstGeom>
          <a:blipFill rotWithShape="1">
            <a:blip r:embed="rId6">
              <a:alphaModFix/>
            </a:blip>
            <a:stretch>
              <a:fillRect b="-28945" l="-1384" r="0" t="-1052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(9)</a:t>
            </a:r>
            <a:endParaRPr/>
          </a:p>
        </p:txBody>
      </p:sp>
      <p:sp>
        <p:nvSpPr>
          <p:cNvPr id="800" name="Google Shape;800;p62"/>
          <p:cNvSpPr txBox="1"/>
          <p:nvPr/>
        </p:nvSpPr>
        <p:spPr>
          <a:xfrm>
            <a:off x="838200" y="5074551"/>
            <a:ext cx="10515600" cy="860172"/>
          </a:xfrm>
          <a:prstGeom prst="rect">
            <a:avLst/>
          </a:prstGeom>
          <a:blipFill rotWithShape="1">
            <a:blip r:embed="rId3">
              <a:alphaModFix/>
            </a:blip>
            <a:stretch>
              <a:fillRect b="-14788" l="-927" r="0" t="-49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801" name="Google Shape;801;p62"/>
          <p:cNvPicPr preferRelativeResize="0"/>
          <p:nvPr/>
        </p:nvPicPr>
        <p:blipFill rotWithShape="1">
          <a:blip r:embed="rId4">
            <a:alphaModFix/>
          </a:blip>
          <a:srcRect b="0" l="0" r="0" t="0"/>
          <a:stretch/>
        </p:blipFill>
        <p:spPr>
          <a:xfrm>
            <a:off x="2276702" y="1289435"/>
            <a:ext cx="7638596" cy="341520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pic>
        <p:nvPicPr>
          <p:cNvPr id="806" name="Google Shape;806;p63"/>
          <p:cNvPicPr preferRelativeResize="0"/>
          <p:nvPr/>
        </p:nvPicPr>
        <p:blipFill rotWithShape="1">
          <a:blip r:embed="rId3">
            <a:alphaModFix/>
          </a:blip>
          <a:srcRect b="0" l="0" r="0" t="0"/>
          <a:stretch/>
        </p:blipFill>
        <p:spPr>
          <a:xfrm>
            <a:off x="6919558" y="1745360"/>
            <a:ext cx="4434242" cy="1982545"/>
          </a:xfrm>
          <a:prstGeom prst="rect">
            <a:avLst/>
          </a:prstGeom>
          <a:noFill/>
          <a:ln>
            <a:noFill/>
          </a:ln>
        </p:spPr>
      </p:pic>
      <p:sp>
        <p:nvSpPr>
          <p:cNvPr id="807" name="Google Shape;807;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(9)</a:t>
            </a:r>
            <a:endParaRPr/>
          </a:p>
        </p:txBody>
      </p:sp>
      <p:sp>
        <p:nvSpPr>
          <p:cNvPr id="808" name="Google Shape;808;p63"/>
          <p:cNvSpPr/>
          <p:nvPr/>
        </p:nvSpPr>
        <p:spPr>
          <a:xfrm rot="5400000">
            <a:off x="7968222" y="3969797"/>
            <a:ext cx="711223"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9" name="Google Shape;809;p63"/>
          <p:cNvSpPr txBox="1"/>
          <p:nvPr/>
        </p:nvSpPr>
        <p:spPr>
          <a:xfrm>
            <a:off x="865517" y="2108014"/>
            <a:ext cx="6565093" cy="4348113"/>
          </a:xfrm>
          <a:prstGeom prst="rect">
            <a:avLst/>
          </a:prstGeom>
          <a:blipFill rotWithShape="1">
            <a:blip r:embed="rId4">
              <a:alphaModFix/>
            </a:blip>
            <a:stretch>
              <a:fillRect b="-980" l="-1020" r="0" t="-84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10" name="Google Shape;810;p63"/>
          <p:cNvSpPr/>
          <p:nvPr/>
        </p:nvSpPr>
        <p:spPr>
          <a:xfrm>
            <a:off x="4399722" y="4571211"/>
            <a:ext cx="1868555" cy="369332"/>
          </a:xfrm>
          <a:custGeom>
            <a:rect b="b" l="l" r="r" t="t"/>
            <a:pathLst>
              <a:path extrusionOk="0" h="369332" w="1868555">
                <a:moveTo>
                  <a:pt x="0" y="61557"/>
                </a:moveTo>
                <a:cubicBezTo>
                  <a:pt x="7330" y="28430"/>
                  <a:pt x="21800" y="-7750"/>
                  <a:pt x="61557" y="0"/>
                </a:cubicBezTo>
                <a:cubicBezTo>
                  <a:pt x="270426" y="-49071"/>
                  <a:pt x="363682" y="43783"/>
                  <a:pt x="608462" y="0"/>
                </a:cubicBezTo>
                <a:cubicBezTo>
                  <a:pt x="853243" y="-43783"/>
                  <a:pt x="1022616" y="65236"/>
                  <a:pt x="1172821" y="0"/>
                </a:cubicBezTo>
                <a:cubicBezTo>
                  <a:pt x="1323026" y="-65236"/>
                  <a:pt x="1627757" y="51996"/>
                  <a:pt x="1806998" y="0"/>
                </a:cubicBezTo>
                <a:cubicBezTo>
                  <a:pt x="1842254" y="3830"/>
                  <a:pt x="1868808" y="35054"/>
                  <a:pt x="1868555" y="61557"/>
                </a:cubicBezTo>
                <a:cubicBezTo>
                  <a:pt x="1882639" y="184373"/>
                  <a:pt x="1855633" y="229194"/>
                  <a:pt x="1868555" y="307775"/>
                </a:cubicBezTo>
                <a:cubicBezTo>
                  <a:pt x="1873911" y="346795"/>
                  <a:pt x="1837286" y="365552"/>
                  <a:pt x="1806998" y="369332"/>
                </a:cubicBezTo>
                <a:cubicBezTo>
                  <a:pt x="1623818" y="422536"/>
                  <a:pt x="1414184" y="335792"/>
                  <a:pt x="1207730" y="369332"/>
                </a:cubicBezTo>
                <a:cubicBezTo>
                  <a:pt x="1001276" y="402872"/>
                  <a:pt x="906577" y="341410"/>
                  <a:pt x="643371" y="369332"/>
                </a:cubicBezTo>
                <a:cubicBezTo>
                  <a:pt x="380165" y="397254"/>
                  <a:pt x="252151" y="352675"/>
                  <a:pt x="61557" y="369332"/>
                </a:cubicBezTo>
                <a:cubicBezTo>
                  <a:pt x="29143" y="377063"/>
                  <a:pt x="4410" y="346958"/>
                  <a:pt x="0" y="307775"/>
                </a:cubicBezTo>
                <a:cubicBezTo>
                  <a:pt x="-1779" y="188557"/>
                  <a:pt x="8239" y="183709"/>
                  <a:pt x="0" y="61557"/>
                </a:cubicBezTo>
                <a:close/>
              </a:path>
            </a:pathLst>
          </a:cu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1" name="Google Shape;811;p63"/>
          <p:cNvSpPr txBox="1"/>
          <p:nvPr/>
        </p:nvSpPr>
        <p:spPr>
          <a:xfrm>
            <a:off x="7159797" y="2895163"/>
            <a:ext cx="1164037" cy="36933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12" name="Google Shape;812;p63"/>
          <p:cNvSpPr txBox="1"/>
          <p:nvPr/>
        </p:nvSpPr>
        <p:spPr>
          <a:xfrm>
            <a:off x="9812165" y="2895163"/>
            <a:ext cx="1010148"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13" name="Google Shape;813;p63"/>
          <p:cNvSpPr txBox="1"/>
          <p:nvPr/>
        </p:nvSpPr>
        <p:spPr>
          <a:xfrm>
            <a:off x="865517" y="1340087"/>
            <a:ext cx="10515600" cy="860172"/>
          </a:xfrm>
          <a:prstGeom prst="rect">
            <a:avLst/>
          </a:prstGeom>
          <a:blipFill rotWithShape="1">
            <a:blip r:embed="rId7">
              <a:alphaModFix/>
            </a:blip>
            <a:stretch>
              <a:fillRect b="-15602" l="-927" r="0" t="-496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14" name="Google Shape;814;p63"/>
          <p:cNvSpPr/>
          <p:nvPr/>
        </p:nvSpPr>
        <p:spPr>
          <a:xfrm>
            <a:off x="4705547" y="5203292"/>
            <a:ext cx="1490868" cy="536021"/>
          </a:xfrm>
          <a:custGeom>
            <a:rect b="b" l="l" r="r" t="t"/>
            <a:pathLst>
              <a:path extrusionOk="0" h="536021" w="1490868">
                <a:moveTo>
                  <a:pt x="0" y="89339"/>
                </a:moveTo>
                <a:cubicBezTo>
                  <a:pt x="8180" y="40969"/>
                  <a:pt x="32617" y="-9930"/>
                  <a:pt x="89339" y="0"/>
                </a:cubicBezTo>
                <a:cubicBezTo>
                  <a:pt x="283323" y="-48645"/>
                  <a:pt x="385851" y="48766"/>
                  <a:pt x="500492" y="0"/>
                </a:cubicBezTo>
                <a:cubicBezTo>
                  <a:pt x="615133" y="-48766"/>
                  <a:pt x="822060" y="29575"/>
                  <a:pt x="924767" y="0"/>
                </a:cubicBezTo>
                <a:cubicBezTo>
                  <a:pt x="1027475" y="-29575"/>
                  <a:pt x="1186409" y="35215"/>
                  <a:pt x="1401529" y="0"/>
                </a:cubicBezTo>
                <a:cubicBezTo>
                  <a:pt x="1451251" y="1158"/>
                  <a:pt x="1491127" y="47664"/>
                  <a:pt x="1490868" y="89339"/>
                </a:cubicBezTo>
                <a:cubicBezTo>
                  <a:pt x="1492084" y="168421"/>
                  <a:pt x="1472168" y="273188"/>
                  <a:pt x="1490868" y="446682"/>
                </a:cubicBezTo>
                <a:cubicBezTo>
                  <a:pt x="1491809" y="496906"/>
                  <a:pt x="1448932" y="534046"/>
                  <a:pt x="1401529" y="536021"/>
                </a:cubicBezTo>
                <a:cubicBezTo>
                  <a:pt x="1272843" y="548475"/>
                  <a:pt x="1099709" y="514917"/>
                  <a:pt x="951010" y="536021"/>
                </a:cubicBezTo>
                <a:cubicBezTo>
                  <a:pt x="802311" y="557125"/>
                  <a:pt x="688892" y="491036"/>
                  <a:pt x="526736" y="536021"/>
                </a:cubicBezTo>
                <a:cubicBezTo>
                  <a:pt x="364580" y="581006"/>
                  <a:pt x="266626" y="496896"/>
                  <a:pt x="89339" y="536021"/>
                </a:cubicBezTo>
                <a:cubicBezTo>
                  <a:pt x="42601" y="548728"/>
                  <a:pt x="9353" y="507021"/>
                  <a:pt x="0" y="446682"/>
                </a:cubicBezTo>
                <a:cubicBezTo>
                  <a:pt x="-3435" y="374809"/>
                  <a:pt x="13297" y="192268"/>
                  <a:pt x="0" y="89339"/>
                </a:cubicBezTo>
                <a:close/>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15" name="Google Shape;815;p63"/>
          <p:cNvPicPr preferRelativeResize="0"/>
          <p:nvPr/>
        </p:nvPicPr>
        <p:blipFill rotWithShape="1">
          <a:blip r:embed="rId8">
            <a:alphaModFix/>
          </a:blip>
          <a:srcRect b="0" l="0" r="0" t="0"/>
          <a:stretch/>
        </p:blipFill>
        <p:spPr>
          <a:xfrm>
            <a:off x="6893127" y="4417823"/>
            <a:ext cx="4487103" cy="20061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5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5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500"/>
                                        <p:tgtEl>
                                          <p:spTgt spid="8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pic>
        <p:nvPicPr>
          <p:cNvPr id="820" name="Google Shape;820;p64"/>
          <p:cNvPicPr preferRelativeResize="0"/>
          <p:nvPr/>
        </p:nvPicPr>
        <p:blipFill rotWithShape="1">
          <a:blip r:embed="rId3">
            <a:alphaModFix/>
          </a:blip>
          <a:srcRect b="0" l="0" r="0" t="0"/>
          <a:stretch/>
        </p:blipFill>
        <p:spPr>
          <a:xfrm>
            <a:off x="6919558" y="1745360"/>
            <a:ext cx="4434242" cy="1982545"/>
          </a:xfrm>
          <a:prstGeom prst="rect">
            <a:avLst/>
          </a:prstGeom>
          <a:noFill/>
          <a:ln>
            <a:noFill/>
          </a:ln>
        </p:spPr>
      </p:pic>
      <p:sp>
        <p:nvSpPr>
          <p:cNvPr id="821" name="Google Shape;821;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(9)</a:t>
            </a:r>
            <a:endParaRPr/>
          </a:p>
        </p:txBody>
      </p:sp>
      <p:sp>
        <p:nvSpPr>
          <p:cNvPr id="822" name="Google Shape;822;p64"/>
          <p:cNvSpPr/>
          <p:nvPr/>
        </p:nvSpPr>
        <p:spPr>
          <a:xfrm rot="5400000">
            <a:off x="8060356" y="3655947"/>
            <a:ext cx="461661"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Google Shape;823;p64"/>
          <p:cNvSpPr txBox="1"/>
          <p:nvPr/>
        </p:nvSpPr>
        <p:spPr>
          <a:xfrm>
            <a:off x="865517" y="2108014"/>
            <a:ext cx="6565093" cy="3989425"/>
          </a:xfrm>
          <a:prstGeom prst="rect">
            <a:avLst/>
          </a:prstGeom>
          <a:blipFill rotWithShape="1">
            <a:blip r:embed="rId4">
              <a:alphaModFix/>
            </a:blip>
            <a:stretch>
              <a:fillRect b="-916" l="-1020" r="0" t="-91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24" name="Google Shape;824;p64"/>
          <p:cNvSpPr txBox="1"/>
          <p:nvPr/>
        </p:nvSpPr>
        <p:spPr>
          <a:xfrm>
            <a:off x="7159797" y="2895163"/>
            <a:ext cx="1164037" cy="369332"/>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25" name="Google Shape;825;p64"/>
          <p:cNvSpPr txBox="1"/>
          <p:nvPr/>
        </p:nvSpPr>
        <p:spPr>
          <a:xfrm>
            <a:off x="9812165" y="2895163"/>
            <a:ext cx="1010148"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26" name="Google Shape;826;p64"/>
          <p:cNvSpPr txBox="1"/>
          <p:nvPr/>
        </p:nvSpPr>
        <p:spPr>
          <a:xfrm>
            <a:off x="865517" y="1340087"/>
            <a:ext cx="10515600" cy="860172"/>
          </a:xfrm>
          <a:prstGeom prst="rect">
            <a:avLst/>
          </a:prstGeom>
          <a:blipFill rotWithShape="1">
            <a:blip r:embed="rId7">
              <a:alphaModFix/>
            </a:blip>
            <a:stretch>
              <a:fillRect b="-15602" l="-927" r="0" t="-496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27" name="Google Shape;827;p64"/>
          <p:cNvSpPr/>
          <p:nvPr/>
        </p:nvSpPr>
        <p:spPr>
          <a:xfrm>
            <a:off x="4035287" y="4341954"/>
            <a:ext cx="1728549" cy="385396"/>
          </a:xfrm>
          <a:custGeom>
            <a:rect b="b" l="l" r="r" t="t"/>
            <a:pathLst>
              <a:path extrusionOk="0" h="385396" w="1728549">
                <a:moveTo>
                  <a:pt x="0" y="64234"/>
                </a:moveTo>
                <a:cubicBezTo>
                  <a:pt x="1800" y="28973"/>
                  <a:pt x="23011" y="-7733"/>
                  <a:pt x="64234" y="0"/>
                </a:cubicBezTo>
                <a:cubicBezTo>
                  <a:pt x="304693" y="-47433"/>
                  <a:pt x="334664" y="6904"/>
                  <a:pt x="565593" y="0"/>
                </a:cubicBezTo>
                <a:cubicBezTo>
                  <a:pt x="796522" y="-6904"/>
                  <a:pt x="905034" y="32828"/>
                  <a:pt x="1082952" y="0"/>
                </a:cubicBezTo>
                <a:cubicBezTo>
                  <a:pt x="1260870" y="-32828"/>
                  <a:pt x="1486465" y="54193"/>
                  <a:pt x="1664315" y="0"/>
                </a:cubicBezTo>
                <a:cubicBezTo>
                  <a:pt x="1702446" y="8079"/>
                  <a:pt x="1728703" y="33325"/>
                  <a:pt x="1728549" y="64234"/>
                </a:cubicBezTo>
                <a:cubicBezTo>
                  <a:pt x="1741985" y="127884"/>
                  <a:pt x="1723711" y="229414"/>
                  <a:pt x="1728549" y="321162"/>
                </a:cubicBezTo>
                <a:cubicBezTo>
                  <a:pt x="1729166" y="357216"/>
                  <a:pt x="1693947" y="379441"/>
                  <a:pt x="1664315" y="385396"/>
                </a:cubicBezTo>
                <a:cubicBezTo>
                  <a:pt x="1442176" y="449314"/>
                  <a:pt x="1375148" y="374569"/>
                  <a:pt x="1114954" y="385396"/>
                </a:cubicBezTo>
                <a:cubicBezTo>
                  <a:pt x="854760" y="396223"/>
                  <a:pt x="743209" y="383390"/>
                  <a:pt x="597594" y="385396"/>
                </a:cubicBezTo>
                <a:cubicBezTo>
                  <a:pt x="451979" y="387402"/>
                  <a:pt x="177246" y="379354"/>
                  <a:pt x="64234" y="385396"/>
                </a:cubicBezTo>
                <a:cubicBezTo>
                  <a:pt x="30120" y="392041"/>
                  <a:pt x="1987" y="358973"/>
                  <a:pt x="0" y="321162"/>
                </a:cubicBezTo>
                <a:cubicBezTo>
                  <a:pt x="-18979" y="217562"/>
                  <a:pt x="6885" y="181854"/>
                  <a:pt x="0" y="64234"/>
                </a:cubicBezTo>
                <a:close/>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28" name="Google Shape;828;p64"/>
          <p:cNvPicPr preferRelativeResize="0"/>
          <p:nvPr/>
        </p:nvPicPr>
        <p:blipFill rotWithShape="1">
          <a:blip r:embed="rId8">
            <a:alphaModFix/>
          </a:blip>
          <a:srcRect b="0" l="0" r="0" t="0"/>
          <a:stretch/>
        </p:blipFill>
        <p:spPr>
          <a:xfrm>
            <a:off x="6345854" y="3967910"/>
            <a:ext cx="5581650" cy="2495550"/>
          </a:xfrm>
          <a:prstGeom prst="rect">
            <a:avLst/>
          </a:prstGeom>
          <a:noFill/>
          <a:ln>
            <a:noFill/>
          </a:ln>
        </p:spPr>
      </p:pic>
      <p:sp>
        <p:nvSpPr>
          <p:cNvPr id="829" name="Google Shape;829;p64"/>
          <p:cNvSpPr txBox="1"/>
          <p:nvPr/>
        </p:nvSpPr>
        <p:spPr>
          <a:xfrm>
            <a:off x="6848591" y="4358018"/>
            <a:ext cx="1164037" cy="369332"/>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30" name="Google Shape;830;p64"/>
          <p:cNvSpPr/>
          <p:nvPr/>
        </p:nvSpPr>
        <p:spPr>
          <a:xfrm>
            <a:off x="4400312" y="4928095"/>
            <a:ext cx="1052318" cy="433164"/>
          </a:xfrm>
          <a:custGeom>
            <a:rect b="b" l="l" r="r" t="t"/>
            <a:pathLst>
              <a:path extrusionOk="0" h="433164" w="1052318">
                <a:moveTo>
                  <a:pt x="0" y="72195"/>
                </a:moveTo>
                <a:cubicBezTo>
                  <a:pt x="9058" y="33399"/>
                  <a:pt x="29574" y="-3699"/>
                  <a:pt x="72195" y="0"/>
                </a:cubicBezTo>
                <a:cubicBezTo>
                  <a:pt x="278546" y="-24270"/>
                  <a:pt x="384212" y="18144"/>
                  <a:pt x="508000" y="0"/>
                </a:cubicBezTo>
                <a:cubicBezTo>
                  <a:pt x="631788" y="-18144"/>
                  <a:pt x="823815" y="28466"/>
                  <a:pt x="980123" y="0"/>
                </a:cubicBezTo>
                <a:cubicBezTo>
                  <a:pt x="1018904" y="4881"/>
                  <a:pt x="1046892" y="33228"/>
                  <a:pt x="1052318" y="72195"/>
                </a:cubicBezTo>
                <a:cubicBezTo>
                  <a:pt x="1071664" y="201962"/>
                  <a:pt x="1021384" y="268764"/>
                  <a:pt x="1052318" y="360969"/>
                </a:cubicBezTo>
                <a:cubicBezTo>
                  <a:pt x="1061548" y="406784"/>
                  <a:pt x="1021872" y="430945"/>
                  <a:pt x="980123" y="433164"/>
                </a:cubicBezTo>
                <a:cubicBezTo>
                  <a:pt x="874258" y="456416"/>
                  <a:pt x="709772" y="402942"/>
                  <a:pt x="508000" y="433164"/>
                </a:cubicBezTo>
                <a:cubicBezTo>
                  <a:pt x="306228" y="463386"/>
                  <a:pt x="196379" y="398247"/>
                  <a:pt x="72195" y="433164"/>
                </a:cubicBezTo>
                <a:cubicBezTo>
                  <a:pt x="32050" y="429884"/>
                  <a:pt x="0" y="398754"/>
                  <a:pt x="0" y="360969"/>
                </a:cubicBezTo>
                <a:cubicBezTo>
                  <a:pt x="-4670" y="249496"/>
                  <a:pt x="1811" y="211845"/>
                  <a:pt x="0" y="72195"/>
                </a:cubicBezTo>
                <a:close/>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2"/>
                                        </p:tgtEl>
                                        <p:attrNameLst>
                                          <p:attrName>style.visibility</p:attrName>
                                        </p:attrNameLst>
                                      </p:cBhvr>
                                      <p:to>
                                        <p:strVal val="visible"/>
                                      </p:to>
                                    </p:set>
                                    <p:animEffect filter="fade" transition="in">
                                      <p:cBhvr>
                                        <p:cTn dur="500"/>
                                        <p:tgtEl>
                                          <p:spTgt spid="822"/>
                                        </p:tgtEl>
                                      </p:cBhvr>
                                    </p:animEffect>
                                  </p:childTnLst>
                                </p:cTn>
                              </p:par>
                              <p:par>
                                <p:cTn fill="hold" nodeType="with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par>
                                <p:cTn fill="hold" nodeType="with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5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(10)</a:t>
            </a:r>
            <a:endParaRPr/>
          </a:p>
        </p:txBody>
      </p:sp>
      <p:sp>
        <p:nvSpPr>
          <p:cNvPr id="836" name="Google Shape;836;p65"/>
          <p:cNvSpPr txBox="1"/>
          <p:nvPr/>
        </p:nvSpPr>
        <p:spPr>
          <a:xfrm>
            <a:off x="838200" y="4827824"/>
            <a:ext cx="10515599" cy="860172"/>
          </a:xfrm>
          <a:prstGeom prst="rect">
            <a:avLst/>
          </a:prstGeom>
          <a:blipFill rotWithShape="1">
            <a:blip r:embed="rId3">
              <a:alphaModFix/>
            </a:blip>
            <a:stretch>
              <a:fillRect b="-15602" l="-927" r="0" t="-496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837" name="Google Shape;837;p65"/>
          <p:cNvPicPr preferRelativeResize="0"/>
          <p:nvPr/>
        </p:nvPicPr>
        <p:blipFill rotWithShape="1">
          <a:blip r:embed="rId4">
            <a:alphaModFix/>
          </a:blip>
          <a:srcRect b="0" l="0" r="0" t="0"/>
          <a:stretch/>
        </p:blipFill>
        <p:spPr>
          <a:xfrm>
            <a:off x="2989944" y="1118619"/>
            <a:ext cx="6531427" cy="370920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66"/>
          <p:cNvPicPr preferRelativeResize="0"/>
          <p:nvPr/>
        </p:nvPicPr>
        <p:blipFill rotWithShape="1">
          <a:blip r:embed="rId3">
            <a:alphaModFix/>
          </a:blip>
          <a:srcRect b="0" l="0" r="0" t="0"/>
          <a:stretch/>
        </p:blipFill>
        <p:spPr>
          <a:xfrm>
            <a:off x="6972498" y="2108367"/>
            <a:ext cx="4489117" cy="2549375"/>
          </a:xfrm>
          <a:prstGeom prst="rect">
            <a:avLst/>
          </a:prstGeom>
          <a:noFill/>
          <a:ln>
            <a:noFill/>
          </a:ln>
        </p:spPr>
      </p:pic>
      <p:sp>
        <p:nvSpPr>
          <p:cNvPr id="843" name="Google Shape;84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(11)</a:t>
            </a:r>
            <a:endParaRPr/>
          </a:p>
        </p:txBody>
      </p:sp>
      <p:sp>
        <p:nvSpPr>
          <p:cNvPr id="844" name="Google Shape;844;p66"/>
          <p:cNvSpPr/>
          <p:nvPr/>
        </p:nvSpPr>
        <p:spPr>
          <a:xfrm rot="5400000">
            <a:off x="9939465" y="3838939"/>
            <a:ext cx="711223" cy="336784"/>
          </a:xfrm>
          <a:prstGeom prst="rightArrow">
            <a:avLst>
              <a:gd fmla="val 50000" name="adj1"/>
              <a:gd fmla="val 50000" name="adj2"/>
            </a:avLst>
          </a:pr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66"/>
          <p:cNvSpPr txBox="1"/>
          <p:nvPr/>
        </p:nvSpPr>
        <p:spPr>
          <a:xfrm>
            <a:off x="865517" y="2108014"/>
            <a:ext cx="6565093" cy="4355295"/>
          </a:xfrm>
          <a:prstGeom prst="rect">
            <a:avLst/>
          </a:prstGeom>
          <a:blipFill rotWithShape="1">
            <a:blip r:embed="rId4">
              <a:alphaModFix/>
            </a:blip>
            <a:stretch>
              <a:fillRect b="-839" l="-1020" r="0" t="-83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46" name="Google Shape;846;p66"/>
          <p:cNvSpPr txBox="1"/>
          <p:nvPr/>
        </p:nvSpPr>
        <p:spPr>
          <a:xfrm>
            <a:off x="9090117" y="3344791"/>
            <a:ext cx="711990" cy="923330"/>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47" name="Google Shape;847;p66"/>
          <p:cNvSpPr txBox="1"/>
          <p:nvPr/>
        </p:nvSpPr>
        <p:spPr>
          <a:xfrm>
            <a:off x="9217056" y="2220548"/>
            <a:ext cx="1010148" cy="369332"/>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48" name="Google Shape;848;p66"/>
          <p:cNvSpPr txBox="1"/>
          <p:nvPr/>
        </p:nvSpPr>
        <p:spPr>
          <a:xfrm>
            <a:off x="865517" y="1340087"/>
            <a:ext cx="10515600" cy="860172"/>
          </a:xfrm>
          <a:prstGeom prst="rect">
            <a:avLst/>
          </a:prstGeom>
          <a:blipFill rotWithShape="1">
            <a:blip r:embed="rId7">
              <a:alphaModFix/>
            </a:blip>
            <a:stretch>
              <a:fillRect b="-15602" l="-927" r="0" t="-496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849" name="Google Shape;849;p66"/>
          <p:cNvSpPr/>
          <p:nvPr/>
        </p:nvSpPr>
        <p:spPr>
          <a:xfrm>
            <a:off x="4474069" y="4506046"/>
            <a:ext cx="1217740" cy="483397"/>
          </a:xfrm>
          <a:custGeom>
            <a:rect b="b" l="l" r="r" t="t"/>
            <a:pathLst>
              <a:path extrusionOk="0" h="483397" w="1217740">
                <a:moveTo>
                  <a:pt x="0" y="80568"/>
                </a:moveTo>
                <a:cubicBezTo>
                  <a:pt x="12057" y="37504"/>
                  <a:pt x="35238" y="-1122"/>
                  <a:pt x="80568" y="0"/>
                </a:cubicBezTo>
                <a:cubicBezTo>
                  <a:pt x="207952" y="-118"/>
                  <a:pt x="482136" y="8400"/>
                  <a:pt x="587738" y="0"/>
                </a:cubicBezTo>
                <a:cubicBezTo>
                  <a:pt x="693340" y="-8400"/>
                  <a:pt x="898922" y="8507"/>
                  <a:pt x="1137172" y="0"/>
                </a:cubicBezTo>
                <a:cubicBezTo>
                  <a:pt x="1180422" y="5577"/>
                  <a:pt x="1207593" y="37764"/>
                  <a:pt x="1217740" y="80568"/>
                </a:cubicBezTo>
                <a:cubicBezTo>
                  <a:pt x="1218168" y="213288"/>
                  <a:pt x="1181570" y="273111"/>
                  <a:pt x="1217740" y="402829"/>
                </a:cubicBezTo>
                <a:cubicBezTo>
                  <a:pt x="1222613" y="450463"/>
                  <a:pt x="1188417" y="475419"/>
                  <a:pt x="1137172" y="483397"/>
                </a:cubicBezTo>
                <a:cubicBezTo>
                  <a:pt x="991955" y="549154"/>
                  <a:pt x="736637" y="455735"/>
                  <a:pt x="587738" y="483397"/>
                </a:cubicBezTo>
                <a:cubicBezTo>
                  <a:pt x="438839" y="511059"/>
                  <a:pt x="213547" y="453220"/>
                  <a:pt x="80568" y="483397"/>
                </a:cubicBezTo>
                <a:cubicBezTo>
                  <a:pt x="35694" y="478859"/>
                  <a:pt x="0" y="442370"/>
                  <a:pt x="0" y="402829"/>
                </a:cubicBezTo>
                <a:cubicBezTo>
                  <a:pt x="-29015" y="326305"/>
                  <a:pt x="8443" y="211620"/>
                  <a:pt x="0" y="80568"/>
                </a:cubicBezTo>
                <a:close/>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Google Shape;850;p66"/>
          <p:cNvSpPr/>
          <p:nvPr/>
        </p:nvSpPr>
        <p:spPr>
          <a:xfrm>
            <a:off x="4805373" y="5276214"/>
            <a:ext cx="1217740" cy="443753"/>
          </a:xfrm>
          <a:custGeom>
            <a:rect b="b" l="l" r="r" t="t"/>
            <a:pathLst>
              <a:path extrusionOk="0" h="443753" w="1217740">
                <a:moveTo>
                  <a:pt x="0" y="73960"/>
                </a:moveTo>
                <a:cubicBezTo>
                  <a:pt x="2772" y="33442"/>
                  <a:pt x="27285" y="-7841"/>
                  <a:pt x="73960" y="0"/>
                </a:cubicBezTo>
                <a:cubicBezTo>
                  <a:pt x="291772" y="-16724"/>
                  <a:pt x="452336" y="45146"/>
                  <a:pt x="587474" y="0"/>
                </a:cubicBezTo>
                <a:cubicBezTo>
                  <a:pt x="722612" y="-45146"/>
                  <a:pt x="999889" y="36643"/>
                  <a:pt x="1143780" y="0"/>
                </a:cubicBezTo>
                <a:cubicBezTo>
                  <a:pt x="1184439" y="840"/>
                  <a:pt x="1209014" y="34568"/>
                  <a:pt x="1217740" y="73960"/>
                </a:cubicBezTo>
                <a:cubicBezTo>
                  <a:pt x="1233922" y="212275"/>
                  <a:pt x="1213839" y="261174"/>
                  <a:pt x="1217740" y="369793"/>
                </a:cubicBezTo>
                <a:cubicBezTo>
                  <a:pt x="1227661" y="417028"/>
                  <a:pt x="1187630" y="440203"/>
                  <a:pt x="1143780" y="443753"/>
                </a:cubicBezTo>
                <a:cubicBezTo>
                  <a:pt x="916265" y="458813"/>
                  <a:pt x="824803" y="432404"/>
                  <a:pt x="587474" y="443753"/>
                </a:cubicBezTo>
                <a:cubicBezTo>
                  <a:pt x="350145" y="455102"/>
                  <a:pt x="267155" y="413937"/>
                  <a:pt x="73960" y="443753"/>
                </a:cubicBezTo>
                <a:cubicBezTo>
                  <a:pt x="32775" y="439690"/>
                  <a:pt x="0" y="405004"/>
                  <a:pt x="0" y="369793"/>
                </a:cubicBezTo>
                <a:cubicBezTo>
                  <a:pt x="-15870" y="226862"/>
                  <a:pt x="12647" y="167080"/>
                  <a:pt x="0" y="73960"/>
                </a:cubicBezTo>
                <a:close/>
              </a:path>
            </a:pathLst>
          </a:custGeom>
          <a:noFill/>
          <a:ln cap="flat" cmpd="sng" w="381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851" name="Google Shape;851;p66"/>
          <p:cNvPicPr preferRelativeResize="0"/>
          <p:nvPr/>
        </p:nvPicPr>
        <p:blipFill rotWithShape="1">
          <a:blip r:embed="rId8">
            <a:alphaModFix/>
          </a:blip>
          <a:srcRect b="0" l="0" r="0" t="0"/>
          <a:stretch/>
        </p:blipFill>
        <p:spPr>
          <a:xfrm>
            <a:off x="7074158" y="4457763"/>
            <a:ext cx="3965004" cy="22517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500"/>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par>
                                <p:cTn fill="hold" nodeType="withEffect" presetClass="entr" presetID="10" presetSubtype="0">
                                  <p:stCondLst>
                                    <p:cond delay="0"/>
                                  </p:stCondLst>
                                  <p:childTnLst>
                                    <p:set>
                                      <p:cBhvr>
                                        <p:cTn dur="1" fill="hold">
                                          <p:stCondLst>
                                            <p:cond delay="0"/>
                                          </p:stCondLst>
                                        </p:cTn>
                                        <p:tgtEl>
                                          <p:spTgt spid="850"/>
                                        </p:tgtEl>
                                        <p:attrNameLst>
                                          <p:attrName>style.visibility</p:attrName>
                                        </p:attrNameLst>
                                      </p:cBhvr>
                                      <p:to>
                                        <p:strVal val="visible"/>
                                      </p:to>
                                    </p:set>
                                    <p:animEffect filter="fade" transition="in">
                                      <p:cBhvr>
                                        <p:cTn dur="500"/>
                                        <p:tgtEl>
                                          <p:spTgt spid="8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6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(12)</a:t>
            </a:r>
            <a:endParaRPr/>
          </a:p>
        </p:txBody>
      </p:sp>
      <p:sp>
        <p:nvSpPr>
          <p:cNvPr id="857" name="Google Shape;857;p67"/>
          <p:cNvSpPr txBox="1"/>
          <p:nvPr/>
        </p:nvSpPr>
        <p:spPr>
          <a:xfrm>
            <a:off x="6357257" y="1690688"/>
            <a:ext cx="4996544" cy="4524315"/>
          </a:xfrm>
          <a:prstGeom prst="rect">
            <a:avLst/>
          </a:prstGeom>
          <a:blipFill rotWithShape="1">
            <a:blip r:embed="rId3">
              <a:alphaModFix/>
            </a:blip>
            <a:stretch>
              <a:fillRect b="0" l="-1949" r="-1706" t="-10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858" name="Google Shape;858;p67"/>
          <p:cNvPicPr preferRelativeResize="0"/>
          <p:nvPr/>
        </p:nvPicPr>
        <p:blipFill rotWithShape="1">
          <a:blip r:embed="rId4">
            <a:alphaModFix/>
          </a:blip>
          <a:srcRect b="0" l="0" r="0" t="0"/>
          <a:stretch/>
        </p:blipFill>
        <p:spPr>
          <a:xfrm>
            <a:off x="838199" y="1690688"/>
            <a:ext cx="5519057" cy="472314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(12)</a:t>
            </a:r>
            <a:endParaRPr/>
          </a:p>
        </p:txBody>
      </p:sp>
      <p:sp>
        <p:nvSpPr>
          <p:cNvPr id="864" name="Google Shape;864;p68"/>
          <p:cNvSpPr txBox="1"/>
          <p:nvPr/>
        </p:nvSpPr>
        <p:spPr>
          <a:xfrm>
            <a:off x="6357257" y="1690688"/>
            <a:ext cx="4996544" cy="4524315"/>
          </a:xfrm>
          <a:prstGeom prst="rect">
            <a:avLst/>
          </a:prstGeom>
          <a:blipFill rotWithShape="1">
            <a:blip r:embed="rId3">
              <a:alphaModFix/>
            </a:blip>
            <a:stretch>
              <a:fillRect b="0" l="-1949" r="-1706" t="-10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865" name="Google Shape;865;p68"/>
          <p:cNvPicPr preferRelativeResize="0"/>
          <p:nvPr/>
        </p:nvPicPr>
        <p:blipFill rotWithShape="1">
          <a:blip r:embed="rId4">
            <a:alphaModFix/>
          </a:blip>
          <a:srcRect b="0" l="0" r="0" t="0"/>
          <a:stretch/>
        </p:blipFill>
        <p:spPr>
          <a:xfrm>
            <a:off x="838199" y="1690688"/>
            <a:ext cx="5519057" cy="4723140"/>
          </a:xfrm>
          <a:prstGeom prst="rect">
            <a:avLst/>
          </a:prstGeom>
          <a:noFill/>
          <a:ln>
            <a:noFill/>
          </a:ln>
        </p:spPr>
      </p:pic>
      <p:sp>
        <p:nvSpPr>
          <p:cNvPr id="866" name="Google Shape;866;p68"/>
          <p:cNvSpPr/>
          <p:nvPr/>
        </p:nvSpPr>
        <p:spPr>
          <a:xfrm>
            <a:off x="3048000" y="2776330"/>
            <a:ext cx="675861" cy="96740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68"/>
          <p:cNvSpPr/>
          <p:nvPr/>
        </p:nvSpPr>
        <p:spPr>
          <a:xfrm>
            <a:off x="3047999" y="4345676"/>
            <a:ext cx="675861" cy="96740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68"/>
          <p:cNvSpPr/>
          <p:nvPr/>
        </p:nvSpPr>
        <p:spPr>
          <a:xfrm>
            <a:off x="4505738" y="4691270"/>
            <a:ext cx="894523" cy="72120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(12)</a:t>
            </a:r>
            <a:endParaRPr/>
          </a:p>
        </p:txBody>
      </p:sp>
      <p:sp>
        <p:nvSpPr>
          <p:cNvPr id="874" name="Google Shape;874;p69"/>
          <p:cNvSpPr txBox="1"/>
          <p:nvPr/>
        </p:nvSpPr>
        <p:spPr>
          <a:xfrm>
            <a:off x="6357256" y="1690688"/>
            <a:ext cx="5519057" cy="4524315"/>
          </a:xfrm>
          <a:prstGeom prst="rect">
            <a:avLst/>
          </a:prstGeom>
          <a:blipFill rotWithShape="1">
            <a:blip r:embed="rId3">
              <a:alphaModFix/>
            </a:blip>
            <a:stretch>
              <a:fillRect b="0" l="-1766" r="0" t="-10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id="875" name="Google Shape;875;p69"/>
          <p:cNvPicPr preferRelativeResize="0"/>
          <p:nvPr/>
        </p:nvPicPr>
        <p:blipFill rotWithShape="1">
          <a:blip r:embed="rId4">
            <a:alphaModFix/>
          </a:blip>
          <a:srcRect b="0" l="0" r="0" t="0"/>
          <a:stretch/>
        </p:blipFill>
        <p:spPr>
          <a:xfrm>
            <a:off x="838199" y="1690688"/>
            <a:ext cx="5519057" cy="4723140"/>
          </a:xfrm>
          <a:prstGeom prst="rect">
            <a:avLst/>
          </a:prstGeom>
          <a:noFill/>
          <a:ln>
            <a:noFill/>
          </a:ln>
        </p:spPr>
      </p:pic>
      <p:sp>
        <p:nvSpPr>
          <p:cNvPr id="876" name="Google Shape;876;p69"/>
          <p:cNvSpPr txBox="1"/>
          <p:nvPr/>
        </p:nvSpPr>
        <p:spPr>
          <a:xfrm>
            <a:off x="4909930" y="3075682"/>
            <a:ext cx="344966"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X</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pic>
        <p:nvPicPr>
          <p:cNvPr id="881" name="Google Shape;881;p70"/>
          <p:cNvPicPr preferRelativeResize="0"/>
          <p:nvPr/>
        </p:nvPicPr>
        <p:blipFill rotWithShape="1">
          <a:blip r:embed="rId3">
            <a:alphaModFix/>
          </a:blip>
          <a:srcRect b="0" l="0" r="0" t="0"/>
          <a:stretch/>
        </p:blipFill>
        <p:spPr>
          <a:xfrm>
            <a:off x="838200" y="1393919"/>
            <a:ext cx="3459780" cy="5189670"/>
          </a:xfrm>
          <a:prstGeom prst="rect">
            <a:avLst/>
          </a:prstGeom>
          <a:noFill/>
          <a:ln>
            <a:noFill/>
          </a:ln>
        </p:spPr>
      </p:pic>
      <p:sp>
        <p:nvSpPr>
          <p:cNvPr id="882" name="Google Shape;882;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(13)</a:t>
            </a:r>
            <a:endParaRPr/>
          </a:p>
        </p:txBody>
      </p:sp>
      <p:sp>
        <p:nvSpPr>
          <p:cNvPr id="883" name="Google Shape;883;p70"/>
          <p:cNvSpPr txBox="1"/>
          <p:nvPr/>
        </p:nvSpPr>
        <p:spPr>
          <a:xfrm>
            <a:off x="4122057" y="1690688"/>
            <a:ext cx="7605486" cy="2308324"/>
          </a:xfrm>
          <a:prstGeom prst="rect">
            <a:avLst/>
          </a:prstGeom>
          <a:blipFill rotWithShape="1">
            <a:blip r:embed="rId4">
              <a:alphaModFix/>
            </a:blip>
            <a:stretch>
              <a:fillRect b="0" l="-1281" r="-880" t="-21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Non-Linear I-V Char.</a:t>
            </a:r>
            <a:endParaRPr/>
          </a:p>
        </p:txBody>
      </p:sp>
      <p:sp>
        <p:nvSpPr>
          <p:cNvPr id="151" name="Google Shape;151;p8"/>
          <p:cNvSpPr txBox="1"/>
          <p:nvPr>
            <p:ph idx="1" type="body"/>
          </p:nvPr>
        </p:nvSpPr>
        <p:spPr>
          <a:xfrm>
            <a:off x="838200" y="1825625"/>
            <a:ext cx="1997765" cy="4351338"/>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152" name="Google Shape;152;p8"/>
          <p:cNvSpPr txBox="1"/>
          <p:nvPr/>
        </p:nvSpPr>
        <p:spPr>
          <a:xfrm>
            <a:off x="2835965" y="1825625"/>
            <a:ext cx="1769165" cy="435133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
        <p:nvSpPr>
          <p:cNvPr id="153" name="Google Shape;153;p8"/>
          <p:cNvSpPr txBox="1"/>
          <p:nvPr/>
        </p:nvSpPr>
        <p:spPr>
          <a:xfrm>
            <a:off x="4658138" y="1960562"/>
            <a:ext cx="2590800" cy="4351338"/>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pic>
        <p:nvPicPr>
          <p:cNvPr descr="A graph on a graph&#10;&#10;Description automatically generated with low confidence" id="154" name="Google Shape;154;p8"/>
          <p:cNvPicPr preferRelativeResize="0"/>
          <p:nvPr/>
        </p:nvPicPr>
        <p:blipFill rotWithShape="1">
          <a:blip r:embed="rId6">
            <a:alphaModFix/>
          </a:blip>
          <a:srcRect b="0" l="0" r="0" t="0"/>
          <a:stretch/>
        </p:blipFill>
        <p:spPr>
          <a:xfrm>
            <a:off x="8004313" y="2382079"/>
            <a:ext cx="3048000" cy="3048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7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(14)</a:t>
            </a:r>
            <a:endParaRPr/>
          </a:p>
        </p:txBody>
      </p:sp>
      <p:pic>
        <p:nvPicPr>
          <p:cNvPr id="889" name="Google Shape;889;p71"/>
          <p:cNvPicPr preferRelativeResize="0"/>
          <p:nvPr/>
        </p:nvPicPr>
        <p:blipFill rotWithShape="1">
          <a:blip r:embed="rId3">
            <a:alphaModFix/>
          </a:blip>
          <a:srcRect b="0" l="0" r="0" t="0"/>
          <a:stretch/>
        </p:blipFill>
        <p:spPr>
          <a:xfrm>
            <a:off x="838200" y="1690688"/>
            <a:ext cx="3408149" cy="4774756"/>
          </a:xfrm>
          <a:prstGeom prst="rect">
            <a:avLst/>
          </a:prstGeom>
          <a:noFill/>
          <a:ln>
            <a:noFill/>
          </a:ln>
        </p:spPr>
      </p:pic>
      <p:sp>
        <p:nvSpPr>
          <p:cNvPr id="890" name="Google Shape;890;p71"/>
          <p:cNvSpPr txBox="1"/>
          <p:nvPr/>
        </p:nvSpPr>
        <p:spPr>
          <a:xfrm>
            <a:off x="4122057" y="1690688"/>
            <a:ext cx="7605486" cy="2308324"/>
          </a:xfrm>
          <a:prstGeom prst="rect">
            <a:avLst/>
          </a:prstGeom>
          <a:blipFill rotWithShape="1">
            <a:blip r:embed="rId4">
              <a:alphaModFix/>
            </a:blip>
            <a:stretch>
              <a:fillRect b="0" l="-1281" r="-880" t="-21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pic>
        <p:nvPicPr>
          <p:cNvPr id="895" name="Google Shape;895;p72"/>
          <p:cNvPicPr preferRelativeResize="0"/>
          <p:nvPr/>
        </p:nvPicPr>
        <p:blipFill rotWithShape="1">
          <a:blip r:embed="rId3">
            <a:alphaModFix/>
          </a:blip>
          <a:srcRect b="0" l="0" r="0" t="0"/>
          <a:stretch/>
        </p:blipFill>
        <p:spPr>
          <a:xfrm>
            <a:off x="950742" y="990092"/>
            <a:ext cx="2888230" cy="5867908"/>
          </a:xfrm>
          <a:prstGeom prst="rect">
            <a:avLst/>
          </a:prstGeom>
          <a:noFill/>
          <a:ln>
            <a:noFill/>
          </a:ln>
        </p:spPr>
      </p:pic>
      <p:sp>
        <p:nvSpPr>
          <p:cNvPr id="896" name="Google Shape;896;p7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(15)</a:t>
            </a:r>
            <a:endParaRPr/>
          </a:p>
        </p:txBody>
      </p:sp>
      <p:sp>
        <p:nvSpPr>
          <p:cNvPr id="897" name="Google Shape;897;p72"/>
          <p:cNvSpPr txBox="1"/>
          <p:nvPr/>
        </p:nvSpPr>
        <p:spPr>
          <a:xfrm>
            <a:off x="3951514" y="1690688"/>
            <a:ext cx="7776029" cy="4524315"/>
          </a:xfrm>
          <a:prstGeom prst="rect">
            <a:avLst/>
          </a:prstGeom>
          <a:blipFill rotWithShape="1">
            <a:blip r:embed="rId4">
              <a:alphaModFix/>
            </a:blip>
            <a:stretch>
              <a:fillRect b="0" l="-1252" r="0" t="-1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pic>
        <p:nvPicPr>
          <p:cNvPr id="902" name="Google Shape;902;p73"/>
          <p:cNvPicPr preferRelativeResize="0"/>
          <p:nvPr/>
        </p:nvPicPr>
        <p:blipFill rotWithShape="1">
          <a:blip r:embed="rId3">
            <a:alphaModFix/>
          </a:blip>
          <a:srcRect b="0" l="0" r="0" t="0"/>
          <a:stretch/>
        </p:blipFill>
        <p:spPr>
          <a:xfrm>
            <a:off x="950742" y="990092"/>
            <a:ext cx="2888230" cy="5867908"/>
          </a:xfrm>
          <a:prstGeom prst="rect">
            <a:avLst/>
          </a:prstGeom>
          <a:noFill/>
          <a:ln>
            <a:noFill/>
          </a:ln>
        </p:spPr>
      </p:pic>
      <p:sp>
        <p:nvSpPr>
          <p:cNvPr id="903" name="Google Shape;903;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Solving Circuits with diodes (16)</a:t>
            </a:r>
            <a:endParaRPr/>
          </a:p>
        </p:txBody>
      </p:sp>
      <p:sp>
        <p:nvSpPr>
          <p:cNvPr id="904" name="Google Shape;904;p73"/>
          <p:cNvSpPr txBox="1"/>
          <p:nvPr/>
        </p:nvSpPr>
        <p:spPr>
          <a:xfrm>
            <a:off x="3951514" y="1690688"/>
            <a:ext cx="7776029" cy="4524315"/>
          </a:xfrm>
          <a:prstGeom prst="rect">
            <a:avLst/>
          </a:prstGeom>
          <a:blipFill rotWithShape="1">
            <a:blip r:embed="rId4">
              <a:alphaModFix/>
            </a:blip>
            <a:stretch>
              <a:fillRect b="0" l="-1252" r="0" t="-1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7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Thank You!</a:t>
            </a:r>
            <a:endParaRPr/>
          </a:p>
        </p:txBody>
      </p:sp>
      <p:sp>
        <p:nvSpPr>
          <p:cNvPr id="910" name="Google Shape;910;p7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Non-Linear I-V Char.</a:t>
            </a:r>
            <a:endParaRPr/>
          </a:p>
        </p:txBody>
      </p:sp>
      <p:pic>
        <p:nvPicPr>
          <p:cNvPr id="160" name="Google Shape;160;p9"/>
          <p:cNvPicPr preferRelativeResize="0"/>
          <p:nvPr>
            <p:ph idx="1" type="body"/>
          </p:nvPr>
        </p:nvPicPr>
        <p:blipFill rotWithShape="1">
          <a:blip r:embed="rId3">
            <a:alphaModFix/>
          </a:blip>
          <a:srcRect b="0" l="0" r="0" t="0"/>
          <a:stretch/>
        </p:blipFill>
        <p:spPr>
          <a:xfrm>
            <a:off x="6011103" y="2125903"/>
            <a:ext cx="4781550" cy="3419475"/>
          </a:xfrm>
          <a:prstGeom prst="rect">
            <a:avLst/>
          </a:prstGeom>
          <a:noFill/>
          <a:ln>
            <a:noFill/>
          </a:ln>
        </p:spPr>
      </p:pic>
      <p:pic>
        <p:nvPicPr>
          <p:cNvPr id="161" name="Google Shape;161;p9"/>
          <p:cNvPicPr preferRelativeResize="0"/>
          <p:nvPr/>
        </p:nvPicPr>
        <p:blipFill rotWithShape="1">
          <a:blip r:embed="rId4">
            <a:alphaModFix/>
          </a:blip>
          <a:srcRect b="0" l="0" r="0" t="0"/>
          <a:stretch/>
        </p:blipFill>
        <p:spPr>
          <a:xfrm>
            <a:off x="1076739" y="2407719"/>
            <a:ext cx="4210878" cy="2724686"/>
          </a:xfrm>
          <a:prstGeom prst="rect">
            <a:avLst/>
          </a:prstGeom>
          <a:noFill/>
          <a:ln>
            <a:noFill/>
          </a:ln>
        </p:spPr>
      </p:pic>
      <p:sp>
        <p:nvSpPr>
          <p:cNvPr id="162" name="Google Shape;162;p9"/>
          <p:cNvSpPr txBox="1"/>
          <p:nvPr/>
        </p:nvSpPr>
        <p:spPr>
          <a:xfrm>
            <a:off x="838200" y="1690688"/>
            <a:ext cx="170649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Example:</a:t>
            </a:r>
            <a:endParaRPr/>
          </a:p>
        </p:txBody>
      </p:sp>
      <p:sp>
        <p:nvSpPr>
          <p:cNvPr id="163" name="Google Shape;163;p9"/>
          <p:cNvSpPr txBox="1"/>
          <p:nvPr/>
        </p:nvSpPr>
        <p:spPr>
          <a:xfrm>
            <a:off x="838199" y="5557048"/>
            <a:ext cx="84894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Piecewise linear function is a </a:t>
            </a:r>
            <a:r>
              <a:rPr b="1" lang="en-US" sz="3200">
                <a:solidFill>
                  <a:schemeClr val="dk1"/>
                </a:solidFill>
                <a:latin typeface="Calibri"/>
                <a:ea typeface="Calibri"/>
                <a:cs typeface="Calibri"/>
                <a:sym typeface="Calibri"/>
              </a:rPr>
              <a:t>Non-linear</a:t>
            </a:r>
            <a:r>
              <a:rPr lang="en-US" sz="3200">
                <a:solidFill>
                  <a:schemeClr val="dk1"/>
                </a:solidFill>
                <a:latin typeface="Calibri"/>
                <a:ea typeface="Calibri"/>
                <a:cs typeface="Calibri"/>
                <a:sym typeface="Calibri"/>
              </a:rPr>
              <a:t>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0"/>
          <p:cNvPicPr preferRelativeResize="0"/>
          <p:nvPr/>
        </p:nvPicPr>
        <p:blipFill rotWithShape="1">
          <a:blip r:embed="rId3">
            <a:alphaModFix/>
          </a:blip>
          <a:srcRect b="0" l="0" r="0" t="0"/>
          <a:stretch/>
        </p:blipFill>
        <p:spPr>
          <a:xfrm>
            <a:off x="3510169" y="2851164"/>
            <a:ext cx="5171661" cy="3641711"/>
          </a:xfrm>
          <a:prstGeom prst="rect">
            <a:avLst/>
          </a:prstGeom>
          <a:noFill/>
          <a:ln>
            <a:noFill/>
          </a:ln>
        </p:spPr>
      </p:pic>
      <p:sp>
        <p:nvSpPr>
          <p:cNvPr id="169" name="Google Shape;169;p10"/>
          <p:cNvSpPr txBox="1"/>
          <p:nvPr>
            <p:ph type="title"/>
          </p:nvPr>
        </p:nvSpPr>
        <p:spPr>
          <a:xfrm>
            <a:off x="838199" y="365125"/>
            <a:ext cx="10676467"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Non-Linear I-V Char.: Piecewise Linear Model</a:t>
            </a:r>
            <a:endParaRPr/>
          </a:p>
        </p:txBody>
      </p:sp>
      <p:sp>
        <p:nvSpPr>
          <p:cNvPr id="170" name="Google Shape;17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Simplifying non-linear IV characteristics by piecewise linear parts.</a:t>
            </a:r>
            <a:endParaRPr/>
          </a:p>
          <a:p>
            <a:pPr indent="-228600" lvl="0" marL="228600" rtl="0" algn="l">
              <a:lnSpc>
                <a:spcPct val="90000"/>
              </a:lnSpc>
              <a:spcBef>
                <a:spcPts val="1000"/>
              </a:spcBef>
              <a:spcAft>
                <a:spcPts val="0"/>
              </a:spcAft>
              <a:buClr>
                <a:schemeClr val="dk1"/>
              </a:buClr>
              <a:buSzPts val="2400"/>
              <a:buChar char="•"/>
            </a:pPr>
            <a:r>
              <a:rPr lang="en-US" sz="2400"/>
              <a:t>Non-linear functions are usually approximated by a series of linear segments that follow the tangent of the non-linear segment as can be seen from the following figure.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SE251">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2023-06-16T22:05:27Z</dcterms:created>
  <dc:creator>Shadman Shahid</dc:creator>
</cp:coreProperties>
</file>