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12192000"/>
  <p:notesSz cx="6858000" cy="9144000"/>
  <p:embeddedFontLst>
    <p:embeddedFont>
      <p:font typeface="Poppins Medium"/>
      <p:regular r:id="rId53"/>
      <p:bold r:id="rId54"/>
      <p:italic r:id="rId55"/>
      <p:boldItalic r:id="rId56"/>
    </p:embeddedFont>
    <p:embeddedFont>
      <p:font typeface="Noto Sans Symbol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9" roundtripDataSignature="AMtx7mgkKpcgcqHHWUhETSpqjM/jou1C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42D00B-363E-447A-A1AE-68C12C12D52A}">
  <a:tblStyle styleId="{DB42D00B-363E-447A-A1AE-68C12C12D52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PoppinsMedium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PoppinsMedium-italic.fntdata"/><Relationship Id="rId10" Type="http://schemas.openxmlformats.org/officeDocument/2006/relationships/slide" Target="slides/slide5.xml"/><Relationship Id="rId54" Type="http://schemas.openxmlformats.org/officeDocument/2006/relationships/font" Target="fonts/PoppinsMedium-bold.fntdata"/><Relationship Id="rId13" Type="http://schemas.openxmlformats.org/officeDocument/2006/relationships/slide" Target="slides/slide8.xml"/><Relationship Id="rId57" Type="http://schemas.openxmlformats.org/officeDocument/2006/relationships/font" Target="fonts/NotoSansSymbols-regular.fntdata"/><Relationship Id="rId12" Type="http://schemas.openxmlformats.org/officeDocument/2006/relationships/slide" Target="slides/slide7.xml"/><Relationship Id="rId56" Type="http://schemas.openxmlformats.org/officeDocument/2006/relationships/font" Target="fonts/PoppinsMedium-boldItalic.fntdata"/><Relationship Id="rId15" Type="http://schemas.openxmlformats.org/officeDocument/2006/relationships/slide" Target="slides/slide10.xml"/><Relationship Id="rId59" Type="http://customschemas.google.com/relationships/presentationmetadata" Target="metadata"/><Relationship Id="rId14" Type="http://schemas.openxmlformats.org/officeDocument/2006/relationships/slide" Target="slides/slide9.xml"/><Relationship Id="rId58" Type="http://schemas.openxmlformats.org/officeDocument/2006/relationships/font" Target="fonts/NotoSansSymbols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lectronics protoboard" id="17" name="Google Shape;17;p50"/>
          <p:cNvPicPr preferRelativeResize="0"/>
          <p:nvPr/>
        </p:nvPicPr>
        <p:blipFill rotWithShape="1">
          <a:blip r:embed="rId2">
            <a:alphaModFix amt="49000"/>
          </a:blip>
          <a:srcRect b="0" l="0" r="0"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5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0"/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Prepared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Shadman Shahid (SHD)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Lecturer, Department of Computer Science and Engineering, School of Data and Sciences, BRAC University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Email: shadman9085@gmail.com</a:t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0"/>
          <p:cNvSpPr txBox="1"/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alibri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CSE251: Electronic Devices and Circuits</a:t>
            </a:r>
            <a:endParaRPr b="0" i="0" sz="6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2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0" name="Google Shape;70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slide" Target="/ppt/slides/slide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8.png"/><Relationship Id="rId6" Type="http://schemas.openxmlformats.org/officeDocument/2006/relationships/slide" Target="/ppt/slides/slide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slide" Target="/ppt/slides/slide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slide" Target="/ppt/slides/slide7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42.png"/><Relationship Id="rId5" Type="http://schemas.openxmlformats.org/officeDocument/2006/relationships/image" Target="../media/image25.png"/><Relationship Id="rId6" Type="http://schemas.openxmlformats.org/officeDocument/2006/relationships/image" Target="../media/image31.png"/><Relationship Id="rId7" Type="http://schemas.openxmlformats.org/officeDocument/2006/relationships/slide" Target="/ppt/slides/slide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9.png"/><Relationship Id="rId4" Type="http://schemas.openxmlformats.org/officeDocument/2006/relationships/image" Target="../media/image57.png"/><Relationship Id="rId9" Type="http://schemas.openxmlformats.org/officeDocument/2006/relationships/image" Target="../media/image30.png"/><Relationship Id="rId5" Type="http://schemas.openxmlformats.org/officeDocument/2006/relationships/image" Target="../media/image43.png"/><Relationship Id="rId6" Type="http://schemas.openxmlformats.org/officeDocument/2006/relationships/image" Target="../media/image22.png"/><Relationship Id="rId7" Type="http://schemas.openxmlformats.org/officeDocument/2006/relationships/image" Target="../media/image37.png"/><Relationship Id="rId8" Type="http://schemas.openxmlformats.org/officeDocument/2006/relationships/image" Target="../media/image3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2.png"/><Relationship Id="rId4" Type="http://schemas.openxmlformats.org/officeDocument/2006/relationships/image" Target="../media/image38.png"/><Relationship Id="rId5" Type="http://schemas.openxmlformats.org/officeDocument/2006/relationships/image" Target="../media/image31.png"/><Relationship Id="rId6" Type="http://schemas.openxmlformats.org/officeDocument/2006/relationships/slide" Target="/ppt/slides/slide7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3.png"/><Relationship Id="rId4" Type="http://schemas.openxmlformats.org/officeDocument/2006/relationships/image" Target="../media/image57.png"/><Relationship Id="rId5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jpg"/><Relationship Id="rId4" Type="http://schemas.openxmlformats.org/officeDocument/2006/relationships/image" Target="../media/image4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6.png"/><Relationship Id="rId4" Type="http://schemas.openxmlformats.org/officeDocument/2006/relationships/image" Target="../media/image35.jpg"/><Relationship Id="rId9" Type="http://schemas.openxmlformats.org/officeDocument/2006/relationships/image" Target="../media/image44.png"/><Relationship Id="rId5" Type="http://schemas.openxmlformats.org/officeDocument/2006/relationships/slide" Target="/ppt/slides/slide20.xml"/><Relationship Id="rId6" Type="http://schemas.openxmlformats.org/officeDocument/2006/relationships/slide" Target="/ppt/slides/slide20.xml"/><Relationship Id="rId7" Type="http://schemas.openxmlformats.org/officeDocument/2006/relationships/slide" Target="/ppt/slides/slide24.xml"/><Relationship Id="rId8" Type="http://schemas.openxmlformats.org/officeDocument/2006/relationships/slide" Target="/ppt/slides/slide2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2.png"/><Relationship Id="rId4" Type="http://schemas.openxmlformats.org/officeDocument/2006/relationships/slide" Target="/ppt/slides/slide19.xml"/><Relationship Id="rId5" Type="http://schemas.openxmlformats.org/officeDocument/2006/relationships/image" Target="../media/image4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slide" Target="/ppt/slides/slide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6.png"/><Relationship Id="rId4" Type="http://schemas.openxmlformats.org/officeDocument/2006/relationships/slide" Target="/ppt/slides/slide19.xml"/><Relationship Id="rId5" Type="http://schemas.openxmlformats.org/officeDocument/2006/relationships/image" Target="../media/image53.png"/><Relationship Id="rId6" Type="http://schemas.openxmlformats.org/officeDocument/2006/relationships/image" Target="../media/image64.png"/><Relationship Id="rId7" Type="http://schemas.openxmlformats.org/officeDocument/2006/relationships/image" Target="../media/image5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2.png"/><Relationship Id="rId4" Type="http://schemas.openxmlformats.org/officeDocument/2006/relationships/image" Target="../media/image59.png"/><Relationship Id="rId5" Type="http://schemas.openxmlformats.org/officeDocument/2006/relationships/image" Target="../media/image46.png"/><Relationship Id="rId6" Type="http://schemas.openxmlformats.org/officeDocument/2006/relationships/slide" Target="/ppt/slides/slide19.xml"/><Relationship Id="rId7" Type="http://schemas.openxmlformats.org/officeDocument/2006/relationships/image" Target="../media/image6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Relationship Id="rId5" Type="http://schemas.openxmlformats.org/officeDocument/2006/relationships/image" Target="../media/image73.png"/><Relationship Id="rId6" Type="http://schemas.openxmlformats.org/officeDocument/2006/relationships/image" Target="../media/image46.png"/><Relationship Id="rId7" Type="http://schemas.openxmlformats.org/officeDocument/2006/relationships/slide" Target="/ppt/slides/slide1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6.png"/><Relationship Id="rId4" Type="http://schemas.openxmlformats.org/officeDocument/2006/relationships/image" Target="../media/image21.png"/><Relationship Id="rId5" Type="http://schemas.openxmlformats.org/officeDocument/2006/relationships/slide" Target="/ppt/slides/slide19.xml"/><Relationship Id="rId6" Type="http://schemas.openxmlformats.org/officeDocument/2006/relationships/image" Target="../media/image6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4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68.png"/><Relationship Id="rId7" Type="http://schemas.openxmlformats.org/officeDocument/2006/relationships/slide" Target="/ppt/slides/slide7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5.png"/><Relationship Id="rId4" Type="http://schemas.openxmlformats.org/officeDocument/2006/relationships/image" Target="../media/image16.png"/><Relationship Id="rId5" Type="http://schemas.openxmlformats.org/officeDocument/2006/relationships/image" Target="../media/image25.png"/><Relationship Id="rId6" Type="http://schemas.openxmlformats.org/officeDocument/2006/relationships/image" Target="../media/image77.png"/><Relationship Id="rId7" Type="http://schemas.openxmlformats.org/officeDocument/2006/relationships/slide" Target="/ppt/slides/slide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1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7.png"/><Relationship Id="rId4" Type="http://schemas.openxmlformats.org/officeDocument/2006/relationships/image" Target="../media/image5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6.png"/><Relationship Id="rId4" Type="http://schemas.openxmlformats.org/officeDocument/2006/relationships/image" Target="../media/image6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6.png"/><Relationship Id="rId4" Type="http://schemas.openxmlformats.org/officeDocument/2006/relationships/image" Target="../media/image70.png"/><Relationship Id="rId5" Type="http://schemas.openxmlformats.org/officeDocument/2006/relationships/image" Target="../media/image94.png"/><Relationship Id="rId6" Type="http://schemas.openxmlformats.org/officeDocument/2006/relationships/image" Target="../media/image7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80.png"/><Relationship Id="rId4" Type="http://schemas.openxmlformats.org/officeDocument/2006/relationships/image" Target="../media/image7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75.png"/><Relationship Id="rId4" Type="http://schemas.openxmlformats.org/officeDocument/2006/relationships/image" Target="../media/image63.png"/><Relationship Id="rId5" Type="http://schemas.openxmlformats.org/officeDocument/2006/relationships/image" Target="../media/image76.png"/><Relationship Id="rId6" Type="http://schemas.openxmlformats.org/officeDocument/2006/relationships/image" Target="../media/image81.png"/></Relationships>
</file>

<file path=ppt/slides/_rels/slide3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6.png"/><Relationship Id="rId10" Type="http://schemas.openxmlformats.org/officeDocument/2006/relationships/image" Target="../media/image104.png"/><Relationship Id="rId13" Type="http://schemas.openxmlformats.org/officeDocument/2006/relationships/image" Target="../media/image93.png"/><Relationship Id="rId1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3.png"/><Relationship Id="rId4" Type="http://schemas.openxmlformats.org/officeDocument/2006/relationships/image" Target="../media/image84.png"/><Relationship Id="rId9" Type="http://schemas.openxmlformats.org/officeDocument/2006/relationships/image" Target="../media/image79.png"/><Relationship Id="rId14" Type="http://schemas.openxmlformats.org/officeDocument/2006/relationships/image" Target="../media/image91.png"/><Relationship Id="rId5" Type="http://schemas.openxmlformats.org/officeDocument/2006/relationships/image" Target="../media/image72.png"/><Relationship Id="rId6" Type="http://schemas.openxmlformats.org/officeDocument/2006/relationships/image" Target="../media/image88.png"/><Relationship Id="rId7" Type="http://schemas.openxmlformats.org/officeDocument/2006/relationships/image" Target="../media/image85.png"/><Relationship Id="rId8" Type="http://schemas.openxmlformats.org/officeDocument/2006/relationships/image" Target="../media/image8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99.png"/><Relationship Id="rId4" Type="http://schemas.openxmlformats.org/officeDocument/2006/relationships/image" Target="../media/image89.png"/><Relationship Id="rId5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0.jpg"/><Relationship Id="rId4" Type="http://schemas.openxmlformats.org/officeDocument/2006/relationships/image" Target="../media/image9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96.jpg"/><Relationship Id="rId4" Type="http://schemas.openxmlformats.org/officeDocument/2006/relationships/image" Target="../media/image9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0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9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0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9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jpg"/><Relationship Id="rId4" Type="http://schemas.openxmlformats.org/officeDocument/2006/relationships/image" Target="../media/image19.png"/><Relationship Id="rId5" Type="http://schemas.openxmlformats.org/officeDocument/2006/relationships/image" Target="../media/image13.png"/><Relationship Id="rId6" Type="http://schemas.openxmlformats.org/officeDocument/2006/relationships/slide" Target="/ppt/slides/slide8.xml"/><Relationship Id="rId7" Type="http://schemas.openxmlformats.org/officeDocument/2006/relationships/slide" Target="/ppt/slides/slide1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slide" Target="/ppt/slides/slide7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3.png"/><Relationship Id="rId5" Type="http://schemas.openxmlformats.org/officeDocument/2006/relationships/slide" Target="/ppt/slides/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199" y="1755913"/>
            <a:ext cx="9009889" cy="363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Diode Models and IV Characteristics: Review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Diode Logic OR operation</a:t>
            </a:r>
            <a:endParaRPr/>
          </a:p>
          <a:p>
            <a:pPr indent="-228600" lvl="0" marL="2286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Diode Logic AND operation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1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07" name="Google Shape;207;p11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1136" y="2612365"/>
            <a:ext cx="38957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10" name="Google Shape;210;p11"/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11" name="Google Shape;211;p11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12" name="Google Shape;212;p11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214" name="Google Shape;214;p11"/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 V</a:t>
            </a:r>
            <a:endParaRPr/>
          </a:p>
        </p:txBody>
      </p:sp>
      <p:cxnSp>
        <p:nvCxnSpPr>
          <p:cNvPr id="215" name="Google Shape;215;p11"/>
          <p:cNvCxnSpPr/>
          <p:nvPr/>
        </p:nvCxnSpPr>
        <p:spPr>
          <a:xfrm>
            <a:off x="8584406" y="3903963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6" name="Google Shape;216;p11"/>
          <p:cNvSpPr/>
          <p:nvPr/>
        </p:nvSpPr>
        <p:spPr>
          <a:xfrm>
            <a:off x="8736807" y="2483626"/>
            <a:ext cx="921543" cy="730582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7" name="Google Shape;217;p11"/>
          <p:cNvSpPr/>
          <p:nvPr/>
        </p:nvSpPr>
        <p:spPr>
          <a:xfrm>
            <a:off x="8631483" y="3738890"/>
            <a:ext cx="952500" cy="629334"/>
          </a:xfrm>
          <a:prstGeom prst="roundRect">
            <a:avLst>
              <a:gd fmla="val 16667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18" name="Google Shape;218;p11">
            <a:hlinkClick action="ppaction://hlinksldjump" r:id="rId7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135" y="1844672"/>
            <a:ext cx="38957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225" name="Google Shape;2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2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27" name="Google Shape;227;p12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28" name="Google Shape;228;p12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29" name="Google Shape;229;p12"/>
          <p:cNvSpPr txBox="1"/>
          <p:nvPr/>
        </p:nvSpPr>
        <p:spPr>
          <a:xfrm>
            <a:off x="9915010" y="2354620"/>
            <a:ext cx="1127232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945" l="0" r="-7566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30" name="Google Shape;230;p12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231" name="Google Shape;231;p12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2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 V</a:t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>
            <a:off x="8792274" y="2024286"/>
            <a:ext cx="800099" cy="11989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9915009" y="2423160"/>
            <a:ext cx="1186955" cy="31007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>
            <a:hlinkClick action="ppaction://hlinksldjump" r:id="rId6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3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44" name="Google Shape;244;p13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1136" y="2612365"/>
            <a:ext cx="38957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3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47" name="Google Shape;247;p13"/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48" name="Google Shape;248;p13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49" name="Google Shape;249;p13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3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251" name="Google Shape;251;p13"/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5 V</a:t>
            </a:r>
            <a:endParaRPr/>
          </a:p>
        </p:txBody>
      </p:sp>
      <p:cxnSp>
        <p:nvCxnSpPr>
          <p:cNvPr id="252" name="Google Shape;252;p13"/>
          <p:cNvCxnSpPr/>
          <p:nvPr/>
        </p:nvCxnSpPr>
        <p:spPr>
          <a:xfrm>
            <a:off x="8584406" y="3903963"/>
            <a:ext cx="9525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53" name="Google Shape;253;p13">
            <a:hlinkClick action="ppaction://hlinksldjump" r:id="rId5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135" y="1844672"/>
            <a:ext cx="38957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14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62" name="Google Shape;262;p14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9915010" y="2354620"/>
            <a:ext cx="917239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8945" l="-1324" r="-9271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5" name="Google Shape;265;p14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66" name="Google Shape;266;p14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268" name="Google Shape;268;p14"/>
          <p:cNvSpPr txBox="1"/>
          <p:nvPr/>
        </p:nvSpPr>
        <p:spPr>
          <a:xfrm>
            <a:off x="5526326" y="5387192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4.3 V</a:t>
            </a:r>
            <a:endParaRPr/>
          </a:p>
        </p:txBody>
      </p:sp>
      <p:pic>
        <p:nvPicPr>
          <p:cNvPr id="269" name="Google Shape;269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83160" y="3501531"/>
            <a:ext cx="1171575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4"/>
          <p:cNvSpPr txBox="1"/>
          <p:nvPr/>
        </p:nvSpPr>
        <p:spPr>
          <a:xfrm>
            <a:off x="8668898" y="4251368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V</a:t>
            </a:r>
            <a:endParaRPr/>
          </a:p>
        </p:txBody>
      </p:sp>
      <p:sp>
        <p:nvSpPr>
          <p:cNvPr id="271" name="Google Shape;271;p14"/>
          <p:cNvSpPr txBox="1"/>
          <p:nvPr/>
        </p:nvSpPr>
        <p:spPr>
          <a:xfrm>
            <a:off x="8431932" y="6240725"/>
            <a:ext cx="3760068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30664" l="-2430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72" name="Google Shape;272;p14">
            <a:hlinkClick action="ppaction://hlinksldjump" r:id="rId8"/>
          </p:cNvPr>
          <p:cNvSpPr/>
          <p:nvPr/>
        </p:nvSpPr>
        <p:spPr>
          <a:xfrm>
            <a:off x="53556" y="6471557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4"/>
          <p:cNvSpPr txBox="1"/>
          <p:nvPr/>
        </p:nvSpPr>
        <p:spPr>
          <a:xfrm>
            <a:off x="2882411" y="6045808"/>
            <a:ext cx="248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Degraded  5 V</a:t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 flipH="1" rot="10800000">
            <a:off x="4297085" y="4942935"/>
            <a:ext cx="1811714" cy="1528621"/>
          </a:xfrm>
          <a:custGeom>
            <a:rect b="b" l="l" r="r" t="t"/>
            <a:pathLst>
              <a:path extrusionOk="0" h="120000" w="120000">
                <a:moveTo>
                  <a:pt x="52832" y="7083"/>
                </a:moveTo>
                <a:lnTo>
                  <a:pt x="52832" y="7083"/>
                </a:lnTo>
                <a:cubicBezTo>
                  <a:pt x="71044" y="4708"/>
                  <a:pt x="89248" y="11510"/>
                  <a:pt x="101236" y="25168"/>
                </a:cubicBezTo>
                <a:lnTo>
                  <a:pt x="106324" y="23092"/>
                </a:lnTo>
                <a:lnTo>
                  <a:pt x="108684" y="40138"/>
                </a:lnTo>
                <a:lnTo>
                  <a:pt x="92664" y="28665"/>
                </a:lnTo>
                <a:lnTo>
                  <a:pt x="97735" y="26596"/>
                </a:lnTo>
                <a:lnTo>
                  <a:pt x="97735" y="26596"/>
                </a:lnTo>
                <a:cubicBezTo>
                  <a:pt x="86470" y="14674"/>
                  <a:pt x="69903" y="8824"/>
                  <a:pt x="53352" y="10924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280" name="Google Shape;280;p15"/>
          <p:cNvSpPr txBox="1"/>
          <p:nvPr/>
        </p:nvSpPr>
        <p:spPr>
          <a:xfrm>
            <a:off x="4343402" y="371751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81" name="Google Shape;281;p15"/>
          <p:cNvSpPr txBox="1"/>
          <p:nvPr/>
        </p:nvSpPr>
        <p:spPr>
          <a:xfrm>
            <a:off x="4343402" y="482810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82" name="Google Shape;282;p15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283" name="Google Shape;283;p15"/>
          <p:cNvSpPr txBox="1"/>
          <p:nvPr/>
        </p:nvSpPr>
        <p:spPr>
          <a:xfrm>
            <a:off x="838200" y="2269129"/>
            <a:ext cx="5154488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945" l="-1892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84" name="Google Shape;284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29492" y="3225588"/>
            <a:ext cx="38957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5"/>
          <p:cNvSpPr txBox="1"/>
          <p:nvPr/>
        </p:nvSpPr>
        <p:spPr>
          <a:xfrm>
            <a:off x="4343402" y="5822308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86" name="Google Shape;286;p15"/>
          <p:cNvSpPr txBox="1"/>
          <p:nvPr/>
        </p:nvSpPr>
        <p:spPr>
          <a:xfrm>
            <a:off x="914245" y="3499369"/>
            <a:ext cx="2124075" cy="23083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7" name="Google Shape;287;p15"/>
          <p:cNvSpPr txBox="1"/>
          <p:nvPr/>
        </p:nvSpPr>
        <p:spPr>
          <a:xfrm>
            <a:off x="5806805" y="2988414"/>
            <a:ext cx="11049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15">
            <a:hlinkClick action="ppaction://hlinksldjump" r:id="rId7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294" name="Google Shape;294;p16"/>
          <p:cNvSpPr txBox="1"/>
          <p:nvPr/>
        </p:nvSpPr>
        <p:spPr>
          <a:xfrm>
            <a:off x="3914460" y="3493478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95" name="Google Shape;295;p16"/>
          <p:cNvSpPr txBox="1"/>
          <p:nvPr/>
        </p:nvSpPr>
        <p:spPr>
          <a:xfrm>
            <a:off x="3914460" y="4604071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96" name="Google Shape;296;p16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297" name="Google Shape;297;p16"/>
          <p:cNvSpPr txBox="1"/>
          <p:nvPr/>
        </p:nvSpPr>
        <p:spPr>
          <a:xfrm>
            <a:off x="838200" y="2269129"/>
            <a:ext cx="5272213" cy="4616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8945" l="-1851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3914460" y="5598276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299" name="Google Shape;299;p16"/>
          <p:cNvSpPr txBox="1"/>
          <p:nvPr/>
        </p:nvSpPr>
        <p:spPr>
          <a:xfrm>
            <a:off x="838200" y="3677791"/>
            <a:ext cx="2124075" cy="2308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300" name="Google Shape;300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52938" y="2866175"/>
            <a:ext cx="3895725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/>
          <p:nvPr/>
        </p:nvSpPr>
        <p:spPr>
          <a:xfrm>
            <a:off x="5354831" y="3164755"/>
            <a:ext cx="1358764" cy="923501"/>
          </a:xfrm>
          <a:prstGeom prst="roundRect">
            <a:avLst>
              <a:gd fmla="val 16667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2" name="Google Shape;302;p16"/>
          <p:cNvSpPr/>
          <p:nvPr/>
        </p:nvSpPr>
        <p:spPr>
          <a:xfrm>
            <a:off x="5600700" y="4204861"/>
            <a:ext cx="800099" cy="103750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6"/>
          <p:cNvSpPr txBox="1"/>
          <p:nvPr/>
        </p:nvSpPr>
        <p:spPr>
          <a:xfrm>
            <a:off x="6774536" y="3266194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4.5 V</a:t>
            </a:r>
            <a:endParaRPr/>
          </a:p>
        </p:txBody>
      </p:sp>
      <p:sp>
        <p:nvSpPr>
          <p:cNvPr id="304" name="Google Shape;304;p16"/>
          <p:cNvSpPr/>
          <p:nvPr/>
        </p:nvSpPr>
        <p:spPr>
          <a:xfrm>
            <a:off x="5369911" y="4318866"/>
            <a:ext cx="1358764" cy="923501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>
            <a:off x="5415772" y="6181224"/>
            <a:ext cx="1358764" cy="447032"/>
          </a:xfrm>
          <a:prstGeom prst="roundRect">
            <a:avLst>
              <a:gd fmla="val 16667" name="adj"/>
            </a:avLst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6" name="Google Shape;306;p16"/>
          <p:cNvSpPr txBox="1"/>
          <p:nvPr/>
        </p:nvSpPr>
        <p:spPr>
          <a:xfrm>
            <a:off x="5459606" y="2728103"/>
            <a:ext cx="1104900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07" name="Google Shape;307;p16"/>
          <p:cNvSpPr txBox="1"/>
          <p:nvPr/>
        </p:nvSpPr>
        <p:spPr>
          <a:xfrm>
            <a:off x="9639300" y="4636142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4.5 V</a:t>
            </a:r>
            <a:endParaRPr/>
          </a:p>
        </p:txBody>
      </p:sp>
      <p:sp>
        <p:nvSpPr>
          <p:cNvPr id="308" name="Google Shape;308;p16"/>
          <p:cNvSpPr/>
          <p:nvPr/>
        </p:nvSpPr>
        <p:spPr>
          <a:xfrm flipH="1">
            <a:off x="7157476" y="2682478"/>
            <a:ext cx="2199942" cy="1948092"/>
          </a:xfrm>
          <a:custGeom>
            <a:rect b="b" l="l" r="r" t="t"/>
            <a:pathLst>
              <a:path extrusionOk="0" h="120000" w="120000">
                <a:moveTo>
                  <a:pt x="52256" y="5531"/>
                </a:moveTo>
                <a:cubicBezTo>
                  <a:pt x="71768" y="2814"/>
                  <a:pt x="91275" y="10524"/>
                  <a:pt x="103527" y="25797"/>
                </a:cubicBezTo>
                <a:lnTo>
                  <a:pt x="107551" y="24201"/>
                </a:lnTo>
                <a:lnTo>
                  <a:pt x="109860" y="40224"/>
                </a:lnTo>
                <a:lnTo>
                  <a:pt x="95758" y="28878"/>
                </a:lnTo>
                <a:lnTo>
                  <a:pt x="99770" y="27287"/>
                </a:lnTo>
                <a:lnTo>
                  <a:pt x="99770" y="27287"/>
                </a:lnTo>
                <a:cubicBezTo>
                  <a:pt x="88275" y="13869"/>
                  <a:pt x="70543" y="7189"/>
                  <a:pt x="52836" y="9607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6"/>
          <p:cNvSpPr txBox="1"/>
          <p:nvPr/>
        </p:nvSpPr>
        <p:spPr>
          <a:xfrm>
            <a:off x="7531783" y="2281204"/>
            <a:ext cx="385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(possible – and consistent)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here!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315" name="Google Shape;315;p17"/>
          <p:cNvSpPr txBox="1"/>
          <p:nvPr/>
        </p:nvSpPr>
        <p:spPr>
          <a:xfrm>
            <a:off x="4116607" y="3736263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V</a:t>
            </a:r>
            <a:endParaRPr/>
          </a:p>
        </p:txBody>
      </p:sp>
      <p:sp>
        <p:nvSpPr>
          <p:cNvPr id="316" name="Google Shape;316;p17"/>
          <p:cNvSpPr txBox="1"/>
          <p:nvPr/>
        </p:nvSpPr>
        <p:spPr>
          <a:xfrm>
            <a:off x="4343402" y="482810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V</a:t>
            </a:r>
            <a:endParaRPr/>
          </a:p>
        </p:txBody>
      </p:sp>
      <p:sp>
        <p:nvSpPr>
          <p:cNvPr id="317" name="Google Shape;317;p17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318" name="Google Shape;318;p17"/>
          <p:cNvSpPr txBox="1"/>
          <p:nvPr/>
        </p:nvSpPr>
        <p:spPr>
          <a:xfrm>
            <a:off x="838200" y="2269129"/>
            <a:ext cx="5312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input voltages are different?</a:t>
            </a:r>
            <a:endParaRPr/>
          </a:p>
        </p:txBody>
      </p:sp>
      <p:pic>
        <p:nvPicPr>
          <p:cNvPr id="319" name="Google Shape;3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29492" y="3225588"/>
            <a:ext cx="3895725" cy="359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17"/>
          <p:cNvSpPr txBox="1"/>
          <p:nvPr/>
        </p:nvSpPr>
        <p:spPr>
          <a:xfrm>
            <a:off x="4064479" y="5839125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V</a:t>
            </a:r>
            <a:endParaRPr/>
          </a:p>
        </p:txBody>
      </p:sp>
      <p:sp>
        <p:nvSpPr>
          <p:cNvPr id="321" name="Google Shape;321;p17"/>
          <p:cNvSpPr txBox="1"/>
          <p:nvPr/>
        </p:nvSpPr>
        <p:spPr>
          <a:xfrm>
            <a:off x="914245" y="3979120"/>
            <a:ext cx="2124075" cy="2308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2" name="Google Shape;322;p17"/>
          <p:cNvSpPr txBox="1"/>
          <p:nvPr/>
        </p:nvSpPr>
        <p:spPr>
          <a:xfrm>
            <a:off x="5806805" y="2988414"/>
            <a:ext cx="11049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3" name="Google Shape;323;p17">
            <a:hlinkClick action="ppaction://hlinksldjump" r:id="rId6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3589" y="2905832"/>
            <a:ext cx="4591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sp>
        <p:nvSpPr>
          <p:cNvPr id="330" name="Google Shape;330;p18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331" name="Google Shape;331;p18"/>
          <p:cNvSpPr txBox="1"/>
          <p:nvPr/>
        </p:nvSpPr>
        <p:spPr>
          <a:xfrm>
            <a:off x="838200" y="3677791"/>
            <a:ext cx="2124075" cy="230832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2" name="Google Shape;332;p18"/>
          <p:cNvSpPr txBox="1"/>
          <p:nvPr/>
        </p:nvSpPr>
        <p:spPr>
          <a:xfrm>
            <a:off x="6774536" y="3266194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V</a:t>
            </a:r>
            <a:endParaRPr/>
          </a:p>
        </p:txBody>
      </p:sp>
      <p:sp>
        <p:nvSpPr>
          <p:cNvPr id="333" name="Google Shape;333;p18"/>
          <p:cNvSpPr txBox="1"/>
          <p:nvPr/>
        </p:nvSpPr>
        <p:spPr>
          <a:xfrm>
            <a:off x="5459606" y="2728103"/>
            <a:ext cx="11049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34" name="Google Shape;334;p18"/>
          <p:cNvSpPr txBox="1"/>
          <p:nvPr/>
        </p:nvSpPr>
        <p:spPr>
          <a:xfrm>
            <a:off x="9639300" y="4636142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3.3 V</a:t>
            </a:r>
            <a:endParaRPr/>
          </a:p>
        </p:txBody>
      </p:sp>
      <p:sp>
        <p:nvSpPr>
          <p:cNvPr id="335" name="Google Shape;335;p18"/>
          <p:cNvSpPr txBox="1"/>
          <p:nvPr/>
        </p:nvSpPr>
        <p:spPr>
          <a:xfrm>
            <a:off x="3648074" y="3527804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V</a:t>
            </a:r>
            <a:endParaRPr/>
          </a:p>
        </p:txBody>
      </p:sp>
      <p:sp>
        <p:nvSpPr>
          <p:cNvPr id="336" name="Google Shape;336;p18"/>
          <p:cNvSpPr txBox="1"/>
          <p:nvPr/>
        </p:nvSpPr>
        <p:spPr>
          <a:xfrm>
            <a:off x="3926997" y="4636142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V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3648074" y="5647164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3.5 V</a:t>
            </a:r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838200" y="2269129"/>
            <a:ext cx="53126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if the input voltages are different?</a:t>
            </a:r>
            <a:endParaRPr/>
          </a:p>
        </p:txBody>
      </p:sp>
      <p:sp>
        <p:nvSpPr>
          <p:cNvPr id="339" name="Google Shape;339;p18"/>
          <p:cNvSpPr/>
          <p:nvPr/>
        </p:nvSpPr>
        <p:spPr>
          <a:xfrm flipH="1">
            <a:off x="7157476" y="2682478"/>
            <a:ext cx="2199942" cy="1948092"/>
          </a:xfrm>
          <a:custGeom>
            <a:rect b="b" l="l" r="r" t="t"/>
            <a:pathLst>
              <a:path extrusionOk="0" h="120000" w="120000">
                <a:moveTo>
                  <a:pt x="52256" y="5531"/>
                </a:moveTo>
                <a:cubicBezTo>
                  <a:pt x="71768" y="2814"/>
                  <a:pt x="91275" y="10524"/>
                  <a:pt x="103527" y="25797"/>
                </a:cubicBezTo>
                <a:lnTo>
                  <a:pt x="107551" y="24201"/>
                </a:lnTo>
                <a:lnTo>
                  <a:pt x="109860" y="40224"/>
                </a:lnTo>
                <a:lnTo>
                  <a:pt x="95758" y="28878"/>
                </a:lnTo>
                <a:lnTo>
                  <a:pt x="99770" y="27287"/>
                </a:lnTo>
                <a:lnTo>
                  <a:pt x="99770" y="27287"/>
                </a:lnTo>
                <a:cubicBezTo>
                  <a:pt x="88275" y="13869"/>
                  <a:pt x="70543" y="7189"/>
                  <a:pt x="52836" y="9607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18"/>
          <p:cNvSpPr txBox="1"/>
          <p:nvPr/>
        </p:nvSpPr>
        <p:spPr>
          <a:xfrm>
            <a:off x="7531783" y="2281204"/>
            <a:ext cx="38569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(possible – and consistent)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here!</a:t>
            </a:r>
            <a:endParaRPr/>
          </a:p>
        </p:txBody>
      </p:sp>
      <p:sp>
        <p:nvSpPr>
          <p:cNvPr id="341" name="Google Shape;341;p18"/>
          <p:cNvSpPr txBox="1"/>
          <p:nvPr/>
        </p:nvSpPr>
        <p:spPr>
          <a:xfrm>
            <a:off x="6875594" y="4457796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V</a:t>
            </a:r>
            <a:endParaRPr/>
          </a:p>
        </p:txBody>
      </p:sp>
      <p:sp>
        <p:nvSpPr>
          <p:cNvPr id="342" name="Google Shape;342;p18"/>
          <p:cNvSpPr txBox="1"/>
          <p:nvPr/>
        </p:nvSpPr>
        <p:spPr>
          <a:xfrm>
            <a:off x="6943489" y="564600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V</a:t>
            </a:r>
            <a:endParaRPr/>
          </a:p>
        </p:txBody>
      </p:sp>
      <p:sp>
        <p:nvSpPr>
          <p:cNvPr id="343" name="Google Shape;343;p18"/>
          <p:cNvSpPr/>
          <p:nvPr/>
        </p:nvSpPr>
        <p:spPr>
          <a:xfrm>
            <a:off x="5651658" y="3189767"/>
            <a:ext cx="800099" cy="972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18"/>
          <p:cNvSpPr/>
          <p:nvPr/>
        </p:nvSpPr>
        <p:spPr>
          <a:xfrm>
            <a:off x="5612006" y="5283614"/>
            <a:ext cx="800099" cy="97265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18"/>
          <p:cNvSpPr/>
          <p:nvPr/>
        </p:nvSpPr>
        <p:spPr>
          <a:xfrm>
            <a:off x="6733639" y="3390364"/>
            <a:ext cx="939681" cy="2896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18"/>
          <p:cNvSpPr/>
          <p:nvPr/>
        </p:nvSpPr>
        <p:spPr>
          <a:xfrm>
            <a:off x="7011239" y="5753100"/>
            <a:ext cx="569284" cy="32906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pic>
        <p:nvPicPr>
          <p:cNvPr id="352" name="Google Shape;352;p19"/>
          <p:cNvPicPr preferRelativeResize="0"/>
          <p:nvPr/>
        </p:nvPicPr>
        <p:blipFill rotWithShape="1">
          <a:blip r:embed="rId3">
            <a:alphaModFix/>
          </a:blip>
          <a:srcRect b="0" l="0" r="0" t="26034"/>
          <a:stretch/>
        </p:blipFill>
        <p:spPr>
          <a:xfrm>
            <a:off x="6162098" y="2253648"/>
            <a:ext cx="4918840" cy="338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19"/>
          <p:cNvPicPr preferRelativeResize="0"/>
          <p:nvPr/>
        </p:nvPicPr>
        <p:blipFill rotWithShape="1">
          <a:blip r:embed="rId4">
            <a:alphaModFix/>
          </a:blip>
          <a:srcRect b="0" l="53754" r="0" t="29276"/>
          <a:stretch/>
        </p:blipFill>
        <p:spPr>
          <a:xfrm>
            <a:off x="549671" y="2253648"/>
            <a:ext cx="4019295" cy="325345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19"/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Logic Truth Table</a:t>
            </a:r>
            <a:endParaRPr/>
          </a:p>
        </p:txBody>
      </p:sp>
      <p:sp>
        <p:nvSpPr>
          <p:cNvPr id="355" name="Google Shape;355;p19"/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  <p:sp>
        <p:nvSpPr>
          <p:cNvPr id="356" name="Google Shape;356;p19"/>
          <p:cNvSpPr txBox="1"/>
          <p:nvPr/>
        </p:nvSpPr>
        <p:spPr>
          <a:xfrm>
            <a:off x="1228236" y="5384168"/>
            <a:ext cx="87258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Low/False                High/True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Levels:			     0			1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voltage levels:     0V                               5V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8384" y="861896"/>
            <a:ext cx="3971925" cy="46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0"/>
          <p:cNvPicPr preferRelativeResize="0"/>
          <p:nvPr/>
        </p:nvPicPr>
        <p:blipFill rotWithShape="1">
          <a:blip r:embed="rId4">
            <a:alphaModFix/>
          </a:blip>
          <a:srcRect b="0" l="0" r="0" t="26034"/>
          <a:stretch/>
        </p:blipFill>
        <p:spPr>
          <a:xfrm>
            <a:off x="641774" y="2078886"/>
            <a:ext cx="4918840" cy="3387350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364" name="Google Shape;364;p20"/>
          <p:cNvSpPr txBox="1"/>
          <p:nvPr/>
        </p:nvSpPr>
        <p:spPr>
          <a:xfrm>
            <a:off x="1342039" y="1690688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  <p:sp>
        <p:nvSpPr>
          <p:cNvPr id="365" name="Google Shape;365;p20">
            <a:hlinkClick action="ppaction://hlinksldjump" r:id="rId5"/>
          </p:cNvPr>
          <p:cNvSpPr/>
          <p:nvPr/>
        </p:nvSpPr>
        <p:spPr>
          <a:xfrm>
            <a:off x="1181819" y="4252582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0"/>
          <p:cNvSpPr/>
          <p:nvPr/>
        </p:nvSpPr>
        <p:spPr>
          <a:xfrm>
            <a:off x="7623769" y="2644242"/>
            <a:ext cx="2088562" cy="1998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6909422" y="2880324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368" name="Google Shape;368;p20"/>
          <p:cNvSpPr txBox="1"/>
          <p:nvPr/>
        </p:nvSpPr>
        <p:spPr>
          <a:xfrm>
            <a:off x="6887466" y="3954402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369" name="Google Shape;369;p20"/>
          <p:cNvSpPr txBox="1"/>
          <p:nvPr/>
        </p:nvSpPr>
        <p:spPr>
          <a:xfrm>
            <a:off x="10751139" y="4072265"/>
            <a:ext cx="5357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=Z</a:t>
            </a:r>
            <a:endParaRPr/>
          </a:p>
        </p:txBody>
      </p:sp>
      <p:sp>
        <p:nvSpPr>
          <p:cNvPr id="370" name="Google Shape;370;p20">
            <a:hlinkClick action="ppaction://hlinksldjump" r:id="rId6"/>
          </p:cNvPr>
          <p:cNvSpPr/>
          <p:nvPr/>
        </p:nvSpPr>
        <p:spPr>
          <a:xfrm>
            <a:off x="1181818" y="3862714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0">
            <a:hlinkClick action="ppaction://hlinksldjump" r:id="rId7"/>
          </p:cNvPr>
          <p:cNvSpPr/>
          <p:nvPr/>
        </p:nvSpPr>
        <p:spPr>
          <a:xfrm>
            <a:off x="1181816" y="3472846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0">
            <a:hlinkClick action="ppaction://hlinksldjump" r:id="rId8"/>
          </p:cNvPr>
          <p:cNvSpPr/>
          <p:nvPr/>
        </p:nvSpPr>
        <p:spPr>
          <a:xfrm>
            <a:off x="1181816" y="4642449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1069676" y="5184422"/>
            <a:ext cx="10284124" cy="156966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751" l="0" r="0" t="-3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406400" y="251937"/>
            <a:ext cx="10871200" cy="6566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Review: </a:t>
            </a:r>
            <a:r>
              <a:rPr b="0" i="0" lang="en-US" sz="42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 Model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45885" y="6521580"/>
            <a:ext cx="12090399" cy="25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Microelectronics: Circuit Analysis and Design by Donald A. Neamen: Chapter 2. 4th edition. Published by the McGraw-Hill Companies, Inc. Used for educational purposes only.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65600" y="1424032"/>
            <a:ext cx="4692123" cy="111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401" y="3022601"/>
            <a:ext cx="6281759" cy="27857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8400" y="2824826"/>
            <a:ext cx="4168761" cy="318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855578"/>
            <a:ext cx="3962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380" name="Google Shape;380;p21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381" name="Google Shape;381;p21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382" name="Google Shape;382;p21"/>
          <p:cNvSpPr txBox="1"/>
          <p:nvPr/>
        </p:nvSpPr>
        <p:spPr>
          <a:xfrm>
            <a:off x="6926772" y="388949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383" name="Google Shape;383;p21"/>
          <p:cNvSpPr txBox="1"/>
          <p:nvPr/>
        </p:nvSpPr>
        <p:spPr>
          <a:xfrm>
            <a:off x="9780945" y="3689438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6911288" y="4935986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385" name="Google Shape;385;p21"/>
          <p:cNvSpPr/>
          <p:nvPr/>
        </p:nvSpPr>
        <p:spPr>
          <a:xfrm>
            <a:off x="8500734" y="3523443"/>
            <a:ext cx="1205241" cy="107669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5421618" y="5930322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 V</a:t>
            </a:r>
            <a:endParaRPr/>
          </a:p>
        </p:txBody>
      </p:sp>
      <p:sp>
        <p:nvSpPr>
          <p:cNvPr id="388" name="Google Shape;388;p21">
            <a:hlinkClick action="ppaction://hlinksldjump" r:id="rId4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9" name="Google Shape;389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91400" y="1748686"/>
            <a:ext cx="39624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6926772" y="376870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397" name="Google Shape;397;p22"/>
          <p:cNvSpPr txBox="1"/>
          <p:nvPr/>
        </p:nvSpPr>
        <p:spPr>
          <a:xfrm>
            <a:off x="9684788" y="3568652"/>
            <a:ext cx="8290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0.7 V</a:t>
            </a:r>
            <a:endParaRPr/>
          </a:p>
        </p:txBody>
      </p:sp>
      <p:sp>
        <p:nvSpPr>
          <p:cNvPr id="398" name="Google Shape;398;p22"/>
          <p:cNvSpPr txBox="1"/>
          <p:nvPr/>
        </p:nvSpPr>
        <p:spPr>
          <a:xfrm>
            <a:off x="6911288" y="481520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8572501" y="3309259"/>
            <a:ext cx="1112287" cy="127449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5429953" y="5767829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0.7 V</a:t>
            </a:r>
            <a:endParaRPr/>
          </a:p>
        </p:txBody>
      </p:sp>
      <p:sp>
        <p:nvSpPr>
          <p:cNvPr id="402" name="Google Shape;402;p22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03" name="Google Shape;403;p22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404" name="Google Shape;40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22">
            <a:hlinkClick action="ppaction://hlinksldjump" r:id="rId5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312083" y="6349261"/>
            <a:ext cx="248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Degraded  0 V</a:t>
            </a:r>
            <a:endParaRPr/>
          </a:p>
        </p:txBody>
      </p:sp>
      <p:sp>
        <p:nvSpPr>
          <p:cNvPr id="407" name="Google Shape;407;p22"/>
          <p:cNvSpPr/>
          <p:nvPr/>
        </p:nvSpPr>
        <p:spPr>
          <a:xfrm rot="10800000">
            <a:off x="6897874" y="5587319"/>
            <a:ext cx="1194200" cy="1183104"/>
          </a:xfrm>
          <a:custGeom>
            <a:rect b="b" l="l" r="r" t="t"/>
            <a:pathLst>
              <a:path extrusionOk="0" h="120000" w="120000">
                <a:moveTo>
                  <a:pt x="52474" y="12682"/>
                </a:moveTo>
                <a:lnTo>
                  <a:pt x="52474" y="12682"/>
                </a:lnTo>
                <a:cubicBezTo>
                  <a:pt x="70673" y="9801"/>
                  <a:pt x="88920" y="17563"/>
                  <a:pt x="99435" y="32660"/>
                </a:cubicBezTo>
                <a:lnTo>
                  <a:pt x="110633" y="28606"/>
                </a:lnTo>
                <a:lnTo>
                  <a:pt x="103182" y="44367"/>
                </a:lnTo>
                <a:lnTo>
                  <a:pt x="84163" y="38188"/>
                </a:lnTo>
                <a:lnTo>
                  <a:pt x="95354" y="34137"/>
                </a:lnTo>
                <a:lnTo>
                  <a:pt x="95354" y="34137"/>
                </a:lnTo>
                <a:cubicBezTo>
                  <a:pt x="85639" y="20950"/>
                  <a:pt x="69348" y="14273"/>
                  <a:pt x="53134" y="16834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3"/>
          <p:cNvSpPr txBox="1"/>
          <p:nvPr/>
        </p:nvSpPr>
        <p:spPr>
          <a:xfrm>
            <a:off x="6777842" y="388949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13" name="Google Shape;413;p23"/>
          <p:cNvSpPr txBox="1"/>
          <p:nvPr/>
        </p:nvSpPr>
        <p:spPr>
          <a:xfrm>
            <a:off x="6762358" y="4935986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14" name="Google Shape;414;p23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415" name="Google Shape;415;p23"/>
          <p:cNvSpPr txBox="1"/>
          <p:nvPr/>
        </p:nvSpPr>
        <p:spPr>
          <a:xfrm>
            <a:off x="5160518" y="6034985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5 V</a:t>
            </a:r>
            <a:endParaRPr/>
          </a:p>
        </p:txBody>
      </p:sp>
      <p:sp>
        <p:nvSpPr>
          <p:cNvPr id="416" name="Google Shape;416;p23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17" name="Google Shape;417;p23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pic>
        <p:nvPicPr>
          <p:cNvPr id="418" name="Google Shape;4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19" name="Google Shape;4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420" name="Google Shape;420;p23">
            <a:hlinkClick action="ppaction://hlinksldjump" r:id="rId4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1" name="Google Shape;4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05945" y="1855578"/>
            <a:ext cx="3962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23"/>
          <p:cNvSpPr txBox="1"/>
          <p:nvPr/>
        </p:nvSpPr>
        <p:spPr>
          <a:xfrm>
            <a:off x="9934183" y="362788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23" name="Google Shape;423;p23"/>
          <p:cNvSpPr/>
          <p:nvPr/>
        </p:nvSpPr>
        <p:spPr>
          <a:xfrm>
            <a:off x="8278282" y="3682131"/>
            <a:ext cx="921543" cy="730582"/>
          </a:xfrm>
          <a:prstGeom prst="roundRect">
            <a:avLst>
              <a:gd fmla="val 16667" name="adj"/>
            </a:avLst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24" name="Google Shape;424;p23"/>
          <p:cNvSpPr/>
          <p:nvPr/>
        </p:nvSpPr>
        <p:spPr>
          <a:xfrm>
            <a:off x="8172958" y="4937395"/>
            <a:ext cx="952500" cy="629334"/>
          </a:xfrm>
          <a:prstGeom prst="roundRect">
            <a:avLst>
              <a:gd fmla="val 16667" name="adj"/>
            </a:avLst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127" y="1794782"/>
            <a:ext cx="3962400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24"/>
          <p:cNvSpPr txBox="1"/>
          <p:nvPr/>
        </p:nvSpPr>
        <p:spPr>
          <a:xfrm>
            <a:off x="6847949" y="38286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31" name="Google Shape;431;p24"/>
          <p:cNvSpPr txBox="1"/>
          <p:nvPr/>
        </p:nvSpPr>
        <p:spPr>
          <a:xfrm>
            <a:off x="9650212" y="3598047"/>
            <a:ext cx="917239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1985" r="-9271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32" name="Google Shape;432;p24"/>
          <p:cNvSpPr txBox="1"/>
          <p:nvPr/>
        </p:nvSpPr>
        <p:spPr>
          <a:xfrm>
            <a:off x="6832465" y="48751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8448118" y="3456320"/>
            <a:ext cx="1115644" cy="11874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 txBox="1"/>
          <p:nvPr/>
        </p:nvSpPr>
        <p:spPr>
          <a:xfrm>
            <a:off x="923655" y="1673028"/>
            <a:ext cx="266727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435" name="Google Shape;435;p24"/>
          <p:cNvSpPr txBox="1"/>
          <p:nvPr/>
        </p:nvSpPr>
        <p:spPr>
          <a:xfrm>
            <a:off x="5181827" y="5985757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5 V</a:t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437" name="Google Shape;437;p24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pic>
        <p:nvPicPr>
          <p:cNvPr id="438" name="Google Shape;438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440" name="Google Shape;440;p24">
            <a:hlinkClick action="ppaction://hlinksldjump" r:id="rId6"/>
          </p:cNvPr>
          <p:cNvSpPr/>
          <p:nvPr/>
        </p:nvSpPr>
        <p:spPr>
          <a:xfrm>
            <a:off x="11541994" y="6385832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24"/>
          <p:cNvSpPr/>
          <p:nvPr/>
        </p:nvSpPr>
        <p:spPr>
          <a:xfrm>
            <a:off x="8436242" y="4637574"/>
            <a:ext cx="1115644" cy="11874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24"/>
          <p:cNvSpPr/>
          <p:nvPr/>
        </p:nvSpPr>
        <p:spPr>
          <a:xfrm>
            <a:off x="9605472" y="3639222"/>
            <a:ext cx="917064" cy="37895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9866390" y="3617303"/>
            <a:ext cx="551754" cy="461665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28945" l="-4443" r="-16665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0849" y="1846053"/>
            <a:ext cx="39624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450" name="Google Shape;450;p25"/>
          <p:cNvSpPr txBox="1"/>
          <p:nvPr/>
        </p:nvSpPr>
        <p:spPr>
          <a:xfrm>
            <a:off x="6736335" y="3884731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51" name="Google Shape;451;p25"/>
          <p:cNvSpPr txBox="1"/>
          <p:nvPr/>
        </p:nvSpPr>
        <p:spPr>
          <a:xfrm>
            <a:off x="9951551" y="3653898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52" name="Google Shape;452;p25"/>
          <p:cNvSpPr txBox="1"/>
          <p:nvPr/>
        </p:nvSpPr>
        <p:spPr>
          <a:xfrm>
            <a:off x="6720851" y="4931224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53" name="Google Shape;453;p25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454" name="Google Shape;454;p25"/>
          <p:cNvSpPr txBox="1"/>
          <p:nvPr/>
        </p:nvSpPr>
        <p:spPr>
          <a:xfrm>
            <a:off x="5604081" y="5800297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 V</a:t>
            </a:r>
            <a:endParaRPr/>
          </a:p>
        </p:txBody>
      </p:sp>
      <p:sp>
        <p:nvSpPr>
          <p:cNvPr id="455" name="Google Shape;455;p25"/>
          <p:cNvSpPr/>
          <p:nvPr/>
        </p:nvSpPr>
        <p:spPr>
          <a:xfrm>
            <a:off x="7996649" y="3549363"/>
            <a:ext cx="1295400" cy="495472"/>
          </a:xfrm>
          <a:prstGeom prst="roundRect">
            <a:avLst>
              <a:gd fmla="val 16667" name="adj"/>
            </a:avLst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6" name="Google Shape;456;p25"/>
          <p:cNvSpPr/>
          <p:nvPr/>
        </p:nvSpPr>
        <p:spPr>
          <a:xfrm>
            <a:off x="7971607" y="5220340"/>
            <a:ext cx="1402008" cy="495473"/>
          </a:xfrm>
          <a:prstGeom prst="roundRect">
            <a:avLst>
              <a:gd fmla="val 16667" name="adj"/>
            </a:avLst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57" name="Google Shape;457;p25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58" name="Google Shape;458;p25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459" name="Google Shape;459;p2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5">
            <a:hlinkClick action="ppaction://hlinksldjump" r:id="rId7"/>
          </p:cNvPr>
          <p:cNvSpPr/>
          <p:nvPr/>
        </p:nvSpPr>
        <p:spPr>
          <a:xfrm>
            <a:off x="76200" y="6471557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466" name="Google Shape;466;p26"/>
          <p:cNvSpPr txBox="1"/>
          <p:nvPr/>
        </p:nvSpPr>
        <p:spPr>
          <a:xfrm>
            <a:off x="6847949" y="3734128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67" name="Google Shape;467;p26"/>
          <p:cNvSpPr txBox="1"/>
          <p:nvPr/>
        </p:nvSpPr>
        <p:spPr>
          <a:xfrm>
            <a:off x="6832465" y="4780621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68" name="Google Shape;468;p26"/>
          <p:cNvSpPr txBox="1"/>
          <p:nvPr/>
        </p:nvSpPr>
        <p:spPr>
          <a:xfrm>
            <a:off x="923655" y="1623800"/>
            <a:ext cx="2695845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469" name="Google Shape;469;p26"/>
          <p:cNvSpPr txBox="1"/>
          <p:nvPr/>
        </p:nvSpPr>
        <p:spPr>
          <a:xfrm>
            <a:off x="5366614" y="5641810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0.7 V</a:t>
            </a:r>
            <a:endParaRPr/>
          </a:p>
        </p:txBody>
      </p:sp>
      <p:sp>
        <p:nvSpPr>
          <p:cNvPr id="470" name="Google Shape;470;p26"/>
          <p:cNvSpPr txBox="1"/>
          <p:nvPr/>
        </p:nvSpPr>
        <p:spPr>
          <a:xfrm>
            <a:off x="838200" y="368536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71" name="Google Shape;471;p26"/>
          <p:cNvSpPr txBox="1"/>
          <p:nvPr/>
        </p:nvSpPr>
        <p:spPr>
          <a:xfrm>
            <a:off x="838200" y="479595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472" name="Google Shape;47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612" y="1690688"/>
            <a:ext cx="3971925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6"/>
          <p:cNvSpPr txBox="1"/>
          <p:nvPr/>
        </p:nvSpPr>
        <p:spPr>
          <a:xfrm>
            <a:off x="8431932" y="6240725"/>
            <a:ext cx="376006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0664" l="-2430" r="0" t="-106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74" name="Google Shape;474;p26">
            <a:hlinkClick action="ppaction://hlinksldjump" r:id="rId5"/>
          </p:cNvPr>
          <p:cNvSpPr/>
          <p:nvPr/>
        </p:nvSpPr>
        <p:spPr>
          <a:xfrm>
            <a:off x="76200" y="6471557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5" name="Google Shape;47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37356" y="1700213"/>
            <a:ext cx="3971925" cy="45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26"/>
          <p:cNvSpPr txBox="1"/>
          <p:nvPr/>
        </p:nvSpPr>
        <p:spPr>
          <a:xfrm flipH="1">
            <a:off x="3251846" y="6337696"/>
            <a:ext cx="19421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Degraded  0 V</a:t>
            </a:r>
            <a:endParaRPr/>
          </a:p>
        </p:txBody>
      </p:sp>
      <p:sp>
        <p:nvSpPr>
          <p:cNvPr id="477" name="Google Shape;477;p26"/>
          <p:cNvSpPr/>
          <p:nvPr/>
        </p:nvSpPr>
        <p:spPr>
          <a:xfrm flipH="1" rot="10800000">
            <a:off x="4836698" y="5519286"/>
            <a:ext cx="933446" cy="1183104"/>
          </a:xfrm>
          <a:custGeom>
            <a:rect b="b" l="l" r="r" t="t"/>
            <a:pathLst>
              <a:path extrusionOk="0" h="120000" w="120000">
                <a:moveTo>
                  <a:pt x="49960" y="10659"/>
                </a:moveTo>
                <a:cubicBezTo>
                  <a:pt x="71104" y="5886"/>
                  <a:pt x="92663" y="16623"/>
                  <a:pt x="102577" y="36863"/>
                </a:cubicBezTo>
                <a:lnTo>
                  <a:pt x="113969" y="33640"/>
                </a:lnTo>
                <a:lnTo>
                  <a:pt x="104273" y="47472"/>
                </a:lnTo>
                <a:lnTo>
                  <a:pt x="87250" y="41200"/>
                </a:lnTo>
                <a:lnTo>
                  <a:pt x="98643" y="37977"/>
                </a:lnTo>
                <a:cubicBezTo>
                  <a:pt x="89464" y="19238"/>
                  <a:pt x="69821" y="9409"/>
                  <a:pt x="50630" y="13952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27"/>
          <p:cNvSpPr txBox="1"/>
          <p:nvPr/>
        </p:nvSpPr>
        <p:spPr>
          <a:xfrm>
            <a:off x="4352927" y="3212685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83" name="Google Shape;483;p27"/>
          <p:cNvSpPr txBox="1"/>
          <p:nvPr/>
        </p:nvSpPr>
        <p:spPr>
          <a:xfrm>
            <a:off x="4352927" y="4323278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84" name="Google Shape;484;p27"/>
          <p:cNvSpPr txBox="1"/>
          <p:nvPr/>
        </p:nvSpPr>
        <p:spPr>
          <a:xfrm>
            <a:off x="4352927" y="531748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485" name="Google Shape;48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2513" y="1185863"/>
            <a:ext cx="3971925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7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487" name="Google Shape;487;p27"/>
          <p:cNvSpPr txBox="1"/>
          <p:nvPr/>
        </p:nvSpPr>
        <p:spPr>
          <a:xfrm>
            <a:off x="838200" y="2269129"/>
            <a:ext cx="515448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1892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8" name="Google Shape;488;p27"/>
          <p:cNvSpPr txBox="1"/>
          <p:nvPr/>
        </p:nvSpPr>
        <p:spPr>
          <a:xfrm>
            <a:off x="914245" y="3499369"/>
            <a:ext cx="2124075" cy="23083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5964113" y="5883214"/>
            <a:ext cx="11049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490" name="Google Shape;490;p27">
            <a:hlinkClick action="ppaction://hlinksldjump" r:id="rId7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0600" y="1212737"/>
            <a:ext cx="3962400" cy="544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28"/>
          <p:cNvSpPr txBox="1"/>
          <p:nvPr/>
        </p:nvSpPr>
        <p:spPr>
          <a:xfrm>
            <a:off x="4352927" y="3212685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98" name="Google Shape;498;p28"/>
          <p:cNvSpPr txBox="1"/>
          <p:nvPr/>
        </p:nvSpPr>
        <p:spPr>
          <a:xfrm>
            <a:off x="4352927" y="4323278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499" name="Google Shape;499;p28"/>
          <p:cNvSpPr txBox="1"/>
          <p:nvPr/>
        </p:nvSpPr>
        <p:spPr>
          <a:xfrm>
            <a:off x="4352927" y="531748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500" name="Google Shape;500;p28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501" name="Google Shape;501;p28"/>
          <p:cNvSpPr txBox="1"/>
          <p:nvPr/>
        </p:nvSpPr>
        <p:spPr>
          <a:xfrm>
            <a:off x="838200" y="2269129"/>
            <a:ext cx="5154488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1892" r="0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2" name="Google Shape;502;p28"/>
          <p:cNvSpPr txBox="1"/>
          <p:nvPr/>
        </p:nvSpPr>
        <p:spPr>
          <a:xfrm>
            <a:off x="914245" y="3499369"/>
            <a:ext cx="2124075" cy="230832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3" name="Google Shape;503;p28"/>
          <p:cNvSpPr txBox="1"/>
          <p:nvPr/>
        </p:nvSpPr>
        <p:spPr>
          <a:xfrm>
            <a:off x="5801878" y="5840703"/>
            <a:ext cx="1104900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04" name="Google Shape;504;p28">
            <a:hlinkClick action="ppaction://hlinksldjump" r:id="rId7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(AND)</a:t>
            </a:r>
            <a:endParaRPr/>
          </a:p>
        </p:txBody>
      </p:sp>
      <p:sp>
        <p:nvSpPr>
          <p:cNvPr id="506" name="Google Shape;506;p28"/>
          <p:cNvSpPr txBox="1"/>
          <p:nvPr/>
        </p:nvSpPr>
        <p:spPr>
          <a:xfrm>
            <a:off x="7178317" y="2981360"/>
            <a:ext cx="93968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0.5 V</a:t>
            </a:r>
            <a:endParaRPr/>
          </a:p>
        </p:txBody>
      </p:sp>
      <p:sp>
        <p:nvSpPr>
          <p:cNvPr id="507" name="Google Shape;507;p28"/>
          <p:cNvSpPr/>
          <p:nvPr/>
        </p:nvSpPr>
        <p:spPr>
          <a:xfrm>
            <a:off x="5992688" y="2749460"/>
            <a:ext cx="1115644" cy="11874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28"/>
          <p:cNvSpPr/>
          <p:nvPr/>
        </p:nvSpPr>
        <p:spPr>
          <a:xfrm>
            <a:off x="5945596" y="3735905"/>
            <a:ext cx="1115644" cy="118742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28"/>
          <p:cNvSpPr/>
          <p:nvPr/>
        </p:nvSpPr>
        <p:spPr>
          <a:xfrm rot="10800000">
            <a:off x="7494969" y="2113499"/>
            <a:ext cx="2199942" cy="2283893"/>
          </a:xfrm>
          <a:custGeom>
            <a:rect b="b" l="l" r="r" t="t"/>
            <a:pathLst>
              <a:path extrusionOk="0" h="120000" w="120000">
                <a:moveTo>
                  <a:pt x="50928" y="5567"/>
                </a:moveTo>
                <a:cubicBezTo>
                  <a:pt x="72272" y="1985"/>
                  <a:pt x="93726" y="11294"/>
                  <a:pt x="105744" y="29352"/>
                </a:cubicBezTo>
                <a:lnTo>
                  <a:pt x="110401" y="27776"/>
                </a:lnTo>
                <a:lnTo>
                  <a:pt x="110176" y="43025"/>
                </a:lnTo>
                <a:lnTo>
                  <a:pt x="97084" y="32281"/>
                </a:lnTo>
                <a:lnTo>
                  <a:pt x="101736" y="30707"/>
                </a:lnTo>
                <a:lnTo>
                  <a:pt x="101736" y="30707"/>
                </a:lnTo>
                <a:cubicBezTo>
                  <a:pt x="90493" y="14477"/>
                  <a:pt x="70968" y="6217"/>
                  <a:pt x="51582" y="9491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8"/>
          <p:cNvSpPr txBox="1"/>
          <p:nvPr/>
        </p:nvSpPr>
        <p:spPr>
          <a:xfrm>
            <a:off x="8275792" y="4397392"/>
            <a:ext cx="382239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(possible – and consistent)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here!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29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Part 1 ends here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1" name="Google Shape;521;p30"/>
          <p:cNvSpPr txBox="1"/>
          <p:nvPr>
            <p:ph idx="1" type="body"/>
          </p:nvPr>
        </p:nvSpPr>
        <p:spPr>
          <a:xfrm>
            <a:off x="838199" y="1755913"/>
            <a:ext cx="9009889" cy="363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Diode Logic Gates – Examples and combined operation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/>
        </p:nvSpPr>
        <p:spPr>
          <a:xfrm>
            <a:off x="406400" y="380423"/>
            <a:ext cx="10871200" cy="518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304801" y="1100156"/>
            <a:ext cx="659103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3">
            <a:alphaModFix/>
          </a:blip>
          <a:srcRect b="0" l="0" r="63558" t="0"/>
          <a:stretch/>
        </p:blipFill>
        <p:spPr>
          <a:xfrm>
            <a:off x="588434" y="2921000"/>
            <a:ext cx="4014047" cy="31665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5261" y="3124201"/>
            <a:ext cx="6540500" cy="25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1"/>
          <p:cNvSpPr txBox="1"/>
          <p:nvPr>
            <p:ph type="title"/>
          </p:nvPr>
        </p:nvSpPr>
        <p:spPr>
          <a:xfrm>
            <a:off x="134006" y="108029"/>
            <a:ext cx="11690131" cy="10943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Effect of input Voltage Variation in Logic Gates (AND)</a:t>
            </a:r>
            <a:endParaRPr/>
          </a:p>
        </p:txBody>
      </p:sp>
      <p:sp>
        <p:nvSpPr>
          <p:cNvPr id="527" name="Google Shape;527;p31"/>
          <p:cNvSpPr txBox="1"/>
          <p:nvPr/>
        </p:nvSpPr>
        <p:spPr>
          <a:xfrm>
            <a:off x="522888" y="1224662"/>
            <a:ext cx="1076995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1: Find the value of Vo (All the diodes are ideal diodes)</a:t>
            </a:r>
            <a:endParaRPr baseline="-25000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1"/>
          <p:cNvSpPr txBox="1"/>
          <p:nvPr/>
        </p:nvSpPr>
        <p:spPr>
          <a:xfrm>
            <a:off x="6328237" y="2002866"/>
            <a:ext cx="4624552" cy="24802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722" l="-1975" r="0" t="-22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29" name="Google Shape;529;p31"/>
          <p:cNvPicPr preferRelativeResize="0"/>
          <p:nvPr/>
        </p:nvPicPr>
        <p:blipFill rotWithShape="1">
          <a:blip r:embed="rId4">
            <a:alphaModFix/>
          </a:blip>
          <a:srcRect b="4433" l="0" r="0" t="4891"/>
          <a:stretch/>
        </p:blipFill>
        <p:spPr>
          <a:xfrm>
            <a:off x="1062965" y="1881351"/>
            <a:ext cx="4925620" cy="4193628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1"/>
          <p:cNvSpPr/>
          <p:nvPr/>
        </p:nvSpPr>
        <p:spPr>
          <a:xfrm rot="10800000">
            <a:off x="4940066" y="2102626"/>
            <a:ext cx="3088472" cy="3530712"/>
          </a:xfrm>
          <a:custGeom>
            <a:rect b="b" l="l" r="r" t="t"/>
            <a:pathLst>
              <a:path extrusionOk="0" h="120000" w="120000">
                <a:moveTo>
                  <a:pt x="49961" y="5303"/>
                </a:moveTo>
                <a:lnTo>
                  <a:pt x="49961" y="5303"/>
                </a:lnTo>
                <a:cubicBezTo>
                  <a:pt x="72510" y="1070"/>
                  <a:pt x="95288" y="11430"/>
                  <a:pt x="107120" y="31299"/>
                </a:cubicBezTo>
                <a:lnTo>
                  <a:pt x="111816" y="29856"/>
                </a:lnTo>
                <a:lnTo>
                  <a:pt x="110679" y="44430"/>
                </a:lnTo>
                <a:lnTo>
                  <a:pt x="98499" y="33948"/>
                </a:lnTo>
                <a:lnTo>
                  <a:pt x="103193" y="32505"/>
                </a:lnTo>
                <a:cubicBezTo>
                  <a:pt x="92108" y="14299"/>
                  <a:pt x="71231" y="4915"/>
                  <a:pt x="50616" y="8870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1"/>
          <p:cNvSpPr txBox="1"/>
          <p:nvPr/>
        </p:nvSpPr>
        <p:spPr>
          <a:xfrm>
            <a:off x="6203417" y="5146273"/>
            <a:ext cx="5366211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Lowest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(possible – and consistent)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voltage here!</a:t>
            </a:r>
            <a:endParaRPr/>
          </a:p>
        </p:txBody>
      </p:sp>
      <p:sp>
        <p:nvSpPr>
          <p:cNvPr id="532" name="Google Shape;532;p31"/>
          <p:cNvSpPr/>
          <p:nvPr/>
        </p:nvSpPr>
        <p:spPr>
          <a:xfrm>
            <a:off x="2967953" y="3769743"/>
            <a:ext cx="1115644" cy="73552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1"/>
          <p:cNvSpPr/>
          <p:nvPr/>
        </p:nvSpPr>
        <p:spPr>
          <a:xfrm>
            <a:off x="2900113" y="4572000"/>
            <a:ext cx="1115644" cy="5742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Logic Circuits</a:t>
            </a:r>
            <a:endParaRPr/>
          </a:p>
        </p:txBody>
      </p:sp>
      <p:pic>
        <p:nvPicPr>
          <p:cNvPr id="539" name="Google Shape;53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928" y="2370338"/>
            <a:ext cx="4984072" cy="3088256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2"/>
          <p:cNvSpPr txBox="1"/>
          <p:nvPr/>
        </p:nvSpPr>
        <p:spPr>
          <a:xfrm>
            <a:off x="7628421" y="3237263"/>
            <a:ext cx="3725379" cy="92333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60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Logic Circuits</a:t>
            </a:r>
            <a:endParaRPr/>
          </a:p>
        </p:txBody>
      </p:sp>
      <p:pic>
        <p:nvPicPr>
          <p:cNvPr id="546" name="Google Shape;54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928" y="2370338"/>
            <a:ext cx="4984072" cy="3088256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33"/>
          <p:cNvSpPr txBox="1"/>
          <p:nvPr/>
        </p:nvSpPr>
        <p:spPr>
          <a:xfrm>
            <a:off x="6096000" y="1568847"/>
            <a:ext cx="4097917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2231" r="-1338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8" name="Google Shape;548;p33"/>
          <p:cNvSpPr txBox="1"/>
          <p:nvPr/>
        </p:nvSpPr>
        <p:spPr>
          <a:xfrm>
            <a:off x="6225396" y="2207914"/>
            <a:ext cx="4970528" cy="17543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79" r="-488" t="-17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49" name="Google Shape;549;p33"/>
          <p:cNvSpPr txBox="1"/>
          <p:nvPr/>
        </p:nvSpPr>
        <p:spPr>
          <a:xfrm>
            <a:off x="6225396" y="4411990"/>
            <a:ext cx="5672194" cy="17543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4" l="-858" r="0" t="-20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0" name="Google Shape;550;p33"/>
          <p:cNvSpPr txBox="1"/>
          <p:nvPr/>
        </p:nvSpPr>
        <p:spPr>
          <a:xfrm>
            <a:off x="982533" y="5734975"/>
            <a:ext cx="49840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In CVD diode models, we are assuming that all diodes have equal drop. </a:t>
            </a:r>
            <a:endParaRPr/>
          </a:p>
        </p:txBody>
      </p:sp>
      <p:sp>
        <p:nvSpPr>
          <p:cNvPr id="551" name="Google Shape;551;p33"/>
          <p:cNvSpPr txBox="1"/>
          <p:nvPr/>
        </p:nvSpPr>
        <p:spPr>
          <a:xfrm>
            <a:off x="982533" y="1646427"/>
            <a:ext cx="609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Logic Circuits</a:t>
            </a:r>
            <a:endParaRPr/>
          </a:p>
        </p:txBody>
      </p:sp>
      <p:sp>
        <p:nvSpPr>
          <p:cNvPr id="557" name="Google Shape;557;p34"/>
          <p:cNvSpPr txBox="1"/>
          <p:nvPr/>
        </p:nvSpPr>
        <p:spPr>
          <a:xfrm>
            <a:off x="7661891" y="3475608"/>
            <a:ext cx="3960764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58" name="Google Shape;55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1891493"/>
            <a:ext cx="6325148" cy="3970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Logic Circuits</a:t>
            </a:r>
            <a:endParaRPr/>
          </a:p>
        </p:txBody>
      </p:sp>
      <p:pic>
        <p:nvPicPr>
          <p:cNvPr id="564" name="Google Shape;56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222" y="1989147"/>
            <a:ext cx="5274438" cy="3310822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35"/>
          <p:cNvSpPr txBox="1"/>
          <p:nvPr/>
        </p:nvSpPr>
        <p:spPr>
          <a:xfrm>
            <a:off x="6096000" y="1568847"/>
            <a:ext cx="4396075" cy="46166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945" l="-2079" r="-1109" t="-1052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6" name="Google Shape;566;p35"/>
          <p:cNvSpPr txBox="1"/>
          <p:nvPr/>
        </p:nvSpPr>
        <p:spPr>
          <a:xfrm>
            <a:off x="6225396" y="2207914"/>
            <a:ext cx="5228611" cy="175432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931" r="-465" t="-173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7" name="Google Shape;567;p35"/>
          <p:cNvSpPr txBox="1"/>
          <p:nvPr/>
        </p:nvSpPr>
        <p:spPr>
          <a:xfrm>
            <a:off x="6225396" y="4411990"/>
            <a:ext cx="5842497" cy="175432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34" l="-833" r="0" t="-208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68" name="Google Shape;568;p35"/>
          <p:cNvSpPr txBox="1"/>
          <p:nvPr/>
        </p:nvSpPr>
        <p:spPr>
          <a:xfrm>
            <a:off x="982533" y="5734975"/>
            <a:ext cx="49840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** In CVD diode models, we are assuming that all diodes have equal drop. </a:t>
            </a:r>
            <a:endParaRPr/>
          </a:p>
        </p:txBody>
      </p:sp>
      <p:sp>
        <p:nvSpPr>
          <p:cNvPr id="569" name="Google Shape;569;p35"/>
          <p:cNvSpPr txBox="1"/>
          <p:nvPr/>
        </p:nvSpPr>
        <p:spPr>
          <a:xfrm>
            <a:off x="982533" y="1646427"/>
            <a:ext cx="60975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3: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Combined Logic Circuits</a:t>
            </a:r>
            <a:endParaRPr/>
          </a:p>
        </p:txBody>
      </p:sp>
      <p:sp>
        <p:nvSpPr>
          <p:cNvPr id="575" name="Google Shape;575;p36"/>
          <p:cNvSpPr txBox="1"/>
          <p:nvPr/>
        </p:nvSpPr>
        <p:spPr>
          <a:xfrm>
            <a:off x="6966854" y="2264288"/>
            <a:ext cx="5028368" cy="83099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325" l="-1938" r="-2301" t="-583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576" name="Google Shape;57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5" y="1257065"/>
            <a:ext cx="6218459" cy="5410669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36"/>
          <p:cNvSpPr txBox="1"/>
          <p:nvPr/>
        </p:nvSpPr>
        <p:spPr>
          <a:xfrm>
            <a:off x="7788694" y="3762716"/>
            <a:ext cx="3193310" cy="46166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710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8" name="Google Shape;578;p36"/>
          <p:cNvSpPr txBox="1"/>
          <p:nvPr/>
        </p:nvSpPr>
        <p:spPr>
          <a:xfrm>
            <a:off x="7227923" y="4715364"/>
            <a:ext cx="4698979" cy="46166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866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79" name="Google Shape;579;p36"/>
          <p:cNvSpPr txBox="1"/>
          <p:nvPr/>
        </p:nvSpPr>
        <p:spPr>
          <a:xfrm>
            <a:off x="982533" y="1646427"/>
            <a:ext cx="13623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4: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6"/>
          <p:cNvSpPr txBox="1"/>
          <p:nvPr/>
        </p:nvSpPr>
        <p:spPr>
          <a:xfrm>
            <a:off x="1858496" y="2606116"/>
            <a:ext cx="48635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1" name="Google Shape;581;p36"/>
          <p:cNvSpPr txBox="1"/>
          <p:nvPr/>
        </p:nvSpPr>
        <p:spPr>
          <a:xfrm>
            <a:off x="1858496" y="3882553"/>
            <a:ext cx="49167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2" name="Google Shape;582;p36"/>
          <p:cNvSpPr txBox="1"/>
          <p:nvPr/>
        </p:nvSpPr>
        <p:spPr>
          <a:xfrm>
            <a:off x="1858496" y="5211573"/>
            <a:ext cx="49167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3" name="Google Shape;583;p36"/>
          <p:cNvSpPr txBox="1"/>
          <p:nvPr/>
        </p:nvSpPr>
        <p:spPr>
          <a:xfrm>
            <a:off x="1853175" y="6494093"/>
            <a:ext cx="491673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4" name="Google Shape;584;p36"/>
          <p:cNvSpPr txBox="1"/>
          <p:nvPr/>
        </p:nvSpPr>
        <p:spPr>
          <a:xfrm>
            <a:off x="4166838" y="3624216"/>
            <a:ext cx="491673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5" name="Google Shape;585;p36"/>
          <p:cNvSpPr txBox="1"/>
          <p:nvPr/>
        </p:nvSpPr>
        <p:spPr>
          <a:xfrm>
            <a:off x="4171825" y="4946196"/>
            <a:ext cx="491673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6" name="Google Shape;586;p36"/>
          <p:cNvSpPr txBox="1"/>
          <p:nvPr/>
        </p:nvSpPr>
        <p:spPr>
          <a:xfrm>
            <a:off x="3675165" y="2790782"/>
            <a:ext cx="458523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87" name="Google Shape;587;p36"/>
          <p:cNvSpPr txBox="1"/>
          <p:nvPr/>
        </p:nvSpPr>
        <p:spPr>
          <a:xfrm>
            <a:off x="3628362" y="5879038"/>
            <a:ext cx="458523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7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rPr lang="en-US"/>
              <a:t>Part 2 ends here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98" name="Google Shape;598;p38"/>
          <p:cNvSpPr txBox="1"/>
          <p:nvPr>
            <p:ph idx="1" type="body"/>
          </p:nvPr>
        </p:nvSpPr>
        <p:spPr>
          <a:xfrm>
            <a:off x="838199" y="1755913"/>
            <a:ext cx="9009889" cy="3637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3200"/>
              <a:t>Op-Amp + Diodes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Exponential Converter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Logarithmic Converter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Multiplier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/>
              <a:t>Divider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b="1" lang="en-US" sz="3200"/>
              <a:t>Hybrid Problems</a:t>
            </a: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9"/>
          <p:cNvSpPr txBox="1"/>
          <p:nvPr/>
        </p:nvSpPr>
        <p:spPr>
          <a:xfrm>
            <a:off x="427091" y="335771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 diode</a:t>
            </a:r>
            <a:endParaRPr/>
          </a:p>
        </p:txBody>
      </p:sp>
      <p:pic>
        <p:nvPicPr>
          <p:cNvPr id="604" name="Google Shape;60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2" y="1193799"/>
            <a:ext cx="3871700" cy="3657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5200" y="1940560"/>
            <a:ext cx="2946400" cy="909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39"/>
          <p:cNvSpPr/>
          <p:nvPr/>
        </p:nvSpPr>
        <p:spPr>
          <a:xfrm>
            <a:off x="4572000" y="1371521"/>
            <a:ext cx="6807200" cy="4205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between diode current and diode voltage:</a:t>
            </a:r>
            <a:endParaRPr/>
          </a:p>
        </p:txBody>
      </p:sp>
      <p:sp>
        <p:nvSpPr>
          <p:cNvPr id="607" name="Google Shape;607;p39"/>
          <p:cNvSpPr/>
          <p:nvPr/>
        </p:nvSpPr>
        <p:spPr>
          <a:xfrm>
            <a:off x="427091" y="4968682"/>
            <a:ext cx="303783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I-V characteristics of a real diode</a:t>
            </a:r>
            <a:endParaRPr/>
          </a:p>
        </p:txBody>
      </p:sp>
      <p:sp>
        <p:nvSpPr>
          <p:cNvPr id="608" name="Google Shape;608;p39"/>
          <p:cNvSpPr/>
          <p:nvPr/>
        </p:nvSpPr>
        <p:spPr>
          <a:xfrm>
            <a:off x="4165599" y="5236937"/>
            <a:ext cx="78232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η is called the ideality factor (try to recall, you measured this in the lab!)</a:t>
            </a:r>
            <a:endParaRPr/>
          </a:p>
        </p:txBody>
      </p:sp>
      <p:pic>
        <p:nvPicPr>
          <p:cNvPr id="609" name="Google Shape;60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29538" y="3484586"/>
            <a:ext cx="4692123" cy="11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Exponential (Anti-log) Converter</a:t>
            </a:r>
            <a:endParaRPr/>
          </a:p>
        </p:txBody>
      </p:sp>
      <p:pic>
        <p:nvPicPr>
          <p:cNvPr descr="Anti Logarithmic Amplifier" id="615" name="Google Shape;615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2379" y="2384943"/>
            <a:ext cx="5715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16" name="Google Shape;616;p40"/>
          <p:cNvSpPr txBox="1"/>
          <p:nvPr/>
        </p:nvSpPr>
        <p:spPr>
          <a:xfrm>
            <a:off x="7569841" y="2232710"/>
            <a:ext cx="3462999" cy="373018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73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358494" y="1193800"/>
            <a:ext cx="646830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1. Ideal diode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2. Constant voltage drop (CVD) model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CVD+R model</a:t>
            </a:r>
            <a:endParaRPr/>
          </a:p>
        </p:txBody>
      </p:sp>
      <p:grpSp>
        <p:nvGrpSpPr>
          <p:cNvPr id="121" name="Google Shape;121;p5"/>
          <p:cNvGrpSpPr/>
          <p:nvPr/>
        </p:nvGrpSpPr>
        <p:grpSpPr>
          <a:xfrm>
            <a:off x="252112" y="3124201"/>
            <a:ext cx="4680544" cy="2997991"/>
            <a:chOff x="189084" y="2343150"/>
            <a:chExt cx="3510408" cy="2248493"/>
          </a:xfrm>
        </p:grpSpPr>
        <p:grpSp>
          <p:nvGrpSpPr>
            <p:cNvPr id="122" name="Google Shape;122;p5"/>
            <p:cNvGrpSpPr/>
            <p:nvPr/>
          </p:nvGrpSpPr>
          <p:grpSpPr>
            <a:xfrm>
              <a:off x="189084" y="2343150"/>
              <a:ext cx="2915826" cy="2248493"/>
              <a:chOff x="189084" y="2343150"/>
              <a:chExt cx="2915826" cy="2248493"/>
            </a:xfrm>
          </p:grpSpPr>
          <p:pic>
            <p:nvPicPr>
              <p:cNvPr id="123" name="Google Shape;123;p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89084" y="2343150"/>
                <a:ext cx="2915826" cy="22484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24" name="Google Shape;124;p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rot="1119033">
                <a:off x="2384880" y="2447485"/>
                <a:ext cx="116335" cy="176706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25" name="Google Shape;125;p5"/>
            <p:cNvSpPr txBox="1"/>
            <p:nvPr/>
          </p:nvSpPr>
          <p:spPr>
            <a:xfrm>
              <a:off x="2514600" y="3331015"/>
              <a:ext cx="1184892" cy="346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1/slope = R</a:t>
              </a:r>
              <a:endParaRPr/>
            </a:p>
          </p:txBody>
        </p:sp>
      </p:grpSp>
      <p:sp>
        <p:nvSpPr>
          <p:cNvPr id="126" name="Google Shape;126;p5"/>
          <p:cNvSpPr txBox="1"/>
          <p:nvPr/>
        </p:nvSpPr>
        <p:spPr>
          <a:xfrm>
            <a:off x="406400" y="380423"/>
            <a:ext cx="10871200" cy="5187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Modeling the real diode</a:t>
            </a:r>
            <a:endParaRPr/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83200" y="3429001"/>
            <a:ext cx="6527800" cy="23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Logarithmic Amplifier</a:t>
            </a:r>
            <a:endParaRPr/>
          </a:p>
        </p:txBody>
      </p:sp>
      <p:pic>
        <p:nvPicPr>
          <p:cNvPr descr="Logarithmic Amplifier" id="622" name="Google Shape;622;p4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6935" y="2331935"/>
            <a:ext cx="5715000" cy="32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41"/>
          <p:cNvSpPr txBox="1"/>
          <p:nvPr/>
        </p:nvSpPr>
        <p:spPr>
          <a:xfrm>
            <a:off x="7630024" y="1254810"/>
            <a:ext cx="3723776" cy="5077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APPLICATIONS:</a:t>
            </a:r>
            <a:endParaRPr/>
          </a:p>
        </p:txBody>
      </p:sp>
      <p:sp>
        <p:nvSpPr>
          <p:cNvPr id="629" name="Google Shape;629;p42"/>
          <p:cNvSpPr txBox="1"/>
          <p:nvPr>
            <p:ph idx="1" type="body"/>
          </p:nvPr>
        </p:nvSpPr>
        <p:spPr>
          <a:xfrm>
            <a:off x="838200" y="1567207"/>
            <a:ext cx="10515600" cy="13183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96" r="0" t="-1110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APPLICATIONS:</a:t>
            </a:r>
            <a:endParaRPr/>
          </a:p>
        </p:txBody>
      </p:sp>
      <p:sp>
        <p:nvSpPr>
          <p:cNvPr id="635" name="Google Shape;635;p43"/>
          <p:cNvSpPr txBox="1"/>
          <p:nvPr>
            <p:ph idx="1" type="body"/>
          </p:nvPr>
        </p:nvSpPr>
        <p:spPr>
          <a:xfrm>
            <a:off x="838200" y="1567207"/>
            <a:ext cx="10515600" cy="492566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96" r="0" t="-29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Multiplier</a:t>
            </a:r>
            <a:endParaRPr/>
          </a:p>
        </p:txBody>
      </p:sp>
      <p:sp>
        <p:nvSpPr>
          <p:cNvPr id="641" name="Google Shape;641;p44"/>
          <p:cNvSpPr txBox="1"/>
          <p:nvPr/>
        </p:nvSpPr>
        <p:spPr>
          <a:xfrm>
            <a:off x="840266" y="1269613"/>
            <a:ext cx="5523345" cy="37856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6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Divider</a:t>
            </a:r>
            <a:endParaRPr/>
          </a:p>
        </p:txBody>
      </p:sp>
      <p:sp>
        <p:nvSpPr>
          <p:cNvPr id="647" name="Google Shape;647;p45"/>
          <p:cNvSpPr txBox="1"/>
          <p:nvPr>
            <p:ph idx="1" type="body"/>
          </p:nvPr>
        </p:nvSpPr>
        <p:spPr>
          <a:xfrm>
            <a:off x="838200" y="1115234"/>
            <a:ext cx="5257800" cy="335476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7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Hybrid Problems</a:t>
            </a:r>
            <a:endParaRPr/>
          </a:p>
        </p:txBody>
      </p:sp>
      <p:sp>
        <p:nvSpPr>
          <p:cNvPr id="653" name="Google Shape;653;p46"/>
          <p:cNvSpPr txBox="1"/>
          <p:nvPr/>
        </p:nvSpPr>
        <p:spPr>
          <a:xfrm>
            <a:off x="1106424" y="1825625"/>
            <a:ext cx="1209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1:</a:t>
            </a:r>
            <a:endParaRPr/>
          </a:p>
        </p:txBody>
      </p:sp>
      <p:pic>
        <p:nvPicPr>
          <p:cNvPr id="654" name="Google Shape;654;p4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7482" y="2329894"/>
            <a:ext cx="8497036" cy="4000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Hybrid Problems</a:t>
            </a:r>
            <a:endParaRPr/>
          </a:p>
        </p:txBody>
      </p:sp>
      <p:pic>
        <p:nvPicPr>
          <p:cNvPr id="660" name="Google Shape;660;p4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642" y="1825625"/>
            <a:ext cx="9316715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47"/>
          <p:cNvSpPr txBox="1"/>
          <p:nvPr/>
        </p:nvSpPr>
        <p:spPr>
          <a:xfrm>
            <a:off x="1106424" y="1825625"/>
            <a:ext cx="1209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 2: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48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667" name="Google Shape;667;p48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8139950" y="4899760"/>
            <a:ext cx="14253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Memristor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8789581" y="3707218"/>
            <a:ext cx="87395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Diode</a:t>
            </a:r>
            <a:endParaRPr/>
          </a:p>
        </p:txBody>
      </p:sp>
      <p:sp>
        <p:nvSpPr>
          <p:cNvPr id="134" name="Google Shape;134;p6"/>
          <p:cNvSpPr txBox="1"/>
          <p:nvPr>
            <p:ph type="title"/>
          </p:nvPr>
        </p:nvSpPr>
        <p:spPr>
          <a:xfrm>
            <a:off x="916938" y="611124"/>
            <a:ext cx="7659991" cy="695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Digital Representation</a:t>
            </a:r>
            <a:endParaRPr/>
          </a:p>
        </p:txBody>
      </p:sp>
      <p:sp>
        <p:nvSpPr>
          <p:cNvPr id="135" name="Google Shape;135;p6"/>
          <p:cNvSpPr txBox="1"/>
          <p:nvPr/>
        </p:nvSpPr>
        <p:spPr>
          <a:xfrm>
            <a:off x="916939" y="1716532"/>
            <a:ext cx="10464165" cy="103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→ Two states (0/False, 1/True)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Binary variables in circuit, need to use two states of device/parameters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6" name="Google Shape;136;p6"/>
          <p:cNvGraphicFramePr/>
          <p:nvPr/>
        </p:nvGraphicFramePr>
        <p:xfrm>
          <a:off x="823912" y="325089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{DB42D00B-363E-447A-A1AE-68C12C12D52A}</a:tableStyleId>
              </a:tblPr>
              <a:tblGrid>
                <a:gridCol w="1576075"/>
                <a:gridCol w="817875"/>
                <a:gridCol w="838200"/>
                <a:gridCol w="1958350"/>
                <a:gridCol w="560700"/>
                <a:gridCol w="1551300"/>
                <a:gridCol w="2484750"/>
                <a:gridCol w="404500"/>
              </a:tblGrid>
              <a:tr h="523225">
                <a:tc gridSpan="2">
                  <a:txBody>
                    <a:bodyPr/>
                    <a:lstStyle/>
                    <a:p>
                      <a:pPr indent="0" lvl="0" marL="65087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Voltage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325" marB="0" marR="0" marL="0"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818514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Current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325" marB="0" marR="0" marL="0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16637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State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0325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  <a:tr h="700600">
                <a:tc>
                  <a:txBody>
                    <a:bodyPr/>
                    <a:lstStyle/>
                    <a:p>
                      <a:pPr indent="0" lvl="0" marL="0" marR="9906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5V 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234950" marB="0" marR="0" marL="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105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234950" marB="0" marR="0" marL="0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9842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2mA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349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234950" marB="0" marR="0" marL="0"/>
                </a:tc>
                <a:tc>
                  <a:txBody>
                    <a:bodyPr/>
                    <a:lstStyle/>
                    <a:p>
                      <a:pPr indent="0" lvl="0" marL="10541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234950" marB="0" marR="0" marL="0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17919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ON 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2349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527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</a:txBody>
                  <a:tcPr marT="234950" marB="0" marR="0" marL="0"/>
                </a:tc>
              </a:tr>
              <a:tr h="480700">
                <a:tc>
                  <a:txBody>
                    <a:bodyPr/>
                    <a:lstStyle/>
                    <a:p>
                      <a:pPr indent="0" lvl="0" marL="0" marR="99060" rtl="0" algn="r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0V 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105410" marR="0" rtl="0" algn="l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R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98425" rtl="0" algn="r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3mA</a:t>
                      </a:r>
                      <a:endParaRPr sz="2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105410" marR="0" rtl="0" algn="l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0" marB="0" marR="0" marL="0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1179195" marR="0" rtl="0" algn="ctr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OFF 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endParaRPr/>
                    </a:p>
                  </a:txBody>
                  <a:tcPr marT="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158750" marR="0" rtl="0" algn="l">
                        <a:lnSpc>
                          <a:spcPct val="110714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0" marB="0" marR="0" marL="0"/>
                </a:tc>
              </a:tr>
              <a:tr h="1335150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65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28448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0V	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</a:t>
                      </a:r>
                      <a:endParaRPr/>
                    </a:p>
                    <a:p>
                      <a:pPr indent="0" lvl="0" marL="284480" marR="0" rtl="0" algn="l">
                        <a:lnSpc>
                          <a:spcPct val="100000"/>
                        </a:lnSpc>
                        <a:spcBef>
                          <a:spcPts val="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3.3V </a:t>
                      </a:r>
                      <a:r>
                        <a:rPr lang="en-US" sz="2800" u="none" cap="none" strike="noStrike">
                          <a:latin typeface="Noto Sans Symbols"/>
                          <a:ea typeface="Noto Sans Symbols"/>
                          <a:cs typeface="Noto Sans Symbols"/>
                          <a:sym typeface="Noto Sans Symbols"/>
                        </a:rPr>
                        <a:t>🡪</a:t>
                      </a:r>
                      <a:r>
                        <a:rPr lang="en-US" sz="28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</a:t>
                      </a:r>
                      <a:r>
                        <a:rPr lang="en-US" sz="2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</a:t>
                      </a:r>
                      <a:endParaRPr/>
                    </a:p>
                  </a:txBody>
                  <a:tcPr marT="1275" marB="0" marR="0" marL="0">
                    <a:lnT cap="flat" cmpd="sng" w="38100">
                      <a:solidFill>
                        <a:srgbClr val="FF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>
                    <a:lnR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7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16204" marR="26034" rtl="0" algn="l">
                        <a:lnSpc>
                          <a:spcPct val="100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 resistance  High resistance</a:t>
                      </a:r>
                      <a:endParaRPr sz="24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2550" marB="0" marR="0" marL="0">
                    <a:lnL cap="flat" cmpd="sng" w="381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 hMerge="1"/>
              </a:tr>
            </a:tbl>
          </a:graphicData>
        </a:graphic>
      </p:graphicFrame>
      <p:sp>
        <p:nvSpPr>
          <p:cNvPr id="137" name="Google Shape;137;p6"/>
          <p:cNvSpPr txBox="1"/>
          <p:nvPr/>
        </p:nvSpPr>
        <p:spPr>
          <a:xfrm>
            <a:off x="11165516" y="5342635"/>
            <a:ext cx="689610" cy="7600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🡪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674055" y="5293758"/>
            <a:ext cx="2736803" cy="1453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53026" r="0" t="28772"/>
          <a:stretch/>
        </p:blipFill>
        <p:spPr>
          <a:xfrm>
            <a:off x="209039" y="2088282"/>
            <a:ext cx="4365602" cy="287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7"/>
          <p:cNvPicPr preferRelativeResize="0"/>
          <p:nvPr/>
        </p:nvPicPr>
        <p:blipFill rotWithShape="1">
          <a:blip r:embed="rId4">
            <a:alphaModFix/>
          </a:blip>
          <a:srcRect b="0" l="0" r="0" t="25933"/>
          <a:stretch/>
        </p:blipFill>
        <p:spPr>
          <a:xfrm>
            <a:off x="6270080" y="2152352"/>
            <a:ext cx="4556720" cy="281250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7"/>
          <p:cNvSpPr txBox="1"/>
          <p:nvPr/>
        </p:nvSpPr>
        <p:spPr>
          <a:xfrm>
            <a:off x="1019503" y="1690688"/>
            <a:ext cx="246993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Logic Truth Table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6773919" y="1690687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  <p:sp>
        <p:nvSpPr>
          <p:cNvPr id="148" name="Google Shape;148;p7"/>
          <p:cNvSpPr txBox="1"/>
          <p:nvPr/>
        </p:nvSpPr>
        <p:spPr>
          <a:xfrm>
            <a:off x="2100923" y="5095488"/>
            <a:ext cx="87258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         Low/False                High/True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Logic Levels:			     0			1	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Corresponding voltage levels:     0V                               5V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25933"/>
          <a:stretch/>
        </p:blipFill>
        <p:spPr>
          <a:xfrm>
            <a:off x="838200" y="2152353"/>
            <a:ext cx="4556720" cy="281250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1342039" y="1690688"/>
            <a:ext cx="29586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Voltage Truth Table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1181817" y="5060223"/>
            <a:ext cx="10171983" cy="156966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751" l="0" r="0" t="-310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8">
            <a:hlinkClick action="ppaction://hlinkshowjump?jump=nextslide"/>
          </p:cNvPr>
          <p:cNvSpPr/>
          <p:nvPr/>
        </p:nvSpPr>
        <p:spPr>
          <a:xfrm>
            <a:off x="1181819" y="3994749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973608" y="1947862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8"/>
          <p:cNvSpPr/>
          <p:nvPr/>
        </p:nvSpPr>
        <p:spPr>
          <a:xfrm>
            <a:off x="7458075" y="1821318"/>
            <a:ext cx="2228850" cy="1998207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8"/>
          <p:cNvSpPr txBox="1"/>
          <p:nvPr/>
        </p:nvSpPr>
        <p:spPr>
          <a:xfrm>
            <a:off x="6743728" y="2057400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endParaRPr/>
          </a:p>
        </p:txBody>
      </p:sp>
      <p:sp>
        <p:nvSpPr>
          <p:cNvPr id="161" name="Google Shape;161;p8"/>
          <p:cNvSpPr txBox="1"/>
          <p:nvPr/>
        </p:nvSpPr>
        <p:spPr>
          <a:xfrm>
            <a:off x="6721772" y="3131478"/>
            <a:ext cx="3818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endParaRPr/>
          </a:p>
        </p:txBody>
      </p:sp>
      <p:sp>
        <p:nvSpPr>
          <p:cNvPr id="162" name="Google Shape;162;p8"/>
          <p:cNvSpPr txBox="1"/>
          <p:nvPr/>
        </p:nvSpPr>
        <p:spPr>
          <a:xfrm>
            <a:off x="10585445" y="3249341"/>
            <a:ext cx="5357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=Z</a:t>
            </a:r>
            <a:endParaRPr/>
          </a:p>
        </p:txBody>
      </p:sp>
      <p:sp>
        <p:nvSpPr>
          <p:cNvPr id="163" name="Google Shape;163;p8">
            <a:hlinkClick action="ppaction://hlinksldjump" r:id="rId6"/>
          </p:cNvPr>
          <p:cNvSpPr/>
          <p:nvPr/>
        </p:nvSpPr>
        <p:spPr>
          <a:xfrm>
            <a:off x="1181818" y="3654698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8">
            <a:hlinkClick action="ppaction://hlinksldjump" r:id="rId7"/>
          </p:cNvPr>
          <p:cNvSpPr/>
          <p:nvPr/>
        </p:nvSpPr>
        <p:spPr>
          <a:xfrm>
            <a:off x="1181818" y="3347049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8">
            <a:hlinkClick action="ppaction://hlinkshowjump?jump=nextslide"/>
          </p:cNvPr>
          <p:cNvSpPr/>
          <p:nvPr/>
        </p:nvSpPr>
        <p:spPr>
          <a:xfrm>
            <a:off x="1181817" y="4322553"/>
            <a:ext cx="3838755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171" name="Google Shape;1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9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pic>
        <p:nvPicPr>
          <p:cNvPr id="174" name="Google Shape;17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1136" y="2612365"/>
            <a:ext cx="38957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9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9395753" y="3373599"/>
            <a:ext cx="59182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178" name="Google Shape;178;p9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Ideal diode</a:t>
            </a:r>
            <a:endParaRPr/>
          </a:p>
        </p:txBody>
      </p:sp>
      <p:sp>
        <p:nvSpPr>
          <p:cNvPr id="180" name="Google Shape;180;p9"/>
          <p:cNvSpPr txBox="1"/>
          <p:nvPr/>
        </p:nvSpPr>
        <p:spPr>
          <a:xfrm>
            <a:off x="5526326" y="5387192"/>
            <a:ext cx="145424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5 V</a:t>
            </a:r>
            <a:endParaRPr/>
          </a:p>
        </p:txBody>
      </p:sp>
      <p:sp>
        <p:nvSpPr>
          <p:cNvPr id="181" name="Google Shape;181;p9">
            <a:hlinkClick action="ppaction://hlinksldjump" r:id="rId5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1135" y="1844672"/>
            <a:ext cx="3895725" cy="35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Logical Operations with Diode (OR)</a:t>
            </a:r>
            <a:endParaRPr/>
          </a:p>
        </p:txBody>
      </p:sp>
      <p:pic>
        <p:nvPicPr>
          <p:cNvPr id="188" name="Google Shape;188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0036" y="2483450"/>
            <a:ext cx="38957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 txBox="1"/>
          <p:nvPr/>
        </p:nvSpPr>
        <p:spPr>
          <a:xfrm>
            <a:off x="559278" y="2628297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90" name="Google Shape;190;p10"/>
          <p:cNvSpPr txBox="1"/>
          <p:nvPr/>
        </p:nvSpPr>
        <p:spPr>
          <a:xfrm>
            <a:off x="559278" y="373889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191" name="Google Shape;191;p10"/>
          <p:cNvSpPr txBox="1"/>
          <p:nvPr/>
        </p:nvSpPr>
        <p:spPr>
          <a:xfrm>
            <a:off x="6875862" y="2613950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V</a:t>
            </a:r>
            <a:endParaRPr/>
          </a:p>
        </p:txBody>
      </p:sp>
      <p:sp>
        <p:nvSpPr>
          <p:cNvPr id="192" name="Google Shape;192;p10"/>
          <p:cNvSpPr txBox="1"/>
          <p:nvPr/>
        </p:nvSpPr>
        <p:spPr>
          <a:xfrm>
            <a:off x="9891053" y="2413895"/>
            <a:ext cx="82907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V</a:t>
            </a:r>
            <a:endParaRPr/>
          </a:p>
        </p:txBody>
      </p:sp>
      <p:sp>
        <p:nvSpPr>
          <p:cNvPr id="193" name="Google Shape;193;p10"/>
          <p:cNvSpPr txBox="1"/>
          <p:nvPr/>
        </p:nvSpPr>
        <p:spPr>
          <a:xfrm>
            <a:off x="6860378" y="3660443"/>
            <a:ext cx="66075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V</a:t>
            </a:r>
            <a:endParaRPr/>
          </a:p>
        </p:txBody>
      </p:sp>
      <p:sp>
        <p:nvSpPr>
          <p:cNvPr id="194" name="Google Shape;194;p10"/>
          <p:cNvSpPr/>
          <p:nvPr/>
        </p:nvSpPr>
        <p:spPr>
          <a:xfrm>
            <a:off x="8668899" y="3531528"/>
            <a:ext cx="800099" cy="73058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923655" y="1623800"/>
            <a:ext cx="10871200" cy="50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8996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CVD diode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5526326" y="5387192"/>
            <a:ext cx="181171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 = 4.3 V</a:t>
            </a:r>
            <a:endParaRPr/>
          </a:p>
        </p:txBody>
      </p:sp>
      <p:sp>
        <p:nvSpPr>
          <p:cNvPr id="197" name="Google Shape;197;p10">
            <a:hlinkClick action="ppaction://hlinksldjump" r:id="rId5"/>
          </p:cNvPr>
          <p:cNvSpPr/>
          <p:nvPr/>
        </p:nvSpPr>
        <p:spPr>
          <a:xfrm>
            <a:off x="11610975" y="6446628"/>
            <a:ext cx="505722" cy="327804"/>
          </a:xfrm>
          <a:prstGeom prst="roundRect">
            <a:avLst>
              <a:gd fmla="val 16667" name="adj"/>
            </a:avLst>
          </a:prstGeom>
          <a:solidFill>
            <a:srgbClr val="FF0000">
              <a:alpha val="27843"/>
            </a:srgbClr>
          </a:solidFill>
          <a:ln cap="flat" cmpd="sng" w="254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7826593" y="6211087"/>
            <a:ext cx="248471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Degraded  5 V</a:t>
            </a:r>
            <a:endParaRPr/>
          </a:p>
        </p:txBody>
      </p:sp>
      <p:sp>
        <p:nvSpPr>
          <p:cNvPr id="199" name="Google Shape;199;p10"/>
          <p:cNvSpPr/>
          <p:nvPr/>
        </p:nvSpPr>
        <p:spPr>
          <a:xfrm rot="10800000">
            <a:off x="6778634" y="4606803"/>
            <a:ext cx="2199942" cy="2042182"/>
          </a:xfrm>
          <a:custGeom>
            <a:rect b="b" l="l" r="r" t="t"/>
            <a:pathLst>
              <a:path extrusionOk="0" h="120000" w="120000">
                <a:moveTo>
                  <a:pt x="52130" y="7190"/>
                </a:moveTo>
                <a:lnTo>
                  <a:pt x="52130" y="7190"/>
                </a:lnTo>
                <a:cubicBezTo>
                  <a:pt x="71382" y="4372"/>
                  <a:pt x="90670" y="12067"/>
                  <a:pt x="102585" y="27319"/>
                </a:cubicBezTo>
                <a:lnTo>
                  <a:pt x="108267" y="25211"/>
                </a:lnTo>
                <a:lnTo>
                  <a:pt x="108735" y="41928"/>
                </a:lnTo>
                <a:lnTo>
                  <a:pt x="93239" y="30784"/>
                </a:lnTo>
                <a:lnTo>
                  <a:pt x="98910" y="28681"/>
                </a:lnTo>
                <a:lnTo>
                  <a:pt x="98910" y="28681"/>
                </a:lnTo>
                <a:cubicBezTo>
                  <a:pt x="87730" y="15204"/>
                  <a:pt x="70184" y="8501"/>
                  <a:pt x="52702" y="11029"/>
                </a:cubicBezTo>
                <a:close/>
              </a:path>
            </a:pathLst>
          </a:cu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E251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2023-06-16T22:05:27Z</dcterms:created>
  <dc:creator>Shadman Shahid</dc:creator>
</cp:coreProperties>
</file>