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WvFW566EAiQY612Zu13GZI/0j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EB6293-5067-41A5-9640-AA5472846B84}">
  <a:tblStyle styleId="{42EB6293-5067-41A5-9640-AA5472846B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1" Type="http://schemas.openxmlformats.org/officeDocument/2006/relationships/image" Target="../media/image30.png"/><Relationship Id="rId10" Type="http://schemas.openxmlformats.org/officeDocument/2006/relationships/image" Target="../media/image44.png"/><Relationship Id="rId9" Type="http://schemas.openxmlformats.org/officeDocument/2006/relationships/image" Target="../media/image41.png"/><Relationship Id="rId5" Type="http://schemas.openxmlformats.org/officeDocument/2006/relationships/image" Target="../media/image5.png"/><Relationship Id="rId6" Type="http://schemas.openxmlformats.org/officeDocument/2006/relationships/image" Target="../media/image29.png"/><Relationship Id="rId7" Type="http://schemas.openxmlformats.org/officeDocument/2006/relationships/image" Target="../media/image15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10" Type="http://schemas.openxmlformats.org/officeDocument/2006/relationships/image" Target="../media/image30.png"/><Relationship Id="rId9" Type="http://schemas.openxmlformats.org/officeDocument/2006/relationships/image" Target="../media/image44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55.png"/><Relationship Id="rId9" Type="http://schemas.openxmlformats.org/officeDocument/2006/relationships/image" Target="../media/image51.png"/><Relationship Id="rId5" Type="http://schemas.openxmlformats.org/officeDocument/2006/relationships/image" Target="../media/image56.png"/><Relationship Id="rId6" Type="http://schemas.openxmlformats.org/officeDocument/2006/relationships/image" Target="../media/image47.png"/><Relationship Id="rId7" Type="http://schemas.openxmlformats.org/officeDocument/2006/relationships/image" Target="../media/image42.png"/><Relationship Id="rId8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D"/>
              <a:t>Lecture 3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BD"/>
              <a:t>Introduction to OpAmp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Terminals and Circuit Symbol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Op-amps are </a:t>
            </a:r>
            <a:r>
              <a:rPr b="1" lang="en-BD"/>
              <a:t>differential amplifiers</a:t>
            </a:r>
            <a:r>
              <a:rPr lang="en-BD"/>
              <a:t> – meaning it amplifies the voltage difference between two terminals. Therefore, it has two inputs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Since this is an amplifier, there are two terminals for </a:t>
            </a:r>
            <a:r>
              <a:rPr b="1" lang="en-BD"/>
              <a:t>power supply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38537"/>
            <a:ext cx="6933896" cy="2927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3162" y="4156868"/>
            <a:ext cx="4002566" cy="231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137" y="4339697"/>
            <a:ext cx="1778785" cy="183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Equivalent Circuit</a:t>
            </a:r>
            <a:endParaRPr/>
          </a:p>
        </p:txBody>
      </p:sp>
      <p:pic>
        <p:nvPicPr>
          <p:cNvPr descr="Diagram, schematic&#10;&#10;Description automatically generated" id="167" name="Google Shape;16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913" y="2703786"/>
            <a:ext cx="3017163" cy="23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op amp is an amplifier, the internal circuit can be modeled using a </a:t>
            </a:r>
            <a:r>
              <a:rPr b="1" i="0" lang="en-B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controlled voltage source </a:t>
            </a:r>
            <a:r>
              <a:rPr b="0" i="0" lang="en-B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(VCVS)! (actual circuit is complicated)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antenna&#10;&#10;Description automatically generated"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2750" y="2679789"/>
            <a:ext cx="3017163" cy="239095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7106831" y="2422571"/>
            <a:ext cx="415241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6831" y="2816357"/>
            <a:ext cx="450014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90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6831" y="3345802"/>
            <a:ext cx="4118435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61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6829" y="4013555"/>
            <a:ext cx="216020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90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838200" y="5262679"/>
            <a:ext cx="10705524" cy="12926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920" l="-708" r="0" t="-29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7074034" y="2398574"/>
            <a:ext cx="4532939" cy="2768738"/>
          </a:xfrm>
          <a:prstGeom prst="roundRect">
            <a:avLst>
              <a:gd fmla="val 5895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6831" y="4357485"/>
            <a:ext cx="2347246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72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6830" y="4701416"/>
            <a:ext cx="253915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666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Equivalent Circuit</a:t>
            </a:r>
            <a:endParaRPr/>
          </a:p>
        </p:txBody>
      </p:sp>
      <p:pic>
        <p:nvPicPr>
          <p:cNvPr descr="Diagram, schematic&#10;&#10;Description automatically generated" id="183" name="Google Shape;18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03786"/>
            <a:ext cx="3017163" cy="23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op amp is an amplifier, the internal circuit can be modeled using a </a:t>
            </a:r>
            <a:r>
              <a:rPr b="1" i="0" lang="en-B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controlled voltage source </a:t>
            </a:r>
            <a:r>
              <a:rPr b="0" i="0" lang="en-B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(VCVS)! (actual circuit is complicated)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3995118" y="2422571"/>
            <a:ext cx="415241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3995118" y="2816357"/>
            <a:ext cx="450014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90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3995118" y="3345802"/>
            <a:ext cx="4118435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61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995116" y="4013555"/>
            <a:ext cx="216020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90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38200" y="5262679"/>
            <a:ext cx="10705524" cy="129266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920" l="-708" r="0" t="-29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3962321" y="2398574"/>
            <a:ext cx="4532939" cy="2768738"/>
          </a:xfrm>
          <a:prstGeom prst="roundRect">
            <a:avLst>
              <a:gd fmla="val 5895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3995118" y="4357485"/>
            <a:ext cx="2347246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72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3995117" y="4701416"/>
            <a:ext cx="2539157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666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12"/>
          <p:cNvGraphicFramePr/>
          <p:nvPr/>
        </p:nvGraphicFramePr>
        <p:xfrm>
          <a:off x="8740236" y="2927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{42EB6293-5067-41A5-9640-AA5472846B84}</a:tableStyleId>
              </a:tblPr>
              <a:tblGrid>
                <a:gridCol w="1246900"/>
                <a:gridCol w="200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BD" sz="1800" u="none" cap="none" strike="noStrike"/>
                        <a:t>Parameter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BD" sz="1800" u="none" cap="none" strike="noStrike"/>
                        <a:t>Typical Range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Practical Limitation - Saturation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38200" y="1825625"/>
            <a:ext cx="10663238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0" r="-234" t="-17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descr="Diagram&#10;&#10;Description automatically generated" id="200" name="Google Shape;2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5263" y="3429000"/>
            <a:ext cx="4205288" cy="33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3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838200" y="1825625"/>
            <a:ext cx="2276475" cy="631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57" l="-4996" r="0" t="-156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747963"/>
            <a:ext cx="40259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/>
        </p:nvSpPr>
        <p:spPr>
          <a:xfrm>
            <a:off x="5121888" y="2967335"/>
            <a:ext cx="1334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5121888" y="3429000"/>
            <a:ext cx="6553012" cy="15738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197" l="-1544" r="-38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14" name="Google Shape;2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48" y="2592387"/>
            <a:ext cx="4336040" cy="3179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4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838200" y="1825625"/>
            <a:ext cx="2276475" cy="631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57" l="-4996" r="0" t="-156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BD"/>
              <a:t> 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4987475" y="1690700"/>
            <a:ext cx="7204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b="1" i="0" lang="en-BD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</a:t>
            </a:r>
            <a:r>
              <a:rPr b="1" baseline="30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1" baseline="30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0.5 mV - 1 mV = -0.5 mV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➙ v</a:t>
            </a:r>
            <a:r>
              <a:rPr b="1" baseline="-25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Av</a:t>
            </a:r>
            <a:r>
              <a:rPr b="1" baseline="-25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(2x10</a:t>
            </a:r>
            <a:r>
              <a:rPr b="1" baseline="30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)x(-0.5x10</a:t>
            </a:r>
            <a:r>
              <a:rPr b="1" baseline="30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-100V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 output must be limited within the range of -V</a:t>
            </a:r>
            <a:r>
              <a:rPr b="1" baseline="-25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+V</a:t>
            </a:r>
            <a:r>
              <a:rPr b="1" baseline="-25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Therefore, the highest output voltage can be -15V.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∴ v</a:t>
            </a:r>
            <a:r>
              <a:rPr b="1" baseline="-25000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BD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-15V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Solving Circuit with Op-Amp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Don’t be scared! Circuit solving with op-amp is exactly same as the circuits you solved in CSE250</a:t>
            </a:r>
            <a:br>
              <a:rPr lang="en-BD"/>
            </a:br>
            <a:r>
              <a:rPr lang="en-BD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Step 1: replace with equivalent circuit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Step 2: solve using KCL &amp; KVL, or nodal analysis (linear)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In most cases, the power supply voltages are not mentioned. </a:t>
            </a:r>
            <a:r>
              <a:rPr b="1" lang="en-BD"/>
              <a:t>Hence, we will assume the output is within the linear range in this case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5 (Not in syllabus, only supplementary)</a:t>
            </a:r>
            <a:endParaRPr/>
          </a:p>
        </p:txBody>
      </p:sp>
      <p:pic>
        <p:nvPicPr>
          <p:cNvPr id="229" name="Google Shape;22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44" y="3168638"/>
            <a:ext cx="4719600" cy="30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/>
          <p:nvPr/>
        </p:nvSpPr>
        <p:spPr>
          <a:xfrm>
            <a:off x="838200" y="1690688"/>
            <a:ext cx="8045921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5" l="-1259" r="0" t="-52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262085" y="2337652"/>
            <a:ext cx="50917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br>
              <a:rPr b="1" i="0" lang="en-BD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BD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1: replace using equivalent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2162" y="3168650"/>
            <a:ext cx="5531549" cy="36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5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432785" y="1837589"/>
            <a:ext cx="4941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BD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2: Solve using KCL &amp; KVL or </a:t>
            </a:r>
            <a:r>
              <a:rPr b="0" i="0" lang="en-BD" sz="2400" u="none" cap="none" strike="noStrike">
                <a:solidFill>
                  <a:srgbClr val="FF0000"/>
                </a:solidFill>
                <a:highlight>
                  <a:srgbClr val="FFFFCC"/>
                </a:highlight>
                <a:latin typeface="Calibri"/>
                <a:ea typeface="Calibri"/>
                <a:cs typeface="Calibri"/>
                <a:sym typeface="Calibri"/>
              </a:rPr>
              <a:t>nodal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99250"/>
            <a:ext cx="6987514" cy="45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 txBox="1"/>
          <p:nvPr/>
        </p:nvSpPr>
        <p:spPr>
          <a:xfrm>
            <a:off x="6987525" y="0"/>
            <a:ext cx="51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Applying KCL we get,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i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➙ (2-v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)/(1k) = (v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)/(200k)+(v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)/(2k)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➙ (2-v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)/(1k) = 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-0)/(200k)+(v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)/(2k)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➙ (2-v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)/(1k) = 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/(200k)+(v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)/(2k)........(i)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8"/>
          <p:cNvCxnSpPr/>
          <p:nvPr/>
        </p:nvCxnSpPr>
        <p:spPr>
          <a:xfrm>
            <a:off x="858175" y="3947725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18"/>
          <p:cNvSpPr txBox="1"/>
          <p:nvPr/>
        </p:nvSpPr>
        <p:spPr>
          <a:xfrm>
            <a:off x="1142275" y="3947725"/>
            <a:ext cx="5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8"/>
          <p:cNvCxnSpPr/>
          <p:nvPr/>
        </p:nvCxnSpPr>
        <p:spPr>
          <a:xfrm>
            <a:off x="3498675" y="3965650"/>
            <a:ext cx="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18"/>
          <p:cNvSpPr txBox="1"/>
          <p:nvPr/>
        </p:nvSpPr>
        <p:spPr>
          <a:xfrm>
            <a:off x="3498675" y="4049500"/>
            <a:ext cx="5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6987525" y="2339700"/>
            <a:ext cx="5180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Again, from the figure,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0.1k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➙ (v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)/(0.1k) = (v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)/(2k)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➙ 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(2x10</a:t>
            </a:r>
            <a:r>
              <a:rPr b="0" baseline="30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)x(v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))/(0.1k) = 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)/(2k)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➙ 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(2x10</a:t>
            </a:r>
            <a:r>
              <a:rPr b="0" baseline="30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)x(0-v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))/(0.1k) = 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)/(2k)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➙ 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(2x10</a:t>
            </a:r>
            <a:r>
              <a:rPr b="0" baseline="30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)x(-v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))/(0.1k) = (v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b="0" baseline="-2500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)/(2k)...(ii)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6987525" y="5141100"/>
            <a:ext cx="5180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get 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v</a:t>
            </a:r>
            <a:r>
              <a:rPr b="0" baseline="-2500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BD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solving equation (i) and (ii)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5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432785" y="1837589"/>
            <a:ext cx="4941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BD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2: Solve using </a:t>
            </a:r>
            <a:r>
              <a:rPr b="0" i="0" lang="en-BD" sz="2400" u="none" cap="none" strike="noStrike">
                <a:solidFill>
                  <a:srgbClr val="FF0000"/>
                </a:solidFill>
                <a:highlight>
                  <a:srgbClr val="FFFFCC"/>
                </a:highlight>
                <a:latin typeface="Calibri"/>
                <a:ea typeface="Calibri"/>
                <a:cs typeface="Calibri"/>
                <a:sym typeface="Calibri"/>
              </a:rPr>
              <a:t>KCL &amp; KVL </a:t>
            </a:r>
            <a:r>
              <a:rPr b="0" i="0" lang="en-BD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 nodal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04054"/>
            <a:ext cx="6520335" cy="4253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Review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Last class: alternative representation, KCL, KVL, nodal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Today: </a:t>
            </a:r>
            <a:r>
              <a:rPr b="1" lang="en-BD"/>
              <a:t>review</a:t>
            </a:r>
            <a:r>
              <a:rPr lang="en-BD"/>
              <a:t> of dependent source, introduction to amplifiers, operational amplifiers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6 (Not in syllabus, only supplementary)</a:t>
            </a:r>
            <a:endParaRPr/>
          </a:p>
        </p:txBody>
      </p:sp>
      <p:pic>
        <p:nvPicPr>
          <p:cNvPr id="259" name="Google Shape;25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555" y="2325688"/>
            <a:ext cx="597598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838200" y="1690688"/>
            <a:ext cx="8045921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5" l="-1259" r="0" t="-52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1"/>
          <p:cNvPicPr preferRelativeResize="0"/>
          <p:nvPr/>
        </p:nvPicPr>
        <p:blipFill rotWithShape="1">
          <a:blip r:embed="rId3">
            <a:alphaModFix/>
          </a:blip>
          <a:srcRect b="8029" l="0" r="0" t="9537"/>
          <a:stretch/>
        </p:blipFill>
        <p:spPr>
          <a:xfrm>
            <a:off x="5024437" y="4236357"/>
            <a:ext cx="4148138" cy="2407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The Ideal Op-Amp</a:t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838200" y="1611570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8250" l="-3858" r="0" t="-14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cxnSp>
        <p:nvCxnSpPr>
          <p:cNvPr id="268" name="Google Shape;268;p21"/>
          <p:cNvCxnSpPr/>
          <p:nvPr/>
        </p:nvCxnSpPr>
        <p:spPr>
          <a:xfrm>
            <a:off x="10131220" y="3900745"/>
            <a:ext cx="0" cy="2639961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269" name="Google Shape;269;p21"/>
          <p:cNvCxnSpPr/>
          <p:nvPr/>
        </p:nvCxnSpPr>
        <p:spPr>
          <a:xfrm rot="10800000">
            <a:off x="9172575" y="5336912"/>
            <a:ext cx="2738284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lg" w="lg" type="stealth"/>
            <a:tailEnd len="sm" w="sm" type="none"/>
          </a:ln>
        </p:spPr>
      </p:cxnSp>
      <p:cxnSp>
        <p:nvCxnSpPr>
          <p:cNvPr id="270" name="Google Shape;270;p21"/>
          <p:cNvCxnSpPr/>
          <p:nvPr/>
        </p:nvCxnSpPr>
        <p:spPr>
          <a:xfrm flipH="1">
            <a:off x="8942864" y="4798597"/>
            <a:ext cx="2376600" cy="1076700"/>
          </a:xfrm>
          <a:prstGeom prst="bentConnector3">
            <a:avLst>
              <a:gd fmla="val 50000" name="adj1"/>
            </a:avLst>
          </a:prstGeom>
          <a:noFill/>
          <a:ln cap="rnd" cmpd="sng" w="444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1"/>
          <p:cNvSpPr txBox="1"/>
          <p:nvPr/>
        </p:nvSpPr>
        <p:spPr>
          <a:xfrm>
            <a:off x="11591806" y="5421404"/>
            <a:ext cx="48263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10131220" y="3659567"/>
            <a:ext cx="46172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9254412" y="6269914"/>
            <a:ext cx="206505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VTC of ideal op 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10168434" y="5650410"/>
            <a:ext cx="4826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9670459" y="4582731"/>
            <a:ext cx="48263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979017" y="6085248"/>
            <a:ext cx="4073295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996" l="-1555" r="0" t="-93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Application - Comparator</a:t>
            </a:r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1" r="0" t="-17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descr="Diagram&#10;&#10;Description automatically generated" id="283" name="Google Shape;2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63" y="4321278"/>
            <a:ext cx="11692873" cy="253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Dependent Source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Active sources – either voltage of current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Difference: voltage (or current) controlled by the voltage/current in a different branch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Technically non-linear devices – because in real life, dependent sources are made using non-linear electronic devices (e.g. MOSFET)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However, analysis are similar to linear circuits (CSE250), hence we will start with this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Major Difference</a:t>
            </a:r>
            <a:endParaRPr/>
          </a:p>
        </p:txBody>
      </p:sp>
      <p:pic>
        <p:nvPicPr>
          <p:cNvPr descr="A picture containing text, clock&#10;&#10;Description automatically generated"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97" y="2554235"/>
            <a:ext cx="48006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711097" y="1830917"/>
            <a:ext cx="33182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B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devices: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280500" y="5768934"/>
            <a:ext cx="2538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terminals, 1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106" name="Google Shape;106;p4"/>
          <p:cNvPicPr preferRelativeResize="0"/>
          <p:nvPr/>
        </p:nvPicPr>
        <p:blipFill rotWithShape="1">
          <a:blip r:embed="rId4">
            <a:alphaModFix/>
          </a:blip>
          <a:srcRect b="25071" l="0" r="0" t="0"/>
          <a:stretch/>
        </p:blipFill>
        <p:spPr>
          <a:xfrm>
            <a:off x="5651191" y="2931549"/>
            <a:ext cx="6281530" cy="2255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7522506" y="5768933"/>
            <a:ext cx="2538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B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terminals, 2 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5511697" y="1830917"/>
            <a:ext cx="30714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B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devices: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1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7875"/>
            <a:ext cx="4775200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6430302" y="2653247"/>
            <a:ext cx="1095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B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430302" y="3497115"/>
            <a:ext cx="2344424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0948" l="-5402" r="-4861" t="-119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Example 2</a:t>
            </a:r>
            <a:endParaRPr/>
          </a:p>
        </p:txBody>
      </p:sp>
      <p:pic>
        <p:nvPicPr>
          <p:cNvPr id="122" name="Google Shape;12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17" y="1479550"/>
            <a:ext cx="5283200" cy="34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940872" y="5167847"/>
            <a:ext cx="1095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B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5988" y="1121485"/>
            <a:ext cx="5090534" cy="2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6457561" y="4398030"/>
            <a:ext cx="4484433" cy="12159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282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38200" y="6144180"/>
            <a:ext cx="5870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BD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Application of dependent sources: amplifiers!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Amplifier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1" r="0" t="-17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850011"/>
            <a:ext cx="5755966" cy="246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6948" y="3850011"/>
            <a:ext cx="4216401" cy="300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Transfer Characteristics of Amplifiers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7" r="0" t="-1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BD"/>
              <a:t> </a:t>
            </a:r>
            <a:endParaRPr/>
          </a:p>
        </p:txBody>
      </p:sp>
      <p:pic>
        <p:nvPicPr>
          <p:cNvPr descr="Opamp - Operational Amplifier"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052888"/>
            <a:ext cx="3138629" cy="2805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5003407" y="4882203"/>
            <a:ext cx="87567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4292414" y="3894212"/>
            <a:ext cx="60405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B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8"/>
          <p:cNvGrpSpPr/>
          <p:nvPr/>
        </p:nvGrpSpPr>
        <p:grpSpPr>
          <a:xfrm>
            <a:off x="6355485" y="4202187"/>
            <a:ext cx="3149402" cy="2528813"/>
            <a:chOff x="4526685" y="3964062"/>
            <a:chExt cx="3149402" cy="2528813"/>
          </a:xfrm>
        </p:grpSpPr>
        <p:pic>
          <p:nvPicPr>
            <p:cNvPr descr="What is Distortion in Amplifier? Definition, types of distortion in  amplifier - Electronics Coach" id="145" name="Google Shape;14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26685" y="5427804"/>
              <a:ext cx="3149402" cy="106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troduction to Ideal Op-Amp Circuit Characteristics" id="146" name="Google Shape;14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6685" y="3964062"/>
              <a:ext cx="3138629" cy="13962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Operational Amplifiers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An operational amplifier, or </a:t>
            </a:r>
            <a:r>
              <a:rPr b="1" lang="en-BD"/>
              <a:t>op-amp</a:t>
            </a:r>
            <a:r>
              <a:rPr lang="en-BD"/>
              <a:t> for short, is a versatile and powerful integrated circuit that is widely used in a variety of electronic applications.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An Op-Amp is designed so that it performs some mathematical operations when external components, such as resistors and capacitors, are connected to its terminals.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The op amp is an electronic device consisting of a complex arrangement of resistors, transistors, capacitors, and diodes. A full discussion of what is inside the op amp is beyond the scope of this course. </a:t>
            </a:r>
            <a:r>
              <a:rPr lang="en-BD">
                <a:highlight>
                  <a:srgbClr val="FFFFCC"/>
                </a:highlight>
              </a:rPr>
              <a:t>For now, it will suffice to treat the op amp as a circuit building block and simply study what takes place at its terminals</a:t>
            </a:r>
            <a:r>
              <a:rPr lang="en-BD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2023-01-28T13:39:44Z</dcterms:created>
  <dc:creator>Mohammed Abid Abrar</dc:creator>
</cp:coreProperties>
</file>