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826DA16-F9ED-4A4F-8781-75560338AEF8}">
  <a:tblStyle styleId="{9826DA16-F9ED-4A4F-8781-75560338AEF8}"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11" Type="http://schemas.openxmlformats.org/officeDocument/2006/relationships/slide" Target="slides/slide5.xml"/><Relationship Id="rId22" Type="http://schemas.openxmlformats.org/officeDocument/2006/relationships/slide" Target="slides/slide16.xml"/><Relationship Id="rId10" Type="http://schemas.openxmlformats.org/officeDocument/2006/relationships/slide" Target="slides/slide4.xml"/><Relationship Id="rId21" Type="http://schemas.openxmlformats.org/officeDocument/2006/relationships/slide" Target="slides/slide15.xml"/><Relationship Id="rId13" Type="http://schemas.openxmlformats.org/officeDocument/2006/relationships/slide" Target="slides/slide7.xml"/><Relationship Id="rId24" Type="http://schemas.openxmlformats.org/officeDocument/2006/relationships/slide" Target="slides/slide18.xml"/><Relationship Id="rId12" Type="http://schemas.openxmlformats.org/officeDocument/2006/relationships/slide" Target="slides/slide6.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34e7111c74c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34e7111c74c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35142956a0a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35142956a0a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35142956a0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35142956a0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35142956a0a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35142956a0a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34e7111c74c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34e7111c74c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34e7111c74c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34e7111c74c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34e7111c74c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34e7111c74c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3547e7d14e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3547e7d14e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3547e7d14ed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3547e7d14ed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34e7111c74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34e7111c74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34e7111c74c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34e7111c74c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34e7111c74c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34e7111c74c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34e7111c74c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34e7111c74c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34e7111c74c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34e7111c74c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34e7111c74c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34e7111c74c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34e7111c74c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34e7111c74c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35142956a0a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35142956a0a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7.png"/><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2.pn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3.png"/><Relationship Id="rId4" Type="http://schemas.openxmlformats.org/officeDocument/2006/relationships/image" Target="../media/image2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8.png"/><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3.png"/><Relationship Id="rId4" Type="http://schemas.openxmlformats.org/officeDocument/2006/relationships/image" Target="../media/image19.png"/><Relationship Id="rId5" Type="http://schemas.openxmlformats.org/officeDocument/2006/relationships/image" Target="../media/image2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5.png"/><Relationship Id="rId4" Type="http://schemas.openxmlformats.org/officeDocument/2006/relationships/image" Target="../media/image20.png"/><Relationship Id="rId5" Type="http://schemas.openxmlformats.org/officeDocument/2006/relationships/image" Target="../media/image2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2.png"/><Relationship Id="rId4" Type="http://schemas.openxmlformats.org/officeDocument/2006/relationships/image" Target="../media/image24.png"/><Relationship Id="rId5" Type="http://schemas.openxmlformats.org/officeDocument/2006/relationships/image" Target="../media/image2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www.cs.usfca.edu/~galles/visualization/BPlusTree.html" TargetMode="External"/><Relationship Id="rId4" Type="http://schemas.openxmlformats.org/officeDocument/2006/relationships/image" Target="../media/image16.png"/><Relationship Id="rId5" Type="http://schemas.openxmlformats.org/officeDocument/2006/relationships/image" Target="../media/image5.png"/><Relationship Id="rId6"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8.png"/><Relationship Id="rId5" Type="http://schemas.openxmlformats.org/officeDocument/2006/relationships/image" Target="../media/image9.png"/><Relationship Id="rId6" Type="http://schemas.openxmlformats.org/officeDocument/2006/relationships/image" Target="../media/image2.png"/><Relationship Id="rId7"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6.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Indexing</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B+ Tree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 Tree (Deletion)</a:t>
            </a:r>
            <a:endParaRPr/>
          </a:p>
        </p:txBody>
      </p:sp>
      <p:sp>
        <p:nvSpPr>
          <p:cNvPr id="126" name="Google Shape;126;p22"/>
          <p:cNvSpPr txBox="1"/>
          <p:nvPr>
            <p:ph idx="1" type="body"/>
          </p:nvPr>
        </p:nvSpPr>
        <p:spPr>
          <a:xfrm>
            <a:off x="311700" y="101772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u="sng"/>
              <a:t>CASE 1 (No. of Keys &gt; “Min” Keys allowed)</a:t>
            </a:r>
            <a:endParaRPr b="1" u="sng"/>
          </a:p>
          <a:p>
            <a:pPr indent="0" lvl="0" marL="0" rtl="0" algn="l">
              <a:lnSpc>
                <a:spcPct val="100000"/>
              </a:lnSpc>
              <a:spcBef>
                <a:spcPts val="1200"/>
              </a:spcBef>
              <a:spcAft>
                <a:spcPts val="0"/>
              </a:spcAft>
              <a:buNone/>
            </a:pPr>
            <a:r>
              <a:rPr lang="en" sz="1600"/>
              <a:t>For </a:t>
            </a:r>
            <a:r>
              <a:rPr lang="en" sz="1600"/>
              <a:t>n</a:t>
            </a:r>
            <a:r>
              <a:rPr lang="en" sz="1600"/>
              <a:t> = 4, leaf/internal node min = </a:t>
            </a:r>
            <a:r>
              <a:rPr lang="en" sz="1600">
                <a:solidFill>
                  <a:schemeClr val="dk1"/>
                </a:solidFill>
              </a:rPr>
              <a:t>⌈n/2⌉-1 = ⌈4/2⌉-1 = 1</a:t>
            </a:r>
            <a:endParaRPr sz="1600"/>
          </a:p>
          <a:p>
            <a:pPr indent="0" lvl="0" marL="0" rtl="0" algn="l">
              <a:lnSpc>
                <a:spcPct val="100000"/>
              </a:lnSpc>
              <a:spcBef>
                <a:spcPts val="0"/>
              </a:spcBef>
              <a:spcAft>
                <a:spcPts val="0"/>
              </a:spcAft>
              <a:buNone/>
            </a:pPr>
            <a:r>
              <a:rPr b="1" lang="en" sz="1600"/>
              <a:t>Example 1: </a:t>
            </a:r>
            <a:r>
              <a:rPr b="1" lang="en" sz="1600"/>
              <a:t>Delete</a:t>
            </a:r>
            <a:r>
              <a:rPr b="1" lang="en"/>
              <a:t> 7 -&gt; </a:t>
            </a:r>
            <a:r>
              <a:rPr lang="en" sz="1600"/>
              <a:t>Find 7 (in leaf node and internal nodes) and remove</a:t>
            </a:r>
            <a:endParaRPr b="1"/>
          </a:p>
        </p:txBody>
      </p:sp>
      <p:pic>
        <p:nvPicPr>
          <p:cNvPr id="127" name="Google Shape;127;p22"/>
          <p:cNvPicPr preferRelativeResize="0"/>
          <p:nvPr/>
        </p:nvPicPr>
        <p:blipFill rotWithShape="1">
          <a:blip r:embed="rId3">
            <a:alphaModFix/>
          </a:blip>
          <a:srcRect b="17715" l="0" r="0" t="0"/>
          <a:stretch/>
        </p:blipFill>
        <p:spPr>
          <a:xfrm>
            <a:off x="0" y="2439425"/>
            <a:ext cx="4614199" cy="2612025"/>
          </a:xfrm>
          <a:prstGeom prst="rect">
            <a:avLst/>
          </a:prstGeom>
          <a:noFill/>
          <a:ln>
            <a:noFill/>
          </a:ln>
        </p:spPr>
      </p:pic>
      <p:pic>
        <p:nvPicPr>
          <p:cNvPr id="128" name="Google Shape;128;p22"/>
          <p:cNvPicPr preferRelativeResize="0"/>
          <p:nvPr/>
        </p:nvPicPr>
        <p:blipFill rotWithShape="1">
          <a:blip r:embed="rId4">
            <a:alphaModFix/>
          </a:blip>
          <a:srcRect b="23100" l="0" r="0" t="0"/>
          <a:stretch/>
        </p:blipFill>
        <p:spPr>
          <a:xfrm>
            <a:off x="4441600" y="2439425"/>
            <a:ext cx="4702401" cy="24624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 Tree (Deletion)</a:t>
            </a:r>
            <a:endParaRPr/>
          </a:p>
        </p:txBody>
      </p:sp>
      <p:sp>
        <p:nvSpPr>
          <p:cNvPr id="134" name="Google Shape;134;p23"/>
          <p:cNvSpPr txBox="1"/>
          <p:nvPr>
            <p:ph idx="1" type="body"/>
          </p:nvPr>
        </p:nvSpPr>
        <p:spPr>
          <a:xfrm>
            <a:off x="311700" y="101772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u="sng"/>
              <a:t>CASE 1 (No. of Keys &gt; “Min” Keys allowed)</a:t>
            </a:r>
            <a:endParaRPr sz="1600"/>
          </a:p>
          <a:p>
            <a:pPr indent="0" lvl="0" marL="0" rtl="0" algn="l">
              <a:spcBef>
                <a:spcPts val="1200"/>
              </a:spcBef>
              <a:spcAft>
                <a:spcPts val="1200"/>
              </a:spcAft>
              <a:buNone/>
            </a:pPr>
            <a:r>
              <a:rPr b="1" lang="en" sz="1600"/>
              <a:t>Example 2: Delete</a:t>
            </a:r>
            <a:r>
              <a:rPr b="1" lang="en"/>
              <a:t> 15 -&gt; </a:t>
            </a:r>
            <a:r>
              <a:rPr lang="en" sz="1600"/>
              <a:t>Find 15 (in leaf node and internal nodes) and remove. If removed from internal nodes, then replace with the lowest key from right </a:t>
            </a:r>
            <a:r>
              <a:rPr lang="en" sz="1600"/>
              <a:t>subtree</a:t>
            </a:r>
            <a:r>
              <a:rPr lang="en" sz="1600"/>
              <a:t>.</a:t>
            </a:r>
            <a:endParaRPr/>
          </a:p>
        </p:txBody>
      </p:sp>
      <p:pic>
        <p:nvPicPr>
          <p:cNvPr id="135" name="Google Shape;135;p23"/>
          <p:cNvPicPr preferRelativeResize="0"/>
          <p:nvPr/>
        </p:nvPicPr>
        <p:blipFill rotWithShape="1">
          <a:blip r:embed="rId3">
            <a:alphaModFix/>
          </a:blip>
          <a:srcRect b="21799" l="0" r="3334" t="4104"/>
          <a:stretch/>
        </p:blipFill>
        <p:spPr>
          <a:xfrm>
            <a:off x="81575" y="2416375"/>
            <a:ext cx="4624676" cy="2427925"/>
          </a:xfrm>
          <a:prstGeom prst="rect">
            <a:avLst/>
          </a:prstGeom>
          <a:noFill/>
          <a:ln>
            <a:noFill/>
          </a:ln>
        </p:spPr>
      </p:pic>
      <p:pic>
        <p:nvPicPr>
          <p:cNvPr id="136" name="Google Shape;136;p23"/>
          <p:cNvPicPr preferRelativeResize="0"/>
          <p:nvPr/>
        </p:nvPicPr>
        <p:blipFill rotWithShape="1">
          <a:blip r:embed="rId4">
            <a:alphaModFix/>
          </a:blip>
          <a:srcRect b="23003" l="0" r="3446" t="4014"/>
          <a:stretch/>
        </p:blipFill>
        <p:spPr>
          <a:xfrm>
            <a:off x="4706250" y="2416375"/>
            <a:ext cx="4437750" cy="23359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 Tree (Deletion)</a:t>
            </a:r>
            <a:endParaRPr/>
          </a:p>
        </p:txBody>
      </p:sp>
      <p:sp>
        <p:nvSpPr>
          <p:cNvPr id="142" name="Google Shape;142;p24"/>
          <p:cNvSpPr txBox="1"/>
          <p:nvPr>
            <p:ph idx="1" type="body"/>
          </p:nvPr>
        </p:nvSpPr>
        <p:spPr>
          <a:xfrm>
            <a:off x="311700" y="101772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u="sng"/>
              <a:t>CASE 2 (No. of Keys = “Min” Keys allowed, Sibling Nodes have &gt; “Min” Keys allowed)</a:t>
            </a:r>
            <a:endParaRPr b="1" u="sng"/>
          </a:p>
          <a:p>
            <a:pPr indent="0" lvl="0" marL="0" rtl="0" algn="l">
              <a:lnSpc>
                <a:spcPct val="100000"/>
              </a:lnSpc>
              <a:spcBef>
                <a:spcPts val="1200"/>
              </a:spcBef>
              <a:spcAft>
                <a:spcPts val="0"/>
              </a:spcAft>
              <a:buClr>
                <a:schemeClr val="dk1"/>
              </a:buClr>
              <a:buSzPts val="1100"/>
              <a:buFont typeface="Arial"/>
              <a:buNone/>
            </a:pPr>
            <a:r>
              <a:rPr b="1" lang="en" sz="1600"/>
              <a:t>Example 1: Delete</a:t>
            </a:r>
            <a:r>
              <a:rPr b="1" lang="en"/>
              <a:t> 12 -&gt; </a:t>
            </a:r>
            <a:r>
              <a:rPr lang="en"/>
              <a:t>Find key, </a:t>
            </a:r>
            <a:r>
              <a:rPr b="1" lang="en"/>
              <a:t>borrow</a:t>
            </a:r>
            <a:r>
              <a:rPr lang="en"/>
              <a:t> from left/right sibling through the parent. For internal nodes/parents, copy lowest key from right subtree.</a:t>
            </a:r>
            <a:endParaRPr/>
          </a:p>
        </p:txBody>
      </p:sp>
      <p:pic>
        <p:nvPicPr>
          <p:cNvPr id="143" name="Google Shape;143;p24"/>
          <p:cNvPicPr preferRelativeResize="0"/>
          <p:nvPr/>
        </p:nvPicPr>
        <p:blipFill rotWithShape="1">
          <a:blip r:embed="rId3">
            <a:alphaModFix/>
          </a:blip>
          <a:srcRect b="25578" l="0" r="3409" t="0"/>
          <a:stretch/>
        </p:blipFill>
        <p:spPr>
          <a:xfrm>
            <a:off x="0" y="2450925"/>
            <a:ext cx="4959401" cy="2427925"/>
          </a:xfrm>
          <a:prstGeom prst="rect">
            <a:avLst/>
          </a:prstGeom>
          <a:noFill/>
          <a:ln>
            <a:noFill/>
          </a:ln>
        </p:spPr>
      </p:pic>
      <p:pic>
        <p:nvPicPr>
          <p:cNvPr id="144" name="Google Shape;144;p24"/>
          <p:cNvPicPr preferRelativeResize="0"/>
          <p:nvPr/>
        </p:nvPicPr>
        <p:blipFill rotWithShape="1">
          <a:blip r:embed="rId4">
            <a:alphaModFix/>
          </a:blip>
          <a:srcRect b="26579" l="13934" r="17356" t="4950"/>
          <a:stretch/>
        </p:blipFill>
        <p:spPr>
          <a:xfrm>
            <a:off x="4959400" y="2692575"/>
            <a:ext cx="4184601" cy="21287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 Tree (Deletion)</a:t>
            </a:r>
            <a:endParaRPr/>
          </a:p>
        </p:txBody>
      </p:sp>
      <p:sp>
        <p:nvSpPr>
          <p:cNvPr id="150" name="Google Shape;150;p25"/>
          <p:cNvSpPr txBox="1"/>
          <p:nvPr>
            <p:ph idx="1" type="body"/>
          </p:nvPr>
        </p:nvSpPr>
        <p:spPr>
          <a:xfrm>
            <a:off x="311700" y="101772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u="sng"/>
              <a:t>CASE 2 (No. of Keys = “Min” Keys allowed, Sibling Nodes have &gt; “Min” Keys allowed)</a:t>
            </a:r>
            <a:endParaRPr b="1" u="sng"/>
          </a:p>
          <a:p>
            <a:pPr indent="0" lvl="0" marL="0" rtl="0" algn="l">
              <a:lnSpc>
                <a:spcPct val="100000"/>
              </a:lnSpc>
              <a:spcBef>
                <a:spcPts val="1200"/>
              </a:spcBef>
              <a:spcAft>
                <a:spcPts val="0"/>
              </a:spcAft>
              <a:buNone/>
            </a:pPr>
            <a:r>
              <a:rPr b="1" lang="en" sz="1600"/>
              <a:t>Example 2: Delete</a:t>
            </a:r>
            <a:r>
              <a:rPr b="1" lang="en"/>
              <a:t> 18 -&gt; </a:t>
            </a:r>
            <a:r>
              <a:rPr lang="en"/>
              <a:t>Find key, </a:t>
            </a:r>
            <a:r>
              <a:rPr b="1" lang="en"/>
              <a:t>borrow</a:t>
            </a:r>
            <a:r>
              <a:rPr lang="en"/>
              <a:t> from left/right sibling through the parent. For internal nodes/parents, copy lowest key from right subtree.</a:t>
            </a:r>
            <a:endParaRPr/>
          </a:p>
        </p:txBody>
      </p:sp>
      <p:pic>
        <p:nvPicPr>
          <p:cNvPr id="151" name="Google Shape;151;p25"/>
          <p:cNvPicPr preferRelativeResize="0"/>
          <p:nvPr/>
        </p:nvPicPr>
        <p:blipFill>
          <a:blip r:embed="rId3">
            <a:alphaModFix/>
          </a:blip>
          <a:stretch>
            <a:fillRect/>
          </a:stretch>
        </p:blipFill>
        <p:spPr>
          <a:xfrm>
            <a:off x="0" y="2571750"/>
            <a:ext cx="5028424" cy="2468200"/>
          </a:xfrm>
          <a:prstGeom prst="rect">
            <a:avLst/>
          </a:prstGeom>
          <a:noFill/>
          <a:ln>
            <a:noFill/>
          </a:ln>
        </p:spPr>
      </p:pic>
      <p:pic>
        <p:nvPicPr>
          <p:cNvPr id="152" name="Google Shape;152;p25"/>
          <p:cNvPicPr preferRelativeResize="0"/>
          <p:nvPr/>
        </p:nvPicPr>
        <p:blipFill rotWithShape="1">
          <a:blip r:embed="rId4">
            <a:alphaModFix/>
          </a:blip>
          <a:srcRect b="7931" l="6252" r="6418" t="5383"/>
          <a:stretch/>
        </p:blipFill>
        <p:spPr>
          <a:xfrm>
            <a:off x="4924875" y="2419300"/>
            <a:ext cx="4165426" cy="24682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 Tree (Deletion)</a:t>
            </a:r>
            <a:endParaRPr/>
          </a:p>
        </p:txBody>
      </p:sp>
      <p:sp>
        <p:nvSpPr>
          <p:cNvPr id="158" name="Google Shape;158;p26"/>
          <p:cNvSpPr txBox="1"/>
          <p:nvPr>
            <p:ph idx="1" type="body"/>
          </p:nvPr>
        </p:nvSpPr>
        <p:spPr>
          <a:xfrm>
            <a:off x="311700" y="101772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u="sng"/>
              <a:t>CASE 3 (No. of Keys = “Min” Keys allowed, Sibling Nodes also have only “Min” Keys allowed, Parent has greater than min allowed)</a:t>
            </a:r>
            <a:endParaRPr b="1" u="sng"/>
          </a:p>
          <a:p>
            <a:pPr indent="0" lvl="0" marL="0" rtl="0" algn="l">
              <a:lnSpc>
                <a:spcPct val="100000"/>
              </a:lnSpc>
              <a:spcBef>
                <a:spcPts val="1200"/>
              </a:spcBef>
              <a:spcAft>
                <a:spcPts val="0"/>
              </a:spcAft>
              <a:buClr>
                <a:schemeClr val="dk1"/>
              </a:buClr>
              <a:buSzPts val="1100"/>
              <a:buFont typeface="Arial"/>
              <a:buNone/>
            </a:pPr>
            <a:r>
              <a:rPr b="1" lang="en" sz="1600"/>
              <a:t>Example 1: Delete</a:t>
            </a:r>
            <a:r>
              <a:rPr b="1" lang="en"/>
              <a:t> 9 -&gt; </a:t>
            </a:r>
            <a:r>
              <a:rPr lang="en"/>
              <a:t>Find key, </a:t>
            </a:r>
            <a:r>
              <a:rPr b="1" lang="en"/>
              <a:t>Merge </a:t>
            </a:r>
            <a:r>
              <a:rPr lang="en"/>
              <a:t>with sibling, remove parent key (if Parent Node no.of keys&gt; “Min” keys allowed)</a:t>
            </a:r>
            <a:endParaRPr/>
          </a:p>
        </p:txBody>
      </p:sp>
      <p:pic>
        <p:nvPicPr>
          <p:cNvPr id="159" name="Google Shape;159;p26"/>
          <p:cNvPicPr preferRelativeResize="0"/>
          <p:nvPr/>
        </p:nvPicPr>
        <p:blipFill rotWithShape="1">
          <a:blip r:embed="rId3">
            <a:alphaModFix/>
          </a:blip>
          <a:srcRect b="0" l="1344" r="2621" t="0"/>
          <a:stretch/>
        </p:blipFill>
        <p:spPr>
          <a:xfrm>
            <a:off x="0" y="2653650"/>
            <a:ext cx="3290924" cy="2315725"/>
          </a:xfrm>
          <a:prstGeom prst="rect">
            <a:avLst/>
          </a:prstGeom>
          <a:noFill/>
          <a:ln>
            <a:noFill/>
          </a:ln>
        </p:spPr>
      </p:pic>
      <p:pic>
        <p:nvPicPr>
          <p:cNvPr id="160" name="Google Shape;160;p26"/>
          <p:cNvPicPr preferRelativeResize="0"/>
          <p:nvPr/>
        </p:nvPicPr>
        <p:blipFill rotWithShape="1">
          <a:blip r:embed="rId4">
            <a:alphaModFix/>
          </a:blip>
          <a:srcRect b="0" l="0" r="2600" t="0"/>
          <a:stretch/>
        </p:blipFill>
        <p:spPr>
          <a:xfrm>
            <a:off x="3367125" y="2737050"/>
            <a:ext cx="2876675" cy="2402100"/>
          </a:xfrm>
          <a:prstGeom prst="rect">
            <a:avLst/>
          </a:prstGeom>
          <a:noFill/>
          <a:ln>
            <a:noFill/>
          </a:ln>
        </p:spPr>
      </p:pic>
      <p:pic>
        <p:nvPicPr>
          <p:cNvPr id="161" name="Google Shape;161;p26"/>
          <p:cNvPicPr preferRelativeResize="0"/>
          <p:nvPr/>
        </p:nvPicPr>
        <p:blipFill>
          <a:blip r:embed="rId5">
            <a:alphaModFix/>
          </a:blip>
          <a:stretch>
            <a:fillRect/>
          </a:stretch>
        </p:blipFill>
        <p:spPr>
          <a:xfrm>
            <a:off x="6328700" y="2525650"/>
            <a:ext cx="2815301" cy="25717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 Tree (Deletion)</a:t>
            </a:r>
            <a:endParaRPr/>
          </a:p>
        </p:txBody>
      </p:sp>
      <p:sp>
        <p:nvSpPr>
          <p:cNvPr id="167" name="Google Shape;167;p27"/>
          <p:cNvSpPr txBox="1"/>
          <p:nvPr>
            <p:ph idx="1" type="body"/>
          </p:nvPr>
        </p:nvSpPr>
        <p:spPr>
          <a:xfrm>
            <a:off x="311700" y="9373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u="sng"/>
              <a:t>CASE 4 (Internal Nodes: No. of Keys = “Min” Keys allowed)</a:t>
            </a:r>
            <a:endParaRPr b="1" u="sng"/>
          </a:p>
          <a:p>
            <a:pPr indent="0" lvl="0" marL="0" rtl="0" algn="l">
              <a:lnSpc>
                <a:spcPct val="100000"/>
              </a:lnSpc>
              <a:spcBef>
                <a:spcPts val="1200"/>
              </a:spcBef>
              <a:spcAft>
                <a:spcPts val="0"/>
              </a:spcAft>
              <a:buNone/>
            </a:pPr>
            <a:r>
              <a:rPr b="1" lang="en" sz="1600"/>
              <a:t>Example 1: Delete 25-&gt; </a:t>
            </a:r>
            <a:r>
              <a:rPr lang="en" sz="1600"/>
              <a:t>Find 20 in leaf and use case 3 since case 2 not possible. Now Parent has less than “min” no. of keys. Parent </a:t>
            </a:r>
            <a:r>
              <a:rPr b="1" lang="en" sz="1600"/>
              <a:t>borrows from/merges with</a:t>
            </a:r>
            <a:r>
              <a:rPr lang="en" sz="1600"/>
              <a:t> sibling and adjust children according to B+ properties. If internal nodes merge, they merge with sibling node and parent key.</a:t>
            </a:r>
            <a:endParaRPr sz="1600"/>
          </a:p>
          <a:p>
            <a:pPr indent="0" lvl="0" marL="0" rtl="0" algn="l">
              <a:lnSpc>
                <a:spcPct val="100000"/>
              </a:lnSpc>
              <a:spcBef>
                <a:spcPts val="0"/>
              </a:spcBef>
              <a:spcAft>
                <a:spcPts val="0"/>
              </a:spcAft>
              <a:buNone/>
            </a:pPr>
            <a:r>
              <a:t/>
            </a:r>
            <a:endParaRPr sz="1600"/>
          </a:p>
          <a:p>
            <a:pPr indent="0" lvl="0" marL="0" rtl="0" algn="l">
              <a:lnSpc>
                <a:spcPct val="100000"/>
              </a:lnSpc>
              <a:spcBef>
                <a:spcPts val="0"/>
              </a:spcBef>
              <a:spcAft>
                <a:spcPts val="0"/>
              </a:spcAft>
              <a:buClr>
                <a:schemeClr val="dk1"/>
              </a:buClr>
              <a:buSzPts val="1100"/>
              <a:buFont typeface="Arial"/>
              <a:buNone/>
            </a:pPr>
            <a:r>
              <a:t/>
            </a:r>
            <a:endParaRPr sz="1600"/>
          </a:p>
        </p:txBody>
      </p:sp>
      <p:pic>
        <p:nvPicPr>
          <p:cNvPr id="168" name="Google Shape;168;p27"/>
          <p:cNvPicPr preferRelativeResize="0"/>
          <p:nvPr/>
        </p:nvPicPr>
        <p:blipFill>
          <a:blip r:embed="rId3">
            <a:alphaModFix/>
          </a:blip>
          <a:stretch>
            <a:fillRect/>
          </a:stretch>
        </p:blipFill>
        <p:spPr>
          <a:xfrm>
            <a:off x="0" y="2714050"/>
            <a:ext cx="3613100" cy="2347375"/>
          </a:xfrm>
          <a:prstGeom prst="rect">
            <a:avLst/>
          </a:prstGeom>
          <a:noFill/>
          <a:ln>
            <a:noFill/>
          </a:ln>
        </p:spPr>
      </p:pic>
      <p:pic>
        <p:nvPicPr>
          <p:cNvPr id="169" name="Google Shape;169;p27"/>
          <p:cNvPicPr preferRelativeResize="0"/>
          <p:nvPr/>
        </p:nvPicPr>
        <p:blipFill>
          <a:blip r:embed="rId4">
            <a:alphaModFix/>
          </a:blip>
          <a:stretch>
            <a:fillRect/>
          </a:stretch>
        </p:blipFill>
        <p:spPr>
          <a:xfrm>
            <a:off x="3406600" y="2571750"/>
            <a:ext cx="3210374" cy="2066975"/>
          </a:xfrm>
          <a:prstGeom prst="rect">
            <a:avLst/>
          </a:prstGeom>
          <a:noFill/>
          <a:ln>
            <a:noFill/>
          </a:ln>
        </p:spPr>
      </p:pic>
      <p:pic>
        <p:nvPicPr>
          <p:cNvPr id="170" name="Google Shape;170;p27"/>
          <p:cNvPicPr preferRelativeResize="0"/>
          <p:nvPr/>
        </p:nvPicPr>
        <p:blipFill rotWithShape="1">
          <a:blip r:embed="rId5">
            <a:alphaModFix/>
          </a:blip>
          <a:srcRect b="0" l="8900" r="0" t="0"/>
          <a:stretch/>
        </p:blipFill>
        <p:spPr>
          <a:xfrm>
            <a:off x="6490400" y="2274413"/>
            <a:ext cx="2688724" cy="27929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 Tree (Deletion)</a:t>
            </a:r>
            <a:endParaRPr/>
          </a:p>
        </p:txBody>
      </p:sp>
      <p:sp>
        <p:nvSpPr>
          <p:cNvPr id="176" name="Google Shape;176;p28"/>
          <p:cNvSpPr txBox="1"/>
          <p:nvPr>
            <p:ph idx="1" type="body"/>
          </p:nvPr>
        </p:nvSpPr>
        <p:spPr>
          <a:xfrm>
            <a:off x="311700" y="101772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u="sng"/>
              <a:t>CASE 5 (Shrinking of Tree: Same conditions as case 4)</a:t>
            </a:r>
            <a:endParaRPr b="1" u="sng"/>
          </a:p>
          <a:p>
            <a:pPr indent="0" lvl="0" marL="0" rtl="0" algn="l">
              <a:lnSpc>
                <a:spcPct val="100000"/>
              </a:lnSpc>
              <a:spcBef>
                <a:spcPts val="1200"/>
              </a:spcBef>
              <a:spcAft>
                <a:spcPts val="0"/>
              </a:spcAft>
              <a:buClr>
                <a:schemeClr val="dk1"/>
              </a:buClr>
              <a:buSzPts val="1100"/>
              <a:buFont typeface="Arial"/>
              <a:buNone/>
            </a:pPr>
            <a:r>
              <a:rPr b="1" lang="en" sz="1600"/>
              <a:t>Example 1: Delete 20-&gt; </a:t>
            </a:r>
            <a:r>
              <a:rPr lang="en" sz="1600"/>
              <a:t>Find 20, use case 3 for leaf. For internal nodes, merge with sibling and parent, tree height will shrink if parent node has 1 key. Adjust children according to B+ tree properties.</a:t>
            </a:r>
            <a:endParaRPr u="sng"/>
          </a:p>
        </p:txBody>
      </p:sp>
      <p:pic>
        <p:nvPicPr>
          <p:cNvPr id="177" name="Google Shape;177;p28"/>
          <p:cNvPicPr preferRelativeResize="0"/>
          <p:nvPr/>
        </p:nvPicPr>
        <p:blipFill rotWithShape="1">
          <a:blip r:embed="rId3">
            <a:alphaModFix/>
          </a:blip>
          <a:srcRect b="0" l="9834" r="7239" t="0"/>
          <a:stretch/>
        </p:blipFill>
        <p:spPr>
          <a:xfrm>
            <a:off x="0" y="2623525"/>
            <a:ext cx="3244900" cy="2248325"/>
          </a:xfrm>
          <a:prstGeom prst="rect">
            <a:avLst/>
          </a:prstGeom>
          <a:noFill/>
          <a:ln>
            <a:noFill/>
          </a:ln>
        </p:spPr>
      </p:pic>
      <p:pic>
        <p:nvPicPr>
          <p:cNvPr id="178" name="Google Shape;178;p28"/>
          <p:cNvPicPr preferRelativeResize="0"/>
          <p:nvPr/>
        </p:nvPicPr>
        <p:blipFill rotWithShape="1">
          <a:blip r:embed="rId4">
            <a:alphaModFix/>
          </a:blip>
          <a:srcRect b="0" l="9780" r="11086" t="0"/>
          <a:stretch/>
        </p:blipFill>
        <p:spPr>
          <a:xfrm>
            <a:off x="3325425" y="2727100"/>
            <a:ext cx="2888201" cy="2041200"/>
          </a:xfrm>
          <a:prstGeom prst="rect">
            <a:avLst/>
          </a:prstGeom>
          <a:noFill/>
          <a:ln>
            <a:noFill/>
          </a:ln>
        </p:spPr>
      </p:pic>
      <p:pic>
        <p:nvPicPr>
          <p:cNvPr id="179" name="Google Shape;179;p28"/>
          <p:cNvPicPr preferRelativeResize="0"/>
          <p:nvPr/>
        </p:nvPicPr>
        <p:blipFill>
          <a:blip r:embed="rId5">
            <a:alphaModFix/>
          </a:blip>
          <a:stretch>
            <a:fillRect/>
          </a:stretch>
        </p:blipFill>
        <p:spPr>
          <a:xfrm>
            <a:off x="6213625" y="2727100"/>
            <a:ext cx="2738600" cy="17526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9"/>
          <p:cNvSpPr txBox="1"/>
          <p:nvPr>
            <p:ph type="title"/>
          </p:nvPr>
        </p:nvSpPr>
        <p:spPr>
          <a:xfrm>
            <a:off x="311700" y="2839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Summary</a:t>
            </a:r>
            <a:endParaRPr/>
          </a:p>
        </p:txBody>
      </p:sp>
      <p:pic>
        <p:nvPicPr>
          <p:cNvPr id="185" name="Google Shape;185;p29"/>
          <p:cNvPicPr preferRelativeResize="0"/>
          <p:nvPr/>
        </p:nvPicPr>
        <p:blipFill rotWithShape="1">
          <a:blip r:embed="rId3">
            <a:alphaModFix/>
          </a:blip>
          <a:srcRect b="55005" l="0" r="0" t="0"/>
          <a:stretch/>
        </p:blipFill>
        <p:spPr>
          <a:xfrm>
            <a:off x="311700" y="989575"/>
            <a:ext cx="5809874" cy="3946798"/>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30"/>
          <p:cNvSpPr txBox="1"/>
          <p:nvPr>
            <p:ph type="title"/>
          </p:nvPr>
        </p:nvSpPr>
        <p:spPr>
          <a:xfrm>
            <a:off x="311700" y="2724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Summary</a:t>
            </a:r>
            <a:endParaRPr/>
          </a:p>
        </p:txBody>
      </p:sp>
      <p:pic>
        <p:nvPicPr>
          <p:cNvPr id="191" name="Google Shape;191;p30"/>
          <p:cNvPicPr preferRelativeResize="0"/>
          <p:nvPr/>
        </p:nvPicPr>
        <p:blipFill rotWithShape="1">
          <a:blip r:embed="rId3">
            <a:alphaModFix/>
          </a:blip>
          <a:srcRect b="9454" l="0" r="0" t="45263"/>
          <a:stretch/>
        </p:blipFill>
        <p:spPr>
          <a:xfrm>
            <a:off x="125625" y="845125"/>
            <a:ext cx="5152201" cy="3936701"/>
          </a:xfrm>
          <a:prstGeom prst="rect">
            <a:avLst/>
          </a:prstGeom>
          <a:noFill/>
          <a:ln>
            <a:noFill/>
          </a:ln>
        </p:spPr>
      </p:pic>
      <p:pic>
        <p:nvPicPr>
          <p:cNvPr id="192" name="Google Shape;192;p30"/>
          <p:cNvPicPr preferRelativeResize="0"/>
          <p:nvPr/>
        </p:nvPicPr>
        <p:blipFill rotWithShape="1">
          <a:blip r:embed="rId3">
            <a:alphaModFix/>
          </a:blip>
          <a:srcRect b="0" l="0" r="0" t="91172"/>
          <a:stretch/>
        </p:blipFill>
        <p:spPr>
          <a:xfrm>
            <a:off x="4430350" y="2151500"/>
            <a:ext cx="4637776" cy="9158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 Tree Properties</a:t>
            </a:r>
            <a:endParaRPr/>
          </a:p>
        </p:txBody>
      </p:sp>
      <p:sp>
        <p:nvSpPr>
          <p:cNvPr id="61" name="Google Shape;61;p14"/>
          <p:cNvSpPr txBox="1"/>
          <p:nvPr>
            <p:ph idx="1" type="body"/>
          </p:nvPr>
        </p:nvSpPr>
        <p:spPr>
          <a:xfrm>
            <a:off x="311700" y="9687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Every Tree has an order of “n”</a:t>
            </a:r>
            <a:endParaRPr/>
          </a:p>
          <a:p>
            <a:pPr indent="-342900" lvl="0" marL="457200" rtl="0" algn="l">
              <a:spcBef>
                <a:spcPts val="0"/>
              </a:spcBef>
              <a:spcAft>
                <a:spcPts val="0"/>
              </a:spcAft>
              <a:buSzPts val="1800"/>
              <a:buChar char="●"/>
            </a:pPr>
            <a:r>
              <a:rPr lang="en"/>
              <a:t>All nodes on the left have smaller values than a key and all nodes on the right have greater than or equal values than a key.</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graphicFrame>
        <p:nvGraphicFramePr>
          <p:cNvPr id="62" name="Google Shape;62;p14"/>
          <p:cNvGraphicFramePr/>
          <p:nvPr/>
        </p:nvGraphicFramePr>
        <p:xfrm>
          <a:off x="699900" y="2240900"/>
          <a:ext cx="3000000" cy="3000000"/>
        </p:xfrm>
        <a:graphic>
          <a:graphicData uri="http://schemas.openxmlformats.org/drawingml/2006/table">
            <a:tbl>
              <a:tblPr>
                <a:noFill/>
                <a:tableStyleId>{9826DA16-F9ED-4A4F-8781-75560338AEF8}</a:tableStyleId>
              </a:tblPr>
              <a:tblGrid>
                <a:gridCol w="1965250"/>
                <a:gridCol w="1952775"/>
                <a:gridCol w="3320975"/>
              </a:tblGrid>
              <a:tr h="381000">
                <a:tc>
                  <a:txBody>
                    <a:bodyPr/>
                    <a:lstStyle/>
                    <a:p>
                      <a:pPr indent="0" lvl="0" marL="0" rtl="0" algn="l">
                        <a:lnSpc>
                          <a:spcPct val="115000"/>
                        </a:lnSpc>
                        <a:spcBef>
                          <a:spcPts val="0"/>
                        </a:spcBef>
                        <a:spcAft>
                          <a:spcPts val="1200"/>
                        </a:spcAft>
                        <a:buClr>
                          <a:schemeClr val="dk1"/>
                        </a:buClr>
                        <a:buSzPts val="1100"/>
                        <a:buFont typeface="Arial"/>
                        <a:buNone/>
                      </a:pPr>
                      <a:r>
                        <a:rPr lang="en" sz="1500">
                          <a:solidFill>
                            <a:schemeClr val="dk2"/>
                          </a:solidFill>
                        </a:rPr>
                        <a:t>Each node has the following properties</a:t>
                      </a:r>
                      <a:endParaRPr sz="1100"/>
                    </a:p>
                  </a:txBody>
                  <a:tcPr marT="91425" marB="91425" marR="91425" marL="91425"/>
                </a:tc>
                <a:tc>
                  <a:txBody>
                    <a:bodyPr/>
                    <a:lstStyle/>
                    <a:p>
                      <a:pPr indent="0" lvl="0" marL="0" rtl="0" algn="ctr">
                        <a:spcBef>
                          <a:spcPts val="0"/>
                        </a:spcBef>
                        <a:spcAft>
                          <a:spcPts val="0"/>
                        </a:spcAft>
                        <a:buNone/>
                      </a:pPr>
                      <a:r>
                        <a:rPr b="1" lang="en"/>
                        <a:t>Max</a:t>
                      </a:r>
                      <a:endParaRPr b="1"/>
                    </a:p>
                  </a:txBody>
                  <a:tcPr marT="91425" marB="91425" marR="91425" marL="91425"/>
                </a:tc>
                <a:tc>
                  <a:txBody>
                    <a:bodyPr/>
                    <a:lstStyle/>
                    <a:p>
                      <a:pPr indent="0" lvl="0" marL="0" rtl="0" algn="ctr">
                        <a:spcBef>
                          <a:spcPts val="0"/>
                        </a:spcBef>
                        <a:spcAft>
                          <a:spcPts val="0"/>
                        </a:spcAft>
                        <a:buNone/>
                      </a:pPr>
                      <a:r>
                        <a:rPr b="1" lang="en"/>
                        <a:t>Min</a:t>
                      </a:r>
                      <a:endParaRPr b="1"/>
                    </a:p>
                  </a:txBody>
                  <a:tcPr marT="91425" marB="91425" marR="91425" marL="91425"/>
                </a:tc>
              </a:tr>
              <a:tr h="381000">
                <a:tc>
                  <a:txBody>
                    <a:bodyPr/>
                    <a:lstStyle/>
                    <a:p>
                      <a:pPr indent="0" lvl="0" marL="0" rtl="0" algn="ctr">
                        <a:spcBef>
                          <a:spcPts val="0"/>
                        </a:spcBef>
                        <a:spcAft>
                          <a:spcPts val="0"/>
                        </a:spcAft>
                        <a:buNone/>
                      </a:pPr>
                      <a:r>
                        <a:rPr b="1" lang="en"/>
                        <a:t>Children</a:t>
                      </a:r>
                      <a:endParaRPr b="1"/>
                    </a:p>
                  </a:txBody>
                  <a:tcPr marT="91425" marB="91425" marR="91425" marL="91425"/>
                </a:tc>
                <a:tc>
                  <a:txBody>
                    <a:bodyPr/>
                    <a:lstStyle/>
                    <a:p>
                      <a:pPr indent="0" lvl="0" marL="0" rtl="0" algn="ctr">
                        <a:spcBef>
                          <a:spcPts val="0"/>
                        </a:spcBef>
                        <a:spcAft>
                          <a:spcPts val="0"/>
                        </a:spcAft>
                        <a:buNone/>
                      </a:pPr>
                      <a:r>
                        <a:rPr lang="en"/>
                        <a:t>root/internal: </a:t>
                      </a:r>
                      <a:r>
                        <a:rPr lang="en"/>
                        <a:t>n</a:t>
                      </a:r>
                      <a:endParaRPr/>
                    </a:p>
                    <a:p>
                      <a:pPr indent="0" lvl="0" marL="0" rtl="0" algn="ctr">
                        <a:spcBef>
                          <a:spcPts val="0"/>
                        </a:spcBef>
                        <a:spcAft>
                          <a:spcPts val="0"/>
                        </a:spcAft>
                        <a:buNone/>
                      </a:pPr>
                      <a:r>
                        <a:rPr lang="en"/>
                        <a:t>Leaf: 0</a:t>
                      </a:r>
                      <a:endParaRPr/>
                    </a:p>
                  </a:txBody>
                  <a:tcPr marT="91425" marB="91425" marR="91425" marL="91425"/>
                </a:tc>
                <a:tc>
                  <a:txBody>
                    <a:bodyPr/>
                    <a:lstStyle/>
                    <a:p>
                      <a:pPr indent="0" lvl="0" marL="0" rtl="0" algn="ctr">
                        <a:spcBef>
                          <a:spcPts val="0"/>
                        </a:spcBef>
                        <a:spcAft>
                          <a:spcPts val="0"/>
                        </a:spcAft>
                        <a:buNone/>
                      </a:pPr>
                      <a:r>
                        <a:rPr lang="en"/>
                        <a:t>Root: 2 </a:t>
                      </a:r>
                      <a:r>
                        <a:rPr i="1" lang="en">
                          <a:solidFill>
                            <a:srgbClr val="0000FF"/>
                          </a:solidFill>
                        </a:rPr>
                        <a:t>(if root is not leaf as well</a:t>
                      </a:r>
                      <a:r>
                        <a:rPr lang="en">
                          <a:solidFill>
                            <a:srgbClr val="0000FF"/>
                          </a:solidFill>
                        </a:rPr>
                        <a:t>)</a:t>
                      </a:r>
                      <a:endParaRPr>
                        <a:solidFill>
                          <a:srgbClr val="0000FF"/>
                        </a:solidFill>
                      </a:endParaRPr>
                    </a:p>
                    <a:p>
                      <a:pPr indent="0" lvl="0" marL="0" rtl="0" algn="ctr">
                        <a:spcBef>
                          <a:spcPts val="0"/>
                        </a:spcBef>
                        <a:spcAft>
                          <a:spcPts val="0"/>
                        </a:spcAft>
                        <a:buNone/>
                      </a:pPr>
                      <a:r>
                        <a:rPr lang="en"/>
                        <a:t>Internal: </a:t>
                      </a:r>
                      <a:r>
                        <a:rPr lang="en">
                          <a:solidFill>
                            <a:schemeClr val="dk1"/>
                          </a:solidFill>
                        </a:rPr>
                        <a:t>⌈n/2⌉</a:t>
                      </a:r>
                      <a:r>
                        <a:rPr lang="en"/>
                        <a:t> </a:t>
                      </a:r>
                      <a:endParaRPr/>
                    </a:p>
                  </a:txBody>
                  <a:tcPr marT="91425" marB="91425" marR="91425" marL="91425">
                    <a:lnB cap="flat" cmpd="sng" w="9525">
                      <a:solidFill>
                        <a:srgbClr val="999999"/>
                      </a:solidFill>
                      <a:prstDash val="solid"/>
                      <a:round/>
                      <a:headEnd len="sm" w="sm" type="none"/>
                      <a:tailEnd len="sm" w="sm" type="none"/>
                    </a:lnB>
                  </a:tcPr>
                </a:tc>
              </a:tr>
              <a:tr h="381000">
                <a:tc>
                  <a:txBody>
                    <a:bodyPr/>
                    <a:lstStyle/>
                    <a:p>
                      <a:pPr indent="0" lvl="0" marL="0" rtl="0" algn="ctr">
                        <a:spcBef>
                          <a:spcPts val="0"/>
                        </a:spcBef>
                        <a:spcAft>
                          <a:spcPts val="0"/>
                        </a:spcAft>
                        <a:buNone/>
                      </a:pPr>
                      <a:r>
                        <a:rPr b="1" lang="en"/>
                        <a:t>Keys/Values</a:t>
                      </a:r>
                      <a:endParaRPr b="1"/>
                    </a:p>
                  </a:txBody>
                  <a:tcPr marT="91425" marB="91425" marR="91425" marL="91425"/>
                </a:tc>
                <a:tc>
                  <a:txBody>
                    <a:bodyPr/>
                    <a:lstStyle/>
                    <a:p>
                      <a:pPr indent="0" lvl="0" marL="0" rtl="0" algn="ctr">
                        <a:spcBef>
                          <a:spcPts val="0"/>
                        </a:spcBef>
                        <a:spcAft>
                          <a:spcPts val="0"/>
                        </a:spcAft>
                        <a:buNone/>
                      </a:pPr>
                      <a:r>
                        <a:rPr lang="en"/>
                        <a:t>n-1</a:t>
                      </a:r>
                      <a:endParaRPr/>
                    </a:p>
                  </a:txBody>
                  <a:tcPr marT="91425" marB="91425" marR="91425" marL="91425">
                    <a:lnR cap="flat" cmpd="sng" w="9525">
                      <a:solidFill>
                        <a:srgbClr val="999999"/>
                      </a:solidFill>
                      <a:prstDash val="solid"/>
                      <a:round/>
                      <a:headEnd len="sm" w="sm" type="none"/>
                      <a:tailEnd len="sm" w="sm" type="none"/>
                    </a:lnR>
                  </a:tcPr>
                </a:tc>
                <a:tc>
                  <a:txBody>
                    <a:bodyPr/>
                    <a:lstStyle/>
                    <a:p>
                      <a:pPr indent="0" lvl="0" marL="0" rtl="0" algn="ctr">
                        <a:spcBef>
                          <a:spcPts val="0"/>
                        </a:spcBef>
                        <a:spcAft>
                          <a:spcPts val="0"/>
                        </a:spcAft>
                        <a:buNone/>
                      </a:pPr>
                      <a:r>
                        <a:rPr lang="en"/>
                        <a:t>Root: 1</a:t>
                      </a:r>
                      <a:endParaRPr/>
                    </a:p>
                    <a:p>
                      <a:pPr indent="0" lvl="0" marL="0" rtl="0" algn="ctr">
                        <a:spcBef>
                          <a:spcPts val="0"/>
                        </a:spcBef>
                        <a:spcAft>
                          <a:spcPts val="0"/>
                        </a:spcAft>
                        <a:buNone/>
                      </a:pPr>
                      <a:r>
                        <a:rPr lang="en"/>
                        <a:t>Leaf and Internal: ⌈n/2⌉-1</a:t>
                      </a:r>
                      <a:endParaRPr/>
                    </a:p>
                    <a:p>
                      <a:pPr indent="0" lvl="0" marL="0" rtl="0" algn="ctr">
                        <a:spcBef>
                          <a:spcPts val="0"/>
                        </a:spcBef>
                        <a:spcAft>
                          <a:spcPts val="0"/>
                        </a:spcAft>
                        <a:buNone/>
                      </a:pPr>
                      <a:r>
                        <a:rPr lang="en">
                          <a:solidFill>
                            <a:srgbClr val="0000FF"/>
                          </a:solidFill>
                        </a:rPr>
                        <a:t>[</a:t>
                      </a:r>
                      <a:r>
                        <a:rPr i="1" lang="en">
                          <a:solidFill>
                            <a:srgbClr val="0000FF"/>
                          </a:solidFill>
                        </a:rPr>
                        <a:t>Note: for simplicity leaf and internal is considered same in some resources, otherwise leaf min is ⌈(n-1)/2⌉]</a:t>
                      </a:r>
                      <a:endParaRPr i="1">
                        <a:solidFill>
                          <a:srgbClr val="0000FF"/>
                        </a:solidFill>
                      </a:endParaRPr>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 Tree (Insertion)</a:t>
            </a:r>
            <a:endParaRPr/>
          </a:p>
          <a:p>
            <a:pPr indent="0" lvl="0" marL="0" rtl="0" algn="l">
              <a:spcBef>
                <a:spcPts val="0"/>
              </a:spcBef>
              <a:spcAft>
                <a:spcPts val="0"/>
              </a:spcAft>
              <a:buNone/>
            </a:pPr>
            <a:r>
              <a:t/>
            </a:r>
            <a:endParaRPr/>
          </a:p>
        </p:txBody>
      </p:sp>
      <p:sp>
        <p:nvSpPr>
          <p:cNvPr id="68" name="Google Shape;68;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en" u="sng"/>
              <a:t>Insertion Algorithm:</a:t>
            </a:r>
            <a:endParaRPr b="1" u="sng"/>
          </a:p>
          <a:p>
            <a:pPr indent="0" lvl="0" marL="0" rtl="0" algn="l">
              <a:spcBef>
                <a:spcPts val="1200"/>
              </a:spcBef>
              <a:spcAft>
                <a:spcPts val="0"/>
              </a:spcAft>
              <a:buNone/>
            </a:pPr>
            <a:br>
              <a:rPr lang="en"/>
            </a:br>
            <a:r>
              <a:rPr lang="en"/>
              <a:t>1. </a:t>
            </a:r>
            <a:r>
              <a:rPr b="1" lang="en"/>
              <a:t>Find the right spot (leaf node): </a:t>
            </a:r>
            <a:r>
              <a:rPr lang="en"/>
              <a:t>Start from the top (root) and move down the tree, following the correct path (based on the key you want to insert), until you reach a leaf node.</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2. </a:t>
            </a:r>
            <a:r>
              <a:rPr b="1" lang="en"/>
              <a:t>Insert if node has less than “max” keys: </a:t>
            </a:r>
            <a:r>
              <a:rPr lang="en"/>
              <a:t>If that leaf node has space (less than the max number of keys allowed), just insert the value in sorted order. </a:t>
            </a:r>
            <a:endParaRPr/>
          </a:p>
          <a:p>
            <a:pPr indent="0" lvl="0" marL="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B+ Tree (Insertion)</a:t>
            </a:r>
            <a:endParaRPr/>
          </a:p>
          <a:p>
            <a:pPr indent="0" lvl="0" marL="0" rtl="0" algn="l">
              <a:spcBef>
                <a:spcPts val="0"/>
              </a:spcBef>
              <a:spcAft>
                <a:spcPts val="0"/>
              </a:spcAft>
              <a:buNone/>
            </a:pPr>
            <a:r>
              <a:t/>
            </a:r>
            <a:endParaRPr/>
          </a:p>
        </p:txBody>
      </p:sp>
      <p:sp>
        <p:nvSpPr>
          <p:cNvPr id="74" name="Google Shape;74;p16"/>
          <p:cNvSpPr txBox="1"/>
          <p:nvPr>
            <p:ph idx="1" type="body"/>
          </p:nvPr>
        </p:nvSpPr>
        <p:spPr>
          <a:xfrm>
            <a:off x="311700" y="1152475"/>
            <a:ext cx="8520600" cy="38211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935"/>
              <a:buNone/>
            </a:pPr>
            <a:r>
              <a:rPr lang="en" sz="1829"/>
              <a:t>3. </a:t>
            </a:r>
            <a:r>
              <a:rPr b="1" lang="en" sz="1829"/>
              <a:t>Split if node has </a:t>
            </a:r>
            <a:r>
              <a:rPr b="1" lang="en" sz="1829"/>
              <a:t>“max” keys: </a:t>
            </a:r>
            <a:r>
              <a:rPr lang="en" sz="1829"/>
              <a:t>If the leaf is already full, split it into half. Put first half on a new left leaf and the second half on a new right leaf. Send up the lowest key from the new right node to the parent</a:t>
            </a:r>
            <a:endParaRPr sz="1829"/>
          </a:p>
          <a:p>
            <a:pPr indent="0" lvl="0" marL="0" rtl="0" algn="l">
              <a:lnSpc>
                <a:spcPct val="95000"/>
              </a:lnSpc>
              <a:spcBef>
                <a:spcPts val="1200"/>
              </a:spcBef>
              <a:spcAft>
                <a:spcPts val="0"/>
              </a:spcAft>
              <a:buSzPts val="935"/>
              <a:buNone/>
            </a:pPr>
            <a:r>
              <a:rPr lang="en" sz="1829"/>
              <a:t>                                                                  </a:t>
            </a:r>
            <a:endParaRPr sz="1829"/>
          </a:p>
          <a:p>
            <a:pPr indent="0" lvl="0" marL="0" rtl="0" algn="l">
              <a:lnSpc>
                <a:spcPct val="95000"/>
              </a:lnSpc>
              <a:spcBef>
                <a:spcPts val="1200"/>
              </a:spcBef>
              <a:spcAft>
                <a:spcPts val="0"/>
              </a:spcAft>
              <a:buSzPts val="935"/>
              <a:buNone/>
            </a:pPr>
            <a:r>
              <a:t/>
            </a:r>
            <a:endParaRPr sz="1829"/>
          </a:p>
          <a:p>
            <a:pPr indent="0" lvl="0" marL="0" rtl="0" algn="l">
              <a:lnSpc>
                <a:spcPct val="95000"/>
              </a:lnSpc>
              <a:spcBef>
                <a:spcPts val="1200"/>
              </a:spcBef>
              <a:spcAft>
                <a:spcPts val="0"/>
              </a:spcAft>
              <a:buSzPts val="935"/>
              <a:buNone/>
            </a:pPr>
            <a:r>
              <a:t/>
            </a:r>
            <a:endParaRPr sz="1829"/>
          </a:p>
          <a:p>
            <a:pPr indent="0" lvl="0" marL="0" rtl="0" algn="l">
              <a:lnSpc>
                <a:spcPct val="95000"/>
              </a:lnSpc>
              <a:spcBef>
                <a:spcPts val="1200"/>
              </a:spcBef>
              <a:spcAft>
                <a:spcPts val="0"/>
              </a:spcAft>
              <a:buSzPts val="935"/>
              <a:buNone/>
            </a:pPr>
            <a:r>
              <a:rPr lang="en" sz="1829"/>
              <a:t>4. </a:t>
            </a:r>
            <a:r>
              <a:rPr b="1" lang="en" sz="1829"/>
              <a:t>Repeat the split upwards if needed</a:t>
            </a:r>
            <a:r>
              <a:rPr lang="en" sz="1829"/>
              <a:t>: If the parent now becomes full too, split it as well and push a key further up. If a non-leaf node is split, the lowest value on the right will only be moved up and not copied to the new right leaf. This might continue up to the root. If the root splits, a new root will be created and the tree height will increase.</a:t>
            </a:r>
            <a:endParaRPr sz="1829"/>
          </a:p>
          <a:p>
            <a:pPr indent="0" lvl="0" marL="0" rtl="0" algn="l">
              <a:lnSpc>
                <a:spcPct val="95000"/>
              </a:lnSpc>
              <a:spcBef>
                <a:spcPts val="1200"/>
              </a:spcBef>
              <a:spcAft>
                <a:spcPts val="1200"/>
              </a:spcAft>
              <a:buSzPts val="935"/>
              <a:buNone/>
            </a:pPr>
            <a:r>
              <a:t/>
            </a:r>
            <a:endParaRPr sz="1829"/>
          </a:p>
        </p:txBody>
      </p:sp>
      <p:pic>
        <p:nvPicPr>
          <p:cNvPr id="75" name="Google Shape;75;p16"/>
          <p:cNvPicPr preferRelativeResize="0"/>
          <p:nvPr/>
        </p:nvPicPr>
        <p:blipFill rotWithShape="1">
          <a:blip r:embed="rId3">
            <a:alphaModFix/>
          </a:blip>
          <a:srcRect b="84382" l="43079" r="42857" t="0"/>
          <a:stretch/>
        </p:blipFill>
        <p:spPr>
          <a:xfrm>
            <a:off x="471800" y="2181975"/>
            <a:ext cx="1836950" cy="1123975"/>
          </a:xfrm>
          <a:prstGeom prst="rect">
            <a:avLst/>
          </a:prstGeom>
          <a:noFill/>
          <a:ln>
            <a:noFill/>
          </a:ln>
        </p:spPr>
      </p:pic>
      <p:pic>
        <p:nvPicPr>
          <p:cNvPr id="76" name="Google Shape;76;p16"/>
          <p:cNvPicPr preferRelativeResize="0"/>
          <p:nvPr/>
        </p:nvPicPr>
        <p:blipFill rotWithShape="1">
          <a:blip r:embed="rId4">
            <a:alphaModFix/>
          </a:blip>
          <a:srcRect b="79328" l="39939" r="39719" t="0"/>
          <a:stretch/>
        </p:blipFill>
        <p:spPr>
          <a:xfrm>
            <a:off x="3780150" y="2073013"/>
            <a:ext cx="2661800" cy="9974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B+ Tree (Insertion)</a:t>
            </a:r>
            <a:endParaRPr/>
          </a:p>
          <a:p>
            <a:pPr indent="0" lvl="0" marL="0" rtl="0" algn="l">
              <a:spcBef>
                <a:spcPts val="0"/>
              </a:spcBef>
              <a:spcAft>
                <a:spcPts val="0"/>
              </a:spcAft>
              <a:buNone/>
            </a:pPr>
            <a:r>
              <a:t/>
            </a:r>
            <a:endParaRPr/>
          </a:p>
        </p:txBody>
      </p:sp>
      <p:sp>
        <p:nvSpPr>
          <p:cNvPr id="82" name="Google Shape;82;p17"/>
          <p:cNvSpPr txBox="1"/>
          <p:nvPr>
            <p:ph idx="1" type="body"/>
          </p:nvPr>
        </p:nvSpPr>
        <p:spPr>
          <a:xfrm>
            <a:off x="311700" y="1017725"/>
            <a:ext cx="8520600" cy="3913200"/>
          </a:xfrm>
          <a:prstGeom prst="rect">
            <a:avLst/>
          </a:prstGeom>
        </p:spPr>
        <p:txBody>
          <a:bodyPr anchorCtr="0" anchor="t" bIns="91425" lIns="91425" spcFirstLastPara="1" rIns="91425" wrap="square" tIns="91425">
            <a:normAutofit fontScale="55000"/>
          </a:bodyPr>
          <a:lstStyle/>
          <a:p>
            <a:pPr indent="0" lvl="0" marL="0" rtl="0" algn="l">
              <a:spcBef>
                <a:spcPts val="0"/>
              </a:spcBef>
              <a:spcAft>
                <a:spcPts val="0"/>
              </a:spcAft>
              <a:buNone/>
            </a:pPr>
            <a:r>
              <a:rPr lang="en" sz="3210"/>
              <a:t>Difference between splitting a leaf node vs a non-leaf(root/internal) node [for n= 4]</a:t>
            </a:r>
            <a:endParaRPr sz="3210"/>
          </a:p>
          <a:p>
            <a:pPr indent="0" lvl="0" marL="0" rtl="0" algn="l">
              <a:spcBef>
                <a:spcPts val="1200"/>
              </a:spcBef>
              <a:spcAft>
                <a:spcPts val="0"/>
              </a:spcAft>
              <a:buNone/>
            </a:pPr>
            <a:r>
              <a:rPr lang="en"/>
              <a:t>	           </a:t>
            </a:r>
            <a:r>
              <a:rPr b="1" lang="en" sz="4242"/>
              <a:t>Leaf Node</a:t>
            </a:r>
            <a:r>
              <a:rPr b="1" lang="en" sz="4242"/>
              <a:t>						          Non-Leaf Node</a:t>
            </a:r>
            <a:endParaRPr sz="4242"/>
          </a:p>
          <a:p>
            <a:pPr indent="0" lvl="0" marL="0" rtl="0" algn="l">
              <a:spcBef>
                <a:spcPts val="1200"/>
              </a:spcBef>
              <a:spcAft>
                <a:spcPts val="0"/>
              </a:spcAft>
              <a:buNone/>
            </a:pPr>
            <a:r>
              <a:rPr lang="en" sz="4242"/>
              <a:t>   </a:t>
            </a:r>
            <a:endParaRPr sz="4242"/>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cxnSp>
        <p:nvCxnSpPr>
          <p:cNvPr id="83" name="Google Shape;83;p17"/>
          <p:cNvCxnSpPr/>
          <p:nvPr/>
        </p:nvCxnSpPr>
        <p:spPr>
          <a:xfrm>
            <a:off x="4570525" y="1747500"/>
            <a:ext cx="1500" cy="3183300"/>
          </a:xfrm>
          <a:prstGeom prst="straightConnector1">
            <a:avLst/>
          </a:prstGeom>
          <a:noFill/>
          <a:ln cap="flat" cmpd="sng" w="9525">
            <a:solidFill>
              <a:schemeClr val="dk2"/>
            </a:solidFill>
            <a:prstDash val="solid"/>
            <a:round/>
            <a:headEnd len="med" w="med" type="none"/>
            <a:tailEnd len="med" w="med" type="none"/>
          </a:ln>
        </p:spPr>
      </p:cxnSp>
      <p:pic>
        <p:nvPicPr>
          <p:cNvPr id="84" name="Google Shape;84;p17"/>
          <p:cNvPicPr preferRelativeResize="0"/>
          <p:nvPr/>
        </p:nvPicPr>
        <p:blipFill rotWithShape="1">
          <a:blip r:embed="rId3">
            <a:alphaModFix/>
          </a:blip>
          <a:srcRect b="79328" l="39939" r="39719" t="0"/>
          <a:stretch/>
        </p:blipFill>
        <p:spPr>
          <a:xfrm>
            <a:off x="701425" y="2509600"/>
            <a:ext cx="2571750" cy="1396325"/>
          </a:xfrm>
          <a:prstGeom prst="rect">
            <a:avLst/>
          </a:prstGeom>
          <a:noFill/>
          <a:ln>
            <a:noFill/>
          </a:ln>
        </p:spPr>
      </p:pic>
      <p:pic>
        <p:nvPicPr>
          <p:cNvPr id="85" name="Google Shape;85;p17"/>
          <p:cNvPicPr preferRelativeResize="0"/>
          <p:nvPr/>
        </p:nvPicPr>
        <p:blipFill>
          <a:blip r:embed="rId4">
            <a:alphaModFix/>
          </a:blip>
          <a:stretch>
            <a:fillRect/>
          </a:stretch>
        </p:blipFill>
        <p:spPr>
          <a:xfrm>
            <a:off x="5454175" y="2398950"/>
            <a:ext cx="2859175" cy="17940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B+ Tree (Insertion) </a:t>
            </a:r>
            <a:endParaRPr/>
          </a:p>
          <a:p>
            <a:pPr indent="0" lvl="0" marL="0" rtl="0" algn="l">
              <a:spcBef>
                <a:spcPts val="0"/>
              </a:spcBef>
              <a:spcAft>
                <a:spcPts val="0"/>
              </a:spcAft>
              <a:buNone/>
            </a:pPr>
            <a:r>
              <a:t/>
            </a:r>
            <a:endParaRPr/>
          </a:p>
        </p:txBody>
      </p:sp>
      <p:sp>
        <p:nvSpPr>
          <p:cNvPr id="91" name="Google Shape;91;p18"/>
          <p:cNvSpPr txBox="1"/>
          <p:nvPr>
            <p:ph idx="1" type="body"/>
          </p:nvPr>
        </p:nvSpPr>
        <p:spPr>
          <a:xfrm>
            <a:off x="311700" y="1152475"/>
            <a:ext cx="8520600" cy="35685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Clr>
                <a:schemeClr val="dk1"/>
              </a:buClr>
              <a:buSzPts val="1100"/>
              <a:buFont typeface="Arial"/>
              <a:buNone/>
            </a:pPr>
            <a:r>
              <a:rPr lang="en"/>
              <a:t>Insert the following in a B+ tree of order 4 according to the given sequence:</a:t>
            </a:r>
            <a:endParaRPr/>
          </a:p>
          <a:p>
            <a:pPr indent="0" lvl="0" marL="0" rtl="0" algn="ctr">
              <a:spcBef>
                <a:spcPts val="1200"/>
              </a:spcBef>
              <a:spcAft>
                <a:spcPts val="0"/>
              </a:spcAft>
              <a:buNone/>
            </a:pPr>
            <a:r>
              <a:rPr lang="en"/>
              <a:t>4, 10, 7, 12, 1, 5, 2, 25, 15,  9, 18, 20</a:t>
            </a:r>
            <a:endParaRPr/>
          </a:p>
          <a:p>
            <a:pPr indent="0" lvl="0" marL="0" rtl="0" algn="l">
              <a:spcBef>
                <a:spcPts val="1200"/>
              </a:spcBef>
              <a:spcAft>
                <a:spcPts val="0"/>
              </a:spcAft>
              <a:buClr>
                <a:schemeClr val="dk1"/>
              </a:buClr>
              <a:buSzPts val="1100"/>
              <a:buFont typeface="Arial"/>
              <a:buNone/>
            </a:pPr>
            <a:r>
              <a:rPr lang="en"/>
              <a:t>**Use the following B+ tree simulator (</a:t>
            </a:r>
            <a:r>
              <a:rPr lang="en" u="sng">
                <a:solidFill>
                  <a:schemeClr val="accent5"/>
                </a:solidFill>
                <a:hlinkClick r:id="rId3">
                  <a:extLst>
                    <a:ext uri="{A12FA001-AC4F-418D-AE19-62706E023703}">
                      <ahyp:hlinkClr val="tx"/>
                    </a:ext>
                  </a:extLst>
                </a:hlinkClick>
              </a:rPr>
              <a:t>https://www.cs.usfca.edu/~galles/visualization/BPlusTree.html</a:t>
            </a:r>
            <a:r>
              <a:rPr lang="en"/>
              <a:t>)</a:t>
            </a:r>
            <a:endParaRPr/>
          </a:p>
          <a:p>
            <a:pPr indent="0" lvl="0" marL="0" rtl="0" algn="l">
              <a:spcBef>
                <a:spcPts val="1200"/>
              </a:spcBef>
              <a:spcAft>
                <a:spcPts val="0"/>
              </a:spcAft>
              <a:buNone/>
            </a:pPr>
            <a:r>
              <a:rPr lang="en"/>
              <a:t>Here, max keys in a node = 4 - 1 = 3</a:t>
            </a:r>
            <a:endParaRPr/>
          </a:p>
          <a:p>
            <a:pPr indent="0" lvl="0" marL="0" rtl="0" algn="l">
              <a:spcBef>
                <a:spcPts val="1200"/>
              </a:spcBef>
              <a:spcAft>
                <a:spcPts val="0"/>
              </a:spcAft>
              <a:buNone/>
            </a:pPr>
            <a:r>
              <a:rPr lang="en"/>
              <a:t>1. Inserting 4, 10, 7           2. Inserting 12                   3. Inserting 1 </a:t>
            </a:r>
            <a:endParaRPr/>
          </a:p>
          <a:p>
            <a:pPr indent="0" lvl="0" marL="45720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92" name="Google Shape;92;p18"/>
          <p:cNvPicPr preferRelativeResize="0"/>
          <p:nvPr/>
        </p:nvPicPr>
        <p:blipFill rotWithShape="1">
          <a:blip r:embed="rId4">
            <a:alphaModFix/>
          </a:blip>
          <a:srcRect b="84382" l="43079" r="42857" t="0"/>
          <a:stretch/>
        </p:blipFill>
        <p:spPr>
          <a:xfrm>
            <a:off x="460300" y="3597000"/>
            <a:ext cx="1836950" cy="1123975"/>
          </a:xfrm>
          <a:prstGeom prst="rect">
            <a:avLst/>
          </a:prstGeom>
          <a:noFill/>
          <a:ln>
            <a:noFill/>
          </a:ln>
        </p:spPr>
      </p:pic>
      <p:pic>
        <p:nvPicPr>
          <p:cNvPr id="93" name="Google Shape;93;p18"/>
          <p:cNvPicPr preferRelativeResize="0"/>
          <p:nvPr/>
        </p:nvPicPr>
        <p:blipFill rotWithShape="1">
          <a:blip r:embed="rId5">
            <a:alphaModFix/>
          </a:blip>
          <a:srcRect b="79328" l="39939" r="39719" t="0"/>
          <a:stretch/>
        </p:blipFill>
        <p:spPr>
          <a:xfrm>
            <a:off x="2849050" y="3569888"/>
            <a:ext cx="2134800" cy="1178200"/>
          </a:xfrm>
          <a:prstGeom prst="rect">
            <a:avLst/>
          </a:prstGeom>
          <a:noFill/>
          <a:ln>
            <a:noFill/>
          </a:ln>
        </p:spPr>
      </p:pic>
      <p:pic>
        <p:nvPicPr>
          <p:cNvPr id="94" name="Google Shape;94;p18"/>
          <p:cNvPicPr preferRelativeResize="0"/>
          <p:nvPr/>
        </p:nvPicPr>
        <p:blipFill rotWithShape="1">
          <a:blip r:embed="rId6">
            <a:alphaModFix/>
          </a:blip>
          <a:srcRect b="78645" l="38271" r="37873" t="1515"/>
          <a:stretch/>
        </p:blipFill>
        <p:spPr>
          <a:xfrm>
            <a:off x="5535650" y="3611575"/>
            <a:ext cx="2513625" cy="11782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B+ Tree (Insertion) </a:t>
            </a:r>
            <a:endParaRPr/>
          </a:p>
        </p:txBody>
      </p:sp>
      <p:sp>
        <p:nvSpPr>
          <p:cNvPr id="100" name="Google Shape;100;p19"/>
          <p:cNvSpPr txBox="1"/>
          <p:nvPr>
            <p:ph idx="1" type="body"/>
          </p:nvPr>
        </p:nvSpPr>
        <p:spPr>
          <a:xfrm>
            <a:off x="311700" y="1152475"/>
            <a:ext cx="86844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4. Inserting 5                                5. </a:t>
            </a:r>
            <a:r>
              <a:rPr lang="en"/>
              <a:t>Inserting 2, 25			6.Inserting 15  </a:t>
            </a:r>
            <a:endParaRPr/>
          </a:p>
          <a:p>
            <a:pPr indent="0" lvl="0" marL="0" rtl="0" algn="l">
              <a:spcBef>
                <a:spcPts val="1200"/>
              </a:spcBef>
              <a:spcAft>
                <a:spcPts val="0"/>
              </a:spcAft>
              <a:buNone/>
            </a:pPr>
            <a:r>
              <a:rPr lang="en"/>
              <a:t>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7.  Inserting 9, 18     							8. Inserting 20</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                                              </a:t>
            </a:r>
            <a:endParaRPr/>
          </a:p>
        </p:txBody>
      </p:sp>
      <p:pic>
        <p:nvPicPr>
          <p:cNvPr id="101" name="Google Shape;101;p19"/>
          <p:cNvPicPr preferRelativeResize="0"/>
          <p:nvPr/>
        </p:nvPicPr>
        <p:blipFill rotWithShape="1">
          <a:blip r:embed="rId3">
            <a:alphaModFix/>
          </a:blip>
          <a:srcRect b="78602" l="35223" r="35270" t="0"/>
          <a:stretch/>
        </p:blipFill>
        <p:spPr>
          <a:xfrm>
            <a:off x="121125" y="1642526"/>
            <a:ext cx="2761750" cy="1241600"/>
          </a:xfrm>
          <a:prstGeom prst="rect">
            <a:avLst/>
          </a:prstGeom>
          <a:noFill/>
          <a:ln>
            <a:noFill/>
          </a:ln>
        </p:spPr>
      </p:pic>
      <p:pic>
        <p:nvPicPr>
          <p:cNvPr id="102" name="Google Shape;102;p19"/>
          <p:cNvPicPr preferRelativeResize="0"/>
          <p:nvPr/>
        </p:nvPicPr>
        <p:blipFill rotWithShape="1">
          <a:blip r:embed="rId4">
            <a:alphaModFix/>
          </a:blip>
          <a:srcRect b="78602" l="31421" r="31414" t="0"/>
          <a:stretch/>
        </p:blipFill>
        <p:spPr>
          <a:xfrm>
            <a:off x="2814000" y="1642526"/>
            <a:ext cx="2858800" cy="1241600"/>
          </a:xfrm>
          <a:prstGeom prst="rect">
            <a:avLst/>
          </a:prstGeom>
          <a:noFill/>
          <a:ln>
            <a:noFill/>
          </a:ln>
        </p:spPr>
      </p:pic>
      <p:pic>
        <p:nvPicPr>
          <p:cNvPr id="103" name="Google Shape;103;p19"/>
          <p:cNvPicPr preferRelativeResize="0"/>
          <p:nvPr/>
        </p:nvPicPr>
        <p:blipFill rotWithShape="1">
          <a:blip r:embed="rId5">
            <a:alphaModFix/>
          </a:blip>
          <a:srcRect b="81063" l="28933" r="28628" t="1312"/>
          <a:stretch/>
        </p:blipFill>
        <p:spPr>
          <a:xfrm>
            <a:off x="5879350" y="1768975"/>
            <a:ext cx="3042475" cy="980375"/>
          </a:xfrm>
          <a:prstGeom prst="rect">
            <a:avLst/>
          </a:prstGeom>
          <a:noFill/>
          <a:ln>
            <a:noFill/>
          </a:ln>
        </p:spPr>
      </p:pic>
      <p:pic>
        <p:nvPicPr>
          <p:cNvPr id="104" name="Google Shape;104;p19"/>
          <p:cNvPicPr preferRelativeResize="0"/>
          <p:nvPr/>
        </p:nvPicPr>
        <p:blipFill rotWithShape="1">
          <a:blip r:embed="rId6">
            <a:alphaModFix/>
          </a:blip>
          <a:srcRect b="79324" l="24998" r="24651" t="1089"/>
          <a:stretch/>
        </p:blipFill>
        <p:spPr>
          <a:xfrm>
            <a:off x="75200" y="3331875"/>
            <a:ext cx="4208300" cy="1424150"/>
          </a:xfrm>
          <a:prstGeom prst="rect">
            <a:avLst/>
          </a:prstGeom>
          <a:noFill/>
          <a:ln>
            <a:noFill/>
          </a:ln>
        </p:spPr>
      </p:pic>
      <p:pic>
        <p:nvPicPr>
          <p:cNvPr id="105" name="Google Shape;105;p19"/>
          <p:cNvPicPr preferRelativeResize="0"/>
          <p:nvPr/>
        </p:nvPicPr>
        <p:blipFill rotWithShape="1">
          <a:blip r:embed="rId7">
            <a:alphaModFix/>
          </a:blip>
          <a:srcRect b="68851" l="22075" r="21173" t="0"/>
          <a:stretch/>
        </p:blipFill>
        <p:spPr>
          <a:xfrm>
            <a:off x="4222975" y="2941525"/>
            <a:ext cx="4974400" cy="22019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B+ Tree (Insertion) </a:t>
            </a:r>
            <a:endParaRPr/>
          </a:p>
        </p:txBody>
      </p:sp>
      <p:sp>
        <p:nvSpPr>
          <p:cNvPr id="111" name="Google Shape;111;p20"/>
          <p:cNvSpPr txBox="1"/>
          <p:nvPr>
            <p:ph idx="1" type="body"/>
          </p:nvPr>
        </p:nvSpPr>
        <p:spPr>
          <a:xfrm>
            <a:off x="311700" y="1152475"/>
            <a:ext cx="8520600" cy="39132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If the keys </a:t>
            </a:r>
            <a:r>
              <a:rPr lang="en" sz="1600"/>
              <a:t>have</a:t>
            </a:r>
            <a:r>
              <a:rPr lang="en" sz="1600"/>
              <a:t> String values, then sorting should be done according to the “dictionary” order.</a:t>
            </a:r>
            <a:endParaRPr sz="1600"/>
          </a:p>
          <a:p>
            <a:pPr indent="-330200" lvl="0" marL="457200" rtl="0" algn="l">
              <a:spcBef>
                <a:spcPts val="0"/>
              </a:spcBef>
              <a:spcAft>
                <a:spcPts val="0"/>
              </a:spcAft>
              <a:buSzPts val="1600"/>
              <a:buChar char="●"/>
            </a:pPr>
            <a:r>
              <a:rPr lang="en" sz="1600"/>
              <a:t>If order of B+ tree is odd (e.g. n=3), then create a right-biased or left-biased tree. Maintain the same bias for the entire tree.</a:t>
            </a:r>
            <a:endParaRPr sz="1600"/>
          </a:p>
          <a:p>
            <a:pPr indent="0" lvl="0" marL="0" rtl="0" algn="ctr">
              <a:spcBef>
                <a:spcPts val="1200"/>
              </a:spcBef>
              <a:spcAft>
                <a:spcPts val="0"/>
              </a:spcAft>
              <a:buNone/>
            </a:pPr>
            <a:r>
              <a:rPr lang="en"/>
              <a:t>	</a:t>
            </a:r>
            <a:r>
              <a:rPr b="1" lang="en"/>
              <a:t>INSERTING 4, 10 , 7</a:t>
            </a:r>
            <a:endParaRPr b="1"/>
          </a:p>
          <a:p>
            <a:pPr indent="0" lvl="0" marL="0" rtl="0" algn="l">
              <a:spcBef>
                <a:spcPts val="1200"/>
              </a:spcBef>
              <a:spcAft>
                <a:spcPts val="0"/>
              </a:spcAft>
              <a:buClr>
                <a:schemeClr val="dk1"/>
              </a:buClr>
              <a:buSzPts val="1100"/>
              <a:buFont typeface="Arial"/>
              <a:buNone/>
            </a:pPr>
            <a:r>
              <a:rPr lang="en"/>
              <a:t>	                      </a:t>
            </a:r>
            <a:endParaRPr/>
          </a:p>
          <a:p>
            <a:pPr indent="0" lvl="0" marL="0" rtl="0" algn="l">
              <a:spcBef>
                <a:spcPts val="1200"/>
              </a:spcBef>
              <a:spcAft>
                <a:spcPts val="0"/>
              </a:spcAft>
              <a:buClr>
                <a:schemeClr val="dk1"/>
              </a:buClr>
              <a:buSzPts val="1100"/>
              <a:buFont typeface="Arial"/>
              <a:buNone/>
            </a:pPr>
            <a:r>
              <a:t/>
            </a:r>
            <a:endParaRPr/>
          </a:p>
          <a:p>
            <a:pPr indent="0" lvl="0" marL="0" rtl="0" algn="l">
              <a:spcBef>
                <a:spcPts val="1200"/>
              </a:spcBef>
              <a:spcAft>
                <a:spcPts val="0"/>
              </a:spcAft>
              <a:buClr>
                <a:schemeClr val="dk1"/>
              </a:buClr>
              <a:buSzPts val="1100"/>
              <a:buFont typeface="Arial"/>
              <a:buNone/>
            </a:pPr>
            <a:r>
              <a:t/>
            </a:r>
            <a:endParaRPr/>
          </a:p>
          <a:p>
            <a:pPr indent="0" lvl="0" marL="0" rtl="0" algn="l">
              <a:spcBef>
                <a:spcPts val="1200"/>
              </a:spcBef>
              <a:spcAft>
                <a:spcPts val="0"/>
              </a:spcAft>
              <a:buClr>
                <a:schemeClr val="dk1"/>
              </a:buClr>
              <a:buSzPts val="1100"/>
              <a:buFont typeface="Arial"/>
              <a:buNone/>
            </a:pPr>
            <a:r>
              <a:t/>
            </a:r>
            <a:endParaRPr/>
          </a:p>
          <a:p>
            <a:pPr indent="0" lvl="0" marL="0" rtl="0" algn="l">
              <a:spcBef>
                <a:spcPts val="1200"/>
              </a:spcBef>
              <a:spcAft>
                <a:spcPts val="0"/>
              </a:spcAft>
              <a:buClr>
                <a:schemeClr val="dk1"/>
              </a:buClr>
              <a:buSzPts val="1100"/>
              <a:buFont typeface="Arial"/>
              <a:buNone/>
            </a:pPr>
            <a:r>
              <a:t/>
            </a:r>
            <a:endParaRPr/>
          </a:p>
          <a:p>
            <a:pPr indent="0" lvl="0" marL="0" rtl="0" algn="l">
              <a:spcBef>
                <a:spcPts val="1200"/>
              </a:spcBef>
              <a:spcAft>
                <a:spcPts val="0"/>
              </a:spcAft>
              <a:buClr>
                <a:schemeClr val="dk1"/>
              </a:buClr>
              <a:buSzPts val="1100"/>
              <a:buFont typeface="Arial"/>
              <a:buNone/>
            </a:pPr>
            <a:r>
              <a:rPr lang="en"/>
              <a:t>          			           </a:t>
            </a:r>
            <a:r>
              <a:rPr b="1" lang="en"/>
              <a:t>Right-Biased						                                Left-Biased</a:t>
            </a:r>
            <a:endParaRPr/>
          </a:p>
          <a:p>
            <a:pPr indent="0" lvl="0" marL="0" rtl="0" algn="l">
              <a:spcBef>
                <a:spcPts val="1200"/>
              </a:spcBef>
              <a:spcAft>
                <a:spcPts val="0"/>
              </a:spcAft>
              <a:buNone/>
            </a:pPr>
            <a:r>
              <a:rPr lang="en"/>
              <a:t>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cxnSp>
        <p:nvCxnSpPr>
          <p:cNvPr id="112" name="Google Shape;112;p20"/>
          <p:cNvCxnSpPr/>
          <p:nvPr/>
        </p:nvCxnSpPr>
        <p:spPr>
          <a:xfrm flipH="1">
            <a:off x="4933675" y="3093775"/>
            <a:ext cx="2700" cy="1787100"/>
          </a:xfrm>
          <a:prstGeom prst="straightConnector1">
            <a:avLst/>
          </a:prstGeom>
          <a:noFill/>
          <a:ln cap="flat" cmpd="sng" w="9525">
            <a:solidFill>
              <a:schemeClr val="dk2"/>
            </a:solidFill>
            <a:prstDash val="solid"/>
            <a:round/>
            <a:headEnd len="med" w="med" type="none"/>
            <a:tailEnd len="med" w="med" type="none"/>
          </a:ln>
        </p:spPr>
      </p:cxnSp>
      <p:pic>
        <p:nvPicPr>
          <p:cNvPr id="113" name="Google Shape;113;p20"/>
          <p:cNvPicPr preferRelativeResize="0"/>
          <p:nvPr/>
        </p:nvPicPr>
        <p:blipFill rotWithShape="1">
          <a:blip r:embed="rId3">
            <a:alphaModFix/>
          </a:blip>
          <a:srcRect b="80150" l="41412" r="40883" t="0"/>
          <a:stretch/>
        </p:blipFill>
        <p:spPr>
          <a:xfrm>
            <a:off x="1103300" y="3093150"/>
            <a:ext cx="2698000" cy="1458600"/>
          </a:xfrm>
          <a:prstGeom prst="rect">
            <a:avLst/>
          </a:prstGeom>
          <a:noFill/>
          <a:ln>
            <a:noFill/>
          </a:ln>
        </p:spPr>
      </p:pic>
      <p:pic>
        <p:nvPicPr>
          <p:cNvPr id="114" name="Google Shape;114;p20"/>
          <p:cNvPicPr preferRelativeResize="0"/>
          <p:nvPr/>
        </p:nvPicPr>
        <p:blipFill>
          <a:blip r:embed="rId4">
            <a:alphaModFix/>
          </a:blip>
          <a:stretch>
            <a:fillRect/>
          </a:stretch>
        </p:blipFill>
        <p:spPr>
          <a:xfrm>
            <a:off x="5949225" y="3178200"/>
            <a:ext cx="2415425" cy="12973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 Tree (Deletion)</a:t>
            </a:r>
            <a:endParaRPr/>
          </a:p>
        </p:txBody>
      </p:sp>
      <p:sp>
        <p:nvSpPr>
          <p:cNvPr id="120" name="Google Shape;120;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CASE 1 (No. of Keys &gt; “Min” Keys allowed)</a:t>
            </a:r>
            <a:endParaRPr/>
          </a:p>
          <a:p>
            <a:pPr indent="0" lvl="0" marL="0" rtl="0" algn="l">
              <a:spcBef>
                <a:spcPts val="1200"/>
              </a:spcBef>
              <a:spcAft>
                <a:spcPts val="0"/>
              </a:spcAft>
              <a:buNone/>
            </a:pPr>
            <a:r>
              <a:rPr lang="en"/>
              <a:t>CASE 2 (No. of Keys = “Min” Keys allowed, Sibling Nodes have &gt; “Min” Keys allowed)</a:t>
            </a:r>
            <a:endParaRPr/>
          </a:p>
          <a:p>
            <a:pPr indent="0" lvl="0" marL="0" rtl="0" algn="l">
              <a:spcBef>
                <a:spcPts val="1200"/>
              </a:spcBef>
              <a:spcAft>
                <a:spcPts val="0"/>
              </a:spcAft>
              <a:buNone/>
            </a:pPr>
            <a:r>
              <a:rPr lang="en"/>
              <a:t>CASE 3 (No. of Keys = “Min” Keys allowed, Sibling Nodes also do not have “Min” Keys allowed)</a:t>
            </a:r>
            <a:endParaRPr/>
          </a:p>
          <a:p>
            <a:pPr indent="0" lvl="0" marL="0" rtl="0" algn="l">
              <a:spcBef>
                <a:spcPts val="1200"/>
              </a:spcBef>
              <a:spcAft>
                <a:spcPts val="0"/>
              </a:spcAft>
              <a:buNone/>
            </a:pPr>
            <a:r>
              <a:rPr lang="en"/>
              <a:t>CASE 4 (Internal Nodes: No. of Keys = “Min” Keys allowed)</a:t>
            </a:r>
            <a:endParaRPr/>
          </a:p>
          <a:p>
            <a:pPr indent="0" lvl="0" marL="0" rtl="0" algn="l">
              <a:spcBef>
                <a:spcPts val="1200"/>
              </a:spcBef>
              <a:spcAft>
                <a:spcPts val="1200"/>
              </a:spcAft>
              <a:buNone/>
            </a:pPr>
            <a:r>
              <a:rPr lang="en"/>
              <a:t>CASE 5 (Shrinking of Tree)</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