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6858000" cx="12192000"/>
  <p:notesSz cx="6858000" cy="9144000"/>
  <p:embeddedFontLst>
    <p:embeddedFont>
      <p:font typeface="Corbel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30" roundtripDataSignature="AMtx7mgRI4ZugZY5tLEtrtXOus4deU/e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E07886B-C426-4382-A521-F7B626814D51}">
  <a:tblStyle styleId="{9E07886B-C426-4382-A521-F7B626814D51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/>
      <a:tcStyle>
        <a:fill>
          <a:solidFill>
            <a:srgbClr val="CCE2F8"/>
          </a:solidFill>
        </a:fill>
      </a:tcStyle>
    </a:band1H>
    <a:band2H>
      <a:tcTxStyle/>
    </a:band2H>
    <a:band1V>
      <a:tcTxStyle/>
      <a:tcStyle>
        <a:fill>
          <a:solidFill>
            <a:srgbClr val="CCE2F8"/>
          </a:solidFill>
        </a:fill>
      </a:tcStyle>
    </a:band1V>
    <a:band2V>
      <a:tcTxStyle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Corbel-regular.fntdata"/><Relationship Id="rId25" Type="http://schemas.openxmlformats.org/officeDocument/2006/relationships/slide" Target="slides/slide19.xml"/><Relationship Id="rId28" Type="http://schemas.openxmlformats.org/officeDocument/2006/relationships/font" Target="fonts/Corbel-italic.fntdata"/><Relationship Id="rId27" Type="http://schemas.openxmlformats.org/officeDocument/2006/relationships/font" Target="fonts/Corbel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Corbel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1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1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1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1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1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1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1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0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0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0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1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1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01" name="Google Shape;101;p3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02" name="Google Shape;102;p3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2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2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4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6" name="Google Shape;116;p3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7" name="Google Shape;117;p34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4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5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5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5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6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7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2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4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24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25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25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8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9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9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29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0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0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0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0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0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0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20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3.png"/><Relationship Id="rId6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lifewire.com/cisco-systems-corporation-817476" TargetMode="External"/><Relationship Id="rId4" Type="http://schemas.openxmlformats.org/officeDocument/2006/relationships/image" Target="../media/image19.png"/><Relationship Id="rId5" Type="http://schemas.openxmlformats.org/officeDocument/2006/relationships/image" Target="../media/image14.png"/><Relationship Id="rId6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0.1 | CSE421 – Computer Networks</a:t>
            </a:r>
            <a:endParaRPr/>
          </a:p>
          <a:p>
            <a:pPr indent="0" lvl="0" marL="0" rtl="0" algn="r"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1961" y="1479626"/>
            <a:ext cx="10629674" cy="528671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0"/>
          <p:cNvSpPr txBox="1"/>
          <p:nvPr>
            <p:ph type="title"/>
          </p:nvPr>
        </p:nvSpPr>
        <p:spPr>
          <a:xfrm>
            <a:off x="1387761" y="384639"/>
            <a:ext cx="10115263" cy="1134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How?</a:t>
            </a:r>
            <a:endParaRPr/>
          </a:p>
        </p:txBody>
      </p:sp>
      <p:pic>
        <p:nvPicPr>
          <p:cNvPr id="224" name="Google Shape;22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2779" y="4588004"/>
            <a:ext cx="688664" cy="8231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01105" y="3485923"/>
            <a:ext cx="641683" cy="5994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69759" y="4378499"/>
            <a:ext cx="601878" cy="616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1143916" y="279886"/>
            <a:ext cx="10018713" cy="78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1484310" y="1270121"/>
            <a:ext cx="10403299" cy="558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Protocols and Network Architecture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Introduce the concepts of network architectures, topologies, layering and protocols.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Application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Describe key application layer concepts such as network services required by applications, clients and servers.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Transport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Explain transport layer concepts, relationship with the network and application layers, and services such as principles of reliable data transfer and congestion.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Network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Teach network layer concepts, routing principles, algorithms, and addressing and Internet’s various protocols.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"/>
          <p:cNvSpPr txBox="1"/>
          <p:nvPr>
            <p:ph type="title"/>
          </p:nvPr>
        </p:nvSpPr>
        <p:spPr>
          <a:xfrm>
            <a:off x="1143916" y="279886"/>
            <a:ext cx="10018713" cy="7807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Course Outline</a:t>
            </a:r>
            <a:endParaRPr/>
          </a:p>
        </p:txBody>
      </p:sp>
      <p:sp>
        <p:nvSpPr>
          <p:cNvPr id="238" name="Google Shape;238;p12"/>
          <p:cNvSpPr txBox="1"/>
          <p:nvPr>
            <p:ph idx="1" type="body"/>
          </p:nvPr>
        </p:nvSpPr>
        <p:spPr>
          <a:xfrm>
            <a:off x="1484310" y="1270121"/>
            <a:ext cx="10403299" cy="55878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Data Link Layer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Identify link layer services, link layer address and multi-access techniques.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Network Security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Teach basic knowledge of the use of cryptography and network security.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Wireless Networks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Explain the operation of wireless LANs based on the IEEE802.11 standards, and mobility.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Labs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Using simulation tools to observe and analyze behaviors of networking protocols.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Outcome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Design and create a small network for an organization.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3"/>
          <p:cNvSpPr txBox="1"/>
          <p:nvPr>
            <p:ph type="title"/>
          </p:nvPr>
        </p:nvSpPr>
        <p:spPr>
          <a:xfrm>
            <a:off x="1458127" y="240604"/>
            <a:ext cx="10018713" cy="1081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Online Learning</a:t>
            </a:r>
            <a:endParaRPr/>
          </a:p>
        </p:txBody>
      </p:sp>
      <p:sp>
        <p:nvSpPr>
          <p:cNvPr id="244" name="Google Shape;244;p13"/>
          <p:cNvSpPr txBox="1"/>
          <p:nvPr>
            <p:ph idx="1" type="body"/>
          </p:nvPr>
        </p:nvSpPr>
        <p:spPr>
          <a:xfrm>
            <a:off x="1497402" y="1034429"/>
            <a:ext cx="10403299" cy="51164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Video Lectures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Uploaded before class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Live Class Sessions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For clarifications. Question and answer sessions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Quizzes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6~8 quizzes (Best N-2 at max will be taken)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Assignments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6 to 8 assignments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0000FF"/>
                </a:solidFill>
              </a:rPr>
              <a:t>**Quizzes and Assignments are section based.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0000FF"/>
                </a:solidFill>
              </a:rPr>
              <a:t>** Grading policy according to the University.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"/>
          <p:cNvSpPr txBox="1"/>
          <p:nvPr>
            <p:ph type="title"/>
          </p:nvPr>
        </p:nvSpPr>
        <p:spPr>
          <a:xfrm>
            <a:off x="1484311" y="188227"/>
            <a:ext cx="10018713" cy="1265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Tentative Marks Distribution</a:t>
            </a:r>
            <a:endParaRPr/>
          </a:p>
        </p:txBody>
      </p:sp>
      <p:graphicFrame>
        <p:nvGraphicFramePr>
          <p:cNvPr id="250" name="Google Shape;250;p14"/>
          <p:cNvGraphicFramePr/>
          <p:nvPr/>
        </p:nvGraphicFramePr>
        <p:xfrm>
          <a:off x="1979632" y="19505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{9E07886B-C426-4382-A521-F7B626814D51}</a:tableStyleId>
              </a:tblPr>
              <a:tblGrid>
                <a:gridCol w="4064000"/>
                <a:gridCol w="4064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Category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Distribution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Assignments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4</a:t>
                      </a:r>
                      <a:r>
                        <a:rPr lang="en-US" sz="3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Moral Assessment</a:t>
                      </a:r>
                      <a:endParaRPr sz="32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/>
                        <a:t>2%</a:t>
                      </a:r>
                      <a:endParaRPr sz="3200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Quizzes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Midterm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2</a:t>
                      </a:r>
                      <a:r>
                        <a:rPr lang="en-US" sz="3200"/>
                        <a:t>4</a:t>
                      </a:r>
                      <a:r>
                        <a:rPr lang="en-US" sz="3200" u="none" cap="none" strike="noStrike"/>
                        <a:t>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Labs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15%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Finals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35%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Attendance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3200" u="none" cap="none" strike="noStrike"/>
                        <a:t>5%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5"/>
          <p:cNvSpPr txBox="1"/>
          <p:nvPr>
            <p:ph type="title"/>
          </p:nvPr>
        </p:nvSpPr>
        <p:spPr>
          <a:xfrm>
            <a:off x="1484311" y="489390"/>
            <a:ext cx="10018713" cy="8723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Books </a:t>
            </a:r>
            <a:endParaRPr/>
          </a:p>
        </p:txBody>
      </p:sp>
      <p:graphicFrame>
        <p:nvGraphicFramePr>
          <p:cNvPr id="256" name="Google Shape;256;p15"/>
          <p:cNvGraphicFramePr/>
          <p:nvPr/>
        </p:nvGraphicFramePr>
        <p:xfrm>
          <a:off x="1154831" y="192431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{9E07886B-C426-4382-A521-F7B626814D51}</a:tableStyleId>
              </a:tblPr>
              <a:tblGrid>
                <a:gridCol w="3558325"/>
                <a:gridCol w="1950725"/>
                <a:gridCol w="1129575"/>
                <a:gridCol w="858050"/>
                <a:gridCol w="1285400"/>
                <a:gridCol w="2003100"/>
              </a:tblGrid>
              <a:tr h="421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Title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Author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Edition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Year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Publisher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ISBN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Computer Networking: A Top-Down Approach Featuring the Internet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Jim Kurose and Keith Ross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7th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Pearson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978-0133594140</a:t>
                      </a:r>
                      <a:r>
                        <a:rPr lang="en-US" sz="1800"/>
                        <a:t> </a:t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/>
                        <a:t>Data Communication and Networking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Behrouz Fourazan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5th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Mac-Graw Hill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9780073376226    </a:t>
                      </a:r>
                      <a:endParaRPr sz="1800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  <a:tr h="1110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CCNA 200-301 Official Cert Guide, Volume 1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Wendell Odom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2019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Cisco Press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rbel"/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rbel"/>
                          <a:ea typeface="Corbel"/>
                          <a:cs typeface="Corbel"/>
                          <a:sym typeface="Corbel"/>
                        </a:rPr>
                        <a:t>ISBN-13: 978-0-13-579273-5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6"/>
          <p:cNvSpPr txBox="1"/>
          <p:nvPr>
            <p:ph type="title"/>
          </p:nvPr>
        </p:nvSpPr>
        <p:spPr>
          <a:xfrm>
            <a:off x="1471219" y="240603"/>
            <a:ext cx="10018713" cy="1016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</a:t>
            </a:r>
            <a:endParaRPr/>
          </a:p>
        </p:txBody>
      </p:sp>
      <p:sp>
        <p:nvSpPr>
          <p:cNvPr id="262" name="Google Shape;262;p16"/>
          <p:cNvSpPr txBox="1"/>
          <p:nvPr>
            <p:ph idx="1" type="body"/>
          </p:nvPr>
        </p:nvSpPr>
        <p:spPr>
          <a:xfrm>
            <a:off x="1340295" y="1126087"/>
            <a:ext cx="6501861" cy="5731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3770"/>
              <a:buChar char="•"/>
            </a:pPr>
            <a:r>
              <a:rPr b="1" lang="en-US" sz="2600">
                <a:solidFill>
                  <a:srgbClr val="FF6600"/>
                </a:solidFill>
              </a:rPr>
              <a:t>Cisco Certified Network Associate (CCNA)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 popular industry certification program in computer networking developed by </a:t>
            </a:r>
            <a:r>
              <a:rPr lang="en-US" u="sng">
                <a:solidFill>
                  <a:schemeClr val="hlink"/>
                </a:solidFill>
                <a:hlinkClick r:id="rId3"/>
              </a:rPr>
              <a:t>Cisco Systems</a:t>
            </a:r>
            <a:r>
              <a:rPr lang="en-US"/>
              <a:t>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Cisco created the CCNA to recognize basic competency in the installation and support of medium-sized networks.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recognized and it is respected by most companies across the globe.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This certificate, not only enhances the career growth opportunities, but also provide the candidates with a higher pay scale.   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63" name="Google Shape;26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58437" y="3600860"/>
            <a:ext cx="2988779" cy="2988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863" y="204443"/>
            <a:ext cx="2103393" cy="15436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552231" y="1876932"/>
            <a:ext cx="2785511" cy="147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 txBox="1"/>
          <p:nvPr>
            <p:ph type="title"/>
          </p:nvPr>
        </p:nvSpPr>
        <p:spPr>
          <a:xfrm>
            <a:off x="1458127" y="188226"/>
            <a:ext cx="10018713" cy="1029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 Certification</a:t>
            </a:r>
            <a:endParaRPr/>
          </a:p>
        </p:txBody>
      </p:sp>
      <p:sp>
        <p:nvSpPr>
          <p:cNvPr id="271" name="Google Shape;271;p17"/>
          <p:cNvSpPr txBox="1"/>
          <p:nvPr>
            <p:ph idx="1" type="body"/>
          </p:nvPr>
        </p:nvSpPr>
        <p:spPr>
          <a:xfrm>
            <a:off x="1287929" y="1252843"/>
            <a:ext cx="10018713" cy="42466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FF6600"/>
                </a:solidFill>
              </a:rPr>
              <a:t>Eligibility Criteria</a:t>
            </a:r>
            <a:endParaRPr sz="2800"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To receive the CCNA certificate an individual must have passed either of two exams: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1. ICND1 Exam (100-105) and the ICND2 (200-105) </a:t>
            </a:r>
            <a:endParaRPr/>
          </a:p>
          <a:p>
            <a:pPr indent="-285750" lvl="1" marL="742950" rtl="0" algn="l"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(Cost $150 each) (90 mins each)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2. Combined CCNA Exam (200-301) (Cost $300) (120 mins)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FF6600"/>
                </a:solidFill>
              </a:rPr>
              <a:t>Cisco Networking Academy</a:t>
            </a:r>
            <a:r>
              <a:rPr lang="en-US"/>
              <a:t> students get discount vouchers.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Validity 3 years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Exam must be given at a Pearson VUE center</a:t>
            </a:r>
            <a:endParaRPr/>
          </a:p>
          <a:p>
            <a:pPr indent="-64770" lvl="0" marL="285750" rtl="0" algn="l"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272" name="Google Shape;27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37361" y="4269943"/>
            <a:ext cx="3086735" cy="22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8"/>
          <p:cNvSpPr txBox="1"/>
          <p:nvPr>
            <p:ph type="title"/>
          </p:nvPr>
        </p:nvSpPr>
        <p:spPr>
          <a:xfrm>
            <a:off x="1379574" y="279885"/>
            <a:ext cx="10018713" cy="12128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CCNA Content</a:t>
            </a:r>
            <a:endParaRPr/>
          </a:p>
        </p:txBody>
      </p:sp>
      <p:graphicFrame>
        <p:nvGraphicFramePr>
          <p:cNvPr id="278" name="Google Shape;278;p18"/>
          <p:cNvGraphicFramePr/>
          <p:nvPr/>
        </p:nvGraphicFramePr>
        <p:xfrm>
          <a:off x="2058185" y="1688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{9E07886B-C426-4382-A521-F7B626814D51}</a:tableStyleId>
              </a:tblPr>
              <a:tblGrid>
                <a:gridCol w="1985275"/>
                <a:gridCol w="4159025"/>
                <a:gridCol w="3279275"/>
              </a:tblGrid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 Module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Name</a:t>
                      </a:r>
                      <a:r>
                        <a:rPr lang="en-US" sz="2400"/>
                        <a:t> of Module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Aligned with which Bracu</a:t>
                      </a:r>
                      <a:r>
                        <a:rPr lang="en-US" sz="2400"/>
                        <a:t> Courses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  <a:tr h="6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 1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Introduction to Networks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CSE421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CCNA2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Routing,</a:t>
                      </a:r>
                      <a:r>
                        <a:rPr lang="en-US" sz="2400"/>
                        <a:t> Switching &amp; Wireless Essentials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(WAN Routing)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10865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CCNA3 v7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Enterprise Networking,</a:t>
                      </a:r>
                      <a:r>
                        <a:rPr lang="en-US" sz="2400"/>
                        <a:t> Security &amp; Automation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CSE490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(WAN Routing)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79" name="Google Shape;279;p18"/>
          <p:cNvSpPr/>
          <p:nvPr/>
        </p:nvSpPr>
        <p:spPr>
          <a:xfrm>
            <a:off x="2066094" y="5763924"/>
            <a:ext cx="8237374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**We do 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not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 provide the “</a:t>
            </a:r>
            <a:r>
              <a:rPr b="1" i="0" lang="en-US" sz="24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Vendor Certification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** We do provide a certification of course completion.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9"/>
          <p:cNvSpPr txBox="1"/>
          <p:nvPr>
            <p:ph type="ctrTitle"/>
          </p:nvPr>
        </p:nvSpPr>
        <p:spPr>
          <a:xfrm>
            <a:off x="2928401" y="654702"/>
            <a:ext cx="8574622" cy="33415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For Queries be present in the live sessions.</a:t>
            </a:r>
            <a:br>
              <a:rPr lang="en-US"/>
            </a:br>
            <a:r>
              <a:rPr lang="en-US"/>
              <a:t>Or post your queries in the discussion board</a:t>
            </a:r>
            <a:endParaRPr/>
          </a:p>
        </p:txBody>
      </p:sp>
      <p:sp>
        <p:nvSpPr>
          <p:cNvPr id="285" name="Google Shape;285;p19"/>
          <p:cNvSpPr txBox="1"/>
          <p:nvPr>
            <p:ph idx="1" type="subTitle"/>
          </p:nvPr>
        </p:nvSpPr>
        <p:spPr>
          <a:xfrm>
            <a:off x="4515377" y="3983173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b="1" lang="en-US" sz="3600">
                <a:solidFill>
                  <a:srgbClr val="FF6600"/>
                </a:solidFill>
              </a:rPr>
              <a:t>Thank you</a:t>
            </a: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484310" y="1066801"/>
            <a:ext cx="10018713" cy="47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06609" lvl="0" marL="285750" rtl="0" algn="l"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Internet today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Network in our lives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Course outline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Online Learning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Marks Distribution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Books</a:t>
            </a:r>
            <a:endParaRPr/>
          </a:p>
          <a:p>
            <a:pPr indent="-306609" lvl="0" marL="285750" rtl="0" algn="l">
              <a:spcBef>
                <a:spcPts val="1266"/>
              </a:spcBef>
              <a:spcAft>
                <a:spcPts val="0"/>
              </a:spcAft>
              <a:buSzPct val="145000"/>
              <a:buChar char="•"/>
            </a:pPr>
            <a:r>
              <a:rPr lang="en-US" sz="3600"/>
              <a:t>About CCNA</a:t>
            </a:r>
            <a:endParaRPr/>
          </a:p>
          <a:p>
            <a:pPr indent="-81343" lvl="0" marL="285750" rtl="0" algn="l"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Applications (2020)</a:t>
            </a:r>
            <a:endParaRPr/>
          </a:p>
        </p:txBody>
      </p:sp>
      <p:sp>
        <p:nvSpPr>
          <p:cNvPr id="162" name="Google Shape;162;p3"/>
          <p:cNvSpPr txBox="1"/>
          <p:nvPr>
            <p:ph idx="1" type="body"/>
          </p:nvPr>
        </p:nvSpPr>
        <p:spPr>
          <a:xfrm>
            <a:off x="1484311" y="1133642"/>
            <a:ext cx="4705268" cy="50960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solidFill>
                  <a:srgbClr val="FF6600"/>
                </a:solidFill>
              </a:rPr>
              <a:t>Internet Users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3366FF"/>
                </a:solidFill>
              </a:rPr>
              <a:t>4.48B</a:t>
            </a:r>
            <a:r>
              <a:rPr lang="en-US" sz="2800"/>
              <a:t> users worldwide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3366FF"/>
                </a:solidFill>
              </a:rPr>
              <a:t>2.1B</a:t>
            </a:r>
            <a:r>
              <a:rPr lang="en-US" sz="2800"/>
              <a:t> in Asia</a:t>
            </a:r>
            <a:endParaRPr/>
          </a:p>
          <a:p>
            <a:pPr indent="-294640" lvl="0" marL="285750" rtl="0" algn="l"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b="1" lang="en-US" sz="3200">
                <a:solidFill>
                  <a:srgbClr val="FF6600"/>
                </a:solidFill>
              </a:rPr>
              <a:t>Web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00FF"/>
                </a:solidFill>
              </a:rPr>
              <a:t>1.94B </a:t>
            </a:r>
            <a:r>
              <a:rPr b="1" lang="en-US" sz="2400"/>
              <a:t>–</a:t>
            </a:r>
            <a:r>
              <a:rPr lang="en-US" sz="2400"/>
              <a:t> Number of websites (December). </a:t>
            </a:r>
            <a:endParaRPr/>
          </a:p>
          <a:p>
            <a:pPr indent="-285750" lvl="1" marL="742950" rtl="0" algn="l"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0000FF"/>
                </a:solidFill>
              </a:rPr>
              <a:t>200+ m </a:t>
            </a:r>
            <a:r>
              <a:rPr b="1" lang="en-US" sz="2400"/>
              <a:t>–</a:t>
            </a:r>
            <a:r>
              <a:rPr lang="en-US" sz="2400"/>
              <a:t> Added websites in 2019</a:t>
            </a:r>
            <a:endParaRPr/>
          </a:p>
        </p:txBody>
      </p:sp>
      <p:pic>
        <p:nvPicPr>
          <p:cNvPr id="163" name="Google Shape;16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"/>
          <p:cNvSpPr txBox="1"/>
          <p:nvPr/>
        </p:nvSpPr>
        <p:spPr>
          <a:xfrm>
            <a:off x="6256793" y="1075764"/>
            <a:ext cx="5520785" cy="55148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46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Email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3.9B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people used email</a:t>
            </a:r>
            <a:endParaRPr/>
          </a:p>
          <a:p>
            <a:pPr indent="-294640" lvl="0" marL="285750" marR="0" rtl="0" algn="l"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Facebook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2.45 B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users in 2019 December</a:t>
            </a:r>
            <a:endParaRPr/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3.2 billion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reacts on Facebook every day.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Other Social Media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321+ m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users in Twitter</a:t>
            </a:r>
            <a:endParaRPr/>
          </a:p>
          <a:p>
            <a:pPr indent="-285750" lvl="1" marL="7429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500 million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of tweets sent </a:t>
            </a: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every day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2107825" y="2330738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6" name="Google Shape;166;p3"/>
          <p:cNvSpPr/>
          <p:nvPr/>
        </p:nvSpPr>
        <p:spPr>
          <a:xfrm>
            <a:off x="6973374" y="3491379"/>
            <a:ext cx="1366281" cy="67252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7" name="Google Shape;167;p3"/>
          <p:cNvSpPr/>
          <p:nvPr/>
        </p:nvSpPr>
        <p:spPr>
          <a:xfrm>
            <a:off x="7007945" y="5490038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8" name="Google Shape;168;p3"/>
          <p:cNvSpPr/>
          <p:nvPr/>
        </p:nvSpPr>
        <p:spPr>
          <a:xfrm>
            <a:off x="2312593" y="4499620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69" name="Google Shape;169;p3"/>
          <p:cNvSpPr/>
          <p:nvPr/>
        </p:nvSpPr>
        <p:spPr>
          <a:xfrm>
            <a:off x="6850840" y="1653486"/>
            <a:ext cx="1217563" cy="772548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Statistics (2019)</a:t>
            </a:r>
            <a:endParaRPr/>
          </a:p>
        </p:txBody>
      </p:sp>
      <p:pic>
        <p:nvPicPr>
          <p:cNvPr id="175" name="Google Shape;17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4"/>
          <p:cNvPicPr preferRelativeResize="0"/>
          <p:nvPr/>
        </p:nvPicPr>
        <p:blipFill rotWithShape="1">
          <a:blip r:embed="rId4">
            <a:alphaModFix/>
          </a:blip>
          <a:srcRect b="20740" l="0" r="0" t="0"/>
          <a:stretch/>
        </p:blipFill>
        <p:spPr>
          <a:xfrm>
            <a:off x="1002632" y="962814"/>
            <a:ext cx="6889833" cy="30216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31297" y="3854720"/>
            <a:ext cx="7655376" cy="2816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79744" y="1230174"/>
            <a:ext cx="4723279" cy="557443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/>
          <p:nvPr/>
        </p:nvSpPr>
        <p:spPr>
          <a:xfrm>
            <a:off x="5476171" y="1574922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Internet Statistics (2019) - Bangladesh</a:t>
            </a:r>
            <a:endParaRPr/>
          </a:p>
        </p:txBody>
      </p:sp>
      <p:pic>
        <p:nvPicPr>
          <p:cNvPr id="185" name="Google Shape;18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7033" y="2095500"/>
            <a:ext cx="9997160" cy="3051342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5"/>
          <p:cNvSpPr/>
          <p:nvPr/>
        </p:nvSpPr>
        <p:spPr>
          <a:xfrm>
            <a:off x="1713664" y="5217026"/>
            <a:ext cx="44066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Source; http://www.internetworldstats.com/</a:t>
            </a:r>
            <a:endParaRPr/>
          </a:p>
        </p:txBody>
      </p:sp>
      <p:sp>
        <p:nvSpPr>
          <p:cNvPr id="188" name="Google Shape;188;p5"/>
          <p:cNvSpPr/>
          <p:nvPr/>
        </p:nvSpPr>
        <p:spPr>
          <a:xfrm>
            <a:off x="7125774" y="3656873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9" name="Google Shape;189;p5"/>
          <p:cNvSpPr/>
          <p:nvPr/>
        </p:nvSpPr>
        <p:spPr>
          <a:xfrm>
            <a:off x="2229335" y="4128259"/>
            <a:ext cx="1803025" cy="782004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reflection blurRad="0" dir="5400000" dist="12700" endA="0" endPos="32000" kx="0" rotWithShape="0" stA="26000" stPos="0" sy="-100000" ky="0"/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live</a:t>
            </a:r>
            <a:endParaRPr/>
          </a:p>
        </p:txBody>
      </p:sp>
      <p:pic>
        <p:nvPicPr>
          <p:cNvPr id="195" name="Google Shape;19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94077" y="1281862"/>
            <a:ext cx="8886559" cy="5190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learn</a:t>
            </a:r>
            <a:endParaRPr/>
          </a:p>
        </p:txBody>
      </p:sp>
      <p:pic>
        <p:nvPicPr>
          <p:cNvPr id="202" name="Google Shape;202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25583" y="1243012"/>
            <a:ext cx="9712542" cy="4845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work</a:t>
            </a:r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93166" y="1322294"/>
            <a:ext cx="8001000" cy="459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Networks supporting the way we play</a:t>
            </a:r>
            <a:endParaRPr/>
          </a:p>
        </p:txBody>
      </p:sp>
      <p:pic>
        <p:nvPicPr>
          <p:cNvPr id="216" name="Google Shape;21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16180" y="1247859"/>
            <a:ext cx="8470576" cy="52843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