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embeddedFontLst>
    <p:embeddedFont>
      <p:font typeface="Corbel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9" roundtripDataSignature="AMtx7mj+lxDVGdGD1aSn7fDXIN12s4w7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Corbel-bold.fntdata"/><Relationship Id="rId45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rbel-boldItalic.fntdata"/><Relationship Id="rId47" Type="http://schemas.openxmlformats.org/officeDocument/2006/relationships/font" Target="fonts/Corbel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1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3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0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1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42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3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44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5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6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3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3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3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3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38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9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3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://www.acm.org/about/code-of-ethic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Introduction to Computer Network Ethics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0.3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53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Networks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3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Employers may legally monitor electronic mail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2001, 63% of companies monitored employee Internet connections including about two-thirds of the 60 billion electronic messages sent by 40 million e-mail users.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online services reserve the right to censor content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rights lead to contentious issues over property rights versus free speech and privacy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4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Internet and the Web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4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people don’t worry about email privacy on the Web due to </a:t>
            </a:r>
            <a:r>
              <a:rPr b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illusion of anonymity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e-mail you send results in at least 3 or 4 copies being stored on different computers.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sites often load files on your computer  called </a:t>
            </a:r>
            <a:r>
              <a:rPr b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cookies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record times and pages visited and other personal information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1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Spyware -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that tracks your online movements, mines the information stored on your computer, or uses your computer for some task you know nothing about.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55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Content &amp; Free Speech Issues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5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on internet includes hate, violence, and information that is harmful for children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much of this should be regulated?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4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filters solve problems or create more?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web site information used for course work and research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6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Ethics Matter in Networking</a:t>
            </a:r>
            <a:endParaRPr/>
          </a:p>
        </p:txBody>
      </p:sp>
      <p:sp>
        <p:nvSpPr>
          <p:cNvPr id="233" name="Google Shape;233;p16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Unethical behavior can harm individuals, organizations, and society (e.g., privacy breaches, cyberbullying, identity theft).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A student shares a friend’s password—later, sensitive information gets leaked and trust is broken.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Acting ethically online ensures trust and safety for everyone.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56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Reasons for Internet Vulnerability</a:t>
            </a:r>
            <a:endParaRPr/>
          </a:p>
        </p:txBody>
      </p:sp>
      <p:sp>
        <p:nvSpPr>
          <p:cNvPr id="240" name="Google Shape;240;p56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 cloud resources, passwords and other authentication information.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Crimes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reliance on commercial software with known vulnerabilities.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the user vulnerable to exploits.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7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Crime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7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criminals -using a computer to commit an illegal act</a:t>
            </a:r>
            <a:endParaRPr/>
          </a:p>
          <a:p>
            <a:pPr indent="-228600" lvl="0" marL="228600" marR="0" rtl="0" algn="l">
              <a:lnSpc>
                <a:spcPct val="95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are computer criminals?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Employees – disgruntled or dishonest --the largest category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Outside users - customers or suppliers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“Hackers” and “crackers” - hackers do it “for fun” but crackers have malicious intent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78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Organized crime - tracking illegal enterprises, forgery, counterfeiting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58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Exploits</a:t>
            </a:r>
            <a:endParaRPr/>
          </a:p>
        </p:txBody>
      </p:sp>
      <p:sp>
        <p:nvSpPr>
          <p:cNvPr id="254" name="Google Shape;254;p58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Viruses: piece of programming code in disguised that causes a computer to behave in an unexpected manner.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Spreads by the action of the “infected” computer user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Worms: same as virus but doesn’t need user intervention to spread.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Trojan Horses: a program where malicious code is hidden inside a seemingly harmless program.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types: Spam, DDoS Attacks, Rootkits, Phishing, Smishing and Vishing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59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Security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9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security involves protecting: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information, hardware and software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unauthorized use and damage and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sabotage and natural disasters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0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Ensure Ethics in Networking</a:t>
            </a:r>
            <a:endParaRPr/>
          </a:p>
        </p:txBody>
      </p:sp>
      <p:sp>
        <p:nvSpPr>
          <p:cNvPr id="268" name="Google Shape;268;p60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trustworthy computing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Responsible network usage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Maintaining privacy and confidentiality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Ensuring strong passwords &amp; authentication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Avoiding malware &amp; phishing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Respecting intellectual properties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Promoting social engineering awareness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Following rules and regulations of the community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Reporting and responding to incidents</a:t>
            </a:r>
            <a:endParaRPr/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61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Trustworthy Computing</a:t>
            </a:r>
            <a:endParaRPr/>
          </a:p>
        </p:txBody>
      </p:sp>
      <p:sp>
        <p:nvSpPr>
          <p:cNvPr id="275" name="Google Shape;275;p61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maintains four pillars (security, privacy, reliability, business integrity) to ensure trustworthy computing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Assessment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Establishing a security policy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Educating Employees and Contract Workers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Installing corporate firewalls, antivirus software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safeguards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 and Response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256842" y="286113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505813"/>
            <a:ext cx="10018713" cy="428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Introduction to Morality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sz="4000"/>
          </a:p>
          <a:p>
            <a:pPr indent="-285750" lvl="0" marL="2857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Introduction to Ethics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sz="4000"/>
          </a:p>
          <a:p>
            <a:pPr indent="-285750" lvl="0" marL="2857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Ethics in Computer Networks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7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Responsible Network Usage</a:t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network resources (internet, lab computers) for their intended purpose—usually learning and research.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activities that hog bandwidth or disrupt others (e.g., streaming, mass downloading, online gaming during class).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try to bypass school filters or security systems; this is considered misuse and may be against school policy.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9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and Confidentiality</a:t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protect your own and others’ information.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peek at, intercept, or share someone else’s communications or data.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post private details (like addresses or passwords) online, even if you think it’s “just among friends.”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Think: Would I want this information about me shared?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8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Passwords and Authentication</a:t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unique, strong passwords—combine letters, numbers, and symbols.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 share your password, even with close friends.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your password if you suspect someone knows it.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Real-life example: Weak passwords enabled a student to access classmates’ assignments. The result: lost grades and disciplinary action.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0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Avoiding Malware &amp; Phishing</a:t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676400" y="2058995"/>
            <a:ext cx="992799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 out for unexpected emails or messages that encourage you to click links or download attachments.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trust messages from unknown senders asking for personal info or money.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you’re unsure, delete the message or ask IT for help.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Tip: “If in doubt, throw it out.”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1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Intellectual Property</a:t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676400" y="2058995"/>
            <a:ext cx="992799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Respect copyrights—don’t share or download pirated movies, music, or software.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software licenses (some are free for student or educational use, others aren’t).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pirated content can get you and your institution into legal trouble, and it’s unfair to creators.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plagiarism of any means by copying text from other sources when original work is expected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2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2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INTELLECTUAL PROPERTY: 		    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19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b="1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Intangible creations protected by law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19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TRADE SECRET: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19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b="1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Intellectual work or products belonging to a business, not in 	public domain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19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COPYRIGHT: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19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b="1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Statutory grant protecting intellectual property from copying by 	others for 28 years</a:t>
            </a:r>
            <a:endParaRPr/>
          </a:p>
          <a:p>
            <a:pPr indent="-228600" lvl="0" marL="228600" marR="0" rtl="0" algn="l">
              <a:lnSpc>
                <a:spcPct val="70000"/>
              </a:lnSpc>
              <a:spcBef>
                <a:spcPts val="119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Char char="•"/>
            </a:pPr>
            <a:r>
              <a:rPr b="1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PATENT: 						    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19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rPr b="1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38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Legal document granting owner exclusive monopoly on an 	invention for 17 years</a:t>
            </a:r>
            <a:endParaRPr/>
          </a:p>
          <a:p>
            <a:pPr indent="-7747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380"/>
              <a:buFont typeface="Arial"/>
              <a:buNone/>
            </a:pPr>
            <a:r>
              <a:t/>
            </a:r>
            <a:endParaRPr b="0" i="0" sz="238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63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Laws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3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developers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the companies they work for) own their programs.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5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r>
              <a:rPr b="0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buyers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own the right to 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software according to the license agreement.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5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copying, reselling, lending, renting, leasing, or distributing is legal without the software owner’s permission.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Licenses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4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four types of software licenses: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Domain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Freeware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Shareware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Rights Reserved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65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Domain License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5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domain software has no owner and is not protected by copyright law.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was either created with public funds, or the ownership was forfeited by the creator.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copied, sold, and/or modified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is of poor quality/unreliable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66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Freeware License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6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Freeware is copyrighted software that is licensed to be copied and distributed without charge. </a:t>
            </a:r>
            <a:endParaRPr/>
          </a:p>
          <a:p>
            <a:pPr indent="-228600" lvl="0" marL="228600" marR="0" rtl="0" algn="l">
              <a:lnSpc>
                <a:spcPct val="95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Freeware is free, but it’s still under the owner’s control.</a:t>
            </a:r>
            <a:endParaRPr/>
          </a:p>
          <a:p>
            <a:pPr indent="-228600" lvl="0" marL="228600" marR="0" rtl="0" algn="l">
              <a:lnSpc>
                <a:spcPct val="95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Eudora Light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Netscape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Morality</a:t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Morality is a set of rules of right conduct, a system used to modify and regulate human behavior.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quality system to judge human acts right or wrong based on some moral standards.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Morality is territorial and culturally based, also influenced by time.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Moral codes are shared behavioral patterns of a group and responsible for the group’s success and failure.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67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Shareware License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7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shareware software license allows you to use the software for a trial period, but you must pay a registration fee to the owner for permanent use.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shareware trials expire on a certain date</a:t>
            </a:r>
            <a:endParaRPr/>
          </a:p>
          <a:p>
            <a:pPr indent="-228600" lvl="1" marL="685800" marR="0" rtl="0" algn="l">
              <a:lnSpc>
                <a:spcPct val="95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depends on the honor system</a:t>
            </a:r>
            <a:endParaRPr/>
          </a:p>
          <a:p>
            <a:pPr indent="-228600" lvl="0" marL="228600" marR="0" rtl="0" algn="l">
              <a:lnSpc>
                <a:spcPct val="95000"/>
              </a:lnSpc>
              <a:spcBef>
                <a:spcPts val="112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Purchasing (the right to use) the software may also get you a version with more powerful features and published documentation.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68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Rights Reserved License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8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used by the purchaser according the exact details spelled out in the license agreement.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can’t legally use it--or even possess it-- without the owner’s permission.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9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Piracy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9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 (Software Publishers Association) polices software piracy and mainly targets: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1665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Illegal duplication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1665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Sale of copyrighted software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1665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Companies that purchase single copies and load the software on multiple computers or networks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942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They rely on whistle-blowers.</a:t>
            </a:r>
            <a:endParaRPr/>
          </a:p>
          <a:p>
            <a:pPr indent="-228600" lvl="0" marL="228600" marR="0" rtl="0" algn="l">
              <a:lnSpc>
                <a:spcPct val="80000"/>
              </a:lnSpc>
              <a:spcBef>
                <a:spcPts val="1942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Penalties (for primary user of PC) may include fines up to $250,000 and/or imprisonment up to 5 years in jail</a:t>
            </a:r>
            <a:endParaRPr/>
          </a:p>
          <a:p>
            <a:pPr indent="-64135" lvl="0" marL="228600" marR="0" rtl="0" algn="l">
              <a:lnSpc>
                <a:spcPct val="80000"/>
              </a:lnSpc>
              <a:spcBef>
                <a:spcPts val="1942"/>
              </a:spcBef>
              <a:spcAft>
                <a:spcPts val="0"/>
              </a:spcAft>
              <a:buClr>
                <a:srgbClr val="000000"/>
              </a:buClr>
              <a:buSzPts val="2590"/>
              <a:buFont typeface="Arial"/>
              <a:buNone/>
            </a:pPr>
            <a:r>
              <a:t/>
            </a:r>
            <a:endParaRPr b="0" i="0" sz="25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2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Engineering Awareness</a:t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engineering: tricks that manipulate you into giving up private information (e.g., phishing, fake tech support).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give out your details to people you don’t know—even if they sound official.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something feels “off,” report it to your teacher or IT support.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tactic: An email pretending to be from your school, asking you to “verify your password.”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3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Following Rules and Policies</a:t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countries have laws protecting online data and punishing hacking (e.g., Computer Misuse Act).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Brac University has some Code of Conducts that need to be followed as a member of the community.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time to read and understand the rules and policies.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4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 Social Media &amp; Online Behavior</a:t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post things you wouldn’t want everyone (teachers, employers, family) to see.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bully, harass, or “troll” others—this can have severe consequences.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your privacy controls and think twice before sharing personal updates or photos.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Email Netiquettes.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70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Netiquette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0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Promptly respond to messages.</a:t>
            </a:r>
            <a:endParaRPr/>
          </a:p>
          <a:p>
            <a:pPr indent="-228600" lvl="0" marL="228600" marR="0" rtl="0" algn="l">
              <a:lnSpc>
                <a:spcPct val="95000"/>
              </a:lnSpc>
              <a:spcBef>
                <a:spcPts val="91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messages after you read them if you don’t need to save the information.</a:t>
            </a:r>
            <a:endParaRPr/>
          </a:p>
          <a:p>
            <a:pPr indent="-228600" lvl="0" marL="228600" marR="0" rtl="0" algn="l">
              <a:lnSpc>
                <a:spcPct val="95000"/>
              </a:lnSpc>
              <a:spcBef>
                <a:spcPts val="91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send messages you wouldn’t want others to read.</a:t>
            </a:r>
            <a:endParaRPr/>
          </a:p>
          <a:p>
            <a:pPr indent="-228600" lvl="0" marL="228600" marR="0" rtl="0" algn="l">
              <a:lnSpc>
                <a:spcPct val="95000"/>
              </a:lnSpc>
              <a:spcBef>
                <a:spcPts val="91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the message short and to the point.</a:t>
            </a:r>
            <a:endParaRPr/>
          </a:p>
          <a:p>
            <a:pPr indent="-228600" lvl="0" marL="228600" marR="0" rtl="0" algn="l">
              <a:lnSpc>
                <a:spcPct val="95000"/>
              </a:lnSpc>
              <a:spcBef>
                <a:spcPts val="91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type in all capital letters.</a:t>
            </a:r>
            <a:endParaRPr/>
          </a:p>
          <a:p>
            <a:pPr indent="-228600" lvl="0" marL="228600" marR="0" rtl="0" algn="l">
              <a:lnSpc>
                <a:spcPct val="95000"/>
              </a:lnSpc>
              <a:spcBef>
                <a:spcPts val="91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careful with sarcasm and humor in your message.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5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Reporting &amp; Responding to Incidents</a:t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1676400" y="2058995"/>
            <a:ext cx="992799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experience or witness a security problem (hacking, bullying, data leak), report it to a teacher or IT support immediately.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 action can prevent further damage.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Reporting is not “snitching”—it’s about protecting yourself and your community.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6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&amp; Key Takeaways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>
            <a:off x="1676400" y="2058995"/>
            <a:ext cx="992799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Ethics apply everywhere, including online.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 others’ data and privacy as you’d want yours treated.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 your school’s rules and ask when unsure.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Reporting issues keeps your network and peers safe.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online ethics build trust and help your reputation—now and in the future.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7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</a:t>
            </a: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1676400" y="2058995"/>
            <a:ext cx="992799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Books: </a:t>
            </a:r>
            <a:endParaRPr/>
          </a:p>
          <a:p>
            <a:pPr indent="-514350" lvl="0" marL="971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“Computer Network Security and Cyber Ethics” by Joseph Migga Kizza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Focused on chapter 2 &amp; 3</a:t>
            </a:r>
            <a:endParaRPr sz="2800">
              <a:solidFill>
                <a:schemeClr val="dk1"/>
              </a:solidFill>
            </a:endParaRPr>
          </a:p>
          <a:p>
            <a:pPr indent="-514350" lvl="0" marL="971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“Ethics in Information Technology” by George Reynolds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Focused on chapter 2 &amp; 3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Ethics</a:t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Ethics is the study of right and wrong in human conduct.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Also, known as ‘theory of morals’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societies distinguish between right and wrong and gives a basis for justifying the judgment of human actions.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basis of trust and cooperation in relationships with others.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8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Ethical Theories</a:t>
            </a:r>
            <a:endParaRPr/>
          </a:p>
        </p:txBody>
      </p:sp>
      <p:sp>
        <p:nvSpPr>
          <p:cNvPr id="177" name="Google Shape;177;p48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Theories that help in justifying human action as good or bad are known as ethical theories.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types of ethical theories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Consequentialist Theories: focuses on the consequence of the action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Egoism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Utilitarianism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Altruism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Deontological Theories: focuses on the will of the action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9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Ethical </a:t>
            </a:r>
            <a:r>
              <a:rPr lang="en-US" sz="4400">
                <a:solidFill>
                  <a:schemeClr val="dk1"/>
                </a:solidFill>
              </a:rPr>
              <a:t>Principles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9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Ethical </a:t>
            </a:r>
            <a:r>
              <a:rPr lang="en-US" sz="2800" u="sng">
                <a:solidFill>
                  <a:schemeClr val="dk1"/>
                </a:solidFill>
              </a:rPr>
              <a:t>principles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tools which are used to think through difficult situations.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useful ethical </a:t>
            </a:r>
            <a:r>
              <a:rPr lang="en-US" sz="2800">
                <a:solidFill>
                  <a:schemeClr val="dk1"/>
                </a:solidFill>
              </a:rPr>
              <a:t>principles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act is ethical if all of society benefits from the act.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act is ethical if people are treated as an end and not as a means to an end.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act is ethical if it is fair to all parties involved.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0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Professional Codes of Ethics</a:t>
            </a:r>
            <a:endParaRPr/>
          </a:p>
        </p:txBody>
      </p:sp>
      <p:sp>
        <p:nvSpPr>
          <p:cNvPr id="191" name="Google Shape;191;p50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States the principles and core values that are essential to work of a particular occupational group.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Helps in achieving,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Ethical decision making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standards of practice and ethical behavior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Trust and respect from the general public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benchmark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 for Computing Machinery’s Code of Ethics can be found here: </a:t>
            </a: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www.acm.org/about/code-of-ethics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1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Ethics</a:t>
            </a:r>
            <a:endParaRPr/>
          </a:p>
        </p:txBody>
      </p:sp>
      <p:sp>
        <p:nvSpPr>
          <p:cNvPr id="198" name="Google Shape;198;p51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primary issues,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Privacy – responsibility to protect data about individuals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- responsibility of data collectors to authenticate information and ensure its  accuracy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 - who owns information and software and how can they be sold and exchanged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- responsibility of data collectors to control access and determine what information a person has the right to obtain about others and how the information can be used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2"/>
          <p:cNvSpPr/>
          <p:nvPr/>
        </p:nvSpPr>
        <p:spPr>
          <a:xfrm>
            <a:off x="1676400" y="447667"/>
            <a:ext cx="935287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Ethics for Computer Professionals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2"/>
          <p:cNvSpPr/>
          <p:nvPr/>
        </p:nvSpPr>
        <p:spPr>
          <a:xfrm>
            <a:off x="1676400" y="2058995"/>
            <a:ext cx="993742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Competence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Professionals keep up with the latest knowledge in their field and perform services only in their area of competence.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Responsibility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Professionals are loyal to their clients or employees, and they won’t disclose confidential information.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Professionals express their opinions based on facts, and they are impartial in their judgments.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