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Corbel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4" roundtripDataSignature="AMtx7mg5ciI/oql7HdX01eNHlzrPeO/Sw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Corbel-regular.fntdata"/><Relationship Id="rId11" Type="http://schemas.openxmlformats.org/officeDocument/2006/relationships/slide" Target="slides/slide7.xml"/><Relationship Id="rId22" Type="http://schemas.openxmlformats.org/officeDocument/2006/relationships/font" Target="fonts/Corbel-italic.fntdata"/><Relationship Id="rId10" Type="http://schemas.openxmlformats.org/officeDocument/2006/relationships/slide" Target="slides/slide6.xml"/><Relationship Id="rId21" Type="http://schemas.openxmlformats.org/officeDocument/2006/relationships/font" Target="fonts/Corbel-bold.fntdata"/><Relationship Id="rId13" Type="http://schemas.openxmlformats.org/officeDocument/2006/relationships/slide" Target="slides/slide9.xml"/><Relationship Id="rId24" Type="http://customschemas.google.com/relationships/presentationmetadata" Target="metadata"/><Relationship Id="rId12" Type="http://schemas.openxmlformats.org/officeDocument/2006/relationships/slide" Target="slides/slide8.xml"/><Relationship Id="rId23" Type="http://schemas.openxmlformats.org/officeDocument/2006/relationships/font" Target="fonts/Corbel-boldItalic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schemas.openxmlformats.org/officeDocument/2006/relationships/slide" Target="slides/slide15.xml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2" name="Google Shape;242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63fa41cc16_1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363fa41cc16_1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9" name="Google Shape;28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5" name="Google Shape;30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8" name="Google Shape;168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Subnets are designed by accepting bits from the IP address's host part and using these bits to assign a number of smaller sub-networks inside the original network.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Allows an organization to add sub-networks without the need to acquire a new network number via the Internet service provider (ISP). 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6" name="Google Shape;176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4" name="Google Shape;18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1" name="Google Shape;19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9" name="Google Shape;22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2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4" name="Google Shape;24;p22"/>
            <p:cNvSpPr/>
            <p:nvPr/>
          </p:nvSpPr>
          <p:spPr>
            <a:xfrm>
              <a:off x="3367088" y="-4763"/>
              <a:ext cx="1063625" cy="2782888"/>
            </a:xfrm>
            <a:custGeom>
              <a:rect b="b" l="l" r="r" t="t"/>
              <a:pathLst>
                <a:path extrusionOk="0" h="1753" w="670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5" name="Google Shape;25;p22"/>
            <p:cNvSpPr/>
            <p:nvPr/>
          </p:nvSpPr>
          <p:spPr>
            <a:xfrm>
              <a:off x="2928938" y="-4763"/>
              <a:ext cx="1035050" cy="2673350"/>
            </a:xfrm>
            <a:custGeom>
              <a:rect b="b" l="l" r="r" t="t"/>
              <a:pathLst>
                <a:path extrusionOk="0" h="1684" w="652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6" name="Google Shape;26;p22"/>
            <p:cNvSpPr/>
            <p:nvPr/>
          </p:nvSpPr>
          <p:spPr>
            <a:xfrm>
              <a:off x="2928938" y="2582862"/>
              <a:ext cx="2693987" cy="4275138"/>
            </a:xfrm>
            <a:custGeom>
              <a:rect b="b" l="l" r="r" t="t"/>
              <a:pathLst>
                <a:path extrusionOk="0" h="2693" w="1697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7" name="Google Shape;27;p22"/>
            <p:cNvSpPr/>
            <p:nvPr/>
          </p:nvSpPr>
          <p:spPr>
            <a:xfrm>
              <a:off x="3371850" y="2692400"/>
              <a:ext cx="3332162" cy="4165600"/>
            </a:xfrm>
            <a:custGeom>
              <a:rect b="b" l="l" r="r" t="t"/>
              <a:pathLst>
                <a:path extrusionOk="0" h="2624" w="2099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8" name="Google Shape;28;p22"/>
            <p:cNvSpPr/>
            <p:nvPr/>
          </p:nvSpPr>
          <p:spPr>
            <a:xfrm>
              <a:off x="3367088" y="2687637"/>
              <a:ext cx="4576762" cy="4170363"/>
            </a:xfrm>
            <a:custGeom>
              <a:rect b="b" l="l" r="r" t="t"/>
              <a:pathLst>
                <a:path extrusionOk="0" h="2627" w="2883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9" name="Google Shape;29;p22"/>
            <p:cNvSpPr/>
            <p:nvPr/>
          </p:nvSpPr>
          <p:spPr>
            <a:xfrm>
              <a:off x="2928938" y="2578100"/>
              <a:ext cx="3584575" cy="4279900"/>
            </a:xfrm>
            <a:custGeom>
              <a:rect b="b" l="l" r="r" t="t"/>
              <a:pathLst>
                <a:path extrusionOk="0" h="2696" w="2258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30" name="Google Shape;30;p22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420"/>
              </a:spcBef>
              <a:spcAft>
                <a:spcPts val="0"/>
              </a:spcAft>
              <a:buSzPts val="3045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2" name="Google Shape;32;p2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2"/>
          <p:cNvSpPr txBox="1"/>
          <p:nvPr>
            <p:ph idx="11" type="ftr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31"/>
          <p:cNvSpPr txBox="1"/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31"/>
          <p:cNvSpPr/>
          <p:nvPr>
            <p:ph idx="2" type="pic"/>
          </p:nvPr>
        </p:nvSpPr>
        <p:spPr>
          <a:xfrm>
            <a:off x="2386012" y="932112"/>
            <a:ext cx="8225944" cy="3164976"/>
          </a:xfrm>
          <a:prstGeom prst="roundRect">
            <a:avLst>
              <a:gd fmla="val 43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9" name="Google Shape;89;p31"/>
          <p:cNvSpPr txBox="1"/>
          <p:nvPr>
            <p:ph idx="1" type="body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SzPts val="203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90" name="Google Shape;90;p3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2"/>
          <p:cNvSpPr txBox="1"/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2"/>
          <p:cNvSpPr txBox="1"/>
          <p:nvPr>
            <p:ph idx="1" type="body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96" name="Google Shape;96;p32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32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3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3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" name="Google Shape;102;p33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33"/>
          <p:cNvSpPr txBox="1"/>
          <p:nvPr>
            <p:ph idx="1" type="body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Font typeface="Corbel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Font typeface="Corbel"/>
              <a:buNone/>
              <a:defRPr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Font typeface="Corbel"/>
              <a:buNone/>
              <a:defRPr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Font typeface="Corbel"/>
              <a:buNone/>
              <a:defRPr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Font typeface="Corbel"/>
              <a:buNone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04" name="Google Shape;104;p33"/>
          <p:cNvSpPr txBox="1"/>
          <p:nvPr>
            <p:ph idx="2" type="body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05" name="Google Shape;105;p3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3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33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4"/>
          <p:cNvSpPr txBox="1"/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4"/>
          <p:cNvSpPr txBox="1"/>
          <p:nvPr>
            <p:ph idx="1" type="body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11" name="Google Shape;111;p3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Name Card">
  <p:cSld name="Quote Name Card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3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6" name="Google Shape;116;p3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b="0" i="0" lang="en-US" sz="8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7" name="Google Shape;117;p35"/>
          <p:cNvSpPr txBox="1"/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b="0" sz="3200" cap="none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5"/>
          <p:cNvSpPr txBox="1"/>
          <p:nvPr>
            <p:ph idx="1" type="body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3480"/>
              <a:buNone/>
              <a:defRPr b="0" sz="24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19" name="Google Shape;119;p35"/>
          <p:cNvSpPr txBox="1"/>
          <p:nvPr>
            <p:ph idx="2" type="body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0" name="Google Shape;120;p3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3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rue or False">
  <p:cSld name="True or False"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6"/>
          <p:cNvSpPr txBox="1"/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5" name="Google Shape;125;p36"/>
          <p:cNvSpPr txBox="1"/>
          <p:nvPr>
            <p:ph idx="1" type="body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 cap="none">
                <a:solidFill>
                  <a:schemeClr val="dk1"/>
                </a:solidFill>
              </a:defRPr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26" name="Google Shape;126;p36"/>
          <p:cNvSpPr txBox="1"/>
          <p:nvPr>
            <p:ph idx="2" type="body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27" name="Google Shape;127;p3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8" name="Google Shape;128;p3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37"/>
          <p:cNvSpPr txBox="1"/>
          <p:nvPr>
            <p:ph idx="1" type="body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3" name="Google Shape;133;p3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4" name="Google Shape;134;p3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38"/>
          <p:cNvSpPr txBox="1"/>
          <p:nvPr>
            <p:ph type="title"/>
          </p:nvPr>
        </p:nvSpPr>
        <p:spPr>
          <a:xfrm rot="5400000">
            <a:off x="8065140" y="2353316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8" name="Google Shape;138;p38"/>
          <p:cNvSpPr txBox="1"/>
          <p:nvPr>
            <p:ph idx="1" type="body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139" name="Google Shape;139;p3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0" name="Google Shape;140;p3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3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23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2pPr>
            <a:lvl3pPr indent="-39433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3pPr>
            <a:lvl4pPr indent="-39433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4pPr>
            <a:lvl5pPr indent="-394335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5pPr>
            <a:lvl6pPr indent="-394335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6pPr>
            <a:lvl7pPr indent="-394335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7pPr>
            <a:lvl8pPr indent="-39433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/>
            </a:lvl8pPr>
            <a:lvl9pPr indent="-39433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610"/>
              <a:buChar char="•"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3"/>
          <p:cNvSpPr txBox="1"/>
          <p:nvPr>
            <p:ph idx="12" type="sldNum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4"/>
          <p:cNvSpPr txBox="1"/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4"/>
          <p:cNvSpPr txBox="1"/>
          <p:nvPr>
            <p:ph idx="1" type="body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None/>
              <a:defRPr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4" name="Google Shape;44;p24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4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5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5"/>
          <p:cNvSpPr txBox="1"/>
          <p:nvPr>
            <p:ph idx="1" type="body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0" name="Google Shape;50;p25"/>
          <p:cNvSpPr txBox="1"/>
          <p:nvPr>
            <p:ph idx="2" type="body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" type="body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7" name="Google Shape;57;p26"/>
          <p:cNvSpPr txBox="1"/>
          <p:nvPr>
            <p:ph idx="2" type="body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58" name="Google Shape;58;p26"/>
          <p:cNvSpPr txBox="1"/>
          <p:nvPr>
            <p:ph idx="3" type="body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4060"/>
              <a:buNone/>
              <a:defRPr b="0" sz="2800">
                <a:solidFill>
                  <a:srgbClr val="1186C3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9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320"/>
              <a:buNone/>
              <a:defRPr b="1" sz="1600"/>
            </a:lvl9pPr>
          </a:lstStyle>
          <a:p/>
        </p:txBody>
      </p:sp>
      <p:sp>
        <p:nvSpPr>
          <p:cNvPr id="59" name="Google Shape;59;p26"/>
          <p:cNvSpPr txBox="1"/>
          <p:nvPr>
            <p:ph idx="4" type="body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9433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Char char="•"/>
              <a:defRPr sz="1800"/>
            </a:lvl1pPr>
            <a:lvl2pPr indent="-375919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2pPr>
            <a:lvl3pPr indent="-357505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3pPr>
            <a:lvl4pPr indent="-339089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4pPr>
            <a:lvl5pPr indent="-339089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5pPr>
            <a:lvl6pPr indent="-339089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6pPr>
            <a:lvl7pPr indent="-339089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7pPr>
            <a:lvl8pPr indent="-33909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Char char="•"/>
              <a:defRPr sz="1200"/>
            </a:lvl8pPr>
            <a:lvl9pPr indent="-33909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740"/>
              <a:buChar char="•"/>
              <a:defRPr sz="1200"/>
            </a:lvl9pPr>
          </a:lstStyle>
          <a:p/>
        </p:txBody>
      </p:sp>
      <p:sp>
        <p:nvSpPr>
          <p:cNvPr id="60" name="Google Shape;60;p26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26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26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27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7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7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7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8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b="0"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 txBox="1"/>
          <p:nvPr>
            <p:ph idx="1" type="body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1275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900"/>
              <a:buChar char="•"/>
              <a:defRPr sz="2000"/>
            </a:lvl1pPr>
            <a:lvl2pPr indent="-394335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610"/>
              <a:buChar char="•"/>
              <a:defRPr sz="1800"/>
            </a:lvl2pPr>
            <a:lvl3pPr indent="-375919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320"/>
              <a:buChar char="•"/>
              <a:defRPr sz="1600"/>
            </a:lvl3pPr>
            <a:lvl4pPr indent="-357505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4pPr>
            <a:lvl5pPr indent="-357504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5pPr>
            <a:lvl6pPr indent="-357504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6pPr>
            <a:lvl7pPr indent="-357504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7pPr>
            <a:lvl8pPr indent="-357504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2030"/>
              <a:buChar char="•"/>
              <a:defRPr sz="1400"/>
            </a:lvl8pPr>
            <a:lvl9pPr indent="-357504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2030"/>
              <a:buChar char="•"/>
              <a:defRPr sz="1400"/>
            </a:lvl9pPr>
          </a:lstStyle>
          <a:p/>
        </p:txBody>
      </p:sp>
      <p:sp>
        <p:nvSpPr>
          <p:cNvPr id="75" name="Google Shape;75;p29"/>
          <p:cNvSpPr txBox="1"/>
          <p:nvPr>
            <p:ph idx="2" type="body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SzPts val="2320"/>
              <a:buNone/>
              <a:defRPr sz="16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b="0"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/>
          <p:nvPr>
            <p:ph idx="2" type="pic"/>
          </p:nvPr>
        </p:nvSpPr>
        <p:spPr>
          <a:xfrm>
            <a:off x="7594682" y="914400"/>
            <a:ext cx="3280974" cy="4572000"/>
          </a:xfrm>
          <a:prstGeom prst="roundRect">
            <a:avLst>
              <a:gd fmla="val 4280" name="adj"/>
            </a:avLst>
          </a:prstGeom>
          <a:noFill/>
          <a:ln cap="flat" cmpd="sng" w="3810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" name="Google Shape;82;p30"/>
          <p:cNvSpPr txBox="1"/>
          <p:nvPr>
            <p:ph idx="1" type="body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2610"/>
              <a:buNone/>
              <a:defRPr sz="1800"/>
            </a:lvl1pPr>
            <a:lvl2pPr indent="-228600" lvl="1" marL="914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74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45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SzPts val="1305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SzPts val="1305"/>
              <a:buNone/>
              <a:defRPr sz="900"/>
            </a:lvl9pPr>
          </a:lstStyle>
          <a:p/>
        </p:txBody>
      </p:sp>
      <p:sp>
        <p:nvSpPr>
          <p:cNvPr id="83" name="Google Shape;83;p30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30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11" name="Google Shape;11;p21"/>
            <p:cNvSpPr/>
            <p:nvPr/>
          </p:nvSpPr>
          <p:spPr>
            <a:xfrm>
              <a:off x="1627188" y="0"/>
              <a:ext cx="1122363" cy="5329238"/>
            </a:xfrm>
            <a:custGeom>
              <a:rect b="b" l="l" r="r" t="t"/>
              <a:pathLst>
                <a:path extrusionOk="0" h="3357" w="70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2" name="Google Shape;12;p21"/>
            <p:cNvSpPr/>
            <p:nvPr/>
          </p:nvSpPr>
          <p:spPr>
            <a:xfrm>
              <a:off x="1320800" y="0"/>
              <a:ext cx="1117600" cy="5276850"/>
            </a:xfrm>
            <a:custGeom>
              <a:rect b="b" l="l" r="r" t="t"/>
              <a:pathLst>
                <a:path extrusionOk="0" h="3324" w="70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13" name="Google Shape;13;p21"/>
            <p:cNvSpPr/>
            <p:nvPr/>
          </p:nvSpPr>
          <p:spPr>
            <a:xfrm>
              <a:off x="1320800" y="5238750"/>
              <a:ext cx="1228725" cy="1619250"/>
            </a:xfrm>
            <a:custGeom>
              <a:rect b="b" l="l" r="r" t="t"/>
              <a:pathLst>
                <a:path extrusionOk="0" h="1020" w="774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4" name="Google Shape;14;p21"/>
            <p:cNvSpPr/>
            <p:nvPr/>
          </p:nvSpPr>
          <p:spPr>
            <a:xfrm>
              <a:off x="1627188" y="5291138"/>
              <a:ext cx="1495425" cy="1566863"/>
            </a:xfrm>
            <a:custGeom>
              <a:rect b="b" l="l" r="r" t="t"/>
              <a:pathLst>
                <a:path extrusionOk="0" h="987" w="942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5" name="Google Shape;15;p21"/>
            <p:cNvSpPr/>
            <p:nvPr/>
          </p:nvSpPr>
          <p:spPr>
            <a:xfrm>
              <a:off x="1627188" y="5286375"/>
              <a:ext cx="2130425" cy="1571625"/>
            </a:xfrm>
            <a:custGeom>
              <a:rect b="b" l="l" r="r" t="t"/>
              <a:pathLst>
                <a:path extrusionOk="0" h="990" w="1342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6" name="Google Shape;16;p21"/>
            <p:cNvSpPr/>
            <p:nvPr/>
          </p:nvSpPr>
          <p:spPr>
            <a:xfrm>
              <a:off x="1320800" y="5238750"/>
              <a:ext cx="1695450" cy="1619250"/>
            </a:xfrm>
            <a:custGeom>
              <a:rect b="b" l="l" r="r" t="t"/>
              <a:pathLst>
                <a:path extrusionOk="0" h="1020" w="1068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7" name="Google Shape;17;p21"/>
          <p:cNvSpPr txBox="1"/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b="0" i="0" sz="4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8" name="Google Shape;18;p21"/>
          <p:cNvSpPr txBox="1"/>
          <p:nvPr>
            <p:ph idx="1" type="body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449580" lvl="0" marL="4572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-412750" lvl="1" marL="914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-394335" lvl="2" marL="1371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-375919" lvl="3" marL="18288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-357504" lvl="4" marL="22860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-357504" lvl="5" marL="27432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-357504" lvl="6" marL="32004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-357504" lvl="7" marL="36576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-357504" lvl="8" marL="4114800" marR="0" rtl="0" algn="l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19" name="Google Shape;19;p21"/>
          <p:cNvSpPr txBox="1"/>
          <p:nvPr>
            <p:ph idx="10" type="dt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0" name="Google Shape;20;p21"/>
          <p:cNvSpPr txBox="1"/>
          <p:nvPr>
            <p:ph idx="11" type="ftr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/>
        </p:txBody>
      </p:sp>
      <p:sp>
        <p:nvSpPr>
          <p:cNvPr id="21" name="Google Shape;21;p21"/>
          <p:cNvSpPr txBox="1"/>
          <p:nvPr>
            <p:ph idx="12" type="sldNum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2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5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0.png"/><Relationship Id="rId5" Type="http://schemas.openxmlformats.org/officeDocument/2006/relationships/image" Target="../media/image3.png"/><Relationship Id="rId6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9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/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/>
              <a:t>Network Layer:</a:t>
            </a:r>
            <a:br>
              <a:rPr lang="en-US"/>
            </a:br>
            <a:r>
              <a:rPr lang="en-US"/>
              <a:t>Subnetting</a:t>
            </a:r>
            <a:endParaRPr/>
          </a:p>
        </p:txBody>
      </p:sp>
      <p:sp>
        <p:nvSpPr>
          <p:cNvPr id="148" name="Google Shape;148;p1"/>
          <p:cNvSpPr txBox="1"/>
          <p:nvPr>
            <p:ph idx="1" type="subTitle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45"/>
              <a:buNone/>
            </a:pPr>
            <a:r>
              <a:rPr lang="en-US"/>
              <a:t>Lecture 7 | CSE421 – Computer Networks</a:t>
            </a:r>
            <a:endParaRPr/>
          </a:p>
          <a:p>
            <a:pPr indent="0" lvl="0" marL="0" rtl="0" algn="r">
              <a:lnSpc>
                <a:spcPct val="100000"/>
              </a:lnSpc>
              <a:spcBef>
                <a:spcPts val="1020"/>
              </a:spcBef>
              <a:spcAft>
                <a:spcPts val="0"/>
              </a:spcAft>
              <a:buSzPts val="3045"/>
              <a:buNone/>
            </a:pPr>
            <a:r>
              <a:rPr lang="en-US"/>
              <a:t>Department of Computer Science and Engineering</a:t>
            </a:r>
            <a:br>
              <a:rPr lang="en-US"/>
            </a:br>
            <a:r>
              <a:rPr lang="en-US"/>
              <a:t>School of Data &amp; Science</a:t>
            </a:r>
            <a:endParaRPr/>
          </a:p>
        </p:txBody>
      </p:sp>
      <p:pic>
        <p:nvPicPr>
          <p:cNvPr id="149" name="Google Shape;149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276333" y="217086"/>
            <a:ext cx="1639334" cy="15040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</a:t>
            </a:r>
            <a:endParaRPr/>
          </a:p>
        </p:txBody>
      </p:sp>
      <p:sp>
        <p:nvSpPr>
          <p:cNvPr id="245" name="Google Shape;245;p9"/>
          <p:cNvSpPr txBox="1"/>
          <p:nvPr>
            <p:ph idx="1" type="body"/>
          </p:nvPr>
        </p:nvSpPr>
        <p:spPr>
          <a:xfrm>
            <a:off x="1484263" y="1342700"/>
            <a:ext cx="10018800" cy="9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80"/>
              <a:buChar char="•"/>
            </a:pPr>
            <a:r>
              <a:rPr lang="en-US" sz="2500"/>
              <a:t>Also known as </a:t>
            </a:r>
            <a:r>
              <a:rPr b="1" lang="en-US" sz="2500"/>
              <a:t>“Variable Length Subnet Masking”</a:t>
            </a:r>
            <a:endParaRPr sz="2500"/>
          </a:p>
          <a:p>
            <a:pPr indent="-6477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500"/>
          </a:p>
        </p:txBody>
      </p:sp>
      <p:pic>
        <p:nvPicPr>
          <p:cNvPr id="246" name="Google Shape;2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9"/>
          <p:cNvSpPr txBox="1"/>
          <p:nvPr/>
        </p:nvSpPr>
        <p:spPr>
          <a:xfrm>
            <a:off x="1691225" y="2108700"/>
            <a:ext cx="8891400" cy="232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9845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100"/>
              <a:buFont typeface="Arial"/>
              <a:buChar char="•"/>
            </a:pPr>
            <a:r>
              <a:rPr b="0" i="0" lang="en-US" sz="22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Assign a block of IP satisfying only that particular LAN.</a:t>
            </a:r>
            <a:endParaRPr b="0" i="0" sz="22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256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1000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1024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298450" lvl="2" marL="1200150" marR="0" rtl="0" algn="l">
              <a:lnSpc>
                <a:spcPct val="100000"/>
              </a:lnSpc>
              <a:spcBef>
                <a:spcPts val="960"/>
              </a:spcBef>
              <a:spcAft>
                <a:spcPts val="0"/>
              </a:spcAft>
              <a:buClr>
                <a:srgbClr val="1186C3"/>
              </a:buClr>
              <a:buSzPts val="281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 Hosts?</a:t>
            </a:r>
            <a:r>
              <a:rPr b="0" i="0" lang="en-US" sz="20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Assign a block of size 2 IPs!</a:t>
            </a:r>
            <a:endParaRPr b="0" i="0" sz="20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48" name="Google Shape;248;p9"/>
          <p:cNvSpPr txBox="1"/>
          <p:nvPr/>
        </p:nvSpPr>
        <p:spPr>
          <a:xfrm>
            <a:off x="1842600" y="4867600"/>
            <a:ext cx="9084900" cy="10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Always satisfy the requirements of your biggest LAN and then work your way down to the smallest LAN.</a:t>
            </a:r>
            <a:endParaRPr b="0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1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1</a:t>
            </a:r>
            <a:endParaRPr/>
          </a:p>
        </p:txBody>
      </p:sp>
      <p:pic>
        <p:nvPicPr>
          <p:cNvPr id="254" name="Google Shape;25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5.jpg" id="255" name="Google Shape;255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484310" y="1201315"/>
            <a:ext cx="4544457" cy="50360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0" name="Google Shape;260;g363fa41cc16_1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5" cy="1066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1" name="Google Shape;261;g363fa41cc16_1_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706596" y="1066799"/>
            <a:ext cx="6778808" cy="2001983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g363fa41cc16_1_12"/>
          <p:cNvSpPr txBox="1"/>
          <p:nvPr/>
        </p:nvSpPr>
        <p:spPr>
          <a:xfrm>
            <a:off x="3914741" y="3377950"/>
            <a:ext cx="170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192.168.16.0/24</a:t>
            </a:r>
            <a:endParaRPr/>
          </a:p>
        </p:txBody>
      </p:sp>
      <p:sp>
        <p:nvSpPr>
          <p:cNvPr id="263" name="Google Shape;263;g363fa41cc16_1_12"/>
          <p:cNvSpPr txBox="1"/>
          <p:nvPr/>
        </p:nvSpPr>
        <p:spPr>
          <a:xfrm>
            <a:off x="3914741" y="3964582"/>
            <a:ext cx="1702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192.168.16.0/25</a:t>
            </a:r>
            <a:endParaRPr/>
          </a:p>
        </p:txBody>
      </p:sp>
      <p:sp>
        <p:nvSpPr>
          <p:cNvPr id="264" name="Google Shape;264;g363fa41cc16_1_12"/>
          <p:cNvSpPr txBox="1"/>
          <p:nvPr/>
        </p:nvSpPr>
        <p:spPr>
          <a:xfrm>
            <a:off x="3914741" y="4657687"/>
            <a:ext cx="19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192.168.16.128/26</a:t>
            </a:r>
            <a:endParaRPr/>
          </a:p>
        </p:txBody>
      </p:sp>
      <p:sp>
        <p:nvSpPr>
          <p:cNvPr id="265" name="Google Shape;265;g363fa41cc16_1_12"/>
          <p:cNvSpPr txBox="1"/>
          <p:nvPr/>
        </p:nvSpPr>
        <p:spPr>
          <a:xfrm>
            <a:off x="6189841" y="3964582"/>
            <a:ext cx="19254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192.168.16.128/25</a:t>
            </a:r>
            <a:endParaRPr/>
          </a:p>
        </p:txBody>
      </p:sp>
      <p:sp>
        <p:nvSpPr>
          <p:cNvPr id="266" name="Google Shape;266;g363fa41cc16_1_12"/>
          <p:cNvSpPr txBox="1"/>
          <p:nvPr/>
        </p:nvSpPr>
        <p:spPr>
          <a:xfrm>
            <a:off x="3914741" y="6014311"/>
            <a:ext cx="19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192.168.16.224/30</a:t>
            </a:r>
            <a:endParaRPr/>
          </a:p>
        </p:txBody>
      </p:sp>
      <p:sp>
        <p:nvSpPr>
          <p:cNvPr id="267" name="Google Shape;267;g363fa41cc16_1_12"/>
          <p:cNvSpPr txBox="1"/>
          <p:nvPr/>
        </p:nvSpPr>
        <p:spPr>
          <a:xfrm>
            <a:off x="6189841" y="4654036"/>
            <a:ext cx="193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192.168.16.192/26</a:t>
            </a:r>
            <a:endParaRPr/>
          </a:p>
        </p:txBody>
      </p:sp>
      <p:sp>
        <p:nvSpPr>
          <p:cNvPr id="268" name="Google Shape;268;g363fa41cc16_1_12"/>
          <p:cNvSpPr txBox="1"/>
          <p:nvPr/>
        </p:nvSpPr>
        <p:spPr>
          <a:xfrm>
            <a:off x="3914741" y="5335999"/>
            <a:ext cx="1928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192.168.16.192/27</a:t>
            </a:r>
            <a:endParaRPr/>
          </a:p>
        </p:txBody>
      </p:sp>
      <p:sp>
        <p:nvSpPr>
          <p:cNvPr id="269" name="Google Shape;269;g363fa41cc16_1_12"/>
          <p:cNvSpPr txBox="1"/>
          <p:nvPr/>
        </p:nvSpPr>
        <p:spPr>
          <a:xfrm>
            <a:off x="6189841" y="5335999"/>
            <a:ext cx="1929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192.168.16.224/27</a:t>
            </a:r>
            <a:endParaRPr/>
          </a:p>
        </p:txBody>
      </p:sp>
      <p:sp>
        <p:nvSpPr>
          <p:cNvPr id="270" name="Google Shape;270;g363fa41cc16_1_12"/>
          <p:cNvSpPr txBox="1"/>
          <p:nvPr/>
        </p:nvSpPr>
        <p:spPr>
          <a:xfrm>
            <a:off x="6192962" y="6014311"/>
            <a:ext cx="1915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192.168.16.228/30</a:t>
            </a:r>
            <a:endParaRPr/>
          </a:p>
        </p:txBody>
      </p:sp>
      <p:sp>
        <p:nvSpPr>
          <p:cNvPr id="271" name="Google Shape;271;g363fa41cc16_1_12"/>
          <p:cNvSpPr txBox="1"/>
          <p:nvPr/>
        </p:nvSpPr>
        <p:spPr>
          <a:xfrm>
            <a:off x="6189841" y="3002941"/>
            <a:ext cx="2363100" cy="369300"/>
          </a:xfrm>
          <a:prstGeom prst="rect">
            <a:avLst/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Given network address</a:t>
            </a:r>
            <a:endParaRPr/>
          </a:p>
        </p:txBody>
      </p:sp>
      <p:cxnSp>
        <p:nvCxnSpPr>
          <p:cNvPr id="272" name="Google Shape;272;g363fa41cc16_1_12"/>
          <p:cNvCxnSpPr>
            <a:stCxn id="271" idx="1"/>
          </p:cNvCxnSpPr>
          <p:nvPr/>
        </p:nvCxnSpPr>
        <p:spPr>
          <a:xfrm flipH="1">
            <a:off x="5546641" y="3187591"/>
            <a:ext cx="643200" cy="269100"/>
          </a:xfrm>
          <a:prstGeom prst="straightConnector1">
            <a:avLst/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3" name="Google Shape;273;g363fa41cc16_1_12"/>
          <p:cNvCxnSpPr>
            <a:stCxn id="262" idx="2"/>
            <a:endCxn id="263" idx="0"/>
          </p:cNvCxnSpPr>
          <p:nvPr/>
        </p:nvCxnSpPr>
        <p:spPr>
          <a:xfrm>
            <a:off x="4766141" y="3747250"/>
            <a:ext cx="0" cy="21720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4" name="Google Shape;274;g363fa41cc16_1_12"/>
          <p:cNvCxnSpPr>
            <a:stCxn id="262" idx="2"/>
            <a:endCxn id="265" idx="0"/>
          </p:cNvCxnSpPr>
          <p:nvPr/>
        </p:nvCxnSpPr>
        <p:spPr>
          <a:xfrm flipH="1" rot="-5400000">
            <a:off x="5850791" y="2662600"/>
            <a:ext cx="217200" cy="23865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5" name="Google Shape;275;g363fa41cc16_1_12"/>
          <p:cNvCxnSpPr>
            <a:stCxn id="265" idx="2"/>
            <a:endCxn id="264" idx="0"/>
          </p:cNvCxnSpPr>
          <p:nvPr/>
        </p:nvCxnSpPr>
        <p:spPr>
          <a:xfrm rot="5400000">
            <a:off x="5853991" y="3359032"/>
            <a:ext cx="323700" cy="22734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6" name="Google Shape;276;g363fa41cc16_1_12"/>
          <p:cNvCxnSpPr/>
          <p:nvPr/>
        </p:nvCxnSpPr>
        <p:spPr>
          <a:xfrm flipH="1">
            <a:off x="4872185" y="5023368"/>
            <a:ext cx="2276700" cy="3126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7" name="Google Shape;277;g363fa41cc16_1_12"/>
          <p:cNvCxnSpPr/>
          <p:nvPr/>
        </p:nvCxnSpPr>
        <p:spPr>
          <a:xfrm flipH="1">
            <a:off x="4864826" y="5705331"/>
            <a:ext cx="2283000" cy="309000"/>
          </a:xfrm>
          <a:prstGeom prst="bentConnector3">
            <a:avLst>
              <a:gd fmla="val 50000" name="adj1"/>
            </a:avLst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8" name="Google Shape;278;g363fa41cc16_1_12"/>
          <p:cNvCxnSpPr>
            <a:stCxn id="265" idx="2"/>
            <a:endCxn id="267" idx="0"/>
          </p:cNvCxnSpPr>
          <p:nvPr/>
        </p:nvCxnSpPr>
        <p:spPr>
          <a:xfrm>
            <a:off x="7152541" y="4333882"/>
            <a:ext cx="3300" cy="32010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79" name="Google Shape;279;g363fa41cc16_1_12"/>
          <p:cNvCxnSpPr>
            <a:stCxn id="267" idx="2"/>
            <a:endCxn id="269" idx="0"/>
          </p:cNvCxnSpPr>
          <p:nvPr/>
        </p:nvCxnSpPr>
        <p:spPr>
          <a:xfrm flipH="1">
            <a:off x="7154941" y="5023336"/>
            <a:ext cx="900" cy="31260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0" name="Google Shape;280;g363fa41cc16_1_12"/>
          <p:cNvCxnSpPr>
            <a:stCxn id="269" idx="2"/>
            <a:endCxn id="270" idx="0"/>
          </p:cNvCxnSpPr>
          <p:nvPr/>
        </p:nvCxnSpPr>
        <p:spPr>
          <a:xfrm flipH="1">
            <a:off x="7150591" y="5705299"/>
            <a:ext cx="4200" cy="309000"/>
          </a:xfrm>
          <a:prstGeom prst="straightConnector1">
            <a:avLst/>
          </a:prstGeom>
          <a:noFill/>
          <a:ln cap="flat" cmpd="sng" w="28575">
            <a:solidFill>
              <a:srgbClr val="0C0C0C"/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281" name="Google Shape;281;g363fa41cc16_1_12"/>
          <p:cNvCxnSpPr>
            <a:endCxn id="263" idx="1"/>
          </p:cNvCxnSpPr>
          <p:nvPr/>
        </p:nvCxnSpPr>
        <p:spPr>
          <a:xfrm flipH="1" rot="-5400000">
            <a:off x="2290391" y="2524882"/>
            <a:ext cx="2386500" cy="862200"/>
          </a:xfrm>
          <a:prstGeom prst="bentConnector2">
            <a:avLst/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g363fa41cc16_1_12"/>
          <p:cNvCxnSpPr/>
          <p:nvPr/>
        </p:nvCxnSpPr>
        <p:spPr>
          <a:xfrm flipH="1" rot="-5400000">
            <a:off x="2070392" y="3006253"/>
            <a:ext cx="2828100" cy="870300"/>
          </a:xfrm>
          <a:prstGeom prst="bentConnector3">
            <a:avLst>
              <a:gd fmla="val 99967" name="adj1"/>
            </a:avLst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g363fa41cc16_1_12"/>
          <p:cNvCxnSpPr/>
          <p:nvPr/>
        </p:nvCxnSpPr>
        <p:spPr>
          <a:xfrm flipH="1" rot="-5400000">
            <a:off x="1858436" y="3502159"/>
            <a:ext cx="3249600" cy="872700"/>
          </a:xfrm>
          <a:prstGeom prst="bentConnector3">
            <a:avLst>
              <a:gd fmla="val 100308" name="adj1"/>
            </a:avLst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g363fa41cc16_1_12"/>
          <p:cNvCxnSpPr>
            <a:endCxn id="266" idx="1"/>
          </p:cNvCxnSpPr>
          <p:nvPr/>
        </p:nvCxnSpPr>
        <p:spPr>
          <a:xfrm flipH="1" rot="-5400000">
            <a:off x="1674941" y="3959161"/>
            <a:ext cx="3611700" cy="867900"/>
          </a:xfrm>
          <a:prstGeom prst="bentConnector2">
            <a:avLst/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g363fa41cc16_1_12"/>
          <p:cNvCxnSpPr>
            <a:endCxn id="270" idx="2"/>
          </p:cNvCxnSpPr>
          <p:nvPr/>
        </p:nvCxnSpPr>
        <p:spPr>
          <a:xfrm>
            <a:off x="2932112" y="2929411"/>
            <a:ext cx="4218600" cy="3454200"/>
          </a:xfrm>
          <a:prstGeom prst="bentConnector4">
            <a:avLst>
              <a:gd fmla="val 38651" name="adj1"/>
              <a:gd fmla="val 106618" name="adj2"/>
            </a:avLst>
          </a:prstGeom>
          <a:noFill/>
          <a:ln cap="flat" cmpd="sng" w="28575">
            <a:solidFill>
              <a:srgbClr val="13FF1E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86" name="Google Shape;286;g363fa41cc16_1_12"/>
          <p:cNvSpPr txBox="1"/>
          <p:nvPr/>
        </p:nvSpPr>
        <p:spPr>
          <a:xfrm>
            <a:off x="1484310" y="325395"/>
            <a:ext cx="10018800" cy="74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VLSM Example 1</a:t>
            </a:r>
            <a:endParaRPr sz="4000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xit" presetID="10" presetSubtype="0">
                                  <p:stCondLst>
                                    <p:cond delay="0"/>
                                  </p:stCondLst>
                                  <p:childTnLst>
                                    <p:animEffect filter="fade" transition="out">
                                      <p:cBhvr>
                                        <p:cTn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dur="1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1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292" name="Google Shape;292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93" name="Google Shape;293;p18"/>
          <p:cNvSpPr txBox="1"/>
          <p:nvPr/>
        </p:nvSpPr>
        <p:spPr>
          <a:xfrm>
            <a:off x="10633869" y="2650928"/>
            <a:ext cx="86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 LANs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4" name="Google Shape;294;p18"/>
          <p:cNvSpPr txBox="1"/>
          <p:nvPr/>
        </p:nvSpPr>
        <p:spPr>
          <a:xfrm>
            <a:off x="10682393" y="3061678"/>
            <a:ext cx="93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3 WANs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18"/>
          <p:cNvSpPr txBox="1"/>
          <p:nvPr/>
        </p:nvSpPr>
        <p:spPr>
          <a:xfrm>
            <a:off x="9953243" y="3472422"/>
            <a:ext cx="2097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 Switched Network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6" name="Google Shape;296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2400" y="1219200"/>
            <a:ext cx="9898276" cy="4889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10"/>
          <p:cNvSpPr txBox="1"/>
          <p:nvPr>
            <p:ph type="title"/>
          </p:nvPr>
        </p:nvSpPr>
        <p:spPr>
          <a:xfrm>
            <a:off x="1264503" y="140677"/>
            <a:ext cx="10018713" cy="77372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/>
              <a:t>VLSM Example 2</a:t>
            </a:r>
            <a:endParaRPr/>
          </a:p>
        </p:txBody>
      </p:sp>
      <p:pic>
        <p:nvPicPr>
          <p:cNvPr id="302" name="Google Shape;302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461" y="729763"/>
            <a:ext cx="4473665" cy="2789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0"/>
          <p:cNvSpPr txBox="1"/>
          <p:nvPr>
            <p:ph type="title"/>
          </p:nvPr>
        </p:nvSpPr>
        <p:spPr>
          <a:xfrm>
            <a:off x="1346360" y="1665470"/>
            <a:ext cx="10018800" cy="3807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200"/>
              <a:buFont typeface="Corbel"/>
              <a:buNone/>
            </a:pPr>
            <a:r>
              <a:rPr lang="en-US" sz="7200"/>
              <a:t>The End</a:t>
            </a:r>
            <a:endParaRPr/>
          </a:p>
        </p:txBody>
      </p:sp>
      <p:pic>
        <p:nvPicPr>
          <p:cNvPr id="308" name="Google Shape;308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Objectives</a:t>
            </a:r>
            <a:endParaRPr/>
          </a:p>
        </p:txBody>
      </p:sp>
      <p:sp>
        <p:nvSpPr>
          <p:cNvPr id="155" name="Google Shape;155;p2"/>
          <p:cNvSpPr txBox="1"/>
          <p:nvPr>
            <p:ph idx="1" type="body"/>
          </p:nvPr>
        </p:nvSpPr>
        <p:spPr>
          <a:xfrm>
            <a:off x="1366050" y="1743150"/>
            <a:ext cx="10018800" cy="337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IPv4 Exhaustion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Solution to the depletion of IPv4 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Types of Subnetting</a:t>
            </a:r>
            <a:endParaRPr sz="3200"/>
          </a:p>
          <a:p>
            <a:pPr indent="-285750" lvl="0" marL="28575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SzPts val="4280"/>
              <a:buChar char="•"/>
            </a:pPr>
            <a:r>
              <a:rPr lang="en-US" sz="3200"/>
              <a:t>Examples </a:t>
            </a:r>
            <a:endParaRPr sz="3200"/>
          </a:p>
        </p:txBody>
      </p:sp>
      <p:pic>
        <p:nvPicPr>
          <p:cNvPr id="156" name="Google Shape;156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IPv4 Address Exhaustion</a:t>
            </a:r>
            <a:endParaRPr/>
          </a:p>
        </p:txBody>
      </p:sp>
      <p:pic>
        <p:nvPicPr>
          <p:cNvPr id="162" name="Google Shape;162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3" name="Google Shape;16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4349" y="1066799"/>
            <a:ext cx="6528825" cy="25574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6444124" y="1886250"/>
            <a:ext cx="5567226" cy="4971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5" name="Google Shape;165;p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2014700" y="3973750"/>
            <a:ext cx="3207625" cy="213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Solutions</a:t>
            </a:r>
            <a:endParaRPr/>
          </a:p>
        </p:txBody>
      </p:sp>
      <p:sp>
        <p:nvSpPr>
          <p:cNvPr id="171" name="Google Shape;171;p4"/>
          <p:cNvSpPr txBox="1"/>
          <p:nvPr>
            <p:ph idx="1" type="body"/>
          </p:nvPr>
        </p:nvSpPr>
        <p:spPr>
          <a:xfrm>
            <a:off x="1484300" y="1066800"/>
            <a:ext cx="10018800" cy="390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Long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Change to IP version 6.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Plenty of addresses using a different scheme</a:t>
            </a:r>
            <a:endParaRPr sz="2300"/>
          </a:p>
          <a:p>
            <a:pPr indent="-28575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Short term:</a:t>
            </a:r>
            <a:endParaRPr sz="27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Subnetting </a:t>
            </a:r>
            <a:r>
              <a:rPr lang="en-US" sz="2300"/>
              <a:t> to avoid wasting addresses</a:t>
            </a:r>
            <a:endParaRPr sz="2300"/>
          </a:p>
          <a:p>
            <a:pPr indent="-304800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Use </a:t>
            </a:r>
            <a:r>
              <a:rPr b="1" lang="en-US" sz="2300"/>
              <a:t>private addresses </a:t>
            </a:r>
            <a:r>
              <a:rPr lang="en-US" sz="2300"/>
              <a:t>locally and </a:t>
            </a:r>
            <a:r>
              <a:rPr b="1" lang="en-US" sz="2300"/>
              <a:t>NAT</a:t>
            </a:r>
            <a:r>
              <a:rPr lang="en-US" sz="2300"/>
              <a:t> for internet access – lets many host share a few public addresses</a:t>
            </a:r>
            <a:endParaRPr sz="2300"/>
          </a:p>
          <a:p>
            <a:pPr indent="0" lvl="0" marL="91440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610"/>
              <a:buNone/>
            </a:pPr>
            <a:r>
              <a:t/>
            </a:r>
            <a:endParaRPr sz="23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 sz="2700"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72" name="Google Shape;172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3" name="Google Shape;173;p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2692" y="4472696"/>
            <a:ext cx="4390025" cy="1801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5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79" name="Google Shape;179;p5"/>
          <p:cNvSpPr txBox="1"/>
          <p:nvPr>
            <p:ph idx="1" type="body"/>
          </p:nvPr>
        </p:nvSpPr>
        <p:spPr>
          <a:xfrm>
            <a:off x="1591838" y="1304557"/>
            <a:ext cx="10018800" cy="21863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Partition a single physical network into more than one smaller logical sub-networks (subnets). </a:t>
            </a:r>
            <a:endParaRPr/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b="1" lang="en-US">
                <a:solidFill>
                  <a:srgbClr val="7D28CD"/>
                </a:solidFill>
              </a:rPr>
              <a:t>Borrow bits </a:t>
            </a:r>
            <a:r>
              <a:rPr lang="en-US"/>
              <a:t>from </a:t>
            </a:r>
            <a:r>
              <a:rPr b="1" lang="en-US">
                <a:solidFill>
                  <a:srgbClr val="7D28CD"/>
                </a:solidFill>
              </a:rPr>
              <a:t>the IP address's host part </a:t>
            </a:r>
            <a:endParaRPr b="1">
              <a:solidFill>
                <a:srgbClr val="7D28CD"/>
              </a:solidFill>
            </a:endParaRPr>
          </a:p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/>
              <a:t>Use these bits to create a number of smaller sub-networks inside the original network. </a:t>
            </a:r>
            <a:endParaRPr/>
          </a:p>
          <a:p>
            <a:pPr indent="-6477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None/>
            </a:pPr>
            <a:r>
              <a:t/>
            </a:r>
            <a:endParaRPr/>
          </a:p>
        </p:txBody>
      </p:sp>
      <p:pic>
        <p:nvPicPr>
          <p:cNvPr id="180" name="Google Shape;180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263737" y="3728671"/>
            <a:ext cx="7238551" cy="2000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6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Subnetting</a:t>
            </a:r>
            <a:endParaRPr/>
          </a:p>
        </p:txBody>
      </p:sp>
      <p:sp>
        <p:nvSpPr>
          <p:cNvPr id="187" name="Google Shape;187;p6"/>
          <p:cNvSpPr txBox="1"/>
          <p:nvPr>
            <p:ph idx="1" type="body"/>
          </p:nvPr>
        </p:nvSpPr>
        <p:spPr>
          <a:xfrm>
            <a:off x="1484310" y="1673470"/>
            <a:ext cx="10018713" cy="196654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80"/>
              <a:buChar char="•"/>
            </a:pPr>
            <a:r>
              <a:rPr lang="en-US" sz="3600"/>
              <a:t>Two methods of subnetting</a:t>
            </a:r>
            <a:endParaRPr sz="36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Fixed Length Subnet Masking</a:t>
            </a:r>
            <a:endParaRPr sz="3200"/>
          </a:p>
          <a:p>
            <a:pPr indent="-28575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900"/>
              <a:buChar char="•"/>
            </a:pPr>
            <a:r>
              <a:rPr lang="en-US" sz="3200"/>
              <a:t>Variable Length Masking</a:t>
            </a:r>
            <a:endParaRPr sz="3200"/>
          </a:p>
        </p:txBody>
      </p:sp>
      <p:pic>
        <p:nvPicPr>
          <p:cNvPr id="188" name="Google Shape;18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7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</a:t>
            </a:r>
            <a:endParaRPr/>
          </a:p>
        </p:txBody>
      </p:sp>
      <p:sp>
        <p:nvSpPr>
          <p:cNvPr id="194" name="Google Shape;194;p7"/>
          <p:cNvSpPr txBox="1"/>
          <p:nvPr>
            <p:ph idx="1" type="body"/>
          </p:nvPr>
        </p:nvSpPr>
        <p:spPr>
          <a:xfrm>
            <a:off x="1484300" y="1066800"/>
            <a:ext cx="10018800" cy="193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need for the organization?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network addresses do you have?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bits do you have for hosts? </a:t>
            </a:r>
            <a:endParaRPr/>
          </a:p>
          <a:p>
            <a:pPr indent="-228598" lvl="1" marL="742950" rtl="0" algn="l">
              <a:lnSpc>
                <a:spcPct val="80000"/>
              </a:lnSpc>
              <a:spcBef>
                <a:spcPts val="1000"/>
              </a:spcBef>
              <a:spcAft>
                <a:spcPts val="0"/>
              </a:spcAft>
              <a:buSzPts val="2000"/>
              <a:buChar char="•"/>
            </a:pPr>
            <a:r>
              <a:rPr lang="en-US"/>
              <a:t>How many host bits do you need to borrow to create the number of sub networks that you need? </a:t>
            </a:r>
            <a:endParaRPr/>
          </a:p>
          <a:p>
            <a:pPr indent="-64770" lvl="0" marL="285750" rtl="0" algn="l">
              <a:lnSpc>
                <a:spcPct val="80000"/>
              </a:lnSpc>
              <a:spcBef>
                <a:spcPts val="1080"/>
              </a:spcBef>
              <a:spcAft>
                <a:spcPts val="0"/>
              </a:spcAft>
              <a:buSzPts val="2697"/>
              <a:buNone/>
            </a:pPr>
            <a:r>
              <a:t/>
            </a:r>
            <a:endParaRPr sz="1860"/>
          </a:p>
        </p:txBody>
      </p:sp>
      <p:pic>
        <p:nvPicPr>
          <p:cNvPr id="195" name="Google Shape;195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64939" y="3023400"/>
            <a:ext cx="7222917" cy="36143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7"/>
          <p:cNvSpPr txBox="1"/>
          <p:nvPr/>
        </p:nvSpPr>
        <p:spPr>
          <a:xfrm>
            <a:off x="2704658" y="3087476"/>
            <a:ext cx="156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Banani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10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7"/>
          <p:cNvSpPr txBox="1"/>
          <p:nvPr/>
        </p:nvSpPr>
        <p:spPr>
          <a:xfrm>
            <a:off x="6909762" y="4819085"/>
            <a:ext cx="1576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Khulna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60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9" name="Google Shape;199;p7"/>
          <p:cNvSpPr txBox="1"/>
          <p:nvPr/>
        </p:nvSpPr>
        <p:spPr>
          <a:xfrm>
            <a:off x="3591166" y="5814600"/>
            <a:ext cx="181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Motijheel Branch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40 Hosts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0" name="Google Shape;200;p7"/>
          <p:cNvSpPr txBox="1"/>
          <p:nvPr/>
        </p:nvSpPr>
        <p:spPr>
          <a:xfrm>
            <a:off x="9055325" y="1369625"/>
            <a:ext cx="2335200" cy="63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200.20.20.0/24</a:t>
            </a:r>
            <a:endParaRPr b="1" i="0" sz="24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1" name="Google Shape;201;p7"/>
          <p:cNvSpPr/>
          <p:nvPr/>
        </p:nvSpPr>
        <p:spPr>
          <a:xfrm>
            <a:off x="1340050" y="3128700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2" name="Google Shape;202;p7"/>
          <p:cNvSpPr/>
          <p:nvPr/>
        </p:nvSpPr>
        <p:spPr>
          <a:xfrm>
            <a:off x="1267550" y="287175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3" name="Google Shape;203;p7"/>
          <p:cNvSpPr/>
          <p:nvPr/>
        </p:nvSpPr>
        <p:spPr>
          <a:xfrm>
            <a:off x="6461308" y="3087476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4" name="Google Shape;204;p7"/>
          <p:cNvSpPr/>
          <p:nvPr/>
        </p:nvSpPr>
        <p:spPr>
          <a:xfrm>
            <a:off x="1535150" y="4875057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2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5" name="Google Shape;205;p7"/>
          <p:cNvSpPr/>
          <p:nvPr/>
        </p:nvSpPr>
        <p:spPr>
          <a:xfrm>
            <a:off x="6285660" y="2958974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3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6" name="Google Shape;206;p7"/>
          <p:cNvSpPr/>
          <p:nvPr/>
        </p:nvSpPr>
        <p:spPr>
          <a:xfrm>
            <a:off x="1587708" y="5091052"/>
            <a:ext cx="1950900" cy="16752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7" name="Google Shape;207;p7"/>
          <p:cNvSpPr/>
          <p:nvPr/>
        </p:nvSpPr>
        <p:spPr>
          <a:xfrm>
            <a:off x="3665656" y="4025609"/>
            <a:ext cx="2335200" cy="1066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8" name="Google Shape;208;p7"/>
          <p:cNvSpPr/>
          <p:nvPr/>
        </p:nvSpPr>
        <p:spPr>
          <a:xfrm>
            <a:off x="4498394" y="34755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4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09" name="Google Shape;209;p7"/>
          <p:cNvSpPr/>
          <p:nvPr/>
        </p:nvSpPr>
        <p:spPr>
          <a:xfrm>
            <a:off x="9907300" y="1127900"/>
            <a:ext cx="433500" cy="490800"/>
          </a:xfrm>
          <a:prstGeom prst="ellipse">
            <a:avLst/>
          </a:prstGeom>
          <a:noFill/>
          <a:ln cap="flat" cmpd="sng" w="28575">
            <a:solidFill>
              <a:srgbClr val="CC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1" i="0" lang="en-US" sz="2300" u="none" cap="none" strike="noStrike">
                <a:solidFill>
                  <a:srgbClr val="CC0000"/>
                </a:solidFill>
                <a:latin typeface="Corbel"/>
                <a:ea typeface="Corbel"/>
                <a:cs typeface="Corbel"/>
                <a:sym typeface="Corbel"/>
              </a:rPr>
              <a:t>1</a:t>
            </a:r>
            <a:endParaRPr b="1" i="0" sz="2300" u="none" cap="none" strike="noStrike">
              <a:solidFill>
                <a:srgbClr val="CC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0" name="Google Shape;210;p7"/>
          <p:cNvSpPr txBox="1"/>
          <p:nvPr/>
        </p:nvSpPr>
        <p:spPr>
          <a:xfrm>
            <a:off x="6483575" y="16948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8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1" name="Google Shape;211;p7"/>
          <p:cNvSpPr txBox="1"/>
          <p:nvPr/>
        </p:nvSpPr>
        <p:spPr>
          <a:xfrm>
            <a:off x="3571550" y="2495700"/>
            <a:ext cx="1024800" cy="3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1" i="0" lang="en-US" sz="22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 bits</a:t>
            </a:r>
            <a:endParaRPr b="1" i="0" sz="22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Fixed Length Subnetting: Example</a:t>
            </a:r>
            <a:endParaRPr/>
          </a:p>
        </p:txBody>
      </p:sp>
      <p:pic>
        <p:nvPicPr>
          <p:cNvPr id="217" name="Google Shape;217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vlsm01.jpg" id="218" name="Google Shape;21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516315" y="1066799"/>
            <a:ext cx="6045200" cy="5494338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8"/>
          <p:cNvSpPr txBox="1"/>
          <p:nvPr/>
        </p:nvSpPr>
        <p:spPr>
          <a:xfrm>
            <a:off x="1992315" y="3200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0" name="Google Shape;220;p8"/>
          <p:cNvSpPr txBox="1"/>
          <p:nvPr/>
        </p:nvSpPr>
        <p:spPr>
          <a:xfrm>
            <a:off x="7097715" y="18287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192.168.80.32/27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1" name="Google Shape;221;p8"/>
          <p:cNvSpPr txBox="1"/>
          <p:nvPr/>
        </p:nvSpPr>
        <p:spPr>
          <a:xfrm>
            <a:off x="2830515" y="54863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192.168.80.64/27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8"/>
          <p:cNvSpPr txBox="1"/>
          <p:nvPr/>
        </p:nvSpPr>
        <p:spPr>
          <a:xfrm>
            <a:off x="7326315" y="5410199"/>
            <a:ext cx="22098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192.168.80.96/27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3" name="Google Shape;223;p8"/>
          <p:cNvSpPr txBox="1"/>
          <p:nvPr/>
        </p:nvSpPr>
        <p:spPr>
          <a:xfrm>
            <a:off x="7402515" y="37337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192.168.80.128/27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8"/>
          <p:cNvSpPr txBox="1"/>
          <p:nvPr/>
        </p:nvSpPr>
        <p:spPr>
          <a:xfrm>
            <a:off x="3287715" y="25145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192.168.80.160/27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8"/>
          <p:cNvSpPr txBox="1"/>
          <p:nvPr/>
        </p:nvSpPr>
        <p:spPr>
          <a:xfrm>
            <a:off x="5268915" y="1142999"/>
            <a:ext cx="2438400" cy="400050"/>
          </a:xfrm>
          <a:prstGeom prst="rect">
            <a:avLst/>
          </a:prstGeom>
          <a:solidFill>
            <a:srgbClr val="800000"/>
          </a:solidFill>
          <a:ln cap="flat" cmpd="sng" w="381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00"/>
              </a:buClr>
              <a:buSzPts val="2000"/>
              <a:buFont typeface="Noto Sans Symbols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192.168.80.192/27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p8"/>
          <p:cNvSpPr txBox="1"/>
          <p:nvPr/>
        </p:nvSpPr>
        <p:spPr>
          <a:xfrm>
            <a:off x="8269290" y="1219199"/>
            <a:ext cx="2438400" cy="400050"/>
          </a:xfrm>
          <a:prstGeom prst="rect">
            <a:avLst/>
          </a:prstGeom>
          <a:solidFill>
            <a:srgbClr val="A26818"/>
          </a:solidFill>
          <a:ln cap="flat" cmpd="sng" w="38100">
            <a:solidFill>
              <a:srgbClr val="007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FFFF00"/>
                </a:solidFill>
                <a:latin typeface="Arial"/>
                <a:ea typeface="Arial"/>
                <a:cs typeface="Arial"/>
                <a:sym typeface="Arial"/>
              </a:rPr>
              <a:t>192.168.80.0/24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1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2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30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2"/>
          <p:cNvSpPr txBox="1"/>
          <p:nvPr>
            <p:ph type="title"/>
          </p:nvPr>
        </p:nvSpPr>
        <p:spPr>
          <a:xfrm>
            <a:off x="1484310" y="325395"/>
            <a:ext cx="10018713" cy="74140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/>
              <a:t>Lots of Waste!</a:t>
            </a:r>
            <a:endParaRPr/>
          </a:p>
        </p:txBody>
      </p:sp>
      <p:sp>
        <p:nvSpPr>
          <p:cNvPr id="232" name="Google Shape;232;p12"/>
          <p:cNvSpPr txBox="1"/>
          <p:nvPr>
            <p:ph idx="1" type="body"/>
          </p:nvPr>
        </p:nvSpPr>
        <p:spPr>
          <a:xfrm>
            <a:off x="1484300" y="1066800"/>
            <a:ext cx="10018800" cy="21528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85750" lvl="0" marL="2857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80"/>
              <a:buChar char="•"/>
            </a:pPr>
            <a:r>
              <a:rPr b="1" lang="en-US" sz="2700"/>
              <a:t>Problem of Fixed Subnetting:</a:t>
            </a:r>
            <a:endParaRPr sz="2700"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Waste IPv4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For example : Router3 –Router2 Network requires 2 IP addresses.</a:t>
            </a:r>
            <a:endParaRPr/>
          </a:p>
          <a:p>
            <a:pPr indent="-3048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Char char="•"/>
            </a:pPr>
            <a:r>
              <a:rPr lang="en-US" sz="2300"/>
              <a:t>How many is available? How many wasted?</a:t>
            </a:r>
            <a:endParaRPr/>
          </a:p>
          <a:p>
            <a:pPr indent="-101600" lvl="1" marL="74295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3200"/>
              <a:buNone/>
            </a:pPr>
            <a:r>
              <a:t/>
            </a:r>
            <a:endParaRPr sz="2300"/>
          </a:p>
        </p:txBody>
      </p:sp>
      <p:pic>
        <p:nvPicPr>
          <p:cNvPr id="233" name="Google Shape;233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29276" y="0"/>
            <a:ext cx="1162724" cy="1066799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12"/>
          <p:cNvSpPr txBox="1"/>
          <p:nvPr/>
        </p:nvSpPr>
        <p:spPr>
          <a:xfrm>
            <a:off x="2105452" y="4907263"/>
            <a:ext cx="6966300" cy="1674787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285750" lvl="0" marL="285750" marR="0" rtl="0" algn="l">
              <a:lnSpc>
                <a:spcPct val="100000"/>
              </a:lnSpc>
              <a:spcBef>
                <a:spcPts val="1080"/>
              </a:spcBef>
              <a:spcAft>
                <a:spcPts val="0"/>
              </a:spcAft>
              <a:buClr>
                <a:srgbClr val="0000FF"/>
              </a:buClr>
              <a:buSzPts val="3780"/>
              <a:buFont typeface="Arial"/>
              <a:buChar char="•"/>
            </a:pPr>
            <a:r>
              <a:rPr b="1" i="0" lang="en-US" sz="27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Solutions:</a:t>
            </a:r>
            <a:endParaRPr b="0" i="0" sz="27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1" i="0" lang="en-US" sz="2300" u="none" cap="none" strike="noStrike">
                <a:solidFill>
                  <a:srgbClr val="7D28CD"/>
                </a:solidFill>
                <a:latin typeface="Corbel"/>
                <a:ea typeface="Corbel"/>
                <a:cs typeface="Corbel"/>
                <a:sym typeface="Corbel"/>
              </a:rPr>
              <a:t>Variable Length Subnet Masking (VLSM)</a:t>
            </a:r>
            <a:endParaRPr b="1" i="0" sz="2300" u="none" cap="none" strike="noStrike">
              <a:solidFill>
                <a:srgbClr val="7D28CD"/>
              </a:solidFill>
              <a:latin typeface="Corbel"/>
              <a:ea typeface="Corbel"/>
              <a:cs typeface="Corbel"/>
              <a:sym typeface="Corbel"/>
            </a:endParaRPr>
          </a:p>
          <a:p>
            <a:pPr indent="-431800" lvl="2" marL="137160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100" u="none" cap="none" strike="noStrik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Create subnets as per specific host requirements.</a:t>
            </a:r>
            <a:endParaRPr b="0" i="0" sz="2100" u="none" cap="none" strike="noStrik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5" name="Google Shape;235;p12"/>
          <p:cNvSpPr/>
          <p:nvPr/>
        </p:nvSpPr>
        <p:spPr>
          <a:xfrm>
            <a:off x="1514408" y="3348010"/>
            <a:ext cx="6096000" cy="17645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304800" lvl="1" marL="74295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If you are using private addresses, then you may not be bothered.</a:t>
            </a:r>
            <a:endParaRPr/>
          </a:p>
          <a:p>
            <a:pPr indent="-3048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3200"/>
              <a:buFont typeface="Arial"/>
              <a:buChar char="•"/>
            </a:pPr>
            <a:r>
              <a:rPr b="0" i="0" lang="en-US" sz="2300" u="none" cap="none" strike="noStrike">
                <a:solidFill>
                  <a:srgbClr val="000000"/>
                </a:solidFill>
                <a:latin typeface="Corbel"/>
                <a:ea typeface="Corbel"/>
                <a:cs typeface="Corbel"/>
                <a:sym typeface="Corbel"/>
              </a:rPr>
              <a:t>Waste of public addresses does matter.</a:t>
            </a:r>
            <a:endParaRPr/>
          </a:p>
          <a:p>
            <a:pPr indent="-101600" lvl="1" marL="74295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0" i="0" sz="2300" u="none" cap="none" strike="noStrike">
              <a:solidFill>
                <a:srgbClr val="0000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pic>
        <p:nvPicPr>
          <p:cNvPr id="236" name="Google Shape;236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40516" y="2499029"/>
            <a:ext cx="4396153" cy="1898403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p12"/>
          <p:cNvSpPr/>
          <p:nvPr/>
        </p:nvSpPr>
        <p:spPr>
          <a:xfrm>
            <a:off x="8995252" y="2881084"/>
            <a:ext cx="1686680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0000FF"/>
                </a:solidFill>
                <a:latin typeface="Corbel"/>
                <a:ea typeface="Corbel"/>
                <a:cs typeface="Corbel"/>
                <a:sym typeface="Corbel"/>
              </a:rPr>
              <a:t>200.20.20.192/26</a:t>
            </a:r>
            <a:endParaRPr b="0" i="0" sz="1600" u="none" cap="none" strike="noStrike">
              <a:solidFill>
                <a:srgbClr val="0000FF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8" name="Google Shape;238;p12"/>
          <p:cNvSpPr/>
          <p:nvPr/>
        </p:nvSpPr>
        <p:spPr>
          <a:xfrm>
            <a:off x="3323443" y="2962489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62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39" name="Google Shape;239;p12"/>
          <p:cNvSpPr/>
          <p:nvPr/>
        </p:nvSpPr>
        <p:spPr>
          <a:xfrm>
            <a:off x="5840352" y="2947900"/>
            <a:ext cx="453970" cy="400110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FFFF00"/>
                </a:solidFill>
                <a:latin typeface="Corbel"/>
                <a:ea typeface="Corbel"/>
                <a:cs typeface="Corbel"/>
                <a:sym typeface="Corbel"/>
              </a:rPr>
              <a:t>60</a:t>
            </a:r>
            <a:endParaRPr b="0" i="0" sz="2000" u="none" cap="none" strike="noStrike">
              <a:solidFill>
                <a:srgbClr val="FFFF00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2020-06-17T13:03:26Z</dcterms:created>
  <dc:creator>Arif Shakil</dc:creator>
</cp:coreProperties>
</file>