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89" r:id="rId3"/>
    <p:sldId id="290" r:id="rId4"/>
    <p:sldId id="286" r:id="rId5"/>
    <p:sldId id="291" r:id="rId6"/>
    <p:sldId id="288" r:id="rId7"/>
    <p:sldId id="292" r:id="rId8"/>
    <p:sldId id="293" r:id="rId9"/>
    <p:sldId id="294" r:id="rId10"/>
    <p:sldId id="295" r:id="rId11"/>
    <p:sldId id="296" r:id="rId12"/>
    <p:sldId id="297" r:id="rId13"/>
    <p:sldId id="29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447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92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693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634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68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38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542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2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420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705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22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56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euristics/audio-signal-feature-extraction-and-clustering-935319d222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microsoft.com/office/2007/relationships/media" Target="../media/media2.wav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1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12.png"/><Relationship Id="rId5" Type="http://schemas.microsoft.com/office/2007/relationships/media" Target="../media/media3.wav"/><Relationship Id="rId10" Type="http://schemas.openxmlformats.org/officeDocument/2006/relationships/image" Target="../media/image11.png"/><Relationship Id="rId4" Type="http://schemas.openxmlformats.org/officeDocument/2006/relationships/audio" Target="../media/media2.wav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5.wav"/><Relationship Id="rId7" Type="http://schemas.openxmlformats.org/officeDocument/2006/relationships/image" Target="../media/image12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audio" Target="../media/media5.wav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and Project Goals</a:t>
            </a:r>
            <a:endParaRPr dirty="0"/>
          </a:p>
        </p:txBody>
      </p:sp>
      <p:sp>
        <p:nvSpPr>
          <p:cNvPr id="2" name="Google Shape;337;p11">
            <a:extLst>
              <a:ext uri="{FF2B5EF4-FFF2-40B4-BE49-F238E27FC236}">
                <a16:creationId xmlns:a16="http://schemas.microsoft.com/office/drawing/2014/main" id="{42D4C0E5-45CF-35D6-43E5-95A1F53816E6}"/>
              </a:ext>
            </a:extLst>
          </p:cNvPr>
          <p:cNvSpPr txBox="1">
            <a:spLocks/>
          </p:cNvSpPr>
          <p:nvPr/>
        </p:nvSpPr>
        <p:spPr>
          <a:xfrm>
            <a:off x="5973927" y="3510570"/>
            <a:ext cx="3251707" cy="79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000" dirty="0"/>
              <a:t>By : Yash Kasundra</a:t>
            </a:r>
          </a:p>
          <a:p>
            <a:r>
              <a:rPr lang="en-US" sz="2000" dirty="0"/>
              <a:t>A1838670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24082" y="224221"/>
            <a:ext cx="5770179" cy="698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Selection:</a:t>
            </a: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624082" y="923109"/>
            <a:ext cx="2865821" cy="3179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b="0" i="0" dirty="0">
                <a:effectLst/>
                <a:latin typeface="Inter" panose="020B0502030000000004" pitchFamily="34" charset="0"/>
              </a:rPr>
              <a:t>Now as you can see from this graph Audio is a 3-d signal, in which axis represents time amplitude and frequency. So here it is of crucial importance to find some relations and analyze some features, since audio cannot be understood by models directly, I will have to convert it into an understandable format by using feature extraction.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 panose="020B05020300000000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39906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32F05B-FBF4-387A-60A9-C96FA85D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490" y="1082783"/>
            <a:ext cx="3181476" cy="19441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D8533A-F113-A341-E5CC-CE26C7E43286}"/>
              </a:ext>
            </a:extLst>
          </p:cNvPr>
          <p:cNvSpPr txBox="1"/>
          <p:nvPr/>
        </p:nvSpPr>
        <p:spPr>
          <a:xfrm>
            <a:off x="5647920" y="3294311"/>
            <a:ext cx="31302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6DAEC"/>
                </a:solidFill>
                <a:latin typeface="Inter" panose="020B0502030000000004" pitchFamily="34" charset="0"/>
                <a:sym typeface="Muli"/>
              </a:rPr>
              <a:t>Image from </a:t>
            </a:r>
            <a:r>
              <a:rPr lang="en-US" dirty="0">
                <a:solidFill>
                  <a:srgbClr val="C6DAEC"/>
                </a:solidFill>
                <a:latin typeface="Inter" panose="020B0502030000000004" pitchFamily="34" charset="0"/>
              </a:rPr>
              <a:t>: https://www.researchgate.net/figure/Three-dimensional-plot-of-the-power-spectral-density-of-audio-signal_fig9_315745637</a:t>
            </a:r>
          </a:p>
        </p:txBody>
      </p:sp>
    </p:spTree>
    <p:extLst>
      <p:ext uri="{BB962C8B-B14F-4D97-AF65-F5344CB8AC3E}">
        <p14:creationId xmlns:p14="http://schemas.microsoft.com/office/powerpoint/2010/main" val="114044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542677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Selection: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Google Shape;360;p14">
            <a:extLst>
              <a:ext uri="{FF2B5EF4-FFF2-40B4-BE49-F238E27FC236}">
                <a16:creationId xmlns:a16="http://schemas.microsoft.com/office/drawing/2014/main" id="{8F894D50-2F0B-274F-738D-7194FFA42949}"/>
              </a:ext>
            </a:extLst>
          </p:cNvPr>
          <p:cNvSpPr txBox="1">
            <a:spLocks/>
          </p:cNvSpPr>
          <p:nvPr/>
        </p:nvSpPr>
        <p:spPr>
          <a:xfrm>
            <a:off x="1746713" y="1128109"/>
            <a:ext cx="6994390" cy="386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I am no expert on audio signals and feature extraction on audio files, I found a great blog by  Aakash Mallik </a:t>
            </a:r>
            <a:r>
              <a:rPr lang="en-US" dirty="0">
                <a:hlinkClick r:id="rId3"/>
              </a:rPr>
              <a:t>(https://medium.com/heuristics/audio-signal-feature-extraction-and-clustering-935319d2225</a:t>
            </a:r>
            <a:r>
              <a:rPr lang="en-US" dirty="0"/>
              <a:t>) 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Zero Crossing Rate : The rate of sign-changes of the signal during the duration of a particular frame.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Energy : The sum of squares of the signal values, normalized by the respective frame length.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Entropy of Energy : The entropy of sub-frames’ normalized energies. It can be interpreted as a measure of abrupt changes.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Spectral Centroid : The center of gravity of the spectrum.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Spectral Spread : The second central moment of the spectrum.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Spectral Entropy : Entropy of the normalized spectral energies for a set of sub-frames.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Spectral Flux : The squared difference between the normalized magnitudes of the spectra of the two successive frames.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Spectral </a:t>
            </a:r>
            <a:r>
              <a:rPr lang="en-US" sz="1200" dirty="0" err="1"/>
              <a:t>Rolloff</a:t>
            </a:r>
            <a:r>
              <a:rPr lang="en-US" sz="1200" dirty="0"/>
              <a:t> : The frequency below which 90% of the magnitude distribution of the spectrum is concentrated.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MFCCs Mel Frequency Cepstral Coefficients form a cepstral representation where the frequency bands are not linear but distributed according to the </a:t>
            </a:r>
            <a:r>
              <a:rPr lang="en-US" sz="1200" dirty="0" err="1"/>
              <a:t>mel</a:t>
            </a:r>
            <a:r>
              <a:rPr lang="en-US" sz="1200" dirty="0"/>
              <a:t>-scale.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Chroma Vector : A 12-element representation of the spectral energy where the bins represent the 12 equal-tempered pitch classes of western-type music (semitone spacing).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Chroma Deviation : The standard deviation of the 12 chroma coefficients.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3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542677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Selection: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Google Shape;360;p14">
            <a:extLst>
              <a:ext uri="{FF2B5EF4-FFF2-40B4-BE49-F238E27FC236}">
                <a16:creationId xmlns:a16="http://schemas.microsoft.com/office/drawing/2014/main" id="{8F894D50-2F0B-274F-738D-7194FFA42949}"/>
              </a:ext>
            </a:extLst>
          </p:cNvPr>
          <p:cNvSpPr txBox="1">
            <a:spLocks/>
          </p:cNvSpPr>
          <p:nvPr/>
        </p:nvSpPr>
        <p:spPr>
          <a:xfrm>
            <a:off x="1746713" y="1128109"/>
            <a:ext cx="6994390" cy="180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Amongst those features, I decided to select the following features to work with based on the information on that blog and few testing done by me.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Zero Crossing Rate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Chroma_stft</a:t>
            </a: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MFCC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RMS(root mean square) value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MelSpectogram</a:t>
            </a:r>
            <a:r>
              <a:rPr lang="en-US" dirty="0"/>
              <a:t> to train our model.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6763E-43F4-7770-1A5E-91FE9C899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654" y="1720401"/>
            <a:ext cx="3095828" cy="2186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80C363-15FA-153D-7CD7-54628FBB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58" y="3366814"/>
            <a:ext cx="5043531" cy="141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8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You!!!</a:t>
            </a:r>
            <a:endParaRPr dirty="0"/>
          </a:p>
        </p:txBody>
      </p:sp>
      <p:sp>
        <p:nvSpPr>
          <p:cNvPr id="2" name="Google Shape;337;p11">
            <a:extLst>
              <a:ext uri="{FF2B5EF4-FFF2-40B4-BE49-F238E27FC236}">
                <a16:creationId xmlns:a16="http://schemas.microsoft.com/office/drawing/2014/main" id="{42D4C0E5-45CF-35D6-43E5-95A1F53816E6}"/>
              </a:ext>
            </a:extLst>
          </p:cNvPr>
          <p:cNvSpPr txBox="1">
            <a:spLocks/>
          </p:cNvSpPr>
          <p:nvPr/>
        </p:nvSpPr>
        <p:spPr>
          <a:xfrm>
            <a:off x="5973927" y="3510570"/>
            <a:ext cx="3251707" cy="79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000" dirty="0"/>
              <a:t>By : Yash Kasundra</a:t>
            </a:r>
          </a:p>
          <a:p>
            <a:r>
              <a:rPr lang="en-US" sz="2000" dirty="0"/>
              <a:t>A1838670</a:t>
            </a:r>
          </a:p>
        </p:txBody>
      </p:sp>
    </p:spTree>
    <p:extLst>
      <p:ext uri="{BB962C8B-B14F-4D97-AF65-F5344CB8AC3E}">
        <p14:creationId xmlns:p14="http://schemas.microsoft.com/office/powerpoint/2010/main" val="405023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476575" y="224221"/>
            <a:ext cx="5638800" cy="698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Selection :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624083" y="923109"/>
            <a:ext cx="5696100" cy="3953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The Main reason for selecting these datasets were as follows: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The RAVDESS is a validated multimodal database of emotional speech and song.  It consists of 24 professional actors, vocalizing lexically matched statements in neutral North American accent and it has 8 different emotions in the dataset.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CREMA-D consists of 7,442 clips of 91 actors from diverse ethnic background Categorized in 6 different emotions.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SAVEE has recordings from 7 different male actors, with 480 British utterance in total distributed over 7 different emotions (Common, Anger, Disgust, Fear, Happiness, Sadness, Surprise, Neutral).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TESS consists is a collection of Audio clips of 2 women expressing 7 different emotions (anger, disgust, fear, happiness, pleasant surprise, sadness, and neutral)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4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028498" y="224221"/>
            <a:ext cx="6337736" cy="698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Loading &amp; Transformation :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624083" y="923109"/>
            <a:ext cx="5696100" cy="753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400" dirty="0"/>
              <a:t>First task of the project was to Load the data and unify all the datasets into a single format to load that into a </a:t>
            </a:r>
            <a:r>
              <a:rPr lang="en-US" sz="1400" dirty="0" err="1"/>
              <a:t>dataframe</a:t>
            </a:r>
            <a:r>
              <a:rPr lang="en-US" sz="1400" dirty="0"/>
              <a:t>. Below Images will show the code I used to achieve that task: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39906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6A934D-5505-444C-3077-696B3FDE1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083" y="1970740"/>
            <a:ext cx="3024341" cy="24689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5D707B-D43B-3488-8D54-05D21E909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583" y="1970740"/>
            <a:ext cx="2941114" cy="24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4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514341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Loading &amp; Transformation </a:t>
            </a:r>
            <a:r>
              <a:rPr lang="en" dirty="0"/>
              <a:t>: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F62C2-A34A-1C3C-D066-324754E60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29" y="1928779"/>
            <a:ext cx="3338705" cy="2802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607B6A-B460-1FFC-591B-5529F1DA8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563" y="1928778"/>
            <a:ext cx="3338704" cy="280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7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596054" y="224221"/>
            <a:ext cx="5770179" cy="698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 :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624082" y="923109"/>
            <a:ext cx="2928883" cy="411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After merging all the datasets successfully, it was time to visualize the data that I gathered to identify some features or relationships.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To check the number of sample I had for different emotions I plotted a bar graph.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To gain some more insights from the data I plotted wavelengths and </a:t>
            </a:r>
            <a:r>
              <a:rPr lang="en-US" sz="1400" dirty="0" err="1"/>
              <a:t>spectograms</a:t>
            </a:r>
            <a:r>
              <a:rPr lang="en-US" sz="1400" dirty="0"/>
              <a:t> of different emotions. So a spectrogram is visual representation of frequencies as they vary with time.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39906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54840-5C94-6323-1D59-34C36AF6B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423" y="993832"/>
            <a:ext cx="2870986" cy="1714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DBA705-3F89-2C05-D523-F67793D55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949" y="2914985"/>
            <a:ext cx="2870986" cy="19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8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542677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 :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360;p14">
            <a:extLst>
              <a:ext uri="{FF2B5EF4-FFF2-40B4-BE49-F238E27FC236}">
                <a16:creationId xmlns:a16="http://schemas.microsoft.com/office/drawing/2014/main" id="{8F894D50-2F0B-274F-738D-7194FFA42949}"/>
              </a:ext>
            </a:extLst>
          </p:cNvPr>
          <p:cNvSpPr txBox="1">
            <a:spLocks/>
          </p:cNvSpPr>
          <p:nvPr/>
        </p:nvSpPr>
        <p:spPr>
          <a:xfrm>
            <a:off x="1746713" y="1128109"/>
            <a:ext cx="5155079" cy="56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Few more plots of </a:t>
            </a:r>
            <a:r>
              <a:rPr lang="en-US" sz="1400" dirty="0"/>
              <a:t>wavelengths and spectrograms:</a:t>
            </a: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3DCC8-9372-9CE9-ABBE-B520048C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4" y="2176239"/>
            <a:ext cx="2702923" cy="2423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CF9DA-CBE2-FAC3-9A86-8D6AC851E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99" y="2176239"/>
            <a:ext cx="2920004" cy="2423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6C62F5-EC30-41DD-5831-69C5DD0B8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790" y="2176239"/>
            <a:ext cx="2797389" cy="24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6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24082" y="224221"/>
            <a:ext cx="5770179" cy="698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Augmentation :</a:t>
            </a: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624082" y="923109"/>
            <a:ext cx="5535449" cy="411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b="0" i="0" dirty="0">
                <a:effectLst/>
                <a:latin typeface="Inter" panose="020B0502030000000004" pitchFamily="34" charset="0"/>
              </a:rPr>
              <a:t>Data augmentation is the process by which we create new synthetic data samples by adding small perturbations on our initial training set.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 panose="020B050203000000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 panose="020B0502030000000004" pitchFamily="34" charset="0"/>
              </a:rPr>
              <a:t>To generate syntactic data for audio, we can apply noise injection, shifting time, changing pitch and speed.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 panose="020B050203000000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 panose="020B0502030000000004" pitchFamily="34" charset="0"/>
              </a:rPr>
              <a:t>The objective is to make our model invariant to those perturbations and enhance its ability to generalize.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Inter" panose="020B05020300000000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 panose="020B0502030000000004" pitchFamily="34" charset="0"/>
              </a:rPr>
              <a:t>In order to this to work adding the perturbations must conserve the same label as the original training sample.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 panose="020B05020300000000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39906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542677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Augmentation :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Google Shape;360;p14">
            <a:extLst>
              <a:ext uri="{FF2B5EF4-FFF2-40B4-BE49-F238E27FC236}">
                <a16:creationId xmlns:a16="http://schemas.microsoft.com/office/drawing/2014/main" id="{8F894D50-2F0B-274F-738D-7194FFA42949}"/>
              </a:ext>
            </a:extLst>
          </p:cNvPr>
          <p:cNvSpPr txBox="1">
            <a:spLocks/>
          </p:cNvSpPr>
          <p:nvPr/>
        </p:nvSpPr>
        <p:spPr>
          <a:xfrm>
            <a:off x="1746713" y="1128109"/>
            <a:ext cx="5155079" cy="781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Here I’ve added some audio files and their wave plots to show how I have augmented the original audio in order to get more samples for my project:</a:t>
            </a: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Normal">
            <a:hlinkClick r:id="" action="ppaction://media"/>
            <a:extLst>
              <a:ext uri="{FF2B5EF4-FFF2-40B4-BE49-F238E27FC236}">
                <a16:creationId xmlns:a16="http://schemas.microsoft.com/office/drawing/2014/main" id="{88E31913-BBD9-16CE-01F5-559D20453E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74263" y="2838012"/>
            <a:ext cx="465576" cy="4655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C54FC-1482-65A5-2392-B02398E45F16}"/>
              </a:ext>
            </a:extLst>
          </p:cNvPr>
          <p:cNvSpPr txBox="1"/>
          <p:nvPr/>
        </p:nvSpPr>
        <p:spPr>
          <a:xfrm>
            <a:off x="399202" y="2412171"/>
            <a:ext cx="1611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Muli"/>
                <a:sym typeface="Muli"/>
              </a:rPr>
              <a:t>Normal Voice: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99691-9EDD-00B5-4A21-AF91750F96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479" y="3506435"/>
            <a:ext cx="2480898" cy="999443"/>
          </a:xfrm>
          <a:prstGeom prst="rect">
            <a:avLst/>
          </a:prstGeom>
        </p:spPr>
      </p:pic>
      <p:pic>
        <p:nvPicPr>
          <p:cNvPr id="9" name="Injecting Noise">
            <a:hlinkClick r:id="" action="ppaction://media"/>
            <a:extLst>
              <a:ext uri="{FF2B5EF4-FFF2-40B4-BE49-F238E27FC236}">
                <a16:creationId xmlns:a16="http://schemas.microsoft.com/office/drawing/2014/main" id="{9C6377ED-B11D-7F04-6607-9195C63D9C6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144963" y="2789952"/>
            <a:ext cx="427037" cy="4903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A60901-589E-6152-1912-C7D985917403}"/>
              </a:ext>
            </a:extLst>
          </p:cNvPr>
          <p:cNvSpPr txBox="1"/>
          <p:nvPr/>
        </p:nvSpPr>
        <p:spPr>
          <a:xfrm>
            <a:off x="3579769" y="2450200"/>
            <a:ext cx="148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Muli"/>
                <a:sym typeface="Muli"/>
              </a:rPr>
              <a:t>Injecting Noise: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175E52-09FF-9986-118C-0E436E968B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3939" y="3506434"/>
            <a:ext cx="2740626" cy="9994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5ED877-15CE-8BE5-26A9-8FF3CE4B5179}"/>
              </a:ext>
            </a:extLst>
          </p:cNvPr>
          <p:cNvSpPr txBox="1"/>
          <p:nvPr/>
        </p:nvSpPr>
        <p:spPr>
          <a:xfrm>
            <a:off x="7108497" y="2438619"/>
            <a:ext cx="13698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6DAEC"/>
                </a:solidFill>
                <a:latin typeface="Muli"/>
                <a:sym typeface="Muli"/>
              </a:rPr>
              <a:t>Stretching:</a:t>
            </a:r>
          </a:p>
        </p:txBody>
      </p:sp>
      <p:pic>
        <p:nvPicPr>
          <p:cNvPr id="15" name="Stretching">
            <a:hlinkClick r:id="" action="ppaction://media"/>
            <a:extLst>
              <a:ext uri="{FF2B5EF4-FFF2-40B4-BE49-F238E27FC236}">
                <a16:creationId xmlns:a16="http://schemas.microsoft.com/office/drawing/2014/main" id="{8FF139E0-E025-C89D-D3DD-DF1DC9B8F15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324912" y="2789952"/>
            <a:ext cx="456247" cy="4903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3B82BB-7ED5-EE4F-B1B8-1AC83357DA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0133" y="3506434"/>
            <a:ext cx="2945803" cy="102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23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29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542677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Augmentation :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Google Shape;360;p14">
            <a:extLst>
              <a:ext uri="{FF2B5EF4-FFF2-40B4-BE49-F238E27FC236}">
                <a16:creationId xmlns:a16="http://schemas.microsoft.com/office/drawing/2014/main" id="{8F894D50-2F0B-274F-738D-7194FFA42949}"/>
              </a:ext>
            </a:extLst>
          </p:cNvPr>
          <p:cNvSpPr txBox="1">
            <a:spLocks/>
          </p:cNvSpPr>
          <p:nvPr/>
        </p:nvSpPr>
        <p:spPr>
          <a:xfrm>
            <a:off x="1746713" y="1128109"/>
            <a:ext cx="5155079" cy="781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Here I’ve added some audio files and their wave plots to show how I have augmented the original audio in order to get more samples for my project:</a:t>
            </a: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C54FC-1482-65A5-2392-B02398E45F16}"/>
              </a:ext>
            </a:extLst>
          </p:cNvPr>
          <p:cNvSpPr txBox="1"/>
          <p:nvPr/>
        </p:nvSpPr>
        <p:spPr>
          <a:xfrm>
            <a:off x="1303092" y="2396545"/>
            <a:ext cx="1611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Muli"/>
                <a:sym typeface="Muli"/>
              </a:rPr>
              <a:t>Shifting: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60901-589E-6152-1912-C7D985917403}"/>
              </a:ext>
            </a:extLst>
          </p:cNvPr>
          <p:cNvSpPr txBox="1"/>
          <p:nvPr/>
        </p:nvSpPr>
        <p:spPr>
          <a:xfrm>
            <a:off x="6179939" y="2396545"/>
            <a:ext cx="148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Muli"/>
                <a:sym typeface="Muli"/>
              </a:rPr>
              <a:t>Pitch: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175E52-09FF-9986-118C-0E436E968B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9625" y="3471399"/>
            <a:ext cx="3721272" cy="1204428"/>
          </a:xfrm>
          <a:prstGeom prst="rect">
            <a:avLst/>
          </a:prstGeom>
        </p:spPr>
      </p:pic>
      <p:pic>
        <p:nvPicPr>
          <p:cNvPr id="5" name="Shifting">
            <a:hlinkClick r:id="" action="ppaction://media"/>
            <a:extLst>
              <a:ext uri="{FF2B5EF4-FFF2-40B4-BE49-F238E27FC236}">
                <a16:creationId xmlns:a16="http://schemas.microsoft.com/office/drawing/2014/main" id="{7FB83E4C-43DE-37A5-76A5-D1B11FC57F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583942" y="2849017"/>
            <a:ext cx="427037" cy="442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04F887-CDF5-F73C-0AD7-6CE332C6D1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700" y="3471398"/>
            <a:ext cx="3652507" cy="1204427"/>
          </a:xfrm>
          <a:prstGeom prst="rect">
            <a:avLst/>
          </a:prstGeom>
        </p:spPr>
      </p:pic>
      <p:pic>
        <p:nvPicPr>
          <p:cNvPr id="10" name="Pitch">
            <a:hlinkClick r:id="" action="ppaction://media"/>
            <a:extLst>
              <a:ext uri="{FF2B5EF4-FFF2-40B4-BE49-F238E27FC236}">
                <a16:creationId xmlns:a16="http://schemas.microsoft.com/office/drawing/2014/main" id="{E00FC8A4-5EBD-E38D-8C95-4AC6FBE31B1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354001" y="2806994"/>
            <a:ext cx="485374" cy="44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3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3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23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830</Words>
  <Application>Microsoft Office PowerPoint</Application>
  <PresentationFormat>On-screen Show (16:9)</PresentationFormat>
  <Paragraphs>89</Paragraphs>
  <Slides>13</Slides>
  <Notes>13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Helvetica Neue</vt:lpstr>
      <vt:lpstr>Inter</vt:lpstr>
      <vt:lpstr>Muli</vt:lpstr>
      <vt:lpstr>Nixie One</vt:lpstr>
      <vt:lpstr>Imogen template</vt:lpstr>
      <vt:lpstr>Data and Project Goals</vt:lpstr>
      <vt:lpstr>Data Selection :</vt:lpstr>
      <vt:lpstr>Data Loading &amp; Transformation :</vt:lpstr>
      <vt:lpstr>Data Loading &amp; Transformation :</vt:lpstr>
      <vt:lpstr>Data Visualization :</vt:lpstr>
      <vt:lpstr>Data Visualization :</vt:lpstr>
      <vt:lpstr>Data Augmentation :</vt:lpstr>
      <vt:lpstr>Data Augmentation :</vt:lpstr>
      <vt:lpstr>Data Augmentation :</vt:lpstr>
      <vt:lpstr>Feature Selection:</vt:lpstr>
      <vt:lpstr>Feature Selection:</vt:lpstr>
      <vt:lpstr>Feature Selection: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 (SER)</dc:title>
  <dc:creator>Yash Kasundra</dc:creator>
  <cp:lastModifiedBy>Yash Kasundra</cp:lastModifiedBy>
  <cp:revision>11</cp:revision>
  <dcterms:modified xsi:type="dcterms:W3CDTF">2022-08-29T03:42:49Z</dcterms:modified>
</cp:coreProperties>
</file>