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89" r:id="rId3"/>
    <p:sldId id="305" r:id="rId4"/>
    <p:sldId id="306" r:id="rId5"/>
    <p:sldId id="290" r:id="rId6"/>
    <p:sldId id="307" r:id="rId7"/>
    <p:sldId id="291" r:id="rId8"/>
    <p:sldId id="288" r:id="rId9"/>
    <p:sldId id="301" r:id="rId10"/>
    <p:sldId id="308" r:id="rId11"/>
    <p:sldId id="311" r:id="rId12"/>
    <p:sldId id="310" r:id="rId13"/>
    <p:sldId id="304" r:id="rId14"/>
    <p:sldId id="309" r:id="rId15"/>
    <p:sldId id="292" r:id="rId16"/>
    <p:sldId id="303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7" autoAdjust="0"/>
  </p:normalViewPr>
  <p:slideViewPr>
    <p:cSldViewPr snapToGrid="0">
      <p:cViewPr>
        <p:scale>
          <a:sx n="106" d="100"/>
          <a:sy n="106" d="100"/>
        </p:scale>
        <p:origin x="78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63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6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2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1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29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0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90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3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8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5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4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42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26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301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Analysis</a:t>
            </a:r>
            <a:endParaRPr dirty="0"/>
          </a:p>
        </p:txBody>
      </p:sp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2D4C0E5-45CF-35D6-43E5-95A1F53816E6}"/>
              </a:ext>
            </a:extLst>
          </p:cNvPr>
          <p:cNvSpPr txBox="1">
            <a:spLocks/>
          </p:cNvSpPr>
          <p:nvPr/>
        </p:nvSpPr>
        <p:spPr>
          <a:xfrm>
            <a:off x="5973927" y="3510570"/>
            <a:ext cx="3251707" cy="7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By : Yash Kasundra</a:t>
            </a:r>
          </a:p>
          <a:p>
            <a:r>
              <a:rPr lang="en-US" sz="2000" dirty="0"/>
              <a:t>A1838670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6054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Creation: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38095" y="923109"/>
            <a:ext cx="5444359" cy="58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few models that I tested but few of these were underfitting or overfitting thus I didn’t use them in the end.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ABAC5-495A-F449-7C28-541CC9A1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10" y="1558800"/>
            <a:ext cx="4140782" cy="2877402"/>
          </a:xfrm>
          <a:prstGeom prst="rect">
            <a:avLst/>
          </a:prstGeom>
        </p:spPr>
      </p:pic>
      <p:sp>
        <p:nvSpPr>
          <p:cNvPr id="4" name="Google Shape;360;p14">
            <a:extLst>
              <a:ext uri="{FF2B5EF4-FFF2-40B4-BE49-F238E27FC236}">
                <a16:creationId xmlns:a16="http://schemas.microsoft.com/office/drawing/2014/main" id="{1FBEF35E-6F17-00EA-F448-A06551E90B61}"/>
              </a:ext>
            </a:extLst>
          </p:cNvPr>
          <p:cNvSpPr txBox="1">
            <a:spLocks/>
          </p:cNvSpPr>
          <p:nvPr/>
        </p:nvSpPr>
        <p:spPr>
          <a:xfrm>
            <a:off x="3783934" y="4518083"/>
            <a:ext cx="3152679" cy="4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en-US" dirty="0"/>
              <a:t>LSTM Model (Underfit)</a:t>
            </a:r>
          </a:p>
        </p:txBody>
      </p:sp>
    </p:spTree>
    <p:extLst>
      <p:ext uri="{BB962C8B-B14F-4D97-AF65-F5344CB8AC3E}">
        <p14:creationId xmlns:p14="http://schemas.microsoft.com/office/powerpoint/2010/main" val="98160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213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Model Architecture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500B4-A1CA-4850-39D3-70F69537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00" y="1576800"/>
            <a:ext cx="3964262" cy="331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DA0F3-A28A-5BF3-5A75-02C1CCCC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2" y="1576800"/>
            <a:ext cx="3623112" cy="3315600"/>
          </a:xfrm>
          <a:prstGeom prst="rect">
            <a:avLst/>
          </a:prstGeom>
        </p:spPr>
      </p:pic>
      <p:sp>
        <p:nvSpPr>
          <p:cNvPr id="8" name="Google Shape;360;p14">
            <a:extLst>
              <a:ext uri="{FF2B5EF4-FFF2-40B4-BE49-F238E27FC236}">
                <a16:creationId xmlns:a16="http://schemas.microsoft.com/office/drawing/2014/main" id="{C34F451F-451D-F96F-F90A-FA50BF6BA515}"/>
              </a:ext>
            </a:extLst>
          </p:cNvPr>
          <p:cNvSpPr txBox="1">
            <a:spLocks/>
          </p:cNvSpPr>
          <p:nvPr/>
        </p:nvSpPr>
        <p:spPr>
          <a:xfrm>
            <a:off x="2423134" y="1045255"/>
            <a:ext cx="5313266" cy="4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en-US" dirty="0"/>
              <a:t>Different CNN architecture, both of these models were overfitting</a:t>
            </a:r>
          </a:p>
        </p:txBody>
      </p:sp>
    </p:spTree>
    <p:extLst>
      <p:ext uri="{BB962C8B-B14F-4D97-AF65-F5344CB8AC3E}">
        <p14:creationId xmlns:p14="http://schemas.microsoft.com/office/powerpoint/2010/main" val="11494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6054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38095" y="923109"/>
            <a:ext cx="5444359" cy="58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testing out different hyper-parameters, I found my optimal options and this is my final model that I created.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B8D7-2A6B-AA7D-97D7-F7C6D465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34" y="1676400"/>
            <a:ext cx="4400931" cy="30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213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Model Architecture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54E4C-ED61-CD9D-F296-E848541C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992" y="926248"/>
            <a:ext cx="3722470" cy="4003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3D401-FC79-43CB-EF7D-B2323EDC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38" y="2779200"/>
            <a:ext cx="4470136" cy="11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213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Loss Curves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4B10D-78F4-E232-814B-A85BE941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4" y="923109"/>
            <a:ext cx="4142747" cy="39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24082" y="143159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&amp; Evaluation :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2" y="847509"/>
            <a:ext cx="5535449" cy="1229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image shows the predictions done on test set using the latest model’s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numbers from </a:t>
            </a:r>
            <a:r>
              <a:rPr lang="en-US" dirty="0" err="1"/>
              <a:t>y_pred</a:t>
            </a:r>
            <a:r>
              <a:rPr lang="en-US" dirty="0"/>
              <a:t> and </a:t>
            </a:r>
            <a:r>
              <a:rPr lang="en-US" dirty="0" err="1"/>
              <a:t>y_check</a:t>
            </a:r>
            <a:r>
              <a:rPr lang="en-US" dirty="0"/>
              <a:t>, each number signify different emotion.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B8449-A9F7-AE27-983C-B9E51B2E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67" y="2185087"/>
            <a:ext cx="5604808" cy="27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448910" y="255338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/>
              <a:t>Evaluation Metric </a:t>
            </a:r>
            <a:r>
              <a:rPr lang="en-US" sz="36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C654F-5CA1-54A3-BF39-ECB4EA00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46" y="964737"/>
            <a:ext cx="4465707" cy="4026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16BE6-AA6C-F1BA-84B0-1A75D6D5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2" y="2293200"/>
            <a:ext cx="413150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7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You!!!</a:t>
            </a:r>
            <a:endParaRPr dirty="0"/>
          </a:p>
        </p:txBody>
      </p:sp>
      <p:sp>
        <p:nvSpPr>
          <p:cNvPr id="2" name="Google Shape;337;p11">
            <a:extLst>
              <a:ext uri="{FF2B5EF4-FFF2-40B4-BE49-F238E27FC236}">
                <a16:creationId xmlns:a16="http://schemas.microsoft.com/office/drawing/2014/main" id="{42D4C0E5-45CF-35D6-43E5-95A1F53816E6}"/>
              </a:ext>
            </a:extLst>
          </p:cNvPr>
          <p:cNvSpPr txBox="1">
            <a:spLocks/>
          </p:cNvSpPr>
          <p:nvPr/>
        </p:nvSpPr>
        <p:spPr>
          <a:xfrm>
            <a:off x="5973927" y="3510570"/>
            <a:ext cx="3251707" cy="7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/>
              <a:t>By : Yash Kasundra</a:t>
            </a:r>
          </a:p>
          <a:p>
            <a:r>
              <a:rPr lang="en-US" sz="2000" dirty="0"/>
              <a:t>A1838670</a:t>
            </a:r>
          </a:p>
        </p:txBody>
      </p:sp>
    </p:spTree>
    <p:extLst>
      <p:ext uri="{BB962C8B-B14F-4D97-AF65-F5344CB8AC3E}">
        <p14:creationId xmlns:p14="http://schemas.microsoft.com/office/powerpoint/2010/main" val="405023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476575" y="451945"/>
            <a:ext cx="5638800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: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24083" y="1072800"/>
            <a:ext cx="5002924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4 different functions to load data into data frames from all 4 different datasets.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7BE18-694F-24D3-3E75-6770FBF2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46" y="1769496"/>
            <a:ext cx="3483596" cy="2510904"/>
          </a:xfrm>
          <a:prstGeom prst="rect">
            <a:avLst/>
          </a:prstGeom>
        </p:spPr>
      </p:pic>
      <p:sp>
        <p:nvSpPr>
          <p:cNvPr id="6" name="Google Shape;360;p14">
            <a:extLst>
              <a:ext uri="{FF2B5EF4-FFF2-40B4-BE49-F238E27FC236}">
                <a16:creationId xmlns:a16="http://schemas.microsoft.com/office/drawing/2014/main" id="{6EAC84C2-8EA9-5601-CC4C-E8CC6979C75A}"/>
              </a:ext>
            </a:extLst>
          </p:cNvPr>
          <p:cNvSpPr txBox="1">
            <a:spLocks/>
          </p:cNvSpPr>
          <p:nvPr/>
        </p:nvSpPr>
        <p:spPr>
          <a:xfrm>
            <a:off x="2624083" y="4372955"/>
            <a:ext cx="5002924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loading all 4 data frames we merged the data into single data frame for further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704054" y="70086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Data Visualization</a:t>
            </a:r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423D72BB-2987-B178-D327-430DB0CFF4AE}"/>
              </a:ext>
            </a:extLst>
          </p:cNvPr>
          <p:cNvSpPr txBox="1">
            <a:spLocks/>
          </p:cNvSpPr>
          <p:nvPr/>
        </p:nvSpPr>
        <p:spPr>
          <a:xfrm>
            <a:off x="2596054" y="779485"/>
            <a:ext cx="5002924" cy="98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Plotted few graphs to find the count of all emotions.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And to further understand different emotions also plotted wavelength plots as well as spectrogram plots.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6823-A50A-A006-96FC-3326AD94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2" y="2426399"/>
            <a:ext cx="2403642" cy="2124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26D7E-86F4-A53E-F797-44A9E4D8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13" y="2094444"/>
            <a:ext cx="5002924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213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Data Visualization</a:t>
            </a:r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423D72BB-2987-B178-D327-430DB0CFF4AE}"/>
              </a:ext>
            </a:extLst>
          </p:cNvPr>
          <p:cNvSpPr txBox="1">
            <a:spLocks/>
          </p:cNvSpPr>
          <p:nvPr/>
        </p:nvSpPr>
        <p:spPr>
          <a:xfrm>
            <a:off x="2596054" y="923108"/>
            <a:ext cx="5002924" cy="8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 of the </a:t>
            </a:r>
            <a:r>
              <a:rPr lang="en-US" dirty="0" err="1"/>
              <a:t>waveplot</a:t>
            </a:r>
            <a:r>
              <a:rPr lang="en-US" dirty="0"/>
              <a:t> and spectrogram plot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50A4-084C-C1AA-8CA8-F6A1AF4C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11" y="1337076"/>
            <a:ext cx="4545589" cy="35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" name="Google Shape;359;p14">
            <a:extLst>
              <a:ext uri="{FF2B5EF4-FFF2-40B4-BE49-F238E27FC236}">
                <a16:creationId xmlns:a16="http://schemas.microsoft.com/office/drawing/2014/main" id="{D697A6AE-F774-041B-D61D-4D099C912099}"/>
              </a:ext>
            </a:extLst>
          </p:cNvPr>
          <p:cNvSpPr txBox="1">
            <a:spLocks/>
          </p:cNvSpPr>
          <p:nvPr/>
        </p:nvSpPr>
        <p:spPr>
          <a:xfrm>
            <a:off x="2527264" y="246223"/>
            <a:ext cx="5638800" cy="69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Data Augmentation:</a:t>
            </a:r>
          </a:p>
        </p:txBody>
      </p:sp>
      <p:sp>
        <p:nvSpPr>
          <p:cNvPr id="7" name="Google Shape;360;p14">
            <a:extLst>
              <a:ext uri="{FF2B5EF4-FFF2-40B4-BE49-F238E27FC236}">
                <a16:creationId xmlns:a16="http://schemas.microsoft.com/office/drawing/2014/main" id="{51F7DAB5-3C16-D0C5-874F-F971D01F7519}"/>
              </a:ext>
            </a:extLst>
          </p:cNvPr>
          <p:cNvSpPr txBox="1">
            <a:spLocks/>
          </p:cNvSpPr>
          <p:nvPr/>
        </p:nvSpPr>
        <p:spPr>
          <a:xfrm>
            <a:off x="2466065" y="739911"/>
            <a:ext cx="5699999" cy="108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previous graphs, I found the need to </a:t>
            </a:r>
            <a:r>
              <a:rPr lang="en-US" dirty="0" err="1"/>
              <a:t>upsample</a:t>
            </a:r>
            <a:r>
              <a:rPr lang="en-US" dirty="0"/>
              <a:t> few emotions. Thus, I research different techniques to achieve that result and found voice can be </a:t>
            </a:r>
            <a:r>
              <a:rPr lang="en-US" dirty="0" err="1"/>
              <a:t>upsampled</a:t>
            </a:r>
            <a:r>
              <a:rPr lang="en-US" dirty="0"/>
              <a:t> using these techniques mentioned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added a description so that anyone could understand the usage of these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F7B85-6000-2121-9825-3755E637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77" y="1911600"/>
            <a:ext cx="3959823" cy="31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213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Data Augmentation</a:t>
            </a:r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423D72BB-2987-B178-D327-430DB0CFF4AE}"/>
              </a:ext>
            </a:extLst>
          </p:cNvPr>
          <p:cNvSpPr txBox="1">
            <a:spLocks/>
          </p:cNvSpPr>
          <p:nvPr/>
        </p:nvSpPr>
        <p:spPr>
          <a:xfrm>
            <a:off x="2596054" y="923109"/>
            <a:ext cx="5002924" cy="40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Few Examples of different augmentation techniques used.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93027-BB4A-D74A-FC44-D722CC7B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2365110"/>
            <a:ext cx="3513777" cy="2108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E3F6B-2689-A7AE-6EB1-959C5DF12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96" y="1270801"/>
            <a:ext cx="3596504" cy="1882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15551-ECAC-C053-1781-CACD47A24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97" y="3254400"/>
            <a:ext cx="3596503" cy="180982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01BF36-FB44-7DA2-012E-5632D27CDE89}"/>
              </a:ext>
            </a:extLst>
          </p:cNvPr>
          <p:cNvSpPr/>
          <p:nvPr/>
        </p:nvSpPr>
        <p:spPr>
          <a:xfrm rot="20097927">
            <a:off x="3949201" y="2722729"/>
            <a:ext cx="522000" cy="33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13269B-4582-70D1-9DB6-3B519A37DD94}"/>
              </a:ext>
            </a:extLst>
          </p:cNvPr>
          <p:cNvSpPr/>
          <p:nvPr/>
        </p:nvSpPr>
        <p:spPr>
          <a:xfrm rot="1649366">
            <a:off x="3950712" y="3163129"/>
            <a:ext cx="522000" cy="33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96054" y="224221"/>
            <a:ext cx="5770179" cy="698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Extraction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38095" y="923109"/>
            <a:ext cx="5444359" cy="58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again provided description about the working of different features and how one’s I selected are better fit for this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39906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314BD-30EC-A601-2872-89D72777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738" y="1558248"/>
            <a:ext cx="2735861" cy="35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596054" y="159710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200" dirty="0"/>
              <a:t>Feature Extraction</a:t>
            </a:r>
            <a:r>
              <a:rPr lang="en-US" sz="3600" dirty="0"/>
              <a:t> :</a:t>
            </a:r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B175CE9C-4FCF-2D28-6C3C-9F29F7C57FB6}"/>
              </a:ext>
            </a:extLst>
          </p:cNvPr>
          <p:cNvSpPr txBox="1">
            <a:spLocks/>
          </p:cNvSpPr>
          <p:nvPr/>
        </p:nvSpPr>
        <p:spPr>
          <a:xfrm>
            <a:off x="1829254" y="901509"/>
            <a:ext cx="2454661" cy="27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Again I put in a lot of effort to create this function, where we extract  these 5 features from our data : Zero Crossing Rate, </a:t>
            </a:r>
            <a:r>
              <a:rPr lang="en-US" dirty="0" err="1"/>
              <a:t>Chroma_stft</a:t>
            </a:r>
            <a:r>
              <a:rPr lang="en-US" dirty="0"/>
              <a:t>, MFCC, RMS(root mean square) value, </a:t>
            </a:r>
            <a:r>
              <a:rPr lang="en-US" dirty="0" err="1"/>
              <a:t>MelSpectogram</a:t>
            </a:r>
            <a:r>
              <a:rPr lang="en-US" dirty="0"/>
              <a:t> to train our model.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41A0C-7B97-8A36-28CC-4A9D60A2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14" y="799201"/>
            <a:ext cx="3877947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6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BDC54A5A-8FCB-9736-8C18-19F4A7F3F86D}"/>
              </a:ext>
            </a:extLst>
          </p:cNvPr>
          <p:cNvSpPr txBox="1">
            <a:spLocks/>
          </p:cNvSpPr>
          <p:nvPr/>
        </p:nvSpPr>
        <p:spPr>
          <a:xfrm>
            <a:off x="2448910" y="255338"/>
            <a:ext cx="6001408" cy="7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 dirty="0"/>
              <a:t>Data Preparation:</a:t>
            </a:r>
          </a:p>
        </p:txBody>
      </p:sp>
      <p:sp>
        <p:nvSpPr>
          <p:cNvPr id="2" name="Google Shape;360;p14">
            <a:extLst>
              <a:ext uri="{FF2B5EF4-FFF2-40B4-BE49-F238E27FC236}">
                <a16:creationId xmlns:a16="http://schemas.microsoft.com/office/drawing/2014/main" id="{FED654D7-59CF-E8D3-FAA9-9ACEAF80C30F}"/>
              </a:ext>
            </a:extLst>
          </p:cNvPr>
          <p:cNvSpPr txBox="1">
            <a:spLocks/>
          </p:cNvSpPr>
          <p:nvPr/>
        </p:nvSpPr>
        <p:spPr>
          <a:xfrm>
            <a:off x="1351562" y="1235365"/>
            <a:ext cx="3183886" cy="3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Now we have successfully converted the voice signals into numerical data with help from feature extraction code.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But it is still not ready to be passed into our neural network models yet.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Now, I have some raw data which needed to be normalized and thus I used </a:t>
            </a:r>
            <a:r>
              <a:rPr lang="en-US" sz="1300" dirty="0" err="1"/>
              <a:t>oneHotEncoder</a:t>
            </a:r>
            <a:r>
              <a:rPr lang="en-US" sz="1300" dirty="0"/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After normalizing, I created train-test split.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I applied </a:t>
            </a:r>
            <a:r>
              <a:rPr lang="en-US" sz="1300" dirty="0" err="1"/>
              <a:t>StandardScaler</a:t>
            </a:r>
            <a:r>
              <a:rPr lang="en-US" sz="1300" dirty="0"/>
              <a:t> method to remove mean and scale each feature to unit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EC111-CD27-CDAA-6D2B-4D25E6A3F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48" y="901920"/>
            <a:ext cx="445808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3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428</Words>
  <Application>Microsoft Office PowerPoint</Application>
  <PresentationFormat>On-screen Show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Muli</vt:lpstr>
      <vt:lpstr>Nixie One</vt:lpstr>
      <vt:lpstr>Imogen template</vt:lpstr>
      <vt:lpstr>Final Analysis</vt:lpstr>
      <vt:lpstr>Data Preparation :</vt:lpstr>
      <vt:lpstr>PowerPoint Presentation</vt:lpstr>
      <vt:lpstr>PowerPoint Presentation</vt:lpstr>
      <vt:lpstr>PowerPoint Presentation</vt:lpstr>
      <vt:lpstr>PowerPoint Presentation</vt:lpstr>
      <vt:lpstr>Feature Extraction :</vt:lpstr>
      <vt:lpstr>PowerPoint Presentation</vt:lpstr>
      <vt:lpstr>PowerPoint Presentation</vt:lpstr>
      <vt:lpstr>Model Creation:</vt:lpstr>
      <vt:lpstr>PowerPoint Presentation</vt:lpstr>
      <vt:lpstr>Final Model:</vt:lpstr>
      <vt:lpstr>PowerPoint Presentation</vt:lpstr>
      <vt:lpstr>PowerPoint Presentation</vt:lpstr>
      <vt:lpstr>Prediction &amp; Evaluation :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(SER)</dc:title>
  <dc:creator>Yash Kasundra</dc:creator>
  <cp:lastModifiedBy>Yash Kasundra</cp:lastModifiedBy>
  <cp:revision>34</cp:revision>
  <dcterms:modified xsi:type="dcterms:W3CDTF">2022-10-22T05:49:48Z</dcterms:modified>
</cp:coreProperties>
</file>