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5"/>
  </p:notesMasterIdLst>
  <p:sldIdLst>
    <p:sldId id="256" r:id="rId2"/>
    <p:sldId id="289" r:id="rId3"/>
    <p:sldId id="299" r:id="rId4"/>
    <p:sldId id="290" r:id="rId5"/>
    <p:sldId id="291" r:id="rId6"/>
    <p:sldId id="288" r:id="rId7"/>
    <p:sldId id="301" r:id="rId8"/>
    <p:sldId id="300" r:id="rId9"/>
    <p:sldId id="304" r:id="rId10"/>
    <p:sldId id="302" r:id="rId11"/>
    <p:sldId id="292" r:id="rId12"/>
    <p:sldId id="303" r:id="rId13"/>
    <p:sldId id="29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77" autoAdjust="0"/>
  </p:normalViewPr>
  <p:slideViewPr>
    <p:cSldViewPr snapToGrid="0">
      <p:cViewPr>
        <p:scale>
          <a:sx n="109" d="100"/>
          <a:sy n="109" d="100"/>
        </p:scale>
        <p:origin x="69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753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705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90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63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68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61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38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20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261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68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81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3014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 &amp; Evaluation Metric</a:t>
            </a:r>
            <a:endParaRPr dirty="0"/>
          </a:p>
        </p:txBody>
      </p:sp>
      <p:sp>
        <p:nvSpPr>
          <p:cNvPr id="2" name="Google Shape;337;p11">
            <a:extLst>
              <a:ext uri="{FF2B5EF4-FFF2-40B4-BE49-F238E27FC236}">
                <a16:creationId xmlns:a16="http://schemas.microsoft.com/office/drawing/2014/main" id="{42D4C0E5-45CF-35D6-43E5-95A1F53816E6}"/>
              </a:ext>
            </a:extLst>
          </p:cNvPr>
          <p:cNvSpPr txBox="1">
            <a:spLocks/>
          </p:cNvSpPr>
          <p:nvPr/>
        </p:nvSpPr>
        <p:spPr>
          <a:xfrm>
            <a:off x="5973927" y="3510570"/>
            <a:ext cx="3251707" cy="7916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r>
              <a:rPr lang="en-US" sz="2000" dirty="0"/>
              <a:t>By : Yash Kasundra</a:t>
            </a:r>
          </a:p>
          <a:p>
            <a:r>
              <a:rPr lang="en-US" sz="2000" dirty="0"/>
              <a:t>A1838670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12" name="Google Shape;359;p14">
            <a:extLst>
              <a:ext uri="{FF2B5EF4-FFF2-40B4-BE49-F238E27FC236}">
                <a16:creationId xmlns:a16="http://schemas.microsoft.com/office/drawing/2014/main" id="{BDC54A5A-8FCB-9736-8C18-19F4A7F3F86D}"/>
              </a:ext>
            </a:extLst>
          </p:cNvPr>
          <p:cNvSpPr txBox="1">
            <a:spLocks/>
          </p:cNvSpPr>
          <p:nvPr/>
        </p:nvSpPr>
        <p:spPr>
          <a:xfrm>
            <a:off x="2448910" y="255338"/>
            <a:ext cx="6001408" cy="709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200" dirty="0" err="1"/>
              <a:t>ReduceLRonPlateau</a:t>
            </a:r>
            <a:r>
              <a:rPr lang="en-US" sz="3200" dirty="0"/>
              <a:t> </a:t>
            </a:r>
            <a:r>
              <a:rPr lang="en-US" sz="3600" dirty="0"/>
              <a:t>:</a:t>
            </a:r>
          </a:p>
        </p:txBody>
      </p:sp>
      <p:sp>
        <p:nvSpPr>
          <p:cNvPr id="2" name="Google Shape;360;p14">
            <a:extLst>
              <a:ext uri="{FF2B5EF4-FFF2-40B4-BE49-F238E27FC236}">
                <a16:creationId xmlns:a16="http://schemas.microsoft.com/office/drawing/2014/main" id="{FED654D7-59CF-E8D3-FAA9-9ACEAF80C30F}"/>
              </a:ext>
            </a:extLst>
          </p:cNvPr>
          <p:cNvSpPr txBox="1">
            <a:spLocks/>
          </p:cNvSpPr>
          <p:nvPr/>
        </p:nvSpPr>
        <p:spPr>
          <a:xfrm>
            <a:off x="1538761" y="1098916"/>
            <a:ext cx="6848493" cy="1736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285750" indent="-285750">
              <a:buFont typeface="Arial" panose="020B0604020202020204" pitchFamily="34" charset="0"/>
              <a:buChar char="•"/>
            </a:pPr>
            <a:r>
              <a:rPr lang="en-US" sz="1200" dirty="0"/>
              <a:t>A large learning rate can miss the global minimum and in extreme cases can cause the model to diverge completely from the optimal solution. On the other hand, a small learning rate can stuck to a local minimum.</a:t>
            </a:r>
          </a:p>
          <a:p>
            <a:pPr marL="285750" indent="-285750">
              <a:buFont typeface="Arial" panose="020B0604020202020204" pitchFamily="34" charset="0"/>
              <a:buChar char="•"/>
            </a:pPr>
            <a:r>
              <a:rPr lang="en-US" sz="1200" dirty="0"/>
              <a:t>It is always a good practice to reduce the learning rate when a metric has stopped improving.</a:t>
            </a:r>
          </a:p>
          <a:p>
            <a:pPr marL="285750" indent="-285750">
              <a:buFont typeface="Arial" panose="020B0604020202020204" pitchFamily="34" charset="0"/>
              <a:buChar char="•"/>
            </a:pPr>
            <a:r>
              <a:rPr lang="en-US" sz="1200" dirty="0"/>
              <a:t>Models often benefit from reducing the learning rate by a factor of 2-10 once learning stagnates. This callback monitors a quantity and if no improvement is seen for a 'patience' number of epochs, the learning rate is reduced.</a:t>
            </a:r>
          </a:p>
        </p:txBody>
      </p:sp>
      <p:sp>
        <p:nvSpPr>
          <p:cNvPr id="6" name="Google Shape;360;p14">
            <a:extLst>
              <a:ext uri="{FF2B5EF4-FFF2-40B4-BE49-F238E27FC236}">
                <a16:creationId xmlns:a16="http://schemas.microsoft.com/office/drawing/2014/main" id="{3ABAB86D-D83C-81A7-1B3C-BF47A686E54B}"/>
              </a:ext>
            </a:extLst>
          </p:cNvPr>
          <p:cNvSpPr txBox="1">
            <a:spLocks/>
          </p:cNvSpPr>
          <p:nvPr/>
        </p:nvSpPr>
        <p:spPr>
          <a:xfrm>
            <a:off x="3521889" y="4674178"/>
            <a:ext cx="1901449" cy="770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spcBef>
                <a:spcPts val="0"/>
              </a:spcBef>
              <a:buNone/>
            </a:pPr>
            <a:r>
              <a:rPr lang="en-US" sz="1300" dirty="0"/>
              <a:t>Different Learning rates</a:t>
            </a:r>
          </a:p>
        </p:txBody>
      </p:sp>
      <p:pic>
        <p:nvPicPr>
          <p:cNvPr id="5" name="Picture 4">
            <a:extLst>
              <a:ext uri="{FF2B5EF4-FFF2-40B4-BE49-F238E27FC236}">
                <a16:creationId xmlns:a16="http://schemas.microsoft.com/office/drawing/2014/main" id="{136A4742-C85F-F8DB-3C2E-50BE09EB6E0A}"/>
              </a:ext>
            </a:extLst>
          </p:cNvPr>
          <p:cNvPicPr>
            <a:picLocks noChangeAspect="1"/>
          </p:cNvPicPr>
          <p:nvPr/>
        </p:nvPicPr>
        <p:blipFill>
          <a:blip r:embed="rId3"/>
          <a:stretch>
            <a:fillRect/>
          </a:stretch>
        </p:blipFill>
        <p:spPr>
          <a:xfrm>
            <a:off x="2266005" y="2835415"/>
            <a:ext cx="4940010" cy="1873797"/>
          </a:xfrm>
          <a:prstGeom prst="rect">
            <a:avLst/>
          </a:prstGeom>
        </p:spPr>
      </p:pic>
    </p:spTree>
    <p:extLst>
      <p:ext uri="{BB962C8B-B14F-4D97-AF65-F5344CB8AC3E}">
        <p14:creationId xmlns:p14="http://schemas.microsoft.com/office/powerpoint/2010/main" val="180106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624082" y="224221"/>
            <a:ext cx="5770179" cy="6988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Evaluation Metric :</a:t>
            </a:r>
          </a:p>
        </p:txBody>
      </p:sp>
      <p:sp>
        <p:nvSpPr>
          <p:cNvPr id="360" name="Google Shape;360;p14"/>
          <p:cNvSpPr txBox="1">
            <a:spLocks noGrp="1"/>
          </p:cNvSpPr>
          <p:nvPr>
            <p:ph type="subTitle" idx="1"/>
          </p:nvPr>
        </p:nvSpPr>
        <p:spPr>
          <a:xfrm>
            <a:off x="2624082" y="923109"/>
            <a:ext cx="5535449" cy="367691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a:t>For this project, I would mainly be using precision, recall and F1-Score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Precision: </a:t>
            </a:r>
            <a:r>
              <a:rPr lang="en-US" sz="1400" dirty="0">
                <a:effectLst/>
                <a:latin typeface="Calibri" panose="020F0502020204030204" pitchFamily="34" charset="0"/>
                <a:ea typeface="Calibri" panose="020F0502020204030204" pitchFamily="34" charset="0"/>
                <a:cs typeface="Times New Roman" panose="02020603050405020304" pitchFamily="18" charset="0"/>
              </a:rPr>
              <a:t>Precision is the ratio of correctly predicted positive observations to the total predicted positive observations.</a:t>
            </a: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Recall: </a:t>
            </a:r>
            <a:r>
              <a:rPr lang="en-US" sz="1400" dirty="0">
                <a:effectLst/>
                <a:latin typeface="Calibri" panose="020F0502020204030204" pitchFamily="34" charset="0"/>
                <a:ea typeface="Calibri" panose="020F0502020204030204" pitchFamily="34" charset="0"/>
                <a:cs typeface="Times New Roman" panose="02020603050405020304" pitchFamily="18" charset="0"/>
              </a:rPr>
              <a:t>It is also known as sensitivity because it is the ration of correctly predicted positive observation to all the observation in actual class.</a:t>
            </a: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F1 Score: </a:t>
            </a:r>
            <a:r>
              <a:rPr lang="en-US" sz="1400" dirty="0">
                <a:effectLst/>
                <a:latin typeface="Calibri" panose="020F0502020204030204" pitchFamily="34" charset="0"/>
                <a:ea typeface="Calibri" panose="020F0502020204030204" pitchFamily="34" charset="0"/>
                <a:cs typeface="Times New Roman" panose="02020603050405020304" pitchFamily="18" charset="0"/>
              </a:rPr>
              <a:t>F1 Score is the weighted average of Precision and Recall. Therefore, this score takes both false positives and false negatives into account.</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F1 score is a metric that combines both precision and recall.</a:t>
            </a:r>
            <a:endParaRPr lang="en-US" dirty="0"/>
          </a:p>
          <a:p>
            <a:pPr marL="285750" lvl="0" indent="-285750" algn="l" rtl="0">
              <a:spcBef>
                <a:spcPts val="0"/>
              </a:spcBef>
              <a:spcAft>
                <a:spcPts val="0"/>
              </a:spcAft>
              <a:buFont typeface="Arial" panose="020B0604020202020204" pitchFamily="34" charset="0"/>
              <a:buChar char="•"/>
            </a:pPr>
            <a:endParaRPr dirty="0"/>
          </a:p>
        </p:txBody>
      </p:sp>
      <p:sp>
        <p:nvSpPr>
          <p:cNvPr id="361" name="Google Shape;361;p14"/>
          <p:cNvSpPr txBox="1"/>
          <p:nvPr/>
        </p:nvSpPr>
        <p:spPr>
          <a:xfrm>
            <a:off x="39906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4</a:t>
            </a:r>
            <a:endParaRPr b="1" dirty="0">
              <a:solidFill>
                <a:srgbClr val="FFFFFF"/>
              </a:solidFill>
            </a:endParaRPr>
          </a:p>
        </p:txBody>
      </p:sp>
    </p:spTree>
    <p:extLst>
      <p:ext uri="{BB962C8B-B14F-4D97-AF65-F5344CB8AC3E}">
        <p14:creationId xmlns:p14="http://schemas.microsoft.com/office/powerpoint/2010/main" val="4929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12" name="Google Shape;359;p14">
            <a:extLst>
              <a:ext uri="{FF2B5EF4-FFF2-40B4-BE49-F238E27FC236}">
                <a16:creationId xmlns:a16="http://schemas.microsoft.com/office/drawing/2014/main" id="{BDC54A5A-8FCB-9736-8C18-19F4A7F3F86D}"/>
              </a:ext>
            </a:extLst>
          </p:cNvPr>
          <p:cNvSpPr txBox="1">
            <a:spLocks/>
          </p:cNvSpPr>
          <p:nvPr/>
        </p:nvSpPr>
        <p:spPr>
          <a:xfrm>
            <a:off x="2448910" y="255338"/>
            <a:ext cx="6001408" cy="709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200" dirty="0"/>
              <a:t>Evaluation Metric </a:t>
            </a:r>
            <a:r>
              <a:rPr lang="en-US" sz="3600" dirty="0"/>
              <a:t>:</a:t>
            </a:r>
          </a:p>
        </p:txBody>
      </p:sp>
      <p:pic>
        <p:nvPicPr>
          <p:cNvPr id="4" name="Picture 3">
            <a:extLst>
              <a:ext uri="{FF2B5EF4-FFF2-40B4-BE49-F238E27FC236}">
                <a16:creationId xmlns:a16="http://schemas.microsoft.com/office/drawing/2014/main" id="{ECFCDA86-E060-03C4-4FB5-449103F92A1C}"/>
              </a:ext>
            </a:extLst>
          </p:cNvPr>
          <p:cNvPicPr>
            <a:picLocks noChangeAspect="1"/>
          </p:cNvPicPr>
          <p:nvPr/>
        </p:nvPicPr>
        <p:blipFill>
          <a:blip r:embed="rId3"/>
          <a:stretch>
            <a:fillRect/>
          </a:stretch>
        </p:blipFill>
        <p:spPr>
          <a:xfrm>
            <a:off x="4200079" y="1110592"/>
            <a:ext cx="4767384" cy="2189656"/>
          </a:xfrm>
          <a:prstGeom prst="rect">
            <a:avLst/>
          </a:prstGeom>
        </p:spPr>
      </p:pic>
      <p:sp>
        <p:nvSpPr>
          <p:cNvPr id="8" name="Google Shape;360;p14">
            <a:extLst>
              <a:ext uri="{FF2B5EF4-FFF2-40B4-BE49-F238E27FC236}">
                <a16:creationId xmlns:a16="http://schemas.microsoft.com/office/drawing/2014/main" id="{060CEC7A-E211-7676-85AF-ED0A30D39C27}"/>
              </a:ext>
            </a:extLst>
          </p:cNvPr>
          <p:cNvSpPr txBox="1">
            <a:spLocks/>
          </p:cNvSpPr>
          <p:nvPr/>
        </p:nvSpPr>
        <p:spPr>
          <a:xfrm>
            <a:off x="911645" y="1355518"/>
            <a:ext cx="3120824" cy="355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285750" indent="-285750">
              <a:spcBef>
                <a:spcPts val="0"/>
              </a:spcBef>
              <a:buFont typeface="Arial" panose="020B0604020202020204" pitchFamily="34" charset="0"/>
              <a:buChar char="•"/>
            </a:pPr>
            <a:r>
              <a:rPr lang="en-US" sz="1300" dirty="0"/>
              <a:t>In most real-life classification problems, imbalanced class distribution exists and thus F1-score is a better metric to evaluate our model on.</a:t>
            </a:r>
          </a:p>
          <a:p>
            <a:pPr marL="285750" indent="-285750">
              <a:spcBef>
                <a:spcPts val="0"/>
              </a:spcBef>
              <a:buFont typeface="Arial" panose="020B0604020202020204" pitchFamily="34" charset="0"/>
              <a:buChar char="•"/>
            </a:pPr>
            <a:r>
              <a:rPr lang="en-US" sz="1300" dirty="0"/>
              <a:t>One big difference between F1 score and ROC AUC is that the first one takes predicted classes and the second takes predicted scores as input. Because of that, with F1 score you need to choose a threshold that assigns your observations to those classes. Often, you can improve your model performance by a lot if you choose it well.</a:t>
            </a:r>
          </a:p>
        </p:txBody>
      </p:sp>
    </p:spTree>
    <p:extLst>
      <p:ext uri="{BB962C8B-B14F-4D97-AF65-F5344CB8AC3E}">
        <p14:creationId xmlns:p14="http://schemas.microsoft.com/office/powerpoint/2010/main" val="201267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2" name="Google Shape;337;p11">
            <a:extLst>
              <a:ext uri="{FF2B5EF4-FFF2-40B4-BE49-F238E27FC236}">
                <a16:creationId xmlns:a16="http://schemas.microsoft.com/office/drawing/2014/main" id="{42D4C0E5-45CF-35D6-43E5-95A1F53816E6}"/>
              </a:ext>
            </a:extLst>
          </p:cNvPr>
          <p:cNvSpPr txBox="1">
            <a:spLocks/>
          </p:cNvSpPr>
          <p:nvPr/>
        </p:nvSpPr>
        <p:spPr>
          <a:xfrm>
            <a:off x="5973927" y="3510570"/>
            <a:ext cx="3251707" cy="7916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r>
              <a:rPr lang="en-US" sz="2000" dirty="0"/>
              <a:t>By : Yash Kasundra</a:t>
            </a:r>
          </a:p>
          <a:p>
            <a:r>
              <a:rPr lang="en-US" sz="2000" dirty="0"/>
              <a:t>A1838670</a:t>
            </a:r>
          </a:p>
        </p:txBody>
      </p:sp>
    </p:spTree>
    <p:extLst>
      <p:ext uri="{BB962C8B-B14F-4D97-AF65-F5344CB8AC3E}">
        <p14:creationId xmlns:p14="http://schemas.microsoft.com/office/powerpoint/2010/main" val="405023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476575" y="451945"/>
            <a:ext cx="5638800" cy="6988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Preparation :</a:t>
            </a:r>
          </a:p>
        </p:txBody>
      </p:sp>
      <p:sp>
        <p:nvSpPr>
          <p:cNvPr id="360" name="Google Shape;360;p14"/>
          <p:cNvSpPr txBox="1">
            <a:spLocks noGrp="1"/>
          </p:cNvSpPr>
          <p:nvPr>
            <p:ph type="subTitle" idx="1"/>
          </p:nvPr>
        </p:nvSpPr>
        <p:spPr>
          <a:xfrm>
            <a:off x="2624083" y="923110"/>
            <a:ext cx="5002924" cy="108787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 After Extracting the features from the preprocessed data, I applied one hot encoding on it to normalize the data. And then split that data into 75% training and 25% testing sets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1</a:t>
            </a:r>
            <a:endParaRPr b="1" dirty="0">
              <a:solidFill>
                <a:srgbClr val="FFFFFF"/>
              </a:solidFill>
            </a:endParaRPr>
          </a:p>
        </p:txBody>
      </p:sp>
      <p:sp>
        <p:nvSpPr>
          <p:cNvPr id="2" name="Google Shape;359;p14">
            <a:extLst>
              <a:ext uri="{FF2B5EF4-FFF2-40B4-BE49-F238E27FC236}">
                <a16:creationId xmlns:a16="http://schemas.microsoft.com/office/drawing/2014/main" id="{B824ED77-1D4F-CA94-5422-EB2C56BA8746}"/>
              </a:ext>
            </a:extLst>
          </p:cNvPr>
          <p:cNvSpPr txBox="1">
            <a:spLocks/>
          </p:cNvSpPr>
          <p:nvPr/>
        </p:nvSpPr>
        <p:spPr>
          <a:xfrm>
            <a:off x="2516864" y="2212856"/>
            <a:ext cx="5638800" cy="6988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dirty="0"/>
              <a:t>One Hot Encoding :</a:t>
            </a:r>
          </a:p>
        </p:txBody>
      </p:sp>
      <p:sp>
        <p:nvSpPr>
          <p:cNvPr id="3" name="Google Shape;360;p14">
            <a:extLst>
              <a:ext uri="{FF2B5EF4-FFF2-40B4-BE49-F238E27FC236}">
                <a16:creationId xmlns:a16="http://schemas.microsoft.com/office/drawing/2014/main" id="{BF996ACB-8DB1-1292-A0F2-2A88C9F7D0A0}"/>
              </a:ext>
            </a:extLst>
          </p:cNvPr>
          <p:cNvSpPr txBox="1">
            <a:spLocks/>
          </p:cNvSpPr>
          <p:nvPr/>
        </p:nvSpPr>
        <p:spPr>
          <a:xfrm>
            <a:off x="2516864" y="2784322"/>
            <a:ext cx="4518060" cy="2138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Hot Encoder Basically, converts the categorical data into numerical data to make it easier for our machine to learn is the task of one-hot encoding. Simply its meaning that if a feature is represented by that column, it receives a 1. Otherwise, it receives a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7434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1</a:t>
            </a:r>
            <a:endParaRPr b="1" dirty="0">
              <a:solidFill>
                <a:srgbClr val="FFFFFF"/>
              </a:solidFill>
            </a:endParaRPr>
          </a:p>
        </p:txBody>
      </p:sp>
      <p:pic>
        <p:nvPicPr>
          <p:cNvPr id="9" name="Picture 8">
            <a:extLst>
              <a:ext uri="{FF2B5EF4-FFF2-40B4-BE49-F238E27FC236}">
                <a16:creationId xmlns:a16="http://schemas.microsoft.com/office/drawing/2014/main" id="{42CD6CD2-B45B-59BA-F345-EC80705E275F}"/>
              </a:ext>
            </a:extLst>
          </p:cNvPr>
          <p:cNvPicPr>
            <a:picLocks noChangeAspect="1"/>
          </p:cNvPicPr>
          <p:nvPr/>
        </p:nvPicPr>
        <p:blipFill>
          <a:blip r:embed="rId3"/>
          <a:stretch>
            <a:fillRect/>
          </a:stretch>
        </p:blipFill>
        <p:spPr>
          <a:xfrm>
            <a:off x="2794206" y="1429406"/>
            <a:ext cx="4289765" cy="2606235"/>
          </a:xfrm>
          <a:prstGeom prst="rect">
            <a:avLst/>
          </a:prstGeom>
        </p:spPr>
      </p:pic>
      <p:sp>
        <p:nvSpPr>
          <p:cNvPr id="10" name="Google Shape;360;p14">
            <a:extLst>
              <a:ext uri="{FF2B5EF4-FFF2-40B4-BE49-F238E27FC236}">
                <a16:creationId xmlns:a16="http://schemas.microsoft.com/office/drawing/2014/main" id="{DBFE50C6-C4A4-AEE3-197F-860D150EA79D}"/>
              </a:ext>
            </a:extLst>
          </p:cNvPr>
          <p:cNvSpPr txBox="1">
            <a:spLocks/>
          </p:cNvSpPr>
          <p:nvPr/>
        </p:nvSpPr>
        <p:spPr>
          <a:xfrm>
            <a:off x="2513361" y="808377"/>
            <a:ext cx="4518060" cy="621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285750" indent="-285750">
              <a:buFont typeface="Arial" panose="020B0604020202020204" pitchFamily="34" charset="0"/>
              <a:buChar char="•"/>
            </a:pPr>
            <a:r>
              <a:rPr lang="en-US" dirty="0"/>
              <a:t>Example of One-Hot Encoding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6100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39906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2</a:t>
            </a:r>
            <a:endParaRPr b="1" dirty="0">
              <a:solidFill>
                <a:srgbClr val="FFFFFF"/>
              </a:solidFill>
            </a:endParaRPr>
          </a:p>
        </p:txBody>
      </p:sp>
      <p:sp>
        <p:nvSpPr>
          <p:cNvPr id="6" name="Google Shape;359;p14">
            <a:extLst>
              <a:ext uri="{FF2B5EF4-FFF2-40B4-BE49-F238E27FC236}">
                <a16:creationId xmlns:a16="http://schemas.microsoft.com/office/drawing/2014/main" id="{D697A6AE-F774-041B-D61D-4D099C912099}"/>
              </a:ext>
            </a:extLst>
          </p:cNvPr>
          <p:cNvSpPr txBox="1">
            <a:spLocks/>
          </p:cNvSpPr>
          <p:nvPr/>
        </p:nvSpPr>
        <p:spPr>
          <a:xfrm>
            <a:off x="2466065" y="566235"/>
            <a:ext cx="5638800" cy="6988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dirty="0"/>
              <a:t>Standard Scaler :</a:t>
            </a:r>
          </a:p>
        </p:txBody>
      </p:sp>
      <p:sp>
        <p:nvSpPr>
          <p:cNvPr id="7" name="Google Shape;360;p14">
            <a:extLst>
              <a:ext uri="{FF2B5EF4-FFF2-40B4-BE49-F238E27FC236}">
                <a16:creationId xmlns:a16="http://schemas.microsoft.com/office/drawing/2014/main" id="{51F7DAB5-3C16-D0C5-874F-F971D01F7519}"/>
              </a:ext>
            </a:extLst>
          </p:cNvPr>
          <p:cNvSpPr txBox="1">
            <a:spLocks/>
          </p:cNvSpPr>
          <p:nvPr/>
        </p:nvSpPr>
        <p:spPr>
          <a:xfrm>
            <a:off x="2466066" y="1265122"/>
            <a:ext cx="3304114" cy="3152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285750" indent="-285750">
              <a:buFont typeface="Arial" panose="020B0604020202020204" pitchFamily="34" charset="0"/>
              <a:buChar char="•"/>
            </a:pPr>
            <a:r>
              <a:rPr lang="en-US" dirty="0"/>
              <a:t>I applied </a:t>
            </a:r>
            <a:r>
              <a:rPr lang="en-US" dirty="0" err="1"/>
              <a:t>StandardScaler</a:t>
            </a:r>
            <a:r>
              <a:rPr lang="en-US" dirty="0"/>
              <a:t> method to remove mean and scale each feature to unit variance. And the main reason for using this method is, since all Features are different their worth to the model is also different. Some Features might contribute more towards the success of model, while some might contribute less. Thus each feature is measured at different scales this might end up creating a bias. To deal with such kind of problem, feature wide standardization (μ=0, σ=1) is used prior to model 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AFBB7621-DE05-4EAB-AF3B-A20E21F1004F}"/>
              </a:ext>
            </a:extLst>
          </p:cNvPr>
          <p:cNvPicPr>
            <a:picLocks noChangeAspect="1"/>
          </p:cNvPicPr>
          <p:nvPr/>
        </p:nvPicPr>
        <p:blipFill>
          <a:blip r:embed="rId3"/>
          <a:stretch>
            <a:fillRect/>
          </a:stretch>
        </p:blipFill>
        <p:spPr>
          <a:xfrm>
            <a:off x="6421821" y="1026511"/>
            <a:ext cx="2214179" cy="3122010"/>
          </a:xfrm>
          <a:prstGeom prst="rect">
            <a:avLst/>
          </a:prstGeom>
        </p:spPr>
      </p:pic>
    </p:spTree>
    <p:extLst>
      <p:ext uri="{BB962C8B-B14F-4D97-AF65-F5344CB8AC3E}">
        <p14:creationId xmlns:p14="http://schemas.microsoft.com/office/powerpoint/2010/main" val="419734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596054" y="224221"/>
            <a:ext cx="5770179" cy="6988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Modelling :</a:t>
            </a:r>
            <a:endParaRPr dirty="0"/>
          </a:p>
        </p:txBody>
      </p:sp>
      <p:sp>
        <p:nvSpPr>
          <p:cNvPr id="360" name="Google Shape;360;p14"/>
          <p:cNvSpPr txBox="1">
            <a:spLocks noGrp="1"/>
          </p:cNvSpPr>
          <p:nvPr>
            <p:ph type="subTitle" idx="1"/>
          </p:nvPr>
        </p:nvSpPr>
        <p:spPr>
          <a:xfrm>
            <a:off x="2638095" y="923109"/>
            <a:ext cx="5444359" cy="381005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Based on the research I did on previous works in SER. I planned to use convolutional neural networks from the start.</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 main question now was which convolution layer to use 1D or 2D. Conv-2D would give me better results but take more computational powers to train, while if I used Conv-1D I would sacrifice a little on the performance but save a lot of computational powers. So I decided to use 1D convolution layer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But one might ask what is convolution layer ? And what does it do?</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Convolution layer handles the main computation of the network and thus it is the core building block of CNN. The basic working of Convolutional layer is that it performs a dot product between 2 matrices, where one matrix is restricted portion of the data and other is the set of learnable parameters sometimes known as kernel</a:t>
            </a:r>
          </a:p>
          <a:p>
            <a:pPr marL="285750" lvl="0" indent="-285750" algn="l" rtl="0">
              <a:spcBef>
                <a:spcPts val="0"/>
              </a:spcBef>
              <a:spcAft>
                <a:spcPts val="0"/>
              </a:spcAft>
              <a:buFont typeface="Arial" panose="020B0604020202020204" pitchFamily="34" charset="0"/>
              <a:buChar char="•"/>
            </a:pPr>
            <a:endParaRPr dirty="0"/>
          </a:p>
        </p:txBody>
      </p:sp>
      <p:sp>
        <p:nvSpPr>
          <p:cNvPr id="361" name="Google Shape;361;p14"/>
          <p:cNvSpPr txBox="1"/>
          <p:nvPr/>
        </p:nvSpPr>
        <p:spPr>
          <a:xfrm>
            <a:off x="39906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3</a:t>
            </a:r>
            <a:endParaRPr b="1" dirty="0">
              <a:solidFill>
                <a:srgbClr val="FFFFFF"/>
              </a:solidFill>
            </a:endParaRPr>
          </a:p>
        </p:txBody>
      </p:sp>
    </p:spTree>
    <p:extLst>
      <p:ext uri="{BB962C8B-B14F-4D97-AF65-F5344CB8AC3E}">
        <p14:creationId xmlns:p14="http://schemas.microsoft.com/office/powerpoint/2010/main" val="412608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7" name="Picture 6">
            <a:extLst>
              <a:ext uri="{FF2B5EF4-FFF2-40B4-BE49-F238E27FC236}">
                <a16:creationId xmlns:a16="http://schemas.microsoft.com/office/drawing/2014/main" id="{D183973B-ED54-3E7B-EA78-3D9976B4F21A}"/>
              </a:ext>
            </a:extLst>
          </p:cNvPr>
          <p:cNvPicPr>
            <a:picLocks noChangeAspect="1"/>
          </p:cNvPicPr>
          <p:nvPr/>
        </p:nvPicPr>
        <p:blipFill>
          <a:blip r:embed="rId3"/>
          <a:stretch>
            <a:fillRect/>
          </a:stretch>
        </p:blipFill>
        <p:spPr>
          <a:xfrm>
            <a:off x="606721" y="2507781"/>
            <a:ext cx="3139974" cy="1028133"/>
          </a:xfrm>
          <a:prstGeom prst="rect">
            <a:avLst/>
          </a:prstGeom>
        </p:spPr>
      </p:pic>
      <p:pic>
        <p:nvPicPr>
          <p:cNvPr id="11" name="Picture 10">
            <a:extLst>
              <a:ext uri="{FF2B5EF4-FFF2-40B4-BE49-F238E27FC236}">
                <a16:creationId xmlns:a16="http://schemas.microsoft.com/office/drawing/2014/main" id="{76587EB5-B136-2C74-4F7D-5091178D36CC}"/>
              </a:ext>
            </a:extLst>
          </p:cNvPr>
          <p:cNvPicPr>
            <a:picLocks noChangeAspect="1"/>
          </p:cNvPicPr>
          <p:nvPr/>
        </p:nvPicPr>
        <p:blipFill>
          <a:blip r:embed="rId4"/>
          <a:stretch>
            <a:fillRect/>
          </a:stretch>
        </p:blipFill>
        <p:spPr>
          <a:xfrm>
            <a:off x="4507161" y="1075911"/>
            <a:ext cx="4090301" cy="3709614"/>
          </a:xfrm>
          <a:prstGeom prst="rect">
            <a:avLst/>
          </a:prstGeom>
        </p:spPr>
      </p:pic>
      <p:sp>
        <p:nvSpPr>
          <p:cNvPr id="12" name="Google Shape;359;p14">
            <a:extLst>
              <a:ext uri="{FF2B5EF4-FFF2-40B4-BE49-F238E27FC236}">
                <a16:creationId xmlns:a16="http://schemas.microsoft.com/office/drawing/2014/main" id="{BDC54A5A-8FCB-9736-8C18-19F4A7F3F86D}"/>
              </a:ext>
            </a:extLst>
          </p:cNvPr>
          <p:cNvSpPr txBox="1">
            <a:spLocks/>
          </p:cNvSpPr>
          <p:nvPr/>
        </p:nvSpPr>
        <p:spPr>
          <a:xfrm>
            <a:off x="2596054" y="213710"/>
            <a:ext cx="6001408" cy="709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600" dirty="0"/>
              <a:t>Working of Convolution Layer :</a:t>
            </a:r>
          </a:p>
        </p:txBody>
      </p:sp>
    </p:spTree>
    <p:extLst>
      <p:ext uri="{BB962C8B-B14F-4D97-AF65-F5344CB8AC3E}">
        <p14:creationId xmlns:p14="http://schemas.microsoft.com/office/powerpoint/2010/main" val="240946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12" name="Google Shape;359;p14">
            <a:extLst>
              <a:ext uri="{FF2B5EF4-FFF2-40B4-BE49-F238E27FC236}">
                <a16:creationId xmlns:a16="http://schemas.microsoft.com/office/drawing/2014/main" id="{BDC54A5A-8FCB-9736-8C18-19F4A7F3F86D}"/>
              </a:ext>
            </a:extLst>
          </p:cNvPr>
          <p:cNvSpPr txBox="1">
            <a:spLocks/>
          </p:cNvSpPr>
          <p:nvPr/>
        </p:nvSpPr>
        <p:spPr>
          <a:xfrm>
            <a:off x="2448910" y="255338"/>
            <a:ext cx="6001408" cy="709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600" dirty="0"/>
              <a:t>Choosing Activation function :</a:t>
            </a:r>
          </a:p>
        </p:txBody>
      </p:sp>
      <p:sp>
        <p:nvSpPr>
          <p:cNvPr id="2" name="Google Shape;360;p14">
            <a:extLst>
              <a:ext uri="{FF2B5EF4-FFF2-40B4-BE49-F238E27FC236}">
                <a16:creationId xmlns:a16="http://schemas.microsoft.com/office/drawing/2014/main" id="{FED654D7-59CF-E8D3-FAA9-9ACEAF80C30F}"/>
              </a:ext>
            </a:extLst>
          </p:cNvPr>
          <p:cNvSpPr txBox="1">
            <a:spLocks/>
          </p:cNvSpPr>
          <p:nvPr/>
        </p:nvSpPr>
        <p:spPr>
          <a:xfrm>
            <a:off x="1538762" y="1098916"/>
            <a:ext cx="3183886" cy="355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285750" indent="-285750">
              <a:spcBef>
                <a:spcPts val="0"/>
              </a:spcBef>
              <a:buFont typeface="Arial" panose="020B0604020202020204" pitchFamily="34" charset="0"/>
              <a:buChar char="•"/>
            </a:pPr>
            <a:r>
              <a:rPr lang="en-US" sz="1300" dirty="0"/>
              <a:t>The main reason why </a:t>
            </a:r>
            <a:r>
              <a:rPr lang="en-US" sz="1300" dirty="0" err="1"/>
              <a:t>ReLu</a:t>
            </a:r>
            <a:r>
              <a:rPr lang="en-US" sz="1300" dirty="0"/>
              <a:t> is used is because it is simple, fast, and empirically it seems to work well.</a:t>
            </a:r>
          </a:p>
          <a:p>
            <a:pPr marL="285750" indent="-285750">
              <a:spcBef>
                <a:spcPts val="0"/>
              </a:spcBef>
              <a:buFont typeface="Arial" panose="020B0604020202020204" pitchFamily="34" charset="0"/>
              <a:buChar char="•"/>
            </a:pPr>
            <a:endParaRPr lang="en-US" sz="1300" dirty="0"/>
          </a:p>
          <a:p>
            <a:pPr marL="285750" indent="-285750">
              <a:spcBef>
                <a:spcPts val="0"/>
              </a:spcBef>
              <a:buFont typeface="Arial" panose="020B0604020202020204" pitchFamily="34" charset="0"/>
              <a:buChar char="•"/>
            </a:pPr>
            <a:r>
              <a:rPr lang="en-US" sz="1300" dirty="0"/>
              <a:t>Empirically, early papers observed that training a deep network with </a:t>
            </a:r>
            <a:r>
              <a:rPr lang="en-US" sz="1300" dirty="0" err="1"/>
              <a:t>ReLu</a:t>
            </a:r>
            <a:r>
              <a:rPr lang="en-US" sz="1300" dirty="0"/>
              <a:t> tended to converge much more quickly and reliably than training a deep network with sigmoid activation.</a:t>
            </a:r>
          </a:p>
          <a:p>
            <a:pPr marL="285750" indent="-285750">
              <a:spcBef>
                <a:spcPts val="0"/>
              </a:spcBef>
              <a:buFont typeface="Arial" panose="020B0604020202020204" pitchFamily="34" charset="0"/>
              <a:buChar char="•"/>
            </a:pPr>
            <a:endParaRPr lang="en-US" sz="1300" dirty="0"/>
          </a:p>
          <a:p>
            <a:pPr marL="285750" indent="-285750">
              <a:spcBef>
                <a:spcPts val="0"/>
              </a:spcBef>
              <a:buFont typeface="Arial" panose="020B0604020202020204" pitchFamily="34" charset="0"/>
              <a:buChar char="•"/>
            </a:pPr>
            <a:r>
              <a:rPr lang="en-US" sz="1300" dirty="0"/>
              <a:t>Main benefit is that the derivative of </a:t>
            </a:r>
            <a:r>
              <a:rPr lang="en-US" sz="1300" dirty="0" err="1"/>
              <a:t>ReLu</a:t>
            </a:r>
            <a:r>
              <a:rPr lang="en-US" sz="1300" dirty="0"/>
              <a:t> is either 0 or 1, so multiplying by it won't cause weights that are further away from the end result of the loss function to suffer from the vanishing gradient problem</a:t>
            </a:r>
          </a:p>
        </p:txBody>
      </p:sp>
      <p:pic>
        <p:nvPicPr>
          <p:cNvPr id="4" name="Picture 3">
            <a:extLst>
              <a:ext uri="{FF2B5EF4-FFF2-40B4-BE49-F238E27FC236}">
                <a16:creationId xmlns:a16="http://schemas.microsoft.com/office/drawing/2014/main" id="{650A7088-54F0-666C-9228-20A02D5F9FE1}"/>
              </a:ext>
            </a:extLst>
          </p:cNvPr>
          <p:cNvPicPr>
            <a:picLocks noChangeAspect="1"/>
          </p:cNvPicPr>
          <p:nvPr/>
        </p:nvPicPr>
        <p:blipFill>
          <a:blip r:embed="rId3"/>
          <a:stretch>
            <a:fillRect/>
          </a:stretch>
        </p:blipFill>
        <p:spPr>
          <a:xfrm>
            <a:off x="5187447" y="1557471"/>
            <a:ext cx="3732842" cy="1833867"/>
          </a:xfrm>
          <a:prstGeom prst="rect">
            <a:avLst/>
          </a:prstGeom>
        </p:spPr>
      </p:pic>
      <p:sp>
        <p:nvSpPr>
          <p:cNvPr id="6" name="Google Shape;360;p14">
            <a:extLst>
              <a:ext uri="{FF2B5EF4-FFF2-40B4-BE49-F238E27FC236}">
                <a16:creationId xmlns:a16="http://schemas.microsoft.com/office/drawing/2014/main" id="{3ABAB86D-D83C-81A7-1B3C-BF47A686E54B}"/>
              </a:ext>
            </a:extLst>
          </p:cNvPr>
          <p:cNvSpPr txBox="1">
            <a:spLocks/>
          </p:cNvSpPr>
          <p:nvPr/>
        </p:nvSpPr>
        <p:spPr>
          <a:xfrm>
            <a:off x="5319159" y="3598619"/>
            <a:ext cx="3469418" cy="770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spcBef>
                <a:spcPts val="0"/>
              </a:spcBef>
              <a:buNone/>
            </a:pPr>
            <a:r>
              <a:rPr lang="en-US" sz="1300" dirty="0"/>
              <a:t>Different Activation Functions and their Graphs</a:t>
            </a:r>
          </a:p>
        </p:txBody>
      </p:sp>
    </p:spTree>
    <p:extLst>
      <p:ext uri="{BB962C8B-B14F-4D97-AF65-F5344CB8AC3E}">
        <p14:creationId xmlns:p14="http://schemas.microsoft.com/office/powerpoint/2010/main" val="198301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12" name="Google Shape;359;p14">
            <a:extLst>
              <a:ext uri="{FF2B5EF4-FFF2-40B4-BE49-F238E27FC236}">
                <a16:creationId xmlns:a16="http://schemas.microsoft.com/office/drawing/2014/main" id="{BDC54A5A-8FCB-9736-8C18-19F4A7F3F86D}"/>
              </a:ext>
            </a:extLst>
          </p:cNvPr>
          <p:cNvSpPr txBox="1">
            <a:spLocks/>
          </p:cNvSpPr>
          <p:nvPr/>
        </p:nvSpPr>
        <p:spPr>
          <a:xfrm>
            <a:off x="2596054" y="213710"/>
            <a:ext cx="6001408" cy="709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600" dirty="0"/>
              <a:t>Working of Pooling Layer :</a:t>
            </a:r>
          </a:p>
        </p:txBody>
      </p:sp>
      <p:sp>
        <p:nvSpPr>
          <p:cNvPr id="2" name="Google Shape;360;p14">
            <a:extLst>
              <a:ext uri="{FF2B5EF4-FFF2-40B4-BE49-F238E27FC236}">
                <a16:creationId xmlns:a16="http://schemas.microsoft.com/office/drawing/2014/main" id="{FED654D7-59CF-E8D3-FAA9-9ACEAF80C30F}"/>
              </a:ext>
            </a:extLst>
          </p:cNvPr>
          <p:cNvSpPr txBox="1">
            <a:spLocks/>
          </p:cNvSpPr>
          <p:nvPr/>
        </p:nvSpPr>
        <p:spPr>
          <a:xfrm>
            <a:off x="627865" y="1803109"/>
            <a:ext cx="3843284" cy="3072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285750" indent="-285750">
              <a:spcBef>
                <a:spcPts val="0"/>
              </a:spcBef>
              <a:buFont typeface="Arial" panose="020B0604020202020204" pitchFamily="34" charset="0"/>
              <a:buChar char="•"/>
            </a:pPr>
            <a:r>
              <a:rPr lang="en-US" sz="1200" dirty="0"/>
              <a:t>Based on the nearby outputs, pooling layer changes the output of network at certain location based on the pooling layer used. This helps in reducing the required number of computations and weights by reducing the spatial size of the representation. The pooling operation is processed on every piece of the representation separately.</a:t>
            </a:r>
          </a:p>
          <a:p>
            <a:pPr marL="285750" indent="-285750">
              <a:spcBef>
                <a:spcPts val="0"/>
              </a:spcBef>
              <a:buFont typeface="Arial" panose="020B0604020202020204" pitchFamily="34" charset="0"/>
              <a:buChar char="•"/>
            </a:pPr>
            <a:endParaRPr lang="en-US" sz="1200" dirty="0"/>
          </a:p>
          <a:p>
            <a:pPr marL="285750" indent="-285750">
              <a:spcBef>
                <a:spcPts val="0"/>
              </a:spcBef>
              <a:buFont typeface="Arial" panose="020B0604020202020204" pitchFamily="34" charset="0"/>
              <a:buChar char="•"/>
            </a:pPr>
            <a:r>
              <a:rPr lang="en-US" sz="1200" dirty="0"/>
              <a:t>There are several pooling functions such as the L2 norm of the rectangular neighborhood, weighted average based on the distance from the central pixel and mean of the neighborhood. However, the most popular process is max pooling, which reports the maximum output from the neighborhood.</a:t>
            </a:r>
          </a:p>
          <a:p>
            <a:pPr marL="285750" indent="-285750">
              <a:spcBef>
                <a:spcPts val="0"/>
              </a:spcBef>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8A70484B-F67F-B022-127C-CB9B25D6532A}"/>
              </a:ext>
            </a:extLst>
          </p:cNvPr>
          <p:cNvPicPr>
            <a:picLocks noChangeAspect="1"/>
          </p:cNvPicPr>
          <p:nvPr/>
        </p:nvPicPr>
        <p:blipFill>
          <a:blip r:embed="rId3"/>
          <a:stretch>
            <a:fillRect/>
          </a:stretch>
        </p:blipFill>
        <p:spPr>
          <a:xfrm>
            <a:off x="4918842" y="1002422"/>
            <a:ext cx="3877211" cy="2070101"/>
          </a:xfrm>
          <a:prstGeom prst="rect">
            <a:avLst/>
          </a:prstGeom>
        </p:spPr>
      </p:pic>
      <p:pic>
        <p:nvPicPr>
          <p:cNvPr id="6" name="Picture 5">
            <a:extLst>
              <a:ext uri="{FF2B5EF4-FFF2-40B4-BE49-F238E27FC236}">
                <a16:creationId xmlns:a16="http://schemas.microsoft.com/office/drawing/2014/main" id="{6AFFBBF1-1783-D1D9-9C1B-E08E11209A35}"/>
              </a:ext>
            </a:extLst>
          </p:cNvPr>
          <p:cNvPicPr>
            <a:picLocks noChangeAspect="1"/>
          </p:cNvPicPr>
          <p:nvPr/>
        </p:nvPicPr>
        <p:blipFill>
          <a:blip r:embed="rId4"/>
          <a:stretch>
            <a:fillRect/>
          </a:stretch>
        </p:blipFill>
        <p:spPr>
          <a:xfrm>
            <a:off x="5300927" y="3637278"/>
            <a:ext cx="3113040" cy="1238357"/>
          </a:xfrm>
          <a:prstGeom prst="rect">
            <a:avLst/>
          </a:prstGeom>
        </p:spPr>
      </p:pic>
    </p:spTree>
    <p:extLst>
      <p:ext uri="{BB962C8B-B14F-4D97-AF65-F5344CB8AC3E}">
        <p14:creationId xmlns:p14="http://schemas.microsoft.com/office/powerpoint/2010/main" val="248462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12" name="Google Shape;359;p14">
            <a:extLst>
              <a:ext uri="{FF2B5EF4-FFF2-40B4-BE49-F238E27FC236}">
                <a16:creationId xmlns:a16="http://schemas.microsoft.com/office/drawing/2014/main" id="{BDC54A5A-8FCB-9736-8C18-19F4A7F3F86D}"/>
              </a:ext>
            </a:extLst>
          </p:cNvPr>
          <p:cNvSpPr txBox="1">
            <a:spLocks/>
          </p:cNvSpPr>
          <p:nvPr/>
        </p:nvSpPr>
        <p:spPr>
          <a:xfrm>
            <a:off x="2596054" y="213710"/>
            <a:ext cx="6001408" cy="709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600" dirty="0"/>
              <a:t>Model Architecture :</a:t>
            </a:r>
          </a:p>
        </p:txBody>
      </p:sp>
      <p:pic>
        <p:nvPicPr>
          <p:cNvPr id="5" name="Picture 4">
            <a:extLst>
              <a:ext uri="{FF2B5EF4-FFF2-40B4-BE49-F238E27FC236}">
                <a16:creationId xmlns:a16="http://schemas.microsoft.com/office/drawing/2014/main" id="{CFA54E4C-ED61-CD9D-F296-E848541CF99B}"/>
              </a:ext>
            </a:extLst>
          </p:cNvPr>
          <p:cNvPicPr>
            <a:picLocks noChangeAspect="1"/>
          </p:cNvPicPr>
          <p:nvPr/>
        </p:nvPicPr>
        <p:blipFill>
          <a:blip r:embed="rId3"/>
          <a:stretch>
            <a:fillRect/>
          </a:stretch>
        </p:blipFill>
        <p:spPr>
          <a:xfrm>
            <a:off x="2657309" y="816303"/>
            <a:ext cx="3722470" cy="4003542"/>
          </a:xfrm>
          <a:prstGeom prst="rect">
            <a:avLst/>
          </a:prstGeom>
        </p:spPr>
      </p:pic>
    </p:spTree>
    <p:extLst>
      <p:ext uri="{BB962C8B-B14F-4D97-AF65-F5344CB8AC3E}">
        <p14:creationId xmlns:p14="http://schemas.microsoft.com/office/powerpoint/2010/main" val="1463861022"/>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902</Words>
  <Application>Microsoft Office PowerPoint</Application>
  <PresentationFormat>On-screen Show (16:9)</PresentationFormat>
  <Paragraphs>66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 Neue</vt:lpstr>
      <vt:lpstr>Muli</vt:lpstr>
      <vt:lpstr>Nixie One</vt:lpstr>
      <vt:lpstr>Imogen template</vt:lpstr>
      <vt:lpstr>Methodology &amp; Evaluation Metric</vt:lpstr>
      <vt:lpstr>Data Preparation :</vt:lpstr>
      <vt:lpstr>PowerPoint Presentation</vt:lpstr>
      <vt:lpstr>PowerPoint Presentation</vt:lpstr>
      <vt:lpstr>Modelling :</vt:lpstr>
      <vt:lpstr>PowerPoint Presentation</vt:lpstr>
      <vt:lpstr>PowerPoint Presentation</vt:lpstr>
      <vt:lpstr>PowerPoint Presentation</vt:lpstr>
      <vt:lpstr>PowerPoint Presentation</vt:lpstr>
      <vt:lpstr>PowerPoint Presentation</vt:lpstr>
      <vt:lpstr>Evaluation Metric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(SER)</dc:title>
  <dc:creator>Yash Kasundra</dc:creator>
  <cp:lastModifiedBy>Yash Kasundra</cp:lastModifiedBy>
  <cp:revision>25</cp:revision>
  <dcterms:modified xsi:type="dcterms:W3CDTF">2022-09-11T23:49:42Z</dcterms:modified>
</cp:coreProperties>
</file>