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61" r:id="rId5"/>
    <p:sldId id="259" r:id="rId6"/>
    <p:sldId id="272" r:id="rId7"/>
    <p:sldId id="275" r:id="rId8"/>
    <p:sldId id="291" r:id="rId9"/>
    <p:sldId id="287" r:id="rId10"/>
    <p:sldId id="285" r:id="rId11"/>
    <p:sldId id="289" r:id="rId12"/>
    <p:sldId id="286" r:id="rId13"/>
    <p:sldId id="288" r:id="rId14"/>
    <p:sldId id="273" r:id="rId15"/>
    <p:sldId id="290" r:id="rId16"/>
    <p:sldId id="262" r:id="rId17"/>
    <p:sldId id="292" r:id="rId18"/>
    <p:sldId id="274" r:id="rId19"/>
    <p:sldId id="266" r:id="rId20"/>
    <p:sldId id="265" r:id="rId21"/>
    <p:sldId id="271"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等线" panose="02010600030101010101" pitchFamily="2" charset="-122"/>
      <p:regular r:id="rId28"/>
      <p:bold r:id="rId29"/>
    </p:embeddedFont>
    <p:embeddedFont>
      <p:font typeface="黑体" panose="02010609060101010101" pitchFamily="49" charset="-122"/>
      <p:regular r:id="rId30"/>
    </p:embeddedFont>
  </p:embeddedFontLst>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77"/>
      </p:cViewPr>
      <p:guideLst>
        <p:guide orient="horz" pos="2150"/>
        <p:guide pos="285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74938-C4D4-415B-A894-F2755F99AED5}" type="datetimeFigureOut">
              <a:rPr lang="zh-CN" altLang="en-US" smtClean="0"/>
              <a:t>2024/6/14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B81E5-7AF6-4C67-97F1-B116806C63CA}" type="slidenum">
              <a:rPr lang="zh-CN" altLang="en-US" smtClean="0"/>
              <a:t>‹#›</a:t>
            </a:fld>
            <a:endParaRPr lang="zh-CN" altLang="en-US"/>
          </a:p>
        </p:txBody>
      </p:sp>
    </p:spTree>
    <p:extLst>
      <p:ext uri="{BB962C8B-B14F-4D97-AF65-F5344CB8AC3E}">
        <p14:creationId xmlns:p14="http://schemas.microsoft.com/office/powerpoint/2010/main" val="53214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2B81E5-7AF6-4C67-97F1-B116806C63CA}" type="slidenum">
              <a:rPr lang="zh-CN" altLang="en-US" smtClean="0"/>
              <a:t>16</a:t>
            </a:fld>
            <a:endParaRPr lang="zh-CN" altLang="en-US"/>
          </a:p>
        </p:txBody>
      </p:sp>
    </p:spTree>
    <p:extLst>
      <p:ext uri="{BB962C8B-B14F-4D97-AF65-F5344CB8AC3E}">
        <p14:creationId xmlns:p14="http://schemas.microsoft.com/office/powerpoint/2010/main" val="201255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2B81E5-7AF6-4C67-97F1-B116806C63CA}" type="slidenum">
              <a:rPr lang="zh-CN" altLang="en-US" smtClean="0"/>
              <a:t>17</a:t>
            </a:fld>
            <a:endParaRPr lang="zh-CN" altLang="en-US"/>
          </a:p>
        </p:txBody>
      </p:sp>
    </p:spTree>
    <p:extLst>
      <p:ext uri="{BB962C8B-B14F-4D97-AF65-F5344CB8AC3E}">
        <p14:creationId xmlns:p14="http://schemas.microsoft.com/office/powerpoint/2010/main" val="94499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image" Target="../media/image11.pn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10.png"/><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29.xml"/><Relationship Id="rId7" Type="http://schemas.openxmlformats.org/officeDocument/2006/relationships/image" Target="../media/image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sv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svg"/><Relationship Id="rId4" Type="http://schemas.openxmlformats.org/officeDocument/2006/relationships/slideLayout" Target="../slideLayouts/slideLayout7.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svg"/><Relationship Id="rId7"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9.sv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32" y="1314716"/>
            <a:ext cx="15411832" cy="7657569"/>
            <a:chOff x="0" y="0"/>
            <a:chExt cx="4059083" cy="2016808"/>
          </a:xfrm>
        </p:grpSpPr>
        <p:sp>
          <p:nvSpPr>
            <p:cNvPr id="3" name="Freeform 3"/>
            <p:cNvSpPr/>
            <p:nvPr/>
          </p:nvSpPr>
          <p:spPr>
            <a:xfrm>
              <a:off x="0" y="0"/>
              <a:ext cx="4059083" cy="2016808"/>
            </a:xfrm>
            <a:custGeom>
              <a:avLst/>
              <a:gdLst/>
              <a:ahLst/>
              <a:cxnLst/>
              <a:rect l="l" t="t" r="r" b="b"/>
              <a:pathLst>
                <a:path w="4059083" h="2016808">
                  <a:moveTo>
                    <a:pt x="0" y="0"/>
                  </a:moveTo>
                  <a:lnTo>
                    <a:pt x="4059083" y="0"/>
                  </a:lnTo>
                  <a:lnTo>
                    <a:pt x="4059083" y="2016808"/>
                  </a:lnTo>
                  <a:lnTo>
                    <a:pt x="0" y="2016808"/>
                  </a:lnTo>
                  <a:close/>
                </a:path>
              </a:pathLst>
            </a:custGeom>
            <a:solidFill>
              <a:srgbClr val="2A4ADF"/>
            </a:solidFill>
          </p:spPr>
        </p:sp>
        <p:sp>
          <p:nvSpPr>
            <p:cNvPr id="4" name="TextBox 4"/>
            <p:cNvSpPr txBox="1"/>
            <p:nvPr/>
          </p:nvSpPr>
          <p:spPr>
            <a:xfrm>
              <a:off x="0" y="-47625"/>
              <a:ext cx="4059083" cy="2064433"/>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5" name="Freeform 5"/>
          <p:cNvSpPr/>
          <p:nvPr/>
        </p:nvSpPr>
        <p:spPr>
          <a:xfrm>
            <a:off x="1202853" y="7485677"/>
            <a:ext cx="13708378" cy="1690700"/>
          </a:xfrm>
          <a:custGeom>
            <a:avLst/>
            <a:gdLst/>
            <a:ahLst/>
            <a:cxnLst/>
            <a:rect l="l" t="t" r="r" b="b"/>
            <a:pathLst>
              <a:path w="13708378" h="1690700">
                <a:moveTo>
                  <a:pt x="0" y="0"/>
                </a:moveTo>
                <a:lnTo>
                  <a:pt x="13708378" y="0"/>
                </a:lnTo>
                <a:lnTo>
                  <a:pt x="13708378" y="1690700"/>
                </a:lnTo>
                <a:lnTo>
                  <a:pt x="0" y="1690700"/>
                </a:lnTo>
                <a:lnTo>
                  <a:pt x="0" y="0"/>
                </a:lnTo>
                <a:close/>
              </a:path>
            </a:pathLst>
          </a:custGeom>
          <a:blipFill>
            <a:blip r:embed="rId2"/>
            <a:stretch>
              <a:fillRect/>
            </a:stretch>
          </a:blipFill>
        </p:spPr>
      </p:sp>
      <p:sp>
        <p:nvSpPr>
          <p:cNvPr id="6" name="Freeform 6"/>
          <p:cNvSpPr/>
          <p:nvPr/>
        </p:nvSpPr>
        <p:spPr>
          <a:xfrm rot="-10800000">
            <a:off x="13548703" y="1314715"/>
            <a:ext cx="1843697" cy="1839856"/>
          </a:xfrm>
          <a:custGeom>
            <a:avLst/>
            <a:gdLst/>
            <a:ahLst/>
            <a:cxnLst/>
            <a:rect l="l" t="t" r="r" b="b"/>
            <a:pathLst>
              <a:path w="1843697" h="1839856">
                <a:moveTo>
                  <a:pt x="0" y="0"/>
                </a:moveTo>
                <a:lnTo>
                  <a:pt x="1843697" y="0"/>
                </a:lnTo>
                <a:lnTo>
                  <a:pt x="1843697" y="1839855"/>
                </a:lnTo>
                <a:lnTo>
                  <a:pt x="0" y="1839855"/>
                </a:lnTo>
                <a:lnTo>
                  <a:pt x="0" y="0"/>
                </a:lnTo>
                <a:close/>
              </a:path>
            </a:pathLst>
          </a:custGeom>
          <a:blipFill>
            <a:blip r:embed="rId3">
              <a:alphaModFix amt="90000"/>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7145000" y="2599411"/>
            <a:ext cx="114300" cy="5773289"/>
            <a:chOff x="0" y="0"/>
            <a:chExt cx="152400" cy="7697719"/>
          </a:xfrm>
        </p:grpSpPr>
        <p:sp>
          <p:nvSpPr>
            <p:cNvPr id="8" name="AutoShape 8"/>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9" name="AutoShape 9"/>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10" name="AutoShape 10"/>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11" name="AutoShape 11"/>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12" name="AutoShape 12"/>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13" name="AutoShape 13"/>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14" name="Freeform 14"/>
          <p:cNvSpPr/>
          <p:nvPr/>
        </p:nvSpPr>
        <p:spPr>
          <a:xfrm rot="-10800000">
            <a:off x="14190728" y="1314715"/>
            <a:ext cx="1201672" cy="1199168"/>
          </a:xfrm>
          <a:custGeom>
            <a:avLst/>
            <a:gdLst/>
            <a:ahLst/>
            <a:cxnLst/>
            <a:rect l="l" t="t" r="r" b="b"/>
            <a:pathLst>
              <a:path w="1201672" h="1199168">
                <a:moveTo>
                  <a:pt x="0" y="0"/>
                </a:moveTo>
                <a:lnTo>
                  <a:pt x="1201672" y="0"/>
                </a:lnTo>
                <a:lnTo>
                  <a:pt x="1201672" y="1199168"/>
                </a:lnTo>
                <a:lnTo>
                  <a:pt x="0" y="11991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5" name="Group 15"/>
          <p:cNvGrpSpPr/>
          <p:nvPr/>
        </p:nvGrpSpPr>
        <p:grpSpPr>
          <a:xfrm>
            <a:off x="-14897" y="7132429"/>
            <a:ext cx="1843697" cy="1839856"/>
            <a:chOff x="0" y="0"/>
            <a:chExt cx="2458262" cy="2453141"/>
          </a:xfrm>
        </p:grpSpPr>
        <p:sp>
          <p:nvSpPr>
            <p:cNvPr id="16" name="Freeform 16"/>
            <p:cNvSpPr/>
            <p:nvPr/>
          </p:nvSpPr>
          <p:spPr>
            <a:xfrm>
              <a:off x="0" y="0"/>
              <a:ext cx="2458262" cy="2453141"/>
            </a:xfrm>
            <a:custGeom>
              <a:avLst/>
              <a:gdLst/>
              <a:ahLst/>
              <a:cxnLst/>
              <a:rect l="l" t="t" r="r" b="b"/>
              <a:pathLst>
                <a:path w="2458262" h="2453141">
                  <a:moveTo>
                    <a:pt x="0" y="0"/>
                  </a:moveTo>
                  <a:lnTo>
                    <a:pt x="2458262" y="0"/>
                  </a:lnTo>
                  <a:lnTo>
                    <a:pt x="2458262" y="2453141"/>
                  </a:lnTo>
                  <a:lnTo>
                    <a:pt x="0" y="2453141"/>
                  </a:lnTo>
                  <a:lnTo>
                    <a:pt x="0" y="0"/>
                  </a:lnTo>
                  <a:close/>
                </a:path>
              </a:pathLst>
            </a:custGeom>
            <a:blipFill>
              <a:blip r:embed="rId3">
                <a:alphaModFix amt="90000"/>
                <a:extLst>
                  <a:ext uri="{96DAC541-7B7A-43D3-8B79-37D633B846F1}">
                    <asvg:svgBlip xmlns:asvg="http://schemas.microsoft.com/office/drawing/2016/SVG/main" r:embed="rId4"/>
                  </a:ext>
                </a:extLst>
              </a:blip>
              <a:stretch>
                <a:fillRect/>
              </a:stretch>
            </a:blipFill>
          </p:spPr>
        </p:sp>
        <p:sp>
          <p:nvSpPr>
            <p:cNvPr id="17" name="Freeform 17"/>
            <p:cNvSpPr/>
            <p:nvPr/>
          </p:nvSpPr>
          <p:spPr>
            <a:xfrm>
              <a:off x="0" y="854250"/>
              <a:ext cx="1602229" cy="1598891"/>
            </a:xfrm>
            <a:custGeom>
              <a:avLst/>
              <a:gdLst/>
              <a:ahLst/>
              <a:cxnLst/>
              <a:rect l="l" t="t" r="r" b="b"/>
              <a:pathLst>
                <a:path w="1602229" h="1598891">
                  <a:moveTo>
                    <a:pt x="0" y="0"/>
                  </a:moveTo>
                  <a:lnTo>
                    <a:pt x="1602229" y="0"/>
                  </a:lnTo>
                  <a:lnTo>
                    <a:pt x="1602229" y="1598891"/>
                  </a:lnTo>
                  <a:lnTo>
                    <a:pt x="0" y="1598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8" name="Freeform 18"/>
          <p:cNvSpPr/>
          <p:nvPr/>
        </p:nvSpPr>
        <p:spPr>
          <a:xfrm rot="-10800000">
            <a:off x="17259300" y="0"/>
            <a:ext cx="1028700" cy="1026557"/>
          </a:xfrm>
          <a:custGeom>
            <a:avLst/>
            <a:gdLst/>
            <a:ahLst/>
            <a:cxnLst/>
            <a:rect l="l" t="t" r="r" b="b"/>
            <a:pathLst>
              <a:path w="1028700" h="1026557">
                <a:moveTo>
                  <a:pt x="0" y="0"/>
                </a:moveTo>
                <a:lnTo>
                  <a:pt x="1028700" y="0"/>
                </a:lnTo>
                <a:lnTo>
                  <a:pt x="1028700" y="1026557"/>
                </a:lnTo>
                <a:lnTo>
                  <a:pt x="0" y="102655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Freeform 19"/>
          <p:cNvSpPr/>
          <p:nvPr/>
        </p:nvSpPr>
        <p:spPr>
          <a:xfrm>
            <a:off x="258445" y="258445"/>
            <a:ext cx="2870835" cy="875665"/>
          </a:xfrm>
          <a:custGeom>
            <a:avLst/>
            <a:gdLst/>
            <a:ahLst/>
            <a:cxnLst/>
            <a:rect l="l" t="t" r="r" b="b"/>
            <a:pathLst>
              <a:path w="2187262" h="656549">
                <a:moveTo>
                  <a:pt x="0" y="0"/>
                </a:moveTo>
                <a:lnTo>
                  <a:pt x="2187262" y="0"/>
                </a:lnTo>
                <a:lnTo>
                  <a:pt x="2187262" y="656549"/>
                </a:lnTo>
                <a:lnTo>
                  <a:pt x="0" y="656549"/>
                </a:lnTo>
                <a:lnTo>
                  <a:pt x="0" y="0"/>
                </a:lnTo>
                <a:close/>
              </a:path>
            </a:pathLst>
          </a:custGeom>
          <a:blipFill>
            <a:blip r:embed="rId11"/>
            <a:stretch>
              <a:fillRect/>
            </a:stretch>
          </a:blipFill>
        </p:spPr>
      </p:sp>
      <p:sp>
        <p:nvSpPr>
          <p:cNvPr id="22" name="TextBox 22"/>
          <p:cNvSpPr txBox="1"/>
          <p:nvPr/>
        </p:nvSpPr>
        <p:spPr>
          <a:xfrm>
            <a:off x="2640325" y="4457700"/>
            <a:ext cx="12371075" cy="1415900"/>
          </a:xfrm>
          <a:prstGeom prst="rect">
            <a:avLst/>
          </a:prstGeom>
        </p:spPr>
        <p:txBody>
          <a:bodyPr wrap="square" lIns="0" tIns="0" rIns="0" bIns="0" rtlCol="0" anchor="t">
            <a:spAutoFit/>
          </a:bodyPr>
          <a:lstStyle/>
          <a:p>
            <a:pPr>
              <a:lnSpc>
                <a:spcPts val="12880"/>
              </a:lnSpc>
            </a:pPr>
            <a:r>
              <a:rPr lang="en-US" sz="6000" b="1" dirty="0">
                <a:solidFill>
                  <a:srgbClr val="FFFFFF"/>
                </a:solidFill>
                <a:latin typeface="Arial" panose="020B0604020202020204" pitchFamily="34" charset="0"/>
                <a:ea typeface="黑体" panose="02010609060101010101" pitchFamily="49" charset="-122"/>
                <a:cs typeface="Arial" panose="020B0604020202020204" pitchFamily="34" charset="0"/>
              </a:rPr>
              <a:t>Retrieval Augmented Generation</a:t>
            </a:r>
          </a:p>
        </p:txBody>
      </p:sp>
      <p:sp>
        <p:nvSpPr>
          <p:cNvPr id="23" name="TextBox 23"/>
          <p:cNvSpPr txBox="1"/>
          <p:nvPr/>
        </p:nvSpPr>
        <p:spPr>
          <a:xfrm>
            <a:off x="2590800" y="3218793"/>
            <a:ext cx="12320431" cy="1090491"/>
          </a:xfrm>
          <a:prstGeom prst="rect">
            <a:avLst/>
          </a:prstGeom>
        </p:spPr>
        <p:txBody>
          <a:bodyPr wrap="square" lIns="0" tIns="0" rIns="0" bIns="0" rtlCol="0" anchor="t">
            <a:spAutoFit/>
          </a:bodyPr>
          <a:lstStyle/>
          <a:p>
            <a:pPr>
              <a:lnSpc>
                <a:spcPts val="9380"/>
              </a:lnSpc>
            </a:pPr>
            <a:r>
              <a:rPr lang="zh-CN" altLang="en-US" sz="6700" b="1" dirty="0">
                <a:solidFill>
                  <a:srgbClr val="FFFFFF"/>
                </a:solidFill>
                <a:latin typeface="Arial" panose="020B0604020202020204" pitchFamily="34" charset="0"/>
                <a:ea typeface="黑体" panose="02010609060101010101" pitchFamily="49" charset="-122"/>
                <a:cs typeface="Arial" panose="020B0604020202020204" pitchFamily="34" charset="0"/>
              </a:rPr>
              <a:t>自然语言处理 大作业 中期汇报</a:t>
            </a:r>
            <a:endParaRPr lang="en-US" sz="6700" b="1"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25" name="TextBox 25"/>
          <p:cNvSpPr txBox="1"/>
          <p:nvPr/>
        </p:nvSpPr>
        <p:spPr>
          <a:xfrm>
            <a:off x="2671605" y="6858524"/>
            <a:ext cx="2586195" cy="418576"/>
          </a:xfrm>
          <a:prstGeom prst="rect">
            <a:avLst/>
          </a:prstGeom>
        </p:spPr>
        <p:txBody>
          <a:bodyPr wrap="square" lIns="0" tIns="0" rIns="0" bIns="0" rtlCol="0" anchor="t">
            <a:spAutoFit/>
          </a:bodyPr>
          <a:lstStyle/>
          <a:p>
            <a:pPr>
              <a:lnSpc>
                <a:spcPts val="3640"/>
              </a:lnSpc>
            </a:pPr>
            <a:r>
              <a:rPr lang="en-US" sz="2600" b="1" dirty="0" err="1">
                <a:solidFill>
                  <a:srgbClr val="FFFFFF"/>
                </a:solidFill>
                <a:latin typeface="Arial" panose="020B0604020202020204" pitchFamily="34" charset="0"/>
                <a:ea typeface="黑体" panose="02010609060101010101" pitchFamily="49" charset="-122"/>
                <a:cs typeface="Arial" panose="020B0604020202020204" pitchFamily="34" charset="0"/>
              </a:rPr>
              <a:t>汇报人</a:t>
            </a:r>
            <a:r>
              <a:rPr 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a:t>
            </a:r>
            <a:r>
              <a:rPr lang="zh-CN" alt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巩羽飞</a:t>
            </a:r>
            <a:endParaRPr lang="en-US" sz="2600" b="1"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26" name="TextBox 26"/>
          <p:cNvSpPr txBox="1"/>
          <p:nvPr/>
        </p:nvSpPr>
        <p:spPr>
          <a:xfrm>
            <a:off x="6013926" y="6858524"/>
            <a:ext cx="3663473" cy="418576"/>
          </a:xfrm>
          <a:prstGeom prst="rect">
            <a:avLst/>
          </a:prstGeom>
        </p:spPr>
        <p:txBody>
          <a:bodyPr wrap="square" lIns="0" tIns="0" rIns="0" bIns="0" rtlCol="0" anchor="t">
            <a:spAutoFit/>
          </a:bodyPr>
          <a:lstStyle/>
          <a:p>
            <a:pPr>
              <a:lnSpc>
                <a:spcPts val="3640"/>
              </a:lnSpc>
            </a:pPr>
            <a:r>
              <a:rPr 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时间：2024</a:t>
            </a:r>
            <a:r>
              <a:rPr lang="zh-CN" alt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年</a:t>
            </a:r>
            <a:r>
              <a:rPr lang="en-US" altLang="zh-CN" sz="2600" b="1" dirty="0">
                <a:solidFill>
                  <a:srgbClr val="FFFFFF"/>
                </a:solidFill>
                <a:latin typeface="Arial" panose="020B0604020202020204" pitchFamily="34" charset="0"/>
                <a:ea typeface="黑体" panose="02010609060101010101" pitchFamily="49" charset="-122"/>
                <a:cs typeface="Arial" panose="020B0604020202020204" pitchFamily="34" charset="0"/>
              </a:rPr>
              <a:t>06</a:t>
            </a:r>
            <a:r>
              <a:rPr 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月04日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id="{6DCA496E-F7B7-42D5-A33A-0185C6FDB79E}"/>
              </a:ext>
            </a:extLst>
          </p:cNvPr>
          <p:cNvSpPr/>
          <p:nvPr/>
        </p:nvSpPr>
        <p:spPr>
          <a:xfrm>
            <a:off x="8915400" y="6029832"/>
            <a:ext cx="3353372" cy="3204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Retrieval</a:t>
            </a:r>
          </a:p>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Module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29" name="对话气泡: 椭圆形 28">
            <a:extLst>
              <a:ext uri="{FF2B5EF4-FFF2-40B4-BE49-F238E27FC236}">
                <a16:creationId xmlns:a16="http://schemas.microsoft.com/office/drawing/2014/main" id="{196D03E4-F332-4937-B8F0-4EEFE16C7483}"/>
              </a:ext>
            </a:extLst>
          </p:cNvPr>
          <p:cNvSpPr/>
          <p:nvPr/>
        </p:nvSpPr>
        <p:spPr>
          <a:xfrm>
            <a:off x="7162800" y="893612"/>
            <a:ext cx="10873061" cy="4859541"/>
          </a:xfrm>
          <a:prstGeom prst="wedgeEllipseCallout">
            <a:avLst/>
          </a:prstGeom>
          <a:solidFill>
            <a:schemeClr val="bg1"/>
          </a:solidFill>
          <a:ln w="76200">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00107CC2-20B3-4A79-B9D5-DA22A9827364}"/>
              </a:ext>
            </a:extLst>
          </p:cNvPr>
          <p:cNvPicPr>
            <a:picLocks noChangeAspect="1"/>
          </p:cNvPicPr>
          <p:nvPr/>
        </p:nvPicPr>
        <p:blipFill>
          <a:blip r:embed="rId2"/>
          <a:stretch>
            <a:fillRect/>
          </a:stretch>
        </p:blipFill>
        <p:spPr>
          <a:xfrm>
            <a:off x="8037455" y="2119403"/>
            <a:ext cx="9145645" cy="2292665"/>
          </a:xfrm>
          <a:prstGeom prst="rect">
            <a:avLst/>
          </a:prstGeom>
        </p:spPr>
      </p:pic>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028700"/>
            <a:ext cx="8115300" cy="1134670"/>
          </a:xfrm>
          <a:prstGeom prst="rect">
            <a:avLst/>
          </a:prstGeom>
        </p:spPr>
        <p:txBody>
          <a:bodyPr wrap="square" lIns="0" tIns="0" rIns="0" bIns="0" rtlCol="0" anchor="t">
            <a:spAutoFit/>
          </a:bodyPr>
          <a:lstStyle/>
          <a:p>
            <a:pPr>
              <a:lnSpc>
                <a:spcPts val="9675"/>
              </a:lnSpc>
            </a:pPr>
            <a:r>
              <a:rPr lang="en-US" altLang="zh-CN" sz="6910" b="1" dirty="0">
                <a:solidFill>
                  <a:srgbClr val="2A4ADF"/>
                </a:solidFill>
                <a:latin typeface="Arial" panose="020B0604020202020204" pitchFamily="34" charset="0"/>
                <a:ea typeface="黑体" panose="02010609060101010101" pitchFamily="49" charset="-122"/>
                <a:cs typeface="Arial" panose="020B0604020202020204" pitchFamily="34" charset="0"/>
              </a:rPr>
              <a:t>Retrieval Module</a:t>
            </a:r>
            <a:endParaRPr lang="en-US" sz="691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3">
                <a:alphaModFix amt="90000"/>
                <a:extLst>
                  <a:ext uri="{96DAC541-7B7A-43D3-8B79-37D633B846F1}">
                    <asvg:svgBlip xmlns:asvg="http://schemas.microsoft.com/office/drawing/2016/SVG/main" r:embed="rId4"/>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35" name="平行四边形 34">
            <a:extLst>
              <a:ext uri="{FF2B5EF4-FFF2-40B4-BE49-F238E27FC236}">
                <a16:creationId xmlns:a16="http://schemas.microsoft.com/office/drawing/2014/main" id="{F92BE759-1480-4383-BA08-FABFD2D819F8}"/>
              </a:ext>
            </a:extLst>
          </p:cNvPr>
          <p:cNvSpPr/>
          <p:nvPr/>
        </p:nvSpPr>
        <p:spPr>
          <a:xfrm>
            <a:off x="1028700" y="7263395"/>
            <a:ext cx="3591793" cy="1907367"/>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Embedded Chunks</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36" name="直接箭头连接符 35">
            <a:extLst>
              <a:ext uri="{FF2B5EF4-FFF2-40B4-BE49-F238E27FC236}">
                <a16:creationId xmlns:a16="http://schemas.microsoft.com/office/drawing/2014/main" id="{D50529D9-395B-4800-8A48-AFBF5BB40777}"/>
              </a:ext>
            </a:extLst>
          </p:cNvPr>
          <p:cNvCxnSpPr>
            <a:cxnSpLocks/>
          </p:cNvCxnSpPr>
          <p:nvPr/>
        </p:nvCxnSpPr>
        <p:spPr>
          <a:xfrm flipV="1">
            <a:off x="1144286" y="6678620"/>
            <a:ext cx="7771114"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2D87C63-08AA-4E01-9E74-4B65E5C32B0B}"/>
              </a:ext>
            </a:extLst>
          </p:cNvPr>
          <p:cNvSpPr txBox="1"/>
          <p:nvPr/>
        </p:nvSpPr>
        <p:spPr>
          <a:xfrm>
            <a:off x="2831283" y="6025340"/>
            <a:ext cx="4604146" cy="584775"/>
          </a:xfrm>
          <a:prstGeom prst="rect">
            <a:avLst/>
          </a:prstGeom>
          <a:noFill/>
        </p:spPr>
        <p:txBody>
          <a:bodyPr wrap="none" rtlCol="0">
            <a:spAutoFit/>
          </a:bodyP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Embedded User Query</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38" name="直接箭头连接符 37">
            <a:extLst>
              <a:ext uri="{FF2B5EF4-FFF2-40B4-BE49-F238E27FC236}">
                <a16:creationId xmlns:a16="http://schemas.microsoft.com/office/drawing/2014/main" id="{D27D61C4-D3B7-4A0C-AB05-14C0CB83060E}"/>
              </a:ext>
            </a:extLst>
          </p:cNvPr>
          <p:cNvCxnSpPr>
            <a:cxnSpLocks/>
            <a:stCxn id="35" idx="2"/>
          </p:cNvCxnSpPr>
          <p:nvPr/>
        </p:nvCxnSpPr>
        <p:spPr>
          <a:xfrm>
            <a:off x="4382072" y="8217079"/>
            <a:ext cx="4486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6FC75E6-ED1E-4F25-ABEE-92D4A5C5199A}"/>
              </a:ext>
            </a:extLst>
          </p:cNvPr>
          <p:cNvSpPr txBox="1"/>
          <p:nvPr/>
        </p:nvSpPr>
        <p:spPr>
          <a:xfrm>
            <a:off x="4791237" y="7632303"/>
            <a:ext cx="3667992" cy="584775"/>
          </a:xfrm>
          <a:prstGeom prst="rect">
            <a:avLst/>
          </a:prstGeom>
          <a:noFill/>
        </p:spPr>
        <p:txBody>
          <a:bodyPr wrap="none" rtlCol="0">
            <a:spAutoFit/>
          </a:bodyP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Embedded Chunk</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46" name="矩形: 圆角 45">
            <a:extLst>
              <a:ext uri="{FF2B5EF4-FFF2-40B4-BE49-F238E27FC236}">
                <a16:creationId xmlns:a16="http://schemas.microsoft.com/office/drawing/2014/main" id="{D48E1376-7E92-4798-AD6B-A5A44B12A2D2}"/>
              </a:ext>
            </a:extLst>
          </p:cNvPr>
          <p:cNvSpPr/>
          <p:nvPr/>
        </p:nvSpPr>
        <p:spPr>
          <a:xfrm>
            <a:off x="15849599" y="6029832"/>
            <a:ext cx="1564113" cy="32049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LLM API</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48" name="直接箭头连接符 47">
            <a:extLst>
              <a:ext uri="{FF2B5EF4-FFF2-40B4-BE49-F238E27FC236}">
                <a16:creationId xmlns:a16="http://schemas.microsoft.com/office/drawing/2014/main" id="{1AFE7D0A-302F-492F-97DA-24C8D3CCE1FB}"/>
              </a:ext>
            </a:extLst>
          </p:cNvPr>
          <p:cNvCxnSpPr>
            <a:cxnSpLocks/>
            <a:stCxn id="44" idx="3"/>
            <a:endCxn id="46" idx="1"/>
          </p:cNvCxnSpPr>
          <p:nvPr/>
        </p:nvCxnSpPr>
        <p:spPr>
          <a:xfrm>
            <a:off x="12268772" y="7632303"/>
            <a:ext cx="358082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D54F64B-B0E4-46A4-A0E6-5C45162EF6D0}"/>
              </a:ext>
            </a:extLst>
          </p:cNvPr>
          <p:cNvSpPr txBox="1"/>
          <p:nvPr/>
        </p:nvSpPr>
        <p:spPr>
          <a:xfrm>
            <a:off x="12637466" y="6909188"/>
            <a:ext cx="2930610" cy="584775"/>
          </a:xfrm>
          <a:prstGeom prst="rect">
            <a:avLst/>
          </a:prstGeom>
          <a:noFill/>
        </p:spPr>
        <p:txBody>
          <a:bodyPr wrap="none" rtlCol="0">
            <a:spAutoFit/>
          </a:bodyP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Top K Chunks</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20852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562100"/>
            <a:ext cx="8115300" cy="1082476"/>
          </a:xfrm>
          <a:prstGeom prst="rect">
            <a:avLst/>
          </a:prstGeom>
        </p:spPr>
        <p:txBody>
          <a:bodyPr wrap="square" lIns="0" tIns="0" rIns="0" bIns="0" rtlCol="0" anchor="t">
            <a:spAutoFit/>
          </a:bodyPr>
          <a:lstStyle/>
          <a:p>
            <a:pPr algn="just">
              <a:lnSpc>
                <a:spcPts val="9675"/>
              </a:lnSpc>
            </a:pPr>
            <a:r>
              <a:rPr lang="en-US" altLang="zh-CN" sz="6910" b="1" dirty="0">
                <a:solidFill>
                  <a:srgbClr val="2A4ADF"/>
                </a:solidFill>
                <a:latin typeface="黑体" panose="02010609060101010101" pitchFamily="49" charset="-122"/>
                <a:ea typeface="黑体" panose="02010609060101010101" pitchFamily="49" charset="-122"/>
              </a:rPr>
              <a:t>BM25 Retriever</a:t>
            </a:r>
            <a:endParaRPr lang="en-US" sz="6910" b="1" dirty="0">
              <a:solidFill>
                <a:srgbClr val="2A4ADF"/>
              </a:solidFill>
              <a:latin typeface="黑体" panose="02010609060101010101" pitchFamily="49" charset="-122"/>
              <a:ea typeface="黑体" panose="02010609060101010101" pitchFamily="49" charset="-122"/>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6" name="Group 16"/>
          <p:cNvGrpSpPr/>
          <p:nvPr/>
        </p:nvGrpSpPr>
        <p:grpSpPr>
          <a:xfrm>
            <a:off x="17145000" y="3028652"/>
            <a:ext cx="114300" cy="5773289"/>
            <a:chOff x="0" y="0"/>
            <a:chExt cx="152400" cy="7697719"/>
          </a:xfrm>
        </p:grpSpPr>
        <p:sp>
          <p:nvSpPr>
            <p:cNvPr id="17" name="AutoShape 17"/>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18" name="AutoShape 18"/>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19" name="AutoShape 19"/>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0" name="AutoShape 20"/>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1" name="AutoShape 21"/>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2" name="AutoShape 22"/>
            <p:cNvSpPr/>
            <p:nvPr/>
          </p:nvSpPr>
          <p:spPr>
            <a:xfrm flipH="1">
              <a:off x="101600" y="0"/>
              <a:ext cx="0" cy="420212"/>
            </a:xfrm>
            <a:prstGeom prst="line">
              <a:avLst/>
            </a:prstGeom>
            <a:ln w="101600" cap="rnd">
              <a:solidFill>
                <a:srgbClr val="2A4ADF"/>
              </a:solidFill>
              <a:prstDash val="solid"/>
              <a:headEnd type="none" w="sm" len="sm"/>
              <a:tailEnd type="none" w="sm" len="sm"/>
            </a:ln>
          </p:spPr>
        </p:sp>
      </p:grpSp>
      <p:pic>
        <p:nvPicPr>
          <p:cNvPr id="23" name="图片 22">
            <a:extLst>
              <a:ext uri="{FF2B5EF4-FFF2-40B4-BE49-F238E27FC236}">
                <a16:creationId xmlns:a16="http://schemas.microsoft.com/office/drawing/2014/main" id="{A77E4DA5-51A7-4237-8483-85E547E5E550}"/>
              </a:ext>
            </a:extLst>
          </p:cNvPr>
          <p:cNvPicPr>
            <a:picLocks noChangeAspect="1"/>
          </p:cNvPicPr>
          <p:nvPr/>
        </p:nvPicPr>
        <p:blipFill>
          <a:blip r:embed="rId6"/>
          <a:stretch>
            <a:fillRect/>
          </a:stretch>
        </p:blipFill>
        <p:spPr>
          <a:xfrm>
            <a:off x="1082039" y="3028652"/>
            <a:ext cx="12475750" cy="63058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401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562100"/>
            <a:ext cx="8115300" cy="1134670"/>
          </a:xfrm>
          <a:prstGeom prst="rect">
            <a:avLst/>
          </a:prstGeom>
        </p:spPr>
        <p:txBody>
          <a:bodyPr wrap="square" lIns="0" tIns="0" rIns="0" bIns="0" rtlCol="0" anchor="t">
            <a:spAutoFit/>
          </a:bodyPr>
          <a:lstStyle/>
          <a:p>
            <a:pPr>
              <a:lnSpc>
                <a:spcPts val="9675"/>
              </a:lnSpc>
            </a:pPr>
            <a:r>
              <a:rPr lang="en-US" altLang="zh-CN" sz="6910" b="1" dirty="0">
                <a:solidFill>
                  <a:srgbClr val="2A4ADF"/>
                </a:solidFill>
                <a:latin typeface="Arial" panose="020B0604020202020204" pitchFamily="34" charset="0"/>
                <a:ea typeface="黑体" panose="02010609060101010101" pitchFamily="49" charset="-122"/>
                <a:cs typeface="Arial" panose="020B0604020202020204" pitchFamily="34" charset="0"/>
              </a:rPr>
              <a:t>Reranking Module</a:t>
            </a:r>
            <a:endParaRPr lang="en-US" sz="691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6" name="Group 16"/>
          <p:cNvGrpSpPr/>
          <p:nvPr/>
        </p:nvGrpSpPr>
        <p:grpSpPr>
          <a:xfrm>
            <a:off x="17145000" y="3028652"/>
            <a:ext cx="114300" cy="5773289"/>
            <a:chOff x="0" y="0"/>
            <a:chExt cx="152400" cy="7697719"/>
          </a:xfrm>
        </p:grpSpPr>
        <p:sp>
          <p:nvSpPr>
            <p:cNvPr id="17" name="AutoShape 17"/>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18" name="AutoShape 18"/>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19" name="AutoShape 19"/>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0" name="AutoShape 20"/>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1" name="AutoShape 21"/>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2" name="AutoShape 22"/>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31" name="矩形: 圆角 30">
            <a:extLst>
              <a:ext uri="{FF2B5EF4-FFF2-40B4-BE49-F238E27FC236}">
                <a16:creationId xmlns:a16="http://schemas.microsoft.com/office/drawing/2014/main" id="{3DCC7428-AFE4-462B-8534-3454AB991D6E}"/>
              </a:ext>
            </a:extLst>
          </p:cNvPr>
          <p:cNvSpPr/>
          <p:nvPr/>
        </p:nvSpPr>
        <p:spPr>
          <a:xfrm>
            <a:off x="1379792" y="5251075"/>
            <a:ext cx="1564113" cy="207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LLM API</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32" name="矩形: 圆角 31">
            <a:extLst>
              <a:ext uri="{FF2B5EF4-FFF2-40B4-BE49-F238E27FC236}">
                <a16:creationId xmlns:a16="http://schemas.microsoft.com/office/drawing/2014/main" id="{E5D95BA2-53DD-4150-9ECB-167778441774}"/>
              </a:ext>
            </a:extLst>
          </p:cNvPr>
          <p:cNvSpPr/>
          <p:nvPr/>
        </p:nvSpPr>
        <p:spPr>
          <a:xfrm>
            <a:off x="6858000" y="5251075"/>
            <a:ext cx="3353372" cy="2079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Reranking</a:t>
            </a:r>
          </a:p>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Module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35" name="直接箭头连接符 34">
            <a:extLst>
              <a:ext uri="{FF2B5EF4-FFF2-40B4-BE49-F238E27FC236}">
                <a16:creationId xmlns:a16="http://schemas.microsoft.com/office/drawing/2014/main" id="{F11EA7E4-13EB-48EA-A680-0C86B3C5A32B}"/>
              </a:ext>
            </a:extLst>
          </p:cNvPr>
          <p:cNvCxnSpPr>
            <a:cxnSpLocks/>
          </p:cNvCxnSpPr>
          <p:nvPr/>
        </p:nvCxnSpPr>
        <p:spPr>
          <a:xfrm>
            <a:off x="2943905" y="6290722"/>
            <a:ext cx="389120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702D30A-2173-45F5-BD2D-FF4B89C5C74B}"/>
              </a:ext>
            </a:extLst>
          </p:cNvPr>
          <p:cNvSpPr txBox="1"/>
          <p:nvPr/>
        </p:nvSpPr>
        <p:spPr>
          <a:xfrm>
            <a:off x="3134770" y="5670895"/>
            <a:ext cx="3385863" cy="584775"/>
          </a:xfrm>
          <a:prstGeom prst="rect">
            <a:avLst/>
          </a:prstGeom>
          <a:noFill/>
        </p:spPr>
        <p:txBody>
          <a:bodyPr wrap="none" rtlCol="0">
            <a:spAutoFit/>
          </a:bodyP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Top K Response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38" name="矩形: 圆角 37">
            <a:extLst>
              <a:ext uri="{FF2B5EF4-FFF2-40B4-BE49-F238E27FC236}">
                <a16:creationId xmlns:a16="http://schemas.microsoft.com/office/drawing/2014/main" id="{19A85C33-40E7-41DD-9C98-D301360092C8}"/>
              </a:ext>
            </a:extLst>
          </p:cNvPr>
          <p:cNvSpPr/>
          <p:nvPr/>
        </p:nvSpPr>
        <p:spPr>
          <a:xfrm>
            <a:off x="609275" y="3024767"/>
            <a:ext cx="3105146" cy="1488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User Query</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39" name="直接箭头连接符 38">
            <a:extLst>
              <a:ext uri="{FF2B5EF4-FFF2-40B4-BE49-F238E27FC236}">
                <a16:creationId xmlns:a16="http://schemas.microsoft.com/office/drawing/2014/main" id="{4F3C8F92-E3BD-405A-A662-1AB23F38A213}"/>
              </a:ext>
            </a:extLst>
          </p:cNvPr>
          <p:cNvCxnSpPr>
            <a:cxnSpLocks/>
            <a:stCxn id="38" idx="2"/>
            <a:endCxn id="31" idx="0"/>
          </p:cNvCxnSpPr>
          <p:nvPr/>
        </p:nvCxnSpPr>
        <p:spPr>
          <a:xfrm>
            <a:off x="2161848" y="4513641"/>
            <a:ext cx="1" cy="737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E57AFEC6-B0F2-4635-AC9B-E9229967F972}"/>
              </a:ext>
            </a:extLst>
          </p:cNvPr>
          <p:cNvSpPr/>
          <p:nvPr/>
        </p:nvSpPr>
        <p:spPr>
          <a:xfrm>
            <a:off x="610172" y="7942641"/>
            <a:ext cx="3105146" cy="1488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Pre Prompt</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50" name="直接箭头连接符 49">
            <a:extLst>
              <a:ext uri="{FF2B5EF4-FFF2-40B4-BE49-F238E27FC236}">
                <a16:creationId xmlns:a16="http://schemas.microsoft.com/office/drawing/2014/main" id="{C7E30B0A-3953-45BC-89CA-D091BAEFFB95}"/>
              </a:ext>
            </a:extLst>
          </p:cNvPr>
          <p:cNvCxnSpPr>
            <a:cxnSpLocks/>
            <a:stCxn id="48" idx="0"/>
            <a:endCxn id="31" idx="2"/>
          </p:cNvCxnSpPr>
          <p:nvPr/>
        </p:nvCxnSpPr>
        <p:spPr>
          <a:xfrm flipH="1" flipV="1">
            <a:off x="2161849" y="7330370"/>
            <a:ext cx="896" cy="612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矩形: 圆角 51">
            <a:extLst>
              <a:ext uri="{FF2B5EF4-FFF2-40B4-BE49-F238E27FC236}">
                <a16:creationId xmlns:a16="http://schemas.microsoft.com/office/drawing/2014/main" id="{5CDAABAF-6B97-4B58-8C01-F8CA037070DA}"/>
              </a:ext>
            </a:extLst>
          </p:cNvPr>
          <p:cNvSpPr/>
          <p:nvPr/>
        </p:nvSpPr>
        <p:spPr>
          <a:xfrm>
            <a:off x="13411200" y="5216022"/>
            <a:ext cx="3353372" cy="2079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Metrics Module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53" name="直接箭头连接符 52">
            <a:extLst>
              <a:ext uri="{FF2B5EF4-FFF2-40B4-BE49-F238E27FC236}">
                <a16:creationId xmlns:a16="http://schemas.microsoft.com/office/drawing/2014/main" id="{C4712C63-048C-41E8-A707-1054A588407E}"/>
              </a:ext>
            </a:extLst>
          </p:cNvPr>
          <p:cNvCxnSpPr>
            <a:cxnSpLocks/>
          </p:cNvCxnSpPr>
          <p:nvPr/>
        </p:nvCxnSpPr>
        <p:spPr>
          <a:xfrm>
            <a:off x="10209439" y="6290722"/>
            <a:ext cx="320233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51B00A48-0678-4E15-A230-A5E41F44BD2D}"/>
              </a:ext>
            </a:extLst>
          </p:cNvPr>
          <p:cNvSpPr txBox="1"/>
          <p:nvPr/>
        </p:nvSpPr>
        <p:spPr>
          <a:xfrm>
            <a:off x="10835931" y="5705947"/>
            <a:ext cx="2052165" cy="584775"/>
          </a:xfrm>
          <a:prstGeom prst="rect">
            <a:avLst/>
          </a:prstGeom>
          <a:noFill/>
        </p:spPr>
        <p:txBody>
          <a:bodyPr wrap="none" rtlCol="0">
            <a:spAutoFit/>
          </a:bodyP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Reranked</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57" name="对话气泡: 椭圆形 56">
            <a:extLst>
              <a:ext uri="{FF2B5EF4-FFF2-40B4-BE49-F238E27FC236}">
                <a16:creationId xmlns:a16="http://schemas.microsoft.com/office/drawing/2014/main" id="{37821C09-6755-425C-AB56-67A1B3278C3C}"/>
              </a:ext>
            </a:extLst>
          </p:cNvPr>
          <p:cNvSpPr/>
          <p:nvPr/>
        </p:nvSpPr>
        <p:spPr>
          <a:xfrm>
            <a:off x="8972835" y="2254903"/>
            <a:ext cx="6114763" cy="2668731"/>
          </a:xfrm>
          <a:prstGeom prst="wedgeEllipseCallout">
            <a:avLst>
              <a:gd name="adj1" fmla="val -36294"/>
              <a:gd name="adj2" fmla="val 75911"/>
            </a:avLst>
          </a:prstGeom>
          <a:solidFill>
            <a:schemeClr val="bg1"/>
          </a:solidFill>
          <a:ln w="76200">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solidFill>
                  <a:schemeClr val="tx1"/>
                </a:solidFill>
                <a:latin typeface="Arial" panose="020B0604020202020204" pitchFamily="34" charset="0"/>
                <a:ea typeface="黑体" panose="02010609060101010101" pitchFamily="49" charset="-122"/>
                <a:cs typeface="Arial" panose="020B0604020202020204" pitchFamily="34" charset="0"/>
              </a:rPr>
              <a:t>BGE </a:t>
            </a:r>
            <a:r>
              <a:rPr lang="en-US" altLang="zh-CN" sz="3200" b="1" dirty="0" err="1">
                <a:solidFill>
                  <a:schemeClr val="tx1"/>
                </a:solidFill>
                <a:latin typeface="Arial" panose="020B0604020202020204" pitchFamily="34" charset="0"/>
                <a:ea typeface="黑体" panose="02010609060101010101" pitchFamily="49" charset="-122"/>
                <a:cs typeface="Arial" panose="020B0604020202020204" pitchFamily="34" charset="0"/>
              </a:rPr>
              <a:t>Reranker</a:t>
            </a:r>
            <a:r>
              <a:rPr lang="en-US" altLang="zh-CN" sz="3200" b="1" dirty="0">
                <a:solidFill>
                  <a:schemeClr val="tx1"/>
                </a:solidFill>
                <a:latin typeface="Arial" panose="020B0604020202020204" pitchFamily="34" charset="0"/>
                <a:ea typeface="黑体" panose="02010609060101010101" pitchFamily="49" charset="-122"/>
                <a:cs typeface="Arial" panose="020B0604020202020204" pitchFamily="34" charset="0"/>
              </a:rPr>
              <a:t> Model</a:t>
            </a:r>
            <a:endParaRPr lang="zh-CN" altLang="en-US" sz="32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67962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562100"/>
            <a:ext cx="8115300" cy="1134670"/>
          </a:xfrm>
          <a:prstGeom prst="rect">
            <a:avLst/>
          </a:prstGeom>
        </p:spPr>
        <p:txBody>
          <a:bodyPr wrap="square" lIns="0" tIns="0" rIns="0" bIns="0" rtlCol="0" anchor="t">
            <a:spAutoFit/>
          </a:bodyPr>
          <a:lstStyle/>
          <a:p>
            <a:pPr>
              <a:lnSpc>
                <a:spcPts val="9675"/>
              </a:lnSpc>
            </a:pPr>
            <a:r>
              <a:rPr lang="en-US" altLang="zh-CN" sz="6910" b="1" dirty="0">
                <a:solidFill>
                  <a:srgbClr val="2A4ADF"/>
                </a:solidFill>
                <a:latin typeface="Arial" panose="020B0604020202020204" pitchFamily="34" charset="0"/>
                <a:ea typeface="黑体" panose="02010609060101010101" pitchFamily="49" charset="-122"/>
                <a:cs typeface="Arial" panose="020B0604020202020204" pitchFamily="34" charset="0"/>
              </a:rPr>
              <a:t>Metrics Module</a:t>
            </a:r>
            <a:endParaRPr lang="en-US" sz="691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6" name="Group 16"/>
          <p:cNvGrpSpPr/>
          <p:nvPr/>
        </p:nvGrpSpPr>
        <p:grpSpPr>
          <a:xfrm>
            <a:off x="17145000" y="3028652"/>
            <a:ext cx="114300" cy="5773289"/>
            <a:chOff x="0" y="0"/>
            <a:chExt cx="152400" cy="7697719"/>
          </a:xfrm>
        </p:grpSpPr>
        <p:sp>
          <p:nvSpPr>
            <p:cNvPr id="17" name="AutoShape 17"/>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18" name="AutoShape 18"/>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19" name="AutoShape 19"/>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0" name="AutoShape 20"/>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1" name="AutoShape 21"/>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2" name="AutoShape 22"/>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31" name="平行四边形 30">
            <a:extLst>
              <a:ext uri="{FF2B5EF4-FFF2-40B4-BE49-F238E27FC236}">
                <a16:creationId xmlns:a16="http://schemas.microsoft.com/office/drawing/2014/main" id="{2D98B44A-39E3-4F9F-923A-5F07AE00FC7C}"/>
              </a:ext>
            </a:extLst>
          </p:cNvPr>
          <p:cNvSpPr/>
          <p:nvPr/>
        </p:nvSpPr>
        <p:spPr>
          <a:xfrm>
            <a:off x="1013460" y="5220103"/>
            <a:ext cx="3505201" cy="2912874"/>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Positive Instance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32" name="平行四边形 31">
            <a:extLst>
              <a:ext uri="{FF2B5EF4-FFF2-40B4-BE49-F238E27FC236}">
                <a16:creationId xmlns:a16="http://schemas.microsoft.com/office/drawing/2014/main" id="{906B18FB-EFDD-4B54-975E-F4843C30B356}"/>
              </a:ext>
            </a:extLst>
          </p:cNvPr>
          <p:cNvSpPr/>
          <p:nvPr/>
        </p:nvSpPr>
        <p:spPr>
          <a:xfrm>
            <a:off x="12938760" y="5202104"/>
            <a:ext cx="3505201" cy="2912874"/>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Negative Instance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35" name="矩形: 圆角 34">
            <a:extLst>
              <a:ext uri="{FF2B5EF4-FFF2-40B4-BE49-F238E27FC236}">
                <a16:creationId xmlns:a16="http://schemas.microsoft.com/office/drawing/2014/main" id="{91365E51-3F24-4A61-947A-AC34BB398D9B}"/>
              </a:ext>
            </a:extLst>
          </p:cNvPr>
          <p:cNvSpPr/>
          <p:nvPr/>
        </p:nvSpPr>
        <p:spPr>
          <a:xfrm>
            <a:off x="7071360" y="5618377"/>
            <a:ext cx="3353372" cy="2079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Metrics Module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36" name="直接箭头连接符 35">
            <a:extLst>
              <a:ext uri="{FF2B5EF4-FFF2-40B4-BE49-F238E27FC236}">
                <a16:creationId xmlns:a16="http://schemas.microsoft.com/office/drawing/2014/main" id="{75D7790A-9E30-4A67-B8F8-911F6A3AFCAF}"/>
              </a:ext>
            </a:extLst>
          </p:cNvPr>
          <p:cNvCxnSpPr>
            <a:cxnSpLocks/>
            <a:stCxn id="31" idx="2"/>
            <a:endCxn id="35" idx="1"/>
          </p:cNvCxnSpPr>
          <p:nvPr/>
        </p:nvCxnSpPr>
        <p:spPr>
          <a:xfrm flipV="1">
            <a:off x="4154552" y="6658025"/>
            <a:ext cx="2916808" cy="185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791EA3C-35FE-455D-BB53-BEA4704A1D9A}"/>
              </a:ext>
            </a:extLst>
          </p:cNvPr>
          <p:cNvCxnSpPr>
            <a:cxnSpLocks/>
            <a:stCxn id="32" idx="5"/>
            <a:endCxn id="35" idx="3"/>
          </p:cNvCxnSpPr>
          <p:nvPr/>
        </p:nvCxnSpPr>
        <p:spPr>
          <a:xfrm flipH="1" flipV="1">
            <a:off x="10424732" y="6658025"/>
            <a:ext cx="2878137" cy="5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00A70431-4EB0-4BF9-B36F-C1711A325890}"/>
              </a:ext>
            </a:extLst>
          </p:cNvPr>
          <p:cNvSpPr txBox="1"/>
          <p:nvPr/>
        </p:nvSpPr>
        <p:spPr>
          <a:xfrm>
            <a:off x="6738191" y="9190907"/>
            <a:ext cx="4123245" cy="584775"/>
          </a:xfrm>
          <a:prstGeom prst="rect">
            <a:avLst/>
          </a:prstGeom>
          <a:noFill/>
        </p:spPr>
        <p:txBody>
          <a:bodyPr wrap="none" rtlCol="0">
            <a:spAutoFit/>
          </a:bodyP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Reranked Response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46" name="直接箭头连接符 45">
            <a:extLst>
              <a:ext uri="{FF2B5EF4-FFF2-40B4-BE49-F238E27FC236}">
                <a16:creationId xmlns:a16="http://schemas.microsoft.com/office/drawing/2014/main" id="{451C62D5-3075-4A6A-9DE7-084632E51CA8}"/>
              </a:ext>
            </a:extLst>
          </p:cNvPr>
          <p:cNvCxnSpPr>
            <a:cxnSpLocks/>
            <a:endCxn id="35" idx="2"/>
          </p:cNvCxnSpPr>
          <p:nvPr/>
        </p:nvCxnSpPr>
        <p:spPr>
          <a:xfrm flipV="1">
            <a:off x="8748046" y="7697672"/>
            <a:ext cx="0" cy="14559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3C125CEE-4B91-4161-97A6-2B3D0F22680B}"/>
              </a:ext>
            </a:extLst>
          </p:cNvPr>
          <p:cNvSpPr/>
          <p:nvPr/>
        </p:nvSpPr>
        <p:spPr>
          <a:xfrm>
            <a:off x="3401124" y="2968279"/>
            <a:ext cx="3088132" cy="14888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ROUGE-1/2/L</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50" name="矩形: 圆角 49">
            <a:extLst>
              <a:ext uri="{FF2B5EF4-FFF2-40B4-BE49-F238E27FC236}">
                <a16:creationId xmlns:a16="http://schemas.microsoft.com/office/drawing/2014/main" id="{60EFA6AD-8B6F-4A18-A9D6-83740438B85C}"/>
              </a:ext>
            </a:extLst>
          </p:cNvPr>
          <p:cNvSpPr/>
          <p:nvPr/>
        </p:nvSpPr>
        <p:spPr>
          <a:xfrm>
            <a:off x="7871746" y="2931499"/>
            <a:ext cx="1752600" cy="14888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BLEU</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51" name="矩形: 圆角 50">
            <a:extLst>
              <a:ext uri="{FF2B5EF4-FFF2-40B4-BE49-F238E27FC236}">
                <a16:creationId xmlns:a16="http://schemas.microsoft.com/office/drawing/2014/main" id="{91285507-A4EE-4AEB-AB60-125B2765643B}"/>
              </a:ext>
            </a:extLst>
          </p:cNvPr>
          <p:cNvSpPr/>
          <p:nvPr/>
        </p:nvSpPr>
        <p:spPr>
          <a:xfrm>
            <a:off x="10959878" y="2931499"/>
            <a:ext cx="2451322" cy="14888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Accuracy</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53" name="直接箭头连接符 52">
            <a:extLst>
              <a:ext uri="{FF2B5EF4-FFF2-40B4-BE49-F238E27FC236}">
                <a16:creationId xmlns:a16="http://schemas.microsoft.com/office/drawing/2014/main" id="{F671B719-3A1B-48A4-94EE-FB07FD317A65}"/>
              </a:ext>
            </a:extLst>
          </p:cNvPr>
          <p:cNvCxnSpPr>
            <a:cxnSpLocks/>
            <a:stCxn id="35" idx="0"/>
            <a:endCxn id="50" idx="2"/>
          </p:cNvCxnSpPr>
          <p:nvPr/>
        </p:nvCxnSpPr>
        <p:spPr>
          <a:xfrm flipV="1">
            <a:off x="8748046" y="4420373"/>
            <a:ext cx="0" cy="11980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2649056C-BB6B-432E-9C64-0B2F7AAE5F8D}"/>
              </a:ext>
            </a:extLst>
          </p:cNvPr>
          <p:cNvCxnSpPr>
            <a:cxnSpLocks/>
            <a:endCxn id="48" idx="2"/>
          </p:cNvCxnSpPr>
          <p:nvPr/>
        </p:nvCxnSpPr>
        <p:spPr>
          <a:xfrm flipH="1" flipV="1">
            <a:off x="4945190" y="4457153"/>
            <a:ext cx="3088132" cy="11612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086E3E99-76F0-44B6-9C3E-355C9FE16042}"/>
              </a:ext>
            </a:extLst>
          </p:cNvPr>
          <p:cNvCxnSpPr>
            <a:cxnSpLocks/>
            <a:endCxn id="51" idx="2"/>
          </p:cNvCxnSpPr>
          <p:nvPr/>
        </p:nvCxnSpPr>
        <p:spPr>
          <a:xfrm flipV="1">
            <a:off x="9487186" y="4420373"/>
            <a:ext cx="2698353" cy="11980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03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46537">
            <a:off x="-3890996" y="-7422843"/>
            <a:ext cx="24218681" cy="24168225"/>
          </a:xfrm>
          <a:custGeom>
            <a:avLst/>
            <a:gdLst/>
            <a:ahLst/>
            <a:cxnLst/>
            <a:rect l="l" t="t" r="r" b="b"/>
            <a:pathLst>
              <a:path w="24218681" h="24168225">
                <a:moveTo>
                  <a:pt x="0" y="0"/>
                </a:moveTo>
                <a:lnTo>
                  <a:pt x="24218681" y="0"/>
                </a:lnTo>
                <a:lnTo>
                  <a:pt x="24218681" y="24168225"/>
                </a:lnTo>
                <a:lnTo>
                  <a:pt x="0" y="241682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9232528">
            <a:off x="15825108" y="3780353"/>
            <a:ext cx="1386544" cy="1585769"/>
          </a:xfrm>
          <a:custGeom>
            <a:avLst/>
            <a:gdLst/>
            <a:ahLst/>
            <a:cxnLst/>
            <a:rect l="l" t="t" r="r" b="b"/>
            <a:pathLst>
              <a:path w="1386544" h="1585769">
                <a:moveTo>
                  <a:pt x="0" y="0"/>
                </a:moveTo>
                <a:lnTo>
                  <a:pt x="1386544" y="0"/>
                </a:lnTo>
                <a:lnTo>
                  <a:pt x="1386544" y="1585768"/>
                </a:lnTo>
                <a:lnTo>
                  <a:pt x="0" y="15857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3605019">
            <a:off x="10456819" y="7345037"/>
            <a:ext cx="1766921" cy="2293936"/>
          </a:xfrm>
          <a:custGeom>
            <a:avLst/>
            <a:gdLst/>
            <a:ahLst/>
            <a:cxnLst/>
            <a:rect l="l" t="t" r="r" b="b"/>
            <a:pathLst>
              <a:path w="1766921" h="2293936">
                <a:moveTo>
                  <a:pt x="0" y="0"/>
                </a:moveTo>
                <a:lnTo>
                  <a:pt x="1766922" y="0"/>
                </a:lnTo>
                <a:lnTo>
                  <a:pt x="1766922" y="2293936"/>
                </a:lnTo>
                <a:lnTo>
                  <a:pt x="0" y="22939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AutoShape 10"/>
          <p:cNvSpPr/>
          <p:nvPr/>
        </p:nvSpPr>
        <p:spPr>
          <a:xfrm flipH="1">
            <a:off x="15241811" y="5854744"/>
            <a:ext cx="152860" cy="0"/>
          </a:xfrm>
          <a:prstGeom prst="line">
            <a:avLst/>
          </a:prstGeom>
          <a:ln w="85725" cap="rnd">
            <a:solidFill>
              <a:srgbClr val="FFFFFF"/>
            </a:solidFill>
            <a:prstDash val="solid"/>
            <a:headEnd type="none" w="sm" len="sm"/>
            <a:tailEnd type="none" w="sm" len="sm"/>
          </a:ln>
        </p:spPr>
      </p:sp>
      <p:grpSp>
        <p:nvGrpSpPr>
          <p:cNvPr id="11" name="Group 11"/>
          <p:cNvGrpSpPr/>
          <p:nvPr/>
        </p:nvGrpSpPr>
        <p:grpSpPr>
          <a:xfrm>
            <a:off x="1618842" y="7440986"/>
            <a:ext cx="6473928" cy="128449"/>
            <a:chOff x="0" y="0"/>
            <a:chExt cx="8631904" cy="171265"/>
          </a:xfrm>
        </p:grpSpPr>
        <p:sp>
          <p:nvSpPr>
            <p:cNvPr id="12" name="AutoShape 12"/>
            <p:cNvSpPr/>
            <p:nvPr/>
          </p:nvSpPr>
          <p:spPr>
            <a:xfrm flipH="1" flipV="1">
              <a:off x="951788" y="57150"/>
              <a:ext cx="6407376" cy="56965"/>
            </a:xfrm>
            <a:prstGeom prst="line">
              <a:avLst/>
            </a:prstGeom>
            <a:ln w="114300" cap="rnd">
              <a:solidFill>
                <a:srgbClr val="FFFFFF"/>
              </a:solidFill>
              <a:prstDash val="solid"/>
              <a:headEnd type="none" w="sm" len="sm"/>
              <a:tailEnd type="none" w="sm" len="sm"/>
            </a:ln>
          </p:spPr>
        </p:sp>
        <p:sp>
          <p:nvSpPr>
            <p:cNvPr id="13" name="AutoShape 13"/>
            <p:cNvSpPr/>
            <p:nvPr/>
          </p:nvSpPr>
          <p:spPr>
            <a:xfrm flipH="1" flipV="1">
              <a:off x="0" y="57150"/>
              <a:ext cx="471208" cy="0"/>
            </a:xfrm>
            <a:prstGeom prst="line">
              <a:avLst/>
            </a:prstGeom>
            <a:ln w="114300" cap="rnd">
              <a:solidFill>
                <a:srgbClr val="FFFFFF"/>
              </a:solidFill>
              <a:prstDash val="solid"/>
              <a:headEnd type="none" w="sm" len="sm"/>
              <a:tailEnd type="none" w="sm" len="sm"/>
            </a:ln>
          </p:spPr>
        </p:sp>
        <p:sp>
          <p:nvSpPr>
            <p:cNvPr id="14" name="AutoShape 14"/>
            <p:cNvSpPr/>
            <p:nvPr/>
          </p:nvSpPr>
          <p:spPr>
            <a:xfrm flipH="1">
              <a:off x="590051" y="57150"/>
              <a:ext cx="203326" cy="0"/>
            </a:xfrm>
            <a:prstGeom prst="line">
              <a:avLst/>
            </a:prstGeom>
            <a:ln w="114300" cap="rnd">
              <a:solidFill>
                <a:srgbClr val="FFFFFF"/>
              </a:solidFill>
              <a:prstDash val="solid"/>
              <a:headEnd type="none" w="sm" len="sm"/>
              <a:tailEnd type="none" w="sm" len="sm"/>
            </a:ln>
          </p:spPr>
        </p:sp>
        <p:sp>
          <p:nvSpPr>
            <p:cNvPr id="15" name="AutoShape 15"/>
            <p:cNvSpPr/>
            <p:nvPr/>
          </p:nvSpPr>
          <p:spPr>
            <a:xfrm flipH="1">
              <a:off x="7833959" y="114115"/>
              <a:ext cx="203813" cy="0"/>
            </a:xfrm>
            <a:prstGeom prst="line">
              <a:avLst/>
            </a:prstGeom>
            <a:ln w="114300" cap="rnd">
              <a:solidFill>
                <a:srgbClr val="FFFFFF"/>
              </a:solidFill>
              <a:prstDash val="solid"/>
              <a:headEnd type="none" w="sm" len="sm"/>
              <a:tailEnd type="none" w="sm" len="sm"/>
            </a:ln>
          </p:spPr>
        </p:sp>
        <p:sp>
          <p:nvSpPr>
            <p:cNvPr id="16" name="AutoShape 16"/>
            <p:cNvSpPr/>
            <p:nvPr/>
          </p:nvSpPr>
          <p:spPr>
            <a:xfrm flipH="1" flipV="1">
              <a:off x="8160696" y="114115"/>
              <a:ext cx="471208" cy="0"/>
            </a:xfrm>
            <a:prstGeom prst="line">
              <a:avLst/>
            </a:prstGeom>
            <a:ln w="114300" cap="rnd">
              <a:solidFill>
                <a:srgbClr val="FFFFFF"/>
              </a:solidFill>
              <a:prstDash val="solid"/>
              <a:headEnd type="none" w="sm" len="sm"/>
              <a:tailEnd type="none" w="sm" len="sm"/>
            </a:ln>
          </p:spPr>
        </p:sp>
      </p:grpSp>
      <p:grpSp>
        <p:nvGrpSpPr>
          <p:cNvPr id="17" name="Group 17"/>
          <p:cNvGrpSpPr/>
          <p:nvPr/>
        </p:nvGrpSpPr>
        <p:grpSpPr>
          <a:xfrm>
            <a:off x="1618842" y="3341778"/>
            <a:ext cx="5723890" cy="3950622"/>
            <a:chOff x="0" y="-285750"/>
            <a:chExt cx="7631853" cy="5267495"/>
          </a:xfrm>
        </p:grpSpPr>
        <p:sp>
          <p:nvSpPr>
            <p:cNvPr id="18" name="TextBox 18"/>
            <p:cNvSpPr txBox="1"/>
            <p:nvPr/>
          </p:nvSpPr>
          <p:spPr>
            <a:xfrm>
              <a:off x="0" y="4200420"/>
              <a:ext cx="6141876" cy="781325"/>
            </a:xfrm>
            <a:prstGeom prst="rect">
              <a:avLst/>
            </a:prstGeom>
          </p:spPr>
          <p:txBody>
            <a:bodyPr lIns="0" tIns="0" rIns="0" bIns="0" rtlCol="0" anchor="t">
              <a:spAutoFit/>
            </a:bodyPr>
            <a:lstStyle/>
            <a:p>
              <a:pPr>
                <a:lnSpc>
                  <a:spcPts val="5040"/>
                </a:lnSpc>
              </a:pPr>
              <a:endParaRPr lang="en-US" sz="3600" spc="151" dirty="0">
                <a:solidFill>
                  <a:srgbClr val="FFFFFF">
                    <a:alpha val="69804"/>
                  </a:srgbClr>
                </a:solidFill>
                <a:latin typeface="Arial" panose="020B0604020202020204" pitchFamily="34" charset="0"/>
                <a:ea typeface="黑体" panose="02010609060101010101" pitchFamily="49" charset="-122"/>
                <a:cs typeface="Arial" panose="020B0604020202020204" pitchFamily="34" charset="0"/>
              </a:endParaRPr>
            </a:p>
          </p:txBody>
        </p:sp>
        <p:sp>
          <p:nvSpPr>
            <p:cNvPr id="19" name="TextBox 19"/>
            <p:cNvSpPr txBox="1"/>
            <p:nvPr/>
          </p:nvSpPr>
          <p:spPr>
            <a:xfrm>
              <a:off x="0" y="-285750"/>
              <a:ext cx="6141876" cy="3276794"/>
            </a:xfrm>
            <a:prstGeom prst="rect">
              <a:avLst/>
            </a:prstGeom>
          </p:spPr>
          <p:txBody>
            <a:bodyPr lIns="0" tIns="0" rIns="0" bIns="0" rtlCol="0" anchor="t">
              <a:spAutoFit/>
            </a:bodyPr>
            <a:lstStyle/>
            <a:p>
              <a:pPr algn="just">
                <a:lnSpc>
                  <a:spcPts val="21000"/>
                </a:lnSpc>
              </a:pPr>
              <a:r>
                <a:rPr lang="en-US" sz="15000" dirty="0">
                  <a:solidFill>
                    <a:srgbClr val="FFFFFF"/>
                  </a:solidFill>
                  <a:latin typeface="Arial" panose="020B0604020202020204" pitchFamily="34" charset="0"/>
                  <a:ea typeface="黑体" panose="02010609060101010101" pitchFamily="49" charset="-122"/>
                  <a:cs typeface="Arial" panose="020B0604020202020204" pitchFamily="34" charset="0"/>
                </a:rPr>
                <a:t>03</a:t>
              </a:r>
            </a:p>
          </p:txBody>
        </p:sp>
        <p:sp>
          <p:nvSpPr>
            <p:cNvPr id="20" name="TextBox 20"/>
            <p:cNvSpPr txBox="1"/>
            <p:nvPr/>
          </p:nvSpPr>
          <p:spPr>
            <a:xfrm>
              <a:off x="0" y="2555663"/>
              <a:ext cx="7631853" cy="1841445"/>
            </a:xfrm>
            <a:prstGeom prst="rect">
              <a:avLst/>
            </a:prstGeom>
          </p:spPr>
          <p:txBody>
            <a:bodyPr wrap="square" lIns="0" tIns="0" rIns="0" bIns="0" rtlCol="0" anchor="t">
              <a:spAutoFit/>
            </a:bodyPr>
            <a:lstStyle/>
            <a:p>
              <a:pPr>
                <a:lnSpc>
                  <a:spcPts val="11900"/>
                </a:lnSpc>
              </a:pPr>
              <a:r>
                <a:rPr lang="zh-CN" altLang="en-US" sz="8500" dirty="0">
                  <a:solidFill>
                    <a:srgbClr val="FFFFFF"/>
                  </a:solidFill>
                  <a:latin typeface="Arial" panose="020B0604020202020204" pitchFamily="34" charset="0"/>
                  <a:ea typeface="黑体" panose="02010609060101010101" pitchFamily="49" charset="-122"/>
                  <a:cs typeface="Arial" panose="020B0604020202020204" pitchFamily="34" charset="0"/>
                </a:rPr>
                <a:t>已有进度</a:t>
              </a:r>
              <a:endParaRPr lang="en-US" sz="850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21" name="Group 21"/>
          <p:cNvGrpSpPr/>
          <p:nvPr/>
        </p:nvGrpSpPr>
        <p:grpSpPr>
          <a:xfrm rot="5400000">
            <a:off x="7187625" y="-2014180"/>
            <a:ext cx="114300" cy="5773289"/>
            <a:chOff x="0" y="0"/>
            <a:chExt cx="152400" cy="7697719"/>
          </a:xfrm>
        </p:grpSpPr>
        <p:sp>
          <p:nvSpPr>
            <p:cNvPr id="22" name="AutoShape 22"/>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23" name="AutoShape 23"/>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24" name="AutoShape 24"/>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5" name="AutoShape 25"/>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6" name="AutoShape 26"/>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7" name="AutoShape 27"/>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70" name="Freeform 19"/>
          <p:cNvSpPr/>
          <p:nvPr>
            <p:custDataLst>
              <p:tags r:id="rId1"/>
            </p:custDataLst>
          </p:nvPr>
        </p:nvSpPr>
        <p:spPr>
          <a:xfrm>
            <a:off x="15087600" y="258445"/>
            <a:ext cx="2870835" cy="875665"/>
          </a:xfrm>
          <a:custGeom>
            <a:avLst/>
            <a:gdLst/>
            <a:ahLst/>
            <a:cxnLst/>
            <a:rect l="l" t="t" r="r" b="b"/>
            <a:pathLst>
              <a:path w="2187262" h="656549">
                <a:moveTo>
                  <a:pt x="0" y="0"/>
                </a:moveTo>
                <a:lnTo>
                  <a:pt x="2187262" y="0"/>
                </a:lnTo>
                <a:lnTo>
                  <a:pt x="2187262" y="656549"/>
                </a:lnTo>
                <a:lnTo>
                  <a:pt x="0" y="656549"/>
                </a:lnTo>
                <a:lnTo>
                  <a:pt x="0" y="0"/>
                </a:lnTo>
                <a:close/>
              </a:path>
            </a:pathLst>
          </a:custGeom>
          <a:blipFill>
            <a:blip r:embed="rId9"/>
            <a:stretch>
              <a:fillRect/>
            </a:stretch>
          </a:blipFill>
        </p:spPr>
      </p:sp>
    </p:spTree>
    <p:extLst>
      <p:ext uri="{BB962C8B-B14F-4D97-AF65-F5344CB8AC3E}">
        <p14:creationId xmlns:p14="http://schemas.microsoft.com/office/powerpoint/2010/main" val="333846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562100"/>
            <a:ext cx="8115300" cy="1082476"/>
          </a:xfrm>
          <a:prstGeom prst="rect">
            <a:avLst/>
          </a:prstGeom>
        </p:spPr>
        <p:txBody>
          <a:bodyPr wrap="square" lIns="0" tIns="0" rIns="0" bIns="0" rtlCol="0" anchor="t">
            <a:spAutoFit/>
          </a:bodyPr>
          <a:lstStyle/>
          <a:p>
            <a:pPr algn="just">
              <a:lnSpc>
                <a:spcPts val="9675"/>
              </a:lnSpc>
            </a:pPr>
            <a:r>
              <a:rPr lang="zh-CN" altLang="en-US" sz="6910" b="1" dirty="0">
                <a:solidFill>
                  <a:srgbClr val="2A4ADF"/>
                </a:solidFill>
                <a:latin typeface="黑体" panose="02010609060101010101" pitchFamily="49" charset="-122"/>
                <a:ea typeface="黑体" panose="02010609060101010101" pitchFamily="49" charset="-122"/>
              </a:rPr>
              <a:t>开发进度时间线一览</a:t>
            </a:r>
            <a:endParaRPr lang="en-US" sz="6910" b="1" dirty="0">
              <a:solidFill>
                <a:srgbClr val="2A4ADF"/>
              </a:solidFill>
              <a:latin typeface="黑体" panose="02010609060101010101" pitchFamily="49" charset="-122"/>
              <a:ea typeface="黑体" panose="02010609060101010101" pitchFamily="49" charset="-122"/>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pic>
        <p:nvPicPr>
          <p:cNvPr id="23" name="图片 22">
            <a:extLst>
              <a:ext uri="{FF2B5EF4-FFF2-40B4-BE49-F238E27FC236}">
                <a16:creationId xmlns:a16="http://schemas.microsoft.com/office/drawing/2014/main" id="{8ED405B8-7AF3-493B-A5A5-FD7B2818ACDA}"/>
              </a:ext>
            </a:extLst>
          </p:cNvPr>
          <p:cNvPicPr>
            <a:picLocks noChangeAspect="1"/>
          </p:cNvPicPr>
          <p:nvPr/>
        </p:nvPicPr>
        <p:blipFill>
          <a:blip r:embed="rId6"/>
          <a:stretch>
            <a:fillRect/>
          </a:stretch>
        </p:blipFill>
        <p:spPr>
          <a:xfrm>
            <a:off x="1028700" y="2898924"/>
            <a:ext cx="16367812" cy="64485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73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grpSp>
        <p:nvGrpSpPr>
          <p:cNvPr id="18" name="Group 18"/>
          <p:cNvGrpSpPr/>
          <p:nvPr/>
        </p:nvGrpSpPr>
        <p:grpSpPr>
          <a:xfrm>
            <a:off x="762000" y="1200139"/>
            <a:ext cx="6150555" cy="1397000"/>
            <a:chOff x="0" y="0"/>
            <a:chExt cx="2133672" cy="725834"/>
          </a:xfrm>
        </p:grpSpPr>
        <p:sp>
          <p:nvSpPr>
            <p:cNvPr id="19" name="Freeform 19"/>
            <p:cNvSpPr/>
            <p:nvPr/>
          </p:nvSpPr>
          <p:spPr>
            <a:xfrm>
              <a:off x="0" y="0"/>
              <a:ext cx="2133672" cy="725834"/>
            </a:xfrm>
            <a:custGeom>
              <a:avLst/>
              <a:gdLst/>
              <a:ahLst/>
              <a:cxnLst/>
              <a:rect l="l" t="t" r="r" b="b"/>
              <a:pathLst>
                <a:path w="2133672" h="725834">
                  <a:moveTo>
                    <a:pt x="14335" y="0"/>
                  </a:moveTo>
                  <a:lnTo>
                    <a:pt x="2119337" y="0"/>
                  </a:lnTo>
                  <a:cubicBezTo>
                    <a:pt x="2123139" y="0"/>
                    <a:pt x="2126785" y="1510"/>
                    <a:pt x="2129474" y="4199"/>
                  </a:cubicBezTo>
                  <a:cubicBezTo>
                    <a:pt x="2132162" y="6887"/>
                    <a:pt x="2133672" y="10533"/>
                    <a:pt x="2133672" y="14335"/>
                  </a:cubicBezTo>
                  <a:lnTo>
                    <a:pt x="2133672" y="711499"/>
                  </a:lnTo>
                  <a:cubicBezTo>
                    <a:pt x="2133672" y="719416"/>
                    <a:pt x="2127254" y="725834"/>
                    <a:pt x="2119337" y="725834"/>
                  </a:cubicBezTo>
                  <a:lnTo>
                    <a:pt x="14335" y="725834"/>
                  </a:lnTo>
                  <a:cubicBezTo>
                    <a:pt x="10533" y="725834"/>
                    <a:pt x="6887" y="724324"/>
                    <a:pt x="4199" y="721635"/>
                  </a:cubicBezTo>
                  <a:cubicBezTo>
                    <a:pt x="1510" y="718947"/>
                    <a:pt x="0" y="715301"/>
                    <a:pt x="0" y="711499"/>
                  </a:cubicBezTo>
                  <a:lnTo>
                    <a:pt x="0" y="14335"/>
                  </a:lnTo>
                  <a:cubicBezTo>
                    <a:pt x="0" y="10533"/>
                    <a:pt x="1510" y="6887"/>
                    <a:pt x="4199" y="4199"/>
                  </a:cubicBezTo>
                  <a:cubicBezTo>
                    <a:pt x="6887" y="1510"/>
                    <a:pt x="10533" y="0"/>
                    <a:pt x="14335" y="0"/>
                  </a:cubicBezTo>
                  <a:close/>
                </a:path>
              </a:pathLst>
            </a:custGeom>
            <a:solidFill>
              <a:srgbClr val="2A4ADF"/>
            </a:solidFill>
          </p:spPr>
        </p:sp>
        <p:sp>
          <p:nvSpPr>
            <p:cNvPr id="20" name="TextBox 20"/>
            <p:cNvSpPr txBox="1"/>
            <p:nvPr/>
          </p:nvSpPr>
          <p:spPr>
            <a:xfrm>
              <a:off x="0" y="-47625"/>
              <a:ext cx="2133672" cy="773459"/>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21" name="TextBox 21"/>
          <p:cNvSpPr txBox="1"/>
          <p:nvPr/>
        </p:nvSpPr>
        <p:spPr>
          <a:xfrm>
            <a:off x="2056066" y="1336017"/>
            <a:ext cx="4467225" cy="1125244"/>
          </a:xfrm>
          <a:prstGeom prst="rect">
            <a:avLst/>
          </a:prstGeom>
        </p:spPr>
        <p:txBody>
          <a:bodyPr wrap="square" lIns="0" tIns="0" rIns="0" bIns="0" rtlCol="0" anchor="t">
            <a:spAutoFit/>
          </a:bodyPr>
          <a:lstStyle/>
          <a:p>
            <a:pPr algn="just">
              <a:lnSpc>
                <a:spcPts val="9675"/>
              </a:lnSpc>
            </a:pPr>
            <a:r>
              <a:rPr lang="zh-CN" altLang="en-US" sz="6910" dirty="0">
                <a:solidFill>
                  <a:srgbClr val="FFFFFF"/>
                </a:solidFill>
                <a:latin typeface="Arial" panose="020B0604020202020204" pitchFamily="34" charset="0"/>
                <a:ea typeface="黑体" panose="02010609060101010101" pitchFamily="49" charset="-122"/>
                <a:cs typeface="Arial" panose="020B0604020202020204" pitchFamily="34" charset="0"/>
              </a:rPr>
              <a:t>实验效果</a:t>
            </a:r>
            <a:endParaRPr lang="en-US" sz="691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nvGrpSpPr>
          <p:cNvPr id="44" name="Group 44"/>
          <p:cNvGrpSpPr/>
          <p:nvPr/>
        </p:nvGrpSpPr>
        <p:grpSpPr>
          <a:xfrm>
            <a:off x="-688371" y="-99375"/>
            <a:ext cx="18976371" cy="893962"/>
            <a:chOff x="0" y="0"/>
            <a:chExt cx="25301828" cy="1191950"/>
          </a:xfrm>
        </p:grpSpPr>
        <p:grpSp>
          <p:nvGrpSpPr>
            <p:cNvPr id="45" name="Group 45"/>
            <p:cNvGrpSpPr/>
            <p:nvPr/>
          </p:nvGrpSpPr>
          <p:grpSpPr>
            <a:xfrm>
              <a:off x="0" y="0"/>
              <a:ext cx="25301828" cy="1191950"/>
              <a:chOff x="0" y="0"/>
              <a:chExt cx="4997892" cy="235447"/>
            </a:xfrm>
          </p:grpSpPr>
          <p:sp>
            <p:nvSpPr>
              <p:cNvPr id="46" name="Freeform 46"/>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47" name="TextBox 47"/>
              <p:cNvSpPr txBox="1"/>
              <p:nvPr/>
            </p:nvSpPr>
            <p:spPr>
              <a:xfrm>
                <a:off x="0" y="-47625"/>
                <a:ext cx="4997892" cy="28307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48" name="Freeform 48"/>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3">
                <a:alphaModFix amt="90000"/>
                <a:extLst>
                  <a:ext uri="{96DAC541-7B7A-43D3-8B79-37D633B846F1}">
                    <asvg:svgBlip xmlns:asvg="http://schemas.microsoft.com/office/drawing/2016/SVG/main" r:embed="rId4"/>
                  </a:ext>
                </a:extLst>
              </a:blip>
              <a:stretch>
                <a:fillRect/>
              </a:stretch>
            </a:blipFill>
          </p:spPr>
        </p:sp>
        <p:sp>
          <p:nvSpPr>
            <p:cNvPr id="49" name="Freeform 49"/>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5" name="文本框 14">
            <a:extLst>
              <a:ext uri="{FF2B5EF4-FFF2-40B4-BE49-F238E27FC236}">
                <a16:creationId xmlns:a16="http://schemas.microsoft.com/office/drawing/2014/main" id="{EB20C366-F847-48CC-9202-CD2C0CF9DDC5}"/>
              </a:ext>
            </a:extLst>
          </p:cNvPr>
          <p:cNvSpPr txBox="1"/>
          <p:nvPr/>
        </p:nvSpPr>
        <p:spPr>
          <a:xfrm>
            <a:off x="609600" y="2824401"/>
            <a:ext cx="10382431" cy="735394"/>
          </a:xfrm>
          <a:prstGeom prst="rect">
            <a:avLst/>
          </a:prstGeom>
          <a:noFill/>
        </p:spPr>
        <p:txBody>
          <a:bodyPr wrap="square" rtlCol="0">
            <a:spAutoFit/>
          </a:bodyPr>
          <a:lstStyle/>
          <a:p>
            <a:pPr algn="just">
              <a:lnSpc>
                <a:spcPct val="150000"/>
              </a:lnSpc>
            </a:pPr>
            <a:r>
              <a:rPr lang="zh-CN" altLang="en-US" sz="3200" dirty="0">
                <a:latin typeface="Arial" panose="020B0604020202020204" pitchFamily="34" charset="0"/>
                <a:ea typeface="黑体" panose="02010609060101010101" pitchFamily="49" charset="-122"/>
                <a:cs typeface="Arial" panose="020B0604020202020204" pitchFamily="34" charset="0"/>
              </a:rPr>
              <a:t>我们简单展示一下目前封装好的</a:t>
            </a:r>
            <a:r>
              <a:rPr lang="en-US" altLang="zh-CN" sz="3200" dirty="0">
                <a:latin typeface="Arial" panose="020B0604020202020204" pitchFamily="34" charset="0"/>
                <a:ea typeface="黑体" panose="02010609060101010101" pitchFamily="49" charset="-122"/>
                <a:cs typeface="Arial" panose="020B0604020202020204" pitchFamily="34" charset="0"/>
              </a:rPr>
              <a:t>LLM API Module</a:t>
            </a:r>
            <a:r>
              <a:rPr lang="zh-CN" altLang="en-US" sz="3200" dirty="0">
                <a:latin typeface="Arial" panose="020B0604020202020204" pitchFamily="34" charset="0"/>
                <a:ea typeface="黑体" panose="02010609060101010101" pitchFamily="49" charset="-122"/>
                <a:cs typeface="Arial" panose="020B0604020202020204" pitchFamily="34" charset="0"/>
              </a:rPr>
              <a:t>的效果：</a:t>
            </a:r>
          </a:p>
        </p:txBody>
      </p:sp>
      <p:pic>
        <p:nvPicPr>
          <p:cNvPr id="5" name="图片 4">
            <a:extLst>
              <a:ext uri="{FF2B5EF4-FFF2-40B4-BE49-F238E27FC236}">
                <a16:creationId xmlns:a16="http://schemas.microsoft.com/office/drawing/2014/main" id="{A2BE61CE-5F90-4DCF-8699-859331CA12F3}"/>
              </a:ext>
            </a:extLst>
          </p:cNvPr>
          <p:cNvPicPr>
            <a:picLocks noChangeAspect="1"/>
          </p:cNvPicPr>
          <p:nvPr/>
        </p:nvPicPr>
        <p:blipFill>
          <a:blip r:embed="rId7"/>
          <a:stretch>
            <a:fillRect/>
          </a:stretch>
        </p:blipFill>
        <p:spPr>
          <a:xfrm>
            <a:off x="762000" y="3705241"/>
            <a:ext cx="13069433" cy="1249788"/>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B1053015-D407-48E4-BEBE-D480DE869D13}"/>
              </a:ext>
            </a:extLst>
          </p:cNvPr>
          <p:cNvPicPr>
            <a:picLocks noChangeAspect="1"/>
          </p:cNvPicPr>
          <p:nvPr/>
        </p:nvPicPr>
        <p:blipFill>
          <a:blip r:embed="rId8"/>
          <a:stretch>
            <a:fillRect/>
          </a:stretch>
        </p:blipFill>
        <p:spPr>
          <a:xfrm>
            <a:off x="762000" y="5211677"/>
            <a:ext cx="11484335" cy="4656223"/>
          </a:xfrm>
          <a:prstGeom prst="rect">
            <a:avLst/>
          </a:prstGeom>
          <a:ln>
            <a:noFill/>
          </a:ln>
          <a:effectLst>
            <a:outerShdw blurRad="292100" dist="139700" dir="2700000" algn="tl" rotWithShape="0">
              <a:srgbClr val="333333">
                <a:alpha val="65000"/>
              </a:srgbClr>
            </a:outerShdw>
          </a:effectLst>
        </p:spPr>
      </p:pic>
      <p:sp>
        <p:nvSpPr>
          <p:cNvPr id="22" name="文本框 21">
            <a:extLst>
              <a:ext uri="{FF2B5EF4-FFF2-40B4-BE49-F238E27FC236}">
                <a16:creationId xmlns:a16="http://schemas.microsoft.com/office/drawing/2014/main" id="{53CC224D-D9E2-4994-B239-7A18CA3F6933}"/>
              </a:ext>
            </a:extLst>
          </p:cNvPr>
          <p:cNvSpPr txBox="1"/>
          <p:nvPr/>
        </p:nvSpPr>
        <p:spPr>
          <a:xfrm>
            <a:off x="12449476" y="4991100"/>
            <a:ext cx="5686123" cy="5167377"/>
          </a:xfrm>
          <a:prstGeom prst="rect">
            <a:avLst/>
          </a:prstGeom>
          <a:noFill/>
        </p:spPr>
        <p:txBody>
          <a:bodyPr wrap="square" rtlCol="0">
            <a:spAutoFit/>
          </a:bodyPr>
          <a:lstStyle/>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	</a:t>
            </a:r>
            <a:r>
              <a:rPr lang="zh-CN" altLang="en-US" sz="3200" dirty="0">
                <a:latin typeface="Arial" panose="020B0604020202020204" pitchFamily="34" charset="0"/>
                <a:ea typeface="黑体" panose="02010609060101010101" pitchFamily="49" charset="-122"/>
                <a:cs typeface="Arial" panose="020B0604020202020204" pitchFamily="34" charset="0"/>
              </a:rPr>
              <a:t>可以看到效果还不错，美中不足的是，一些</a:t>
            </a:r>
            <a:r>
              <a:rPr lang="en-US" altLang="zh-CN" sz="3200" dirty="0">
                <a:latin typeface="Arial" panose="020B0604020202020204" pitchFamily="34" charset="0"/>
                <a:ea typeface="黑体" panose="02010609060101010101" pitchFamily="49" charset="-122"/>
                <a:cs typeface="Arial" panose="020B0604020202020204" pitchFamily="34" charset="0"/>
              </a:rPr>
              <a:t>Markdown</a:t>
            </a:r>
            <a:r>
              <a:rPr lang="zh-CN" altLang="en-US" sz="3200" dirty="0">
                <a:latin typeface="Arial" panose="020B0604020202020204" pitchFamily="34" charset="0"/>
                <a:ea typeface="黑体" panose="02010609060101010101" pitchFamily="49" charset="-122"/>
                <a:cs typeface="Arial" panose="020B0604020202020204" pitchFamily="34" charset="0"/>
              </a:rPr>
              <a:t>的格式没法很好的在命令行中显示出来。</a:t>
            </a:r>
            <a:endParaRPr lang="en-US" altLang="zh-CN" sz="3200" dirty="0">
              <a:latin typeface="Arial" panose="020B0604020202020204" pitchFamily="34" charset="0"/>
              <a:ea typeface="黑体" panose="02010609060101010101" pitchFamily="49" charset="-122"/>
              <a:cs typeface="Arial" panose="020B0604020202020204" pitchFamily="34" charset="0"/>
            </a:endParaRPr>
          </a:p>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	</a:t>
            </a:r>
            <a:r>
              <a:rPr lang="zh-CN" altLang="en-US" sz="3200" dirty="0">
                <a:latin typeface="Arial" panose="020B0604020202020204" pitchFamily="34" charset="0"/>
                <a:ea typeface="黑体" panose="02010609060101010101" pitchFamily="49" charset="-122"/>
                <a:cs typeface="Arial" panose="020B0604020202020204" pitchFamily="34" charset="0"/>
              </a:rPr>
              <a:t>后续我们考虑在集成到前端的过程中将这些格式正确地展示。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grpSp>
        <p:nvGrpSpPr>
          <p:cNvPr id="18" name="Group 18"/>
          <p:cNvGrpSpPr/>
          <p:nvPr/>
        </p:nvGrpSpPr>
        <p:grpSpPr>
          <a:xfrm>
            <a:off x="762000" y="1200139"/>
            <a:ext cx="6150555" cy="1397000"/>
            <a:chOff x="0" y="0"/>
            <a:chExt cx="2133672" cy="725834"/>
          </a:xfrm>
        </p:grpSpPr>
        <p:sp>
          <p:nvSpPr>
            <p:cNvPr id="19" name="Freeform 19"/>
            <p:cNvSpPr/>
            <p:nvPr/>
          </p:nvSpPr>
          <p:spPr>
            <a:xfrm>
              <a:off x="0" y="0"/>
              <a:ext cx="2133672" cy="725834"/>
            </a:xfrm>
            <a:custGeom>
              <a:avLst/>
              <a:gdLst/>
              <a:ahLst/>
              <a:cxnLst/>
              <a:rect l="l" t="t" r="r" b="b"/>
              <a:pathLst>
                <a:path w="2133672" h="725834">
                  <a:moveTo>
                    <a:pt x="14335" y="0"/>
                  </a:moveTo>
                  <a:lnTo>
                    <a:pt x="2119337" y="0"/>
                  </a:lnTo>
                  <a:cubicBezTo>
                    <a:pt x="2123139" y="0"/>
                    <a:pt x="2126785" y="1510"/>
                    <a:pt x="2129474" y="4199"/>
                  </a:cubicBezTo>
                  <a:cubicBezTo>
                    <a:pt x="2132162" y="6887"/>
                    <a:pt x="2133672" y="10533"/>
                    <a:pt x="2133672" y="14335"/>
                  </a:cubicBezTo>
                  <a:lnTo>
                    <a:pt x="2133672" y="711499"/>
                  </a:lnTo>
                  <a:cubicBezTo>
                    <a:pt x="2133672" y="719416"/>
                    <a:pt x="2127254" y="725834"/>
                    <a:pt x="2119337" y="725834"/>
                  </a:cubicBezTo>
                  <a:lnTo>
                    <a:pt x="14335" y="725834"/>
                  </a:lnTo>
                  <a:cubicBezTo>
                    <a:pt x="10533" y="725834"/>
                    <a:pt x="6887" y="724324"/>
                    <a:pt x="4199" y="721635"/>
                  </a:cubicBezTo>
                  <a:cubicBezTo>
                    <a:pt x="1510" y="718947"/>
                    <a:pt x="0" y="715301"/>
                    <a:pt x="0" y="711499"/>
                  </a:cubicBezTo>
                  <a:lnTo>
                    <a:pt x="0" y="14335"/>
                  </a:lnTo>
                  <a:cubicBezTo>
                    <a:pt x="0" y="10533"/>
                    <a:pt x="1510" y="6887"/>
                    <a:pt x="4199" y="4199"/>
                  </a:cubicBezTo>
                  <a:cubicBezTo>
                    <a:pt x="6887" y="1510"/>
                    <a:pt x="10533" y="0"/>
                    <a:pt x="14335" y="0"/>
                  </a:cubicBezTo>
                  <a:close/>
                </a:path>
              </a:pathLst>
            </a:custGeom>
            <a:solidFill>
              <a:srgbClr val="2A4ADF"/>
            </a:solidFill>
          </p:spPr>
        </p:sp>
        <p:sp>
          <p:nvSpPr>
            <p:cNvPr id="20" name="TextBox 20"/>
            <p:cNvSpPr txBox="1"/>
            <p:nvPr/>
          </p:nvSpPr>
          <p:spPr>
            <a:xfrm>
              <a:off x="0" y="-47625"/>
              <a:ext cx="2133672" cy="773459"/>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21" name="TextBox 21"/>
          <p:cNvSpPr txBox="1"/>
          <p:nvPr/>
        </p:nvSpPr>
        <p:spPr>
          <a:xfrm>
            <a:off x="2056066" y="1336017"/>
            <a:ext cx="4467225" cy="1125244"/>
          </a:xfrm>
          <a:prstGeom prst="rect">
            <a:avLst/>
          </a:prstGeom>
        </p:spPr>
        <p:txBody>
          <a:bodyPr wrap="square" lIns="0" tIns="0" rIns="0" bIns="0" rtlCol="0" anchor="t">
            <a:spAutoFit/>
          </a:bodyPr>
          <a:lstStyle/>
          <a:p>
            <a:pPr algn="just">
              <a:lnSpc>
                <a:spcPts val="9675"/>
              </a:lnSpc>
            </a:pPr>
            <a:r>
              <a:rPr lang="zh-CN" altLang="en-US" sz="6910" dirty="0">
                <a:solidFill>
                  <a:srgbClr val="FFFFFF"/>
                </a:solidFill>
                <a:latin typeface="Arial" panose="020B0604020202020204" pitchFamily="34" charset="0"/>
                <a:ea typeface="黑体" panose="02010609060101010101" pitchFamily="49" charset="-122"/>
                <a:cs typeface="Arial" panose="020B0604020202020204" pitchFamily="34" charset="0"/>
              </a:rPr>
              <a:t>实验效果</a:t>
            </a:r>
            <a:endParaRPr lang="en-US" sz="691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nvGrpSpPr>
          <p:cNvPr id="44" name="Group 44"/>
          <p:cNvGrpSpPr/>
          <p:nvPr/>
        </p:nvGrpSpPr>
        <p:grpSpPr>
          <a:xfrm>
            <a:off x="-688371" y="-99375"/>
            <a:ext cx="18976371" cy="893962"/>
            <a:chOff x="0" y="0"/>
            <a:chExt cx="25301828" cy="1191950"/>
          </a:xfrm>
        </p:grpSpPr>
        <p:grpSp>
          <p:nvGrpSpPr>
            <p:cNvPr id="45" name="Group 45"/>
            <p:cNvGrpSpPr/>
            <p:nvPr/>
          </p:nvGrpSpPr>
          <p:grpSpPr>
            <a:xfrm>
              <a:off x="0" y="0"/>
              <a:ext cx="25301828" cy="1191950"/>
              <a:chOff x="0" y="0"/>
              <a:chExt cx="4997892" cy="235447"/>
            </a:xfrm>
          </p:grpSpPr>
          <p:sp>
            <p:nvSpPr>
              <p:cNvPr id="46" name="Freeform 46"/>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47" name="TextBox 47"/>
              <p:cNvSpPr txBox="1"/>
              <p:nvPr/>
            </p:nvSpPr>
            <p:spPr>
              <a:xfrm>
                <a:off x="0" y="-47625"/>
                <a:ext cx="4997892" cy="28307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48" name="Freeform 48"/>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3">
                <a:alphaModFix amt="90000"/>
                <a:extLst>
                  <a:ext uri="{96DAC541-7B7A-43D3-8B79-37D633B846F1}">
                    <asvg:svgBlip xmlns:asvg="http://schemas.microsoft.com/office/drawing/2016/SVG/main" r:embed="rId4"/>
                  </a:ext>
                </a:extLst>
              </a:blip>
              <a:stretch>
                <a:fillRect/>
              </a:stretch>
            </a:blipFill>
          </p:spPr>
        </p:sp>
        <p:sp>
          <p:nvSpPr>
            <p:cNvPr id="49" name="Freeform 49"/>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5" name="文本框 14">
            <a:extLst>
              <a:ext uri="{FF2B5EF4-FFF2-40B4-BE49-F238E27FC236}">
                <a16:creationId xmlns:a16="http://schemas.microsoft.com/office/drawing/2014/main" id="{EB20C366-F847-48CC-9202-CD2C0CF9DDC5}"/>
              </a:ext>
            </a:extLst>
          </p:cNvPr>
          <p:cNvSpPr txBox="1"/>
          <p:nvPr/>
        </p:nvSpPr>
        <p:spPr>
          <a:xfrm>
            <a:off x="7606267" y="1395039"/>
            <a:ext cx="10382431" cy="735394"/>
          </a:xfrm>
          <a:prstGeom prst="rect">
            <a:avLst/>
          </a:prstGeom>
          <a:noFill/>
        </p:spPr>
        <p:txBody>
          <a:bodyPr wrap="square" rtlCol="0">
            <a:spAutoFit/>
          </a:bodyPr>
          <a:lstStyle/>
          <a:p>
            <a:pPr algn="just">
              <a:lnSpc>
                <a:spcPct val="150000"/>
              </a:lnSpc>
            </a:pPr>
            <a:r>
              <a:rPr lang="zh-CN" altLang="en-US" sz="3200" dirty="0">
                <a:latin typeface="Arial" panose="020B0604020202020204" pitchFamily="34" charset="0"/>
                <a:ea typeface="黑体" panose="02010609060101010101" pitchFamily="49" charset="-122"/>
                <a:cs typeface="Arial" panose="020B0604020202020204" pitchFamily="34" charset="0"/>
              </a:rPr>
              <a:t>使用</a:t>
            </a:r>
            <a:r>
              <a:rPr lang="en-US" altLang="zh-CN" sz="3200" dirty="0" err="1">
                <a:latin typeface="Arial" panose="020B0604020202020204" pitchFamily="34" charset="0"/>
                <a:ea typeface="黑体" panose="02010609060101010101" pitchFamily="49" charset="-122"/>
                <a:cs typeface="Arial" panose="020B0604020202020204" pitchFamily="34" charset="0"/>
              </a:rPr>
              <a:t>Ollama</a:t>
            </a:r>
            <a:r>
              <a:rPr lang="zh-CN" altLang="en-US" sz="3200" dirty="0">
                <a:latin typeface="Arial" panose="020B0604020202020204" pitchFamily="34" charset="0"/>
                <a:ea typeface="黑体" panose="02010609060101010101" pitchFamily="49" charset="-122"/>
                <a:cs typeface="Arial" panose="020B0604020202020204" pitchFamily="34" charset="0"/>
              </a:rPr>
              <a:t>的测试结果：</a:t>
            </a:r>
          </a:p>
        </p:txBody>
      </p:sp>
      <p:pic>
        <p:nvPicPr>
          <p:cNvPr id="6" name="图片 5">
            <a:extLst>
              <a:ext uri="{FF2B5EF4-FFF2-40B4-BE49-F238E27FC236}">
                <a16:creationId xmlns:a16="http://schemas.microsoft.com/office/drawing/2014/main" id="{A42E43ED-AA8A-4603-80A4-44F9CBC940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999" y="2944365"/>
            <a:ext cx="14182273" cy="71521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4445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46537">
            <a:off x="-3890996" y="-7422843"/>
            <a:ext cx="24218681" cy="24168225"/>
          </a:xfrm>
          <a:custGeom>
            <a:avLst/>
            <a:gdLst/>
            <a:ahLst/>
            <a:cxnLst/>
            <a:rect l="l" t="t" r="r" b="b"/>
            <a:pathLst>
              <a:path w="24218681" h="24168225">
                <a:moveTo>
                  <a:pt x="0" y="0"/>
                </a:moveTo>
                <a:lnTo>
                  <a:pt x="24218681" y="0"/>
                </a:lnTo>
                <a:lnTo>
                  <a:pt x="24218681" y="24168225"/>
                </a:lnTo>
                <a:lnTo>
                  <a:pt x="0" y="241682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9232528">
            <a:off x="15825108" y="3780353"/>
            <a:ext cx="1386544" cy="1585769"/>
          </a:xfrm>
          <a:custGeom>
            <a:avLst/>
            <a:gdLst/>
            <a:ahLst/>
            <a:cxnLst/>
            <a:rect l="l" t="t" r="r" b="b"/>
            <a:pathLst>
              <a:path w="1386544" h="1585769">
                <a:moveTo>
                  <a:pt x="0" y="0"/>
                </a:moveTo>
                <a:lnTo>
                  <a:pt x="1386544" y="0"/>
                </a:lnTo>
                <a:lnTo>
                  <a:pt x="1386544" y="1585768"/>
                </a:lnTo>
                <a:lnTo>
                  <a:pt x="0" y="15857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3605019">
            <a:off x="10456819" y="7345037"/>
            <a:ext cx="1766921" cy="2293936"/>
          </a:xfrm>
          <a:custGeom>
            <a:avLst/>
            <a:gdLst/>
            <a:ahLst/>
            <a:cxnLst/>
            <a:rect l="l" t="t" r="r" b="b"/>
            <a:pathLst>
              <a:path w="1766921" h="2293936">
                <a:moveTo>
                  <a:pt x="0" y="0"/>
                </a:moveTo>
                <a:lnTo>
                  <a:pt x="1766922" y="0"/>
                </a:lnTo>
                <a:lnTo>
                  <a:pt x="1766922" y="2293936"/>
                </a:lnTo>
                <a:lnTo>
                  <a:pt x="0" y="22939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AutoShape 10"/>
          <p:cNvSpPr/>
          <p:nvPr/>
        </p:nvSpPr>
        <p:spPr>
          <a:xfrm flipH="1">
            <a:off x="15241811" y="5854744"/>
            <a:ext cx="152860" cy="0"/>
          </a:xfrm>
          <a:prstGeom prst="line">
            <a:avLst/>
          </a:prstGeom>
          <a:ln w="85725" cap="rnd">
            <a:solidFill>
              <a:srgbClr val="FFFFFF"/>
            </a:solidFill>
            <a:prstDash val="solid"/>
            <a:headEnd type="none" w="sm" len="sm"/>
            <a:tailEnd type="none" w="sm" len="sm"/>
          </a:ln>
        </p:spPr>
      </p:sp>
      <p:grpSp>
        <p:nvGrpSpPr>
          <p:cNvPr id="11" name="Group 11"/>
          <p:cNvGrpSpPr/>
          <p:nvPr/>
        </p:nvGrpSpPr>
        <p:grpSpPr>
          <a:xfrm>
            <a:off x="1618842" y="7440986"/>
            <a:ext cx="6473928" cy="128449"/>
            <a:chOff x="0" y="0"/>
            <a:chExt cx="8631904" cy="171265"/>
          </a:xfrm>
        </p:grpSpPr>
        <p:sp>
          <p:nvSpPr>
            <p:cNvPr id="12" name="AutoShape 12"/>
            <p:cNvSpPr/>
            <p:nvPr/>
          </p:nvSpPr>
          <p:spPr>
            <a:xfrm flipH="1" flipV="1">
              <a:off x="951788" y="57150"/>
              <a:ext cx="6407376" cy="56965"/>
            </a:xfrm>
            <a:prstGeom prst="line">
              <a:avLst/>
            </a:prstGeom>
            <a:ln w="114300" cap="rnd">
              <a:solidFill>
                <a:srgbClr val="FFFFFF"/>
              </a:solidFill>
              <a:prstDash val="solid"/>
              <a:headEnd type="none" w="sm" len="sm"/>
              <a:tailEnd type="none" w="sm" len="sm"/>
            </a:ln>
          </p:spPr>
        </p:sp>
        <p:sp>
          <p:nvSpPr>
            <p:cNvPr id="13" name="AutoShape 13"/>
            <p:cNvSpPr/>
            <p:nvPr/>
          </p:nvSpPr>
          <p:spPr>
            <a:xfrm flipH="1" flipV="1">
              <a:off x="0" y="57150"/>
              <a:ext cx="471208" cy="0"/>
            </a:xfrm>
            <a:prstGeom prst="line">
              <a:avLst/>
            </a:prstGeom>
            <a:ln w="114300" cap="rnd">
              <a:solidFill>
                <a:srgbClr val="FFFFFF"/>
              </a:solidFill>
              <a:prstDash val="solid"/>
              <a:headEnd type="none" w="sm" len="sm"/>
              <a:tailEnd type="none" w="sm" len="sm"/>
            </a:ln>
          </p:spPr>
        </p:sp>
        <p:sp>
          <p:nvSpPr>
            <p:cNvPr id="14" name="AutoShape 14"/>
            <p:cNvSpPr/>
            <p:nvPr/>
          </p:nvSpPr>
          <p:spPr>
            <a:xfrm flipH="1">
              <a:off x="590051" y="57150"/>
              <a:ext cx="203326" cy="0"/>
            </a:xfrm>
            <a:prstGeom prst="line">
              <a:avLst/>
            </a:prstGeom>
            <a:ln w="114300" cap="rnd">
              <a:solidFill>
                <a:srgbClr val="FFFFFF"/>
              </a:solidFill>
              <a:prstDash val="solid"/>
              <a:headEnd type="none" w="sm" len="sm"/>
              <a:tailEnd type="none" w="sm" len="sm"/>
            </a:ln>
          </p:spPr>
        </p:sp>
        <p:sp>
          <p:nvSpPr>
            <p:cNvPr id="15" name="AutoShape 15"/>
            <p:cNvSpPr/>
            <p:nvPr/>
          </p:nvSpPr>
          <p:spPr>
            <a:xfrm flipH="1">
              <a:off x="7833959" y="114115"/>
              <a:ext cx="203813" cy="0"/>
            </a:xfrm>
            <a:prstGeom prst="line">
              <a:avLst/>
            </a:prstGeom>
            <a:ln w="114300" cap="rnd">
              <a:solidFill>
                <a:srgbClr val="FFFFFF"/>
              </a:solidFill>
              <a:prstDash val="solid"/>
              <a:headEnd type="none" w="sm" len="sm"/>
              <a:tailEnd type="none" w="sm" len="sm"/>
            </a:ln>
          </p:spPr>
        </p:sp>
        <p:sp>
          <p:nvSpPr>
            <p:cNvPr id="16" name="AutoShape 16"/>
            <p:cNvSpPr/>
            <p:nvPr/>
          </p:nvSpPr>
          <p:spPr>
            <a:xfrm flipH="1" flipV="1">
              <a:off x="8160696" y="114115"/>
              <a:ext cx="471208" cy="0"/>
            </a:xfrm>
            <a:prstGeom prst="line">
              <a:avLst/>
            </a:prstGeom>
            <a:ln w="114300" cap="rnd">
              <a:solidFill>
                <a:srgbClr val="FFFFFF"/>
              </a:solidFill>
              <a:prstDash val="solid"/>
              <a:headEnd type="none" w="sm" len="sm"/>
              <a:tailEnd type="none" w="sm" len="sm"/>
            </a:ln>
          </p:spPr>
        </p:sp>
      </p:grpSp>
      <p:grpSp>
        <p:nvGrpSpPr>
          <p:cNvPr id="17" name="Group 17"/>
          <p:cNvGrpSpPr/>
          <p:nvPr/>
        </p:nvGrpSpPr>
        <p:grpSpPr>
          <a:xfrm>
            <a:off x="1618842" y="3341778"/>
            <a:ext cx="5723890" cy="3950622"/>
            <a:chOff x="0" y="-285750"/>
            <a:chExt cx="7631853" cy="5267495"/>
          </a:xfrm>
        </p:grpSpPr>
        <p:sp>
          <p:nvSpPr>
            <p:cNvPr id="18" name="TextBox 18"/>
            <p:cNvSpPr txBox="1"/>
            <p:nvPr/>
          </p:nvSpPr>
          <p:spPr>
            <a:xfrm>
              <a:off x="0" y="4200420"/>
              <a:ext cx="6141876" cy="781325"/>
            </a:xfrm>
            <a:prstGeom prst="rect">
              <a:avLst/>
            </a:prstGeom>
          </p:spPr>
          <p:txBody>
            <a:bodyPr lIns="0" tIns="0" rIns="0" bIns="0" rtlCol="0" anchor="t">
              <a:spAutoFit/>
            </a:bodyPr>
            <a:lstStyle/>
            <a:p>
              <a:pPr>
                <a:lnSpc>
                  <a:spcPts val="5040"/>
                </a:lnSpc>
              </a:pPr>
              <a:endParaRPr lang="en-US" sz="3600" spc="151" dirty="0">
                <a:solidFill>
                  <a:srgbClr val="FFFFFF">
                    <a:alpha val="69804"/>
                  </a:srgbClr>
                </a:solidFill>
                <a:latin typeface="Arial" panose="020B0604020202020204" pitchFamily="34" charset="0"/>
                <a:ea typeface="黑体" panose="02010609060101010101" pitchFamily="49" charset="-122"/>
                <a:cs typeface="Arial" panose="020B0604020202020204" pitchFamily="34" charset="0"/>
              </a:endParaRPr>
            </a:p>
          </p:txBody>
        </p:sp>
        <p:sp>
          <p:nvSpPr>
            <p:cNvPr id="19" name="TextBox 19"/>
            <p:cNvSpPr txBox="1"/>
            <p:nvPr/>
          </p:nvSpPr>
          <p:spPr>
            <a:xfrm>
              <a:off x="0" y="-285750"/>
              <a:ext cx="6141876" cy="3276794"/>
            </a:xfrm>
            <a:prstGeom prst="rect">
              <a:avLst/>
            </a:prstGeom>
          </p:spPr>
          <p:txBody>
            <a:bodyPr lIns="0" tIns="0" rIns="0" bIns="0" rtlCol="0" anchor="t">
              <a:spAutoFit/>
            </a:bodyPr>
            <a:lstStyle/>
            <a:p>
              <a:pPr algn="just">
                <a:lnSpc>
                  <a:spcPts val="21000"/>
                </a:lnSpc>
              </a:pPr>
              <a:r>
                <a:rPr lang="en-US" sz="15000" dirty="0">
                  <a:solidFill>
                    <a:srgbClr val="FFFFFF"/>
                  </a:solidFill>
                  <a:latin typeface="Arial" panose="020B0604020202020204" pitchFamily="34" charset="0"/>
                  <a:ea typeface="黑体" panose="02010609060101010101" pitchFamily="49" charset="-122"/>
                  <a:cs typeface="Arial" panose="020B0604020202020204" pitchFamily="34" charset="0"/>
                </a:rPr>
                <a:t>04</a:t>
              </a:r>
            </a:p>
          </p:txBody>
        </p:sp>
        <p:sp>
          <p:nvSpPr>
            <p:cNvPr id="20" name="TextBox 20"/>
            <p:cNvSpPr txBox="1"/>
            <p:nvPr/>
          </p:nvSpPr>
          <p:spPr>
            <a:xfrm>
              <a:off x="0" y="2555663"/>
              <a:ext cx="7631853" cy="1841445"/>
            </a:xfrm>
            <a:prstGeom prst="rect">
              <a:avLst/>
            </a:prstGeom>
          </p:spPr>
          <p:txBody>
            <a:bodyPr wrap="square" lIns="0" tIns="0" rIns="0" bIns="0" rtlCol="0" anchor="t">
              <a:spAutoFit/>
            </a:bodyPr>
            <a:lstStyle/>
            <a:p>
              <a:pPr>
                <a:lnSpc>
                  <a:spcPts val="11900"/>
                </a:lnSpc>
              </a:pPr>
              <a:r>
                <a:rPr lang="zh-CN" altLang="en-US" sz="8500" dirty="0">
                  <a:solidFill>
                    <a:srgbClr val="FFFFFF"/>
                  </a:solidFill>
                  <a:latin typeface="Arial" panose="020B0604020202020204" pitchFamily="34" charset="0"/>
                  <a:ea typeface="黑体" panose="02010609060101010101" pitchFamily="49" charset="-122"/>
                  <a:cs typeface="Arial" panose="020B0604020202020204" pitchFamily="34" charset="0"/>
                </a:rPr>
                <a:t>存在问题</a:t>
              </a:r>
              <a:endParaRPr lang="en-US" sz="850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21" name="Group 21"/>
          <p:cNvGrpSpPr/>
          <p:nvPr/>
        </p:nvGrpSpPr>
        <p:grpSpPr>
          <a:xfrm rot="5400000">
            <a:off x="7187625" y="-2014180"/>
            <a:ext cx="114300" cy="5773289"/>
            <a:chOff x="0" y="0"/>
            <a:chExt cx="152400" cy="7697719"/>
          </a:xfrm>
        </p:grpSpPr>
        <p:sp>
          <p:nvSpPr>
            <p:cNvPr id="22" name="AutoShape 22"/>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23" name="AutoShape 23"/>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24" name="AutoShape 24"/>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5" name="AutoShape 25"/>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6" name="AutoShape 26"/>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7" name="AutoShape 27"/>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70" name="Freeform 19"/>
          <p:cNvSpPr/>
          <p:nvPr>
            <p:custDataLst>
              <p:tags r:id="rId1"/>
            </p:custDataLst>
          </p:nvPr>
        </p:nvSpPr>
        <p:spPr>
          <a:xfrm>
            <a:off x="15087600" y="258445"/>
            <a:ext cx="2870835" cy="875665"/>
          </a:xfrm>
          <a:custGeom>
            <a:avLst/>
            <a:gdLst/>
            <a:ahLst/>
            <a:cxnLst/>
            <a:rect l="l" t="t" r="r" b="b"/>
            <a:pathLst>
              <a:path w="2187262" h="656549">
                <a:moveTo>
                  <a:pt x="0" y="0"/>
                </a:moveTo>
                <a:lnTo>
                  <a:pt x="2187262" y="0"/>
                </a:lnTo>
                <a:lnTo>
                  <a:pt x="2187262" y="656549"/>
                </a:lnTo>
                <a:lnTo>
                  <a:pt x="0" y="656549"/>
                </a:lnTo>
                <a:lnTo>
                  <a:pt x="0" y="0"/>
                </a:lnTo>
                <a:close/>
              </a:path>
            </a:pathLst>
          </a:custGeom>
          <a:blipFill>
            <a:blip r:embed="rId9"/>
            <a:stretch>
              <a:fillRect/>
            </a:stretch>
          </a:blipFill>
        </p:spPr>
      </p:sp>
    </p:spTree>
    <p:extLst>
      <p:ext uri="{BB962C8B-B14F-4D97-AF65-F5344CB8AC3E}">
        <p14:creationId xmlns:p14="http://schemas.microsoft.com/office/powerpoint/2010/main" val="2856267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grpSp>
        <p:nvGrpSpPr>
          <p:cNvPr id="4" name="Group 4"/>
          <p:cNvGrpSpPr/>
          <p:nvPr/>
        </p:nvGrpSpPr>
        <p:grpSpPr>
          <a:xfrm>
            <a:off x="1028700" y="1181100"/>
            <a:ext cx="5676900" cy="2392611"/>
            <a:chOff x="0" y="0"/>
            <a:chExt cx="2046713" cy="911121"/>
          </a:xfrm>
        </p:grpSpPr>
        <p:sp>
          <p:nvSpPr>
            <p:cNvPr id="5" name="Freeform 5"/>
            <p:cNvSpPr/>
            <p:nvPr/>
          </p:nvSpPr>
          <p:spPr>
            <a:xfrm>
              <a:off x="0" y="0"/>
              <a:ext cx="2046713" cy="911121"/>
            </a:xfrm>
            <a:custGeom>
              <a:avLst/>
              <a:gdLst/>
              <a:ahLst/>
              <a:cxnLst/>
              <a:rect l="l" t="t" r="r" b="b"/>
              <a:pathLst>
                <a:path w="2046713" h="911121">
                  <a:moveTo>
                    <a:pt x="19925" y="0"/>
                  </a:moveTo>
                  <a:lnTo>
                    <a:pt x="2026788" y="0"/>
                  </a:lnTo>
                  <a:cubicBezTo>
                    <a:pt x="2032073" y="0"/>
                    <a:pt x="2037141" y="2099"/>
                    <a:pt x="2040877" y="5836"/>
                  </a:cubicBezTo>
                  <a:cubicBezTo>
                    <a:pt x="2044614" y="9572"/>
                    <a:pt x="2046713" y="14640"/>
                    <a:pt x="2046713" y="19925"/>
                  </a:cubicBezTo>
                  <a:lnTo>
                    <a:pt x="2046713" y="891196"/>
                  </a:lnTo>
                  <a:cubicBezTo>
                    <a:pt x="2046713" y="902200"/>
                    <a:pt x="2037793" y="911121"/>
                    <a:pt x="2026788" y="911121"/>
                  </a:cubicBezTo>
                  <a:lnTo>
                    <a:pt x="19925" y="911121"/>
                  </a:lnTo>
                  <a:cubicBezTo>
                    <a:pt x="14640" y="911121"/>
                    <a:pt x="9572" y="909021"/>
                    <a:pt x="5836" y="905285"/>
                  </a:cubicBezTo>
                  <a:cubicBezTo>
                    <a:pt x="2099" y="901548"/>
                    <a:pt x="0" y="896480"/>
                    <a:pt x="0" y="891196"/>
                  </a:cubicBezTo>
                  <a:lnTo>
                    <a:pt x="0" y="19925"/>
                  </a:lnTo>
                  <a:cubicBezTo>
                    <a:pt x="0" y="14640"/>
                    <a:pt x="2099" y="9572"/>
                    <a:pt x="5836" y="5836"/>
                  </a:cubicBezTo>
                  <a:cubicBezTo>
                    <a:pt x="9572" y="2099"/>
                    <a:pt x="14640" y="0"/>
                    <a:pt x="19925" y="0"/>
                  </a:cubicBezTo>
                  <a:close/>
                </a:path>
              </a:pathLst>
            </a:custGeom>
            <a:solidFill>
              <a:srgbClr val="2A4ADF"/>
            </a:solidFill>
          </p:spPr>
        </p:sp>
        <p:sp>
          <p:nvSpPr>
            <p:cNvPr id="6" name="TextBox 6"/>
            <p:cNvSpPr txBox="1"/>
            <p:nvPr/>
          </p:nvSpPr>
          <p:spPr>
            <a:xfrm>
              <a:off x="0" y="-47625"/>
              <a:ext cx="2046713" cy="958746"/>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8" name="TextBox 8"/>
          <p:cNvSpPr txBox="1"/>
          <p:nvPr/>
        </p:nvSpPr>
        <p:spPr>
          <a:xfrm>
            <a:off x="2103038" y="1714500"/>
            <a:ext cx="4721860" cy="1125244"/>
          </a:xfrm>
          <a:prstGeom prst="rect">
            <a:avLst/>
          </a:prstGeom>
        </p:spPr>
        <p:txBody>
          <a:bodyPr wrap="square" lIns="0" tIns="0" rIns="0" bIns="0" rtlCol="0" anchor="t">
            <a:spAutoFit/>
          </a:bodyPr>
          <a:lstStyle/>
          <a:p>
            <a:pPr>
              <a:lnSpc>
                <a:spcPts val="9675"/>
              </a:lnSpc>
            </a:pPr>
            <a:r>
              <a:rPr lang="zh-CN" altLang="en-US" sz="6910" dirty="0">
                <a:solidFill>
                  <a:srgbClr val="FFFFFF"/>
                </a:solidFill>
                <a:latin typeface="Arial" panose="020B0604020202020204" pitchFamily="34" charset="0"/>
                <a:ea typeface="黑体" panose="02010609060101010101" pitchFamily="49" charset="-122"/>
                <a:cs typeface="Arial" panose="020B0604020202020204" pitchFamily="34" charset="0"/>
              </a:rPr>
              <a:t>存在问题</a:t>
            </a:r>
            <a:endParaRPr lang="en-US" sz="691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nvGrpSpPr>
          <p:cNvPr id="27" name="Group 27"/>
          <p:cNvGrpSpPr/>
          <p:nvPr/>
        </p:nvGrpSpPr>
        <p:grpSpPr>
          <a:xfrm>
            <a:off x="-688371" y="-99375"/>
            <a:ext cx="18976371" cy="893962"/>
            <a:chOff x="0" y="0"/>
            <a:chExt cx="25301828" cy="1191950"/>
          </a:xfrm>
        </p:grpSpPr>
        <p:grpSp>
          <p:nvGrpSpPr>
            <p:cNvPr id="28" name="Group 28"/>
            <p:cNvGrpSpPr/>
            <p:nvPr/>
          </p:nvGrpSpPr>
          <p:grpSpPr>
            <a:xfrm>
              <a:off x="0" y="0"/>
              <a:ext cx="25301828" cy="1191950"/>
              <a:chOff x="0" y="0"/>
              <a:chExt cx="4997892" cy="235447"/>
            </a:xfrm>
          </p:grpSpPr>
          <p:sp>
            <p:nvSpPr>
              <p:cNvPr id="29" name="Freeform 29"/>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30" name="TextBox 30"/>
              <p:cNvSpPr txBox="1"/>
              <p:nvPr/>
            </p:nvSpPr>
            <p:spPr>
              <a:xfrm>
                <a:off x="0" y="-47625"/>
                <a:ext cx="4997892" cy="28307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31" name="Freeform 31"/>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32" name="Freeform 32"/>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36" name="Group 4">
            <a:extLst>
              <a:ext uri="{FF2B5EF4-FFF2-40B4-BE49-F238E27FC236}">
                <a16:creationId xmlns:a16="http://schemas.microsoft.com/office/drawing/2014/main" id="{298DEFBA-2122-4C92-A927-05CE5586EF91}"/>
              </a:ext>
            </a:extLst>
          </p:cNvPr>
          <p:cNvGrpSpPr/>
          <p:nvPr/>
        </p:nvGrpSpPr>
        <p:grpSpPr>
          <a:xfrm>
            <a:off x="1028700" y="3973986"/>
            <a:ext cx="848828" cy="742725"/>
            <a:chOff x="0" y="0"/>
            <a:chExt cx="812800" cy="711200"/>
          </a:xfrm>
        </p:grpSpPr>
        <p:sp>
          <p:nvSpPr>
            <p:cNvPr id="37" name="Freeform 5">
              <a:extLst>
                <a:ext uri="{FF2B5EF4-FFF2-40B4-BE49-F238E27FC236}">
                  <a16:creationId xmlns:a16="http://schemas.microsoft.com/office/drawing/2014/main" id="{1F073033-AA0F-4C5E-9A08-EA019E868F39}"/>
                </a:ext>
              </a:extLst>
            </p:cNvPr>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2A4ADF">
                <a:alpha val="49804"/>
              </a:srgbClr>
            </a:solidFill>
          </p:spPr>
        </p:sp>
        <p:sp>
          <p:nvSpPr>
            <p:cNvPr id="38" name="TextBox 6">
              <a:extLst>
                <a:ext uri="{FF2B5EF4-FFF2-40B4-BE49-F238E27FC236}">
                  <a16:creationId xmlns:a16="http://schemas.microsoft.com/office/drawing/2014/main" id="{14F706C8-B513-49B4-B44D-21A39C5FB76E}"/>
                </a:ext>
              </a:extLst>
            </p:cNvPr>
            <p:cNvSpPr txBox="1"/>
            <p:nvPr/>
          </p:nvSpPr>
          <p:spPr>
            <a:xfrm>
              <a:off x="127000" y="3175"/>
              <a:ext cx="558800" cy="3778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17" name="文本框 16">
            <a:extLst>
              <a:ext uri="{FF2B5EF4-FFF2-40B4-BE49-F238E27FC236}">
                <a16:creationId xmlns:a16="http://schemas.microsoft.com/office/drawing/2014/main" id="{0222332C-57F7-4904-9D14-D0D16AC10826}"/>
              </a:ext>
            </a:extLst>
          </p:cNvPr>
          <p:cNvSpPr txBox="1"/>
          <p:nvPr/>
        </p:nvSpPr>
        <p:spPr>
          <a:xfrm>
            <a:off x="1028700" y="5230720"/>
            <a:ext cx="16400253" cy="4433073"/>
          </a:xfrm>
          <a:prstGeom prst="rect">
            <a:avLst/>
          </a:prstGeom>
          <a:noFill/>
        </p:spPr>
        <p:txBody>
          <a:bodyPr wrap="square" rtlCol="0">
            <a:spAutoFit/>
          </a:bodyPr>
          <a:lstStyle/>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2. </a:t>
            </a:r>
            <a:r>
              <a:rPr lang="zh-CN" altLang="en-US" sz="3200" dirty="0">
                <a:latin typeface="Arial" panose="020B0604020202020204" pitchFamily="34" charset="0"/>
                <a:ea typeface="黑体" panose="02010609060101010101" pitchFamily="49" charset="-122"/>
                <a:cs typeface="Arial" panose="020B0604020202020204" pitchFamily="34" charset="0"/>
              </a:rPr>
              <a:t>模块间的协调：</a:t>
            </a:r>
            <a:endParaRPr lang="en-US" altLang="zh-CN" sz="3200" dirty="0">
              <a:latin typeface="Arial" panose="020B0604020202020204" pitchFamily="34" charset="0"/>
              <a:ea typeface="黑体" panose="02010609060101010101" pitchFamily="49" charset="-122"/>
              <a:cs typeface="Arial" panose="020B0604020202020204" pitchFamily="34" charset="0"/>
            </a:endParaRPr>
          </a:p>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	</a:t>
            </a:r>
            <a:r>
              <a:rPr lang="zh-CN" altLang="en-US" sz="3200" dirty="0">
                <a:latin typeface="Arial" panose="020B0604020202020204" pitchFamily="34" charset="0"/>
                <a:ea typeface="黑体" panose="02010609060101010101" pitchFamily="49" charset="-122"/>
                <a:cs typeface="Arial" panose="020B0604020202020204" pitchFamily="34" charset="0"/>
              </a:rPr>
              <a:t>在检索模块和生成模块之间的</a:t>
            </a:r>
            <a:r>
              <a:rPr lang="zh-CN" altLang="en-US" sz="3200" dirty="0">
                <a:solidFill>
                  <a:srgbClr val="FF0000"/>
                </a:solidFill>
                <a:latin typeface="Arial" panose="020B0604020202020204" pitchFamily="34" charset="0"/>
                <a:ea typeface="黑体" panose="02010609060101010101" pitchFamily="49" charset="-122"/>
                <a:cs typeface="Arial" panose="020B0604020202020204" pitchFamily="34" charset="0"/>
              </a:rPr>
              <a:t>数据交互</a:t>
            </a:r>
            <a:r>
              <a:rPr lang="zh-CN" altLang="en-US" sz="3200" dirty="0">
                <a:latin typeface="Arial" panose="020B0604020202020204" pitchFamily="34" charset="0"/>
                <a:ea typeface="黑体" panose="02010609060101010101" pitchFamily="49" charset="-122"/>
                <a:cs typeface="Arial" panose="020B0604020202020204" pitchFamily="34" charset="0"/>
              </a:rPr>
              <a:t>和</a:t>
            </a:r>
            <a:r>
              <a:rPr lang="zh-CN" altLang="en-US" sz="3200" dirty="0">
                <a:solidFill>
                  <a:srgbClr val="FF0000"/>
                </a:solidFill>
                <a:latin typeface="Arial" panose="020B0604020202020204" pitchFamily="34" charset="0"/>
                <a:ea typeface="黑体" panose="02010609060101010101" pitchFamily="49" charset="-122"/>
                <a:cs typeface="Arial" panose="020B0604020202020204" pitchFamily="34" charset="0"/>
              </a:rPr>
              <a:t>接口设计</a:t>
            </a:r>
            <a:r>
              <a:rPr lang="zh-CN" altLang="en-US" sz="3200" dirty="0">
                <a:latin typeface="Arial" panose="020B0604020202020204" pitchFamily="34" charset="0"/>
                <a:ea typeface="黑体" panose="02010609060101010101" pitchFamily="49" charset="-122"/>
                <a:cs typeface="Arial" panose="020B0604020202020204" pitchFamily="34" charset="0"/>
              </a:rPr>
              <a:t>时需要仔细考虑。确保数据的正确传递和一致性，以及接口的稳定性和灵活性。而且将检索模块和生成模块集成到一个统一的系统中我们可能会面临技术兼容性、性能匹配等问题。我们需要确保模块之间的协调和整体系统的稳定性。</a:t>
            </a:r>
          </a:p>
          <a:p>
            <a:pPr algn="just">
              <a:lnSpc>
                <a:spcPct val="150000"/>
              </a:lnSpc>
            </a:pPr>
            <a:endParaRPr lang="en-US" altLang="zh-CN" sz="3200" dirty="0">
              <a:latin typeface="Arial" panose="020B0604020202020204" pitchFamily="34" charset="0"/>
              <a:ea typeface="黑体" panose="02010609060101010101" pitchFamily="49" charset="-122"/>
              <a:cs typeface="Arial" panose="020B0604020202020204" pitchFamily="34" charset="0"/>
            </a:endParaRPr>
          </a:p>
        </p:txBody>
      </p:sp>
      <p:sp>
        <p:nvSpPr>
          <p:cNvPr id="20" name="文本框 19">
            <a:extLst>
              <a:ext uri="{FF2B5EF4-FFF2-40B4-BE49-F238E27FC236}">
                <a16:creationId xmlns:a16="http://schemas.microsoft.com/office/drawing/2014/main" id="{57707139-4E0D-4FB2-89D1-2D7036B185B4}"/>
              </a:ext>
            </a:extLst>
          </p:cNvPr>
          <p:cNvSpPr txBox="1"/>
          <p:nvPr/>
        </p:nvSpPr>
        <p:spPr>
          <a:xfrm>
            <a:off x="6988008" y="1085823"/>
            <a:ext cx="11077363" cy="5171737"/>
          </a:xfrm>
          <a:prstGeom prst="rect">
            <a:avLst/>
          </a:prstGeom>
          <a:noFill/>
        </p:spPr>
        <p:txBody>
          <a:bodyPr wrap="square" rtlCol="0">
            <a:spAutoFit/>
          </a:bodyPr>
          <a:lstStyle/>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1. </a:t>
            </a:r>
            <a:r>
              <a:rPr lang="zh-CN" altLang="en-US" sz="3200" dirty="0">
                <a:latin typeface="Arial" panose="020B0604020202020204" pitchFamily="34" charset="0"/>
                <a:ea typeface="黑体" panose="02010609060101010101" pitchFamily="49" charset="-122"/>
                <a:cs typeface="Arial" panose="020B0604020202020204" pitchFamily="34" charset="0"/>
              </a:rPr>
              <a:t>数据质量问题：</a:t>
            </a:r>
            <a:endParaRPr lang="en-US" altLang="zh-CN" sz="3200" dirty="0">
              <a:latin typeface="Arial" panose="020B0604020202020204" pitchFamily="34" charset="0"/>
              <a:ea typeface="黑体" panose="02010609060101010101" pitchFamily="49" charset="-122"/>
              <a:cs typeface="Arial" panose="020B0604020202020204" pitchFamily="34" charset="0"/>
            </a:endParaRPr>
          </a:p>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	</a:t>
            </a:r>
            <a:r>
              <a:rPr lang="zh-CN" altLang="en-US" sz="3200" dirty="0">
                <a:latin typeface="Arial" panose="020B0604020202020204" pitchFamily="34" charset="0"/>
                <a:ea typeface="黑体" panose="02010609060101010101" pitchFamily="49" charset="-122"/>
                <a:cs typeface="Arial" panose="020B0604020202020204" pitchFamily="34" charset="0"/>
              </a:rPr>
              <a:t>构建一个全面而准确的知识库是任务的基础。在我们开发的过程中，我们遇到了一些</a:t>
            </a:r>
            <a:r>
              <a:rPr lang="zh-CN" altLang="en-US" sz="3200" dirty="0">
                <a:solidFill>
                  <a:srgbClr val="FF0000"/>
                </a:solidFill>
                <a:latin typeface="Arial" panose="020B0604020202020204" pitchFamily="34" charset="0"/>
                <a:ea typeface="黑体" panose="02010609060101010101" pitchFamily="49" charset="-122"/>
                <a:cs typeface="Arial" panose="020B0604020202020204" pitchFamily="34" charset="0"/>
              </a:rPr>
              <a:t>数据格式错误</a:t>
            </a:r>
            <a:r>
              <a:rPr lang="zh-CN" altLang="en-US" sz="3200" dirty="0">
                <a:latin typeface="Arial" panose="020B0604020202020204" pitchFamily="34" charset="0"/>
                <a:ea typeface="黑体" panose="02010609060101010101" pitchFamily="49" charset="-122"/>
                <a:cs typeface="Arial" panose="020B0604020202020204" pitchFamily="34" charset="0"/>
              </a:rPr>
              <a:t>、</a:t>
            </a:r>
            <a:r>
              <a:rPr lang="zh-CN" altLang="en-US" sz="3200" dirty="0">
                <a:solidFill>
                  <a:srgbClr val="FF0000"/>
                </a:solidFill>
                <a:latin typeface="Arial" panose="020B0604020202020204" pitchFamily="34" charset="0"/>
                <a:ea typeface="黑体" panose="02010609060101010101" pitchFamily="49" charset="-122"/>
                <a:cs typeface="Arial" panose="020B0604020202020204" pitchFamily="34" charset="0"/>
              </a:rPr>
              <a:t>数据质量较低</a:t>
            </a:r>
            <a:r>
              <a:rPr lang="zh-CN" altLang="en-US" sz="3200" dirty="0">
                <a:latin typeface="Arial" panose="020B0604020202020204" pitchFamily="34" charset="0"/>
                <a:ea typeface="黑体" panose="02010609060101010101" pitchFamily="49" charset="-122"/>
                <a:cs typeface="Arial" panose="020B0604020202020204" pitchFamily="34" charset="0"/>
              </a:rPr>
              <a:t>等问题，需要进行对数据</a:t>
            </a:r>
            <a:r>
              <a:rPr lang="zh-CN" altLang="en-US" sz="3200" dirty="0">
                <a:solidFill>
                  <a:srgbClr val="FF0000"/>
                </a:solidFill>
                <a:latin typeface="Arial" panose="020B0604020202020204" pitchFamily="34" charset="0"/>
                <a:ea typeface="黑体" panose="02010609060101010101" pitchFamily="49" charset="-122"/>
                <a:cs typeface="Arial" panose="020B0604020202020204" pitchFamily="34" charset="0"/>
              </a:rPr>
              <a:t>清洗和验证</a:t>
            </a:r>
            <a:r>
              <a:rPr lang="zh-CN" altLang="en-US" sz="3200" dirty="0">
                <a:latin typeface="Arial" panose="020B0604020202020204" pitchFamily="34" charset="0"/>
                <a:ea typeface="黑体" panose="02010609060101010101" pitchFamily="49" charset="-122"/>
                <a:cs typeface="Arial" panose="020B0604020202020204" pitchFamily="34" charset="0"/>
              </a:rPr>
              <a:t>。</a:t>
            </a:r>
            <a:endParaRPr lang="en-US" altLang="zh-CN" sz="3200" dirty="0">
              <a:latin typeface="Arial" panose="020B0604020202020204" pitchFamily="34" charset="0"/>
              <a:ea typeface="黑体" panose="02010609060101010101" pitchFamily="49" charset="-122"/>
              <a:cs typeface="Arial" panose="020B0604020202020204" pitchFamily="34" charset="0"/>
            </a:endParaRPr>
          </a:p>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        </a:t>
            </a:r>
            <a:r>
              <a:rPr lang="zh-CN" altLang="en-US" sz="3200" dirty="0">
                <a:latin typeface="Arial" panose="020B0604020202020204" pitchFamily="34" charset="0"/>
                <a:ea typeface="黑体" panose="02010609060101010101" pitchFamily="49" charset="-122"/>
                <a:cs typeface="Arial" panose="020B0604020202020204" pitchFamily="34" charset="0"/>
              </a:rPr>
              <a:t>这里我们可以通过</a:t>
            </a:r>
            <a:r>
              <a:rPr lang="zh-CN" altLang="en-US" sz="3200" dirty="0">
                <a:solidFill>
                  <a:srgbClr val="FF0000"/>
                </a:solidFill>
                <a:latin typeface="Arial" panose="020B0604020202020204" pitchFamily="34" charset="0"/>
                <a:ea typeface="黑体" panose="02010609060101010101" pitchFamily="49" charset="-122"/>
                <a:cs typeface="Arial" panose="020B0604020202020204" pitchFamily="34" charset="0"/>
              </a:rPr>
              <a:t>人工 </a:t>
            </a:r>
            <a:r>
              <a:rPr lang="en-US" altLang="zh-CN" sz="3200" dirty="0">
                <a:solidFill>
                  <a:srgbClr val="FF0000"/>
                </a:solidFill>
                <a:latin typeface="Arial" panose="020B0604020202020204" pitchFamily="34" charset="0"/>
                <a:ea typeface="黑体" panose="02010609060101010101" pitchFamily="49" charset="-122"/>
                <a:cs typeface="Arial" panose="020B0604020202020204" pitchFamily="34" charset="0"/>
              </a:rPr>
              <a:t>+ </a:t>
            </a:r>
            <a:r>
              <a:rPr lang="zh-CN" altLang="en-US" sz="3200" dirty="0">
                <a:solidFill>
                  <a:srgbClr val="FF0000"/>
                </a:solidFill>
                <a:latin typeface="Arial" panose="020B0604020202020204" pitchFamily="34" charset="0"/>
                <a:ea typeface="黑体" panose="02010609060101010101" pitchFamily="49" charset="-122"/>
                <a:cs typeface="Arial" panose="020B0604020202020204" pitchFamily="34" charset="0"/>
              </a:rPr>
              <a:t>模型</a:t>
            </a:r>
            <a:r>
              <a:rPr lang="zh-CN" altLang="en-US" sz="3200" dirty="0">
                <a:latin typeface="Arial" panose="020B0604020202020204" pitchFamily="34" charset="0"/>
                <a:ea typeface="黑体" panose="02010609060101010101" pitchFamily="49" charset="-122"/>
                <a:cs typeface="Arial" panose="020B0604020202020204" pitchFamily="34" charset="0"/>
              </a:rPr>
              <a:t>结合的方法进行数据清洗，也可以借助群里同学提供的数据进行辅助工作。</a:t>
            </a:r>
            <a:endParaRPr lang="en-US" altLang="zh-CN" sz="3200" dirty="0">
              <a:latin typeface="Arial" panose="020B0604020202020204" pitchFamily="34" charset="0"/>
              <a:ea typeface="黑体" panose="02010609060101010101" pitchFamily="49" charset="-122"/>
              <a:cs typeface="Arial" panose="020B0604020202020204" pitchFamily="34" charset="0"/>
            </a:endParaRPr>
          </a:p>
          <a:p>
            <a:pPr algn="just">
              <a:lnSpc>
                <a:spcPct val="150000"/>
              </a:lnSpc>
            </a:pPr>
            <a:endParaRPr lang="en-US" altLang="zh-CN" sz="3200"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39163"/>
            <a:ext cx="3389040" cy="10765326"/>
            <a:chOff x="0" y="0"/>
            <a:chExt cx="892587" cy="2835312"/>
          </a:xfrm>
        </p:grpSpPr>
        <p:sp>
          <p:nvSpPr>
            <p:cNvPr id="3" name="Freeform 3"/>
            <p:cNvSpPr/>
            <p:nvPr/>
          </p:nvSpPr>
          <p:spPr>
            <a:xfrm>
              <a:off x="0" y="0"/>
              <a:ext cx="892587" cy="2835312"/>
            </a:xfrm>
            <a:custGeom>
              <a:avLst/>
              <a:gdLst/>
              <a:ahLst/>
              <a:cxnLst/>
              <a:rect l="l" t="t" r="r" b="b"/>
              <a:pathLst>
                <a:path w="892587" h="2835312">
                  <a:moveTo>
                    <a:pt x="0" y="0"/>
                  </a:moveTo>
                  <a:lnTo>
                    <a:pt x="892587" y="0"/>
                  </a:lnTo>
                  <a:lnTo>
                    <a:pt x="892587" y="2835312"/>
                  </a:lnTo>
                  <a:lnTo>
                    <a:pt x="0" y="2835312"/>
                  </a:lnTo>
                  <a:close/>
                </a:path>
              </a:pathLst>
            </a:custGeom>
            <a:solidFill>
              <a:srgbClr val="4590E7"/>
            </a:solidFill>
          </p:spPr>
        </p:sp>
        <p:sp>
          <p:nvSpPr>
            <p:cNvPr id="4" name="TextBox 4"/>
            <p:cNvSpPr txBox="1"/>
            <p:nvPr/>
          </p:nvSpPr>
          <p:spPr>
            <a:xfrm>
              <a:off x="0" y="-47625"/>
              <a:ext cx="892587" cy="2882937"/>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6" name="Group 6"/>
          <p:cNvGrpSpPr/>
          <p:nvPr/>
        </p:nvGrpSpPr>
        <p:grpSpPr>
          <a:xfrm>
            <a:off x="17202150" y="2256855"/>
            <a:ext cx="114300" cy="5773289"/>
            <a:chOff x="0" y="0"/>
            <a:chExt cx="152400" cy="7697719"/>
          </a:xfrm>
        </p:grpSpPr>
        <p:sp>
          <p:nvSpPr>
            <p:cNvPr id="7" name="AutoShape 7"/>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8" name="AutoShape 8"/>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9" name="AutoShape 9"/>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10" name="AutoShape 10"/>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11" name="AutoShape 11"/>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12" name="AutoShape 12"/>
            <p:cNvSpPr/>
            <p:nvPr/>
          </p:nvSpPr>
          <p:spPr>
            <a:xfrm flipH="1">
              <a:off x="101600" y="0"/>
              <a:ext cx="0" cy="420212"/>
            </a:xfrm>
            <a:prstGeom prst="line">
              <a:avLst/>
            </a:prstGeom>
            <a:ln w="101600" cap="rnd">
              <a:solidFill>
                <a:srgbClr val="2A4ADF"/>
              </a:solidFill>
              <a:prstDash val="solid"/>
              <a:headEnd type="none" w="sm" len="sm"/>
              <a:tailEnd type="none" w="sm" len="sm"/>
            </a:ln>
          </p:spPr>
        </p:sp>
      </p:grpSp>
      <p:grpSp>
        <p:nvGrpSpPr>
          <p:cNvPr id="13" name="Group 13"/>
          <p:cNvGrpSpPr/>
          <p:nvPr/>
        </p:nvGrpSpPr>
        <p:grpSpPr>
          <a:xfrm>
            <a:off x="1161120" y="3784683"/>
            <a:ext cx="3124200" cy="1834773"/>
            <a:chOff x="-443380" y="-123825"/>
            <a:chExt cx="4165599" cy="2446362"/>
          </a:xfrm>
        </p:grpSpPr>
        <p:sp>
          <p:nvSpPr>
            <p:cNvPr id="14" name="TextBox 14"/>
            <p:cNvSpPr txBox="1"/>
            <p:nvPr/>
          </p:nvSpPr>
          <p:spPr>
            <a:xfrm>
              <a:off x="0" y="-123825"/>
              <a:ext cx="3278841" cy="1408163"/>
            </a:xfrm>
            <a:prstGeom prst="rect">
              <a:avLst/>
            </a:prstGeom>
          </p:spPr>
          <p:txBody>
            <a:bodyPr lIns="0" tIns="0" rIns="0" bIns="0" rtlCol="0" anchor="t">
              <a:spAutoFit/>
            </a:bodyPr>
            <a:lstStyle/>
            <a:p>
              <a:pPr algn="ctr">
                <a:lnSpc>
                  <a:spcPts val="9100"/>
                </a:lnSpc>
              </a:pPr>
              <a:r>
                <a:rPr lang="en-US" sz="6500" spc="2177">
                  <a:solidFill>
                    <a:srgbClr val="FFFFFF"/>
                  </a:solidFill>
                  <a:latin typeface="Arial" panose="020B0604020202020204" pitchFamily="34" charset="0"/>
                  <a:ea typeface="黑体" panose="02010609060101010101" pitchFamily="49" charset="-122"/>
                  <a:cs typeface="Arial" panose="020B0604020202020204" pitchFamily="34" charset="0"/>
                </a:rPr>
                <a:t>目录</a:t>
              </a:r>
            </a:p>
          </p:txBody>
        </p:sp>
        <p:sp>
          <p:nvSpPr>
            <p:cNvPr id="15" name="TextBox 15"/>
            <p:cNvSpPr txBox="1"/>
            <p:nvPr/>
          </p:nvSpPr>
          <p:spPr>
            <a:xfrm>
              <a:off x="-443380" y="1339534"/>
              <a:ext cx="4165599" cy="983003"/>
            </a:xfrm>
            <a:prstGeom prst="rect">
              <a:avLst/>
            </a:prstGeom>
          </p:spPr>
          <p:txBody>
            <a:bodyPr wrap="square" lIns="0" tIns="0" rIns="0" bIns="0" rtlCol="0" anchor="t">
              <a:spAutoFit/>
            </a:bodyPr>
            <a:lstStyle/>
            <a:p>
              <a:pPr algn="ctr">
                <a:lnSpc>
                  <a:spcPts val="6300"/>
                </a:lnSpc>
              </a:pPr>
              <a:r>
                <a:rPr lang="en-US" sz="4500" b="1" spc="463" dirty="0">
                  <a:solidFill>
                    <a:srgbClr val="FFFFFF"/>
                  </a:solidFill>
                  <a:latin typeface="Arial" panose="020B0604020202020204" pitchFamily="34" charset="0"/>
                  <a:ea typeface="黑体" panose="02010609060101010101" pitchFamily="49" charset="-122"/>
                  <a:cs typeface="Arial" panose="020B0604020202020204" pitchFamily="34" charset="0"/>
                </a:rPr>
                <a:t>Content</a:t>
              </a:r>
              <a:r>
                <a:rPr lang="en-US" altLang="zh-CN" sz="4500" b="1" spc="463" dirty="0">
                  <a:solidFill>
                    <a:srgbClr val="FFFFFF"/>
                  </a:solidFill>
                  <a:latin typeface="Arial" panose="020B0604020202020204" pitchFamily="34" charset="0"/>
                  <a:ea typeface="黑体" panose="02010609060101010101" pitchFamily="49" charset="-122"/>
                  <a:cs typeface="Arial" panose="020B0604020202020204" pitchFamily="34" charset="0"/>
                </a:rPr>
                <a:t>s</a:t>
              </a:r>
              <a:endParaRPr lang="en-US" sz="4500" b="1" spc="463"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45" name="组合 44"/>
          <p:cNvGrpSpPr/>
          <p:nvPr>
            <p:custDataLst>
              <p:tags r:id="rId1"/>
            </p:custDataLst>
          </p:nvPr>
        </p:nvGrpSpPr>
        <p:grpSpPr>
          <a:xfrm>
            <a:off x="5486400" y="2239645"/>
            <a:ext cx="11201400" cy="1073150"/>
            <a:chOff x="10556" y="3563"/>
            <a:chExt cx="17640" cy="1690"/>
          </a:xfrm>
        </p:grpSpPr>
        <p:grpSp>
          <p:nvGrpSpPr>
            <p:cNvPr id="16" name="Group 16"/>
            <p:cNvGrpSpPr/>
            <p:nvPr/>
          </p:nvGrpSpPr>
          <p:grpSpPr>
            <a:xfrm>
              <a:off x="10556" y="3564"/>
              <a:ext cx="1689" cy="1689"/>
              <a:chOff x="0" y="0"/>
              <a:chExt cx="812800" cy="812800"/>
            </a:xfrm>
          </p:grpSpPr>
          <p:sp>
            <p:nvSpPr>
              <p:cNvPr id="17" name="Freeform 17"/>
              <p:cNvSpPr/>
              <p:nvPr>
                <p:custDataLst>
                  <p:tags r:id="rId21"/>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90E7"/>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19" name="TextBox 19"/>
            <p:cNvSpPr txBox="1"/>
            <p:nvPr>
              <p:custDataLst>
                <p:tags r:id="rId18"/>
              </p:custDataLst>
            </p:nvPr>
          </p:nvSpPr>
          <p:spPr>
            <a:xfrm>
              <a:off x="10556" y="3563"/>
              <a:ext cx="1689" cy="1474"/>
            </a:xfrm>
            <a:prstGeom prst="rect">
              <a:avLst/>
            </a:prstGeom>
          </p:spPr>
          <p:txBody>
            <a:bodyPr lIns="0" tIns="0" rIns="0" bIns="0" rtlCol="0" anchor="t">
              <a:spAutoFit/>
            </a:bodyPr>
            <a:lstStyle/>
            <a:p>
              <a:pPr algn="ctr">
                <a:lnSpc>
                  <a:spcPts val="7980"/>
                </a:lnSpc>
              </a:pPr>
              <a:r>
                <a:rPr lang="en-US" sz="5700" b="1">
                  <a:solidFill>
                    <a:srgbClr val="FFFFFF"/>
                  </a:solidFill>
                  <a:latin typeface="Arial" panose="020B0604020202020204" pitchFamily="34" charset="0"/>
                  <a:ea typeface="黑体" panose="02010609060101010101" pitchFamily="49" charset="-122"/>
                  <a:cs typeface="Arial" panose="020B0604020202020204" pitchFamily="34" charset="0"/>
                </a:rPr>
                <a:t>01</a:t>
              </a:r>
            </a:p>
          </p:txBody>
        </p:sp>
        <p:grpSp>
          <p:nvGrpSpPr>
            <p:cNvPr id="20" name="Group 20"/>
            <p:cNvGrpSpPr/>
            <p:nvPr/>
          </p:nvGrpSpPr>
          <p:grpSpPr>
            <a:xfrm>
              <a:off x="12894" y="3712"/>
              <a:ext cx="15302" cy="1260"/>
              <a:chOff x="0" y="-95250"/>
              <a:chExt cx="12955792" cy="1066556"/>
            </a:xfrm>
          </p:grpSpPr>
          <p:sp>
            <p:nvSpPr>
              <p:cNvPr id="21" name="TextBox 21"/>
              <p:cNvSpPr txBox="1"/>
              <p:nvPr>
                <p:custDataLst>
                  <p:tags r:id="rId19"/>
                </p:custDataLst>
              </p:nvPr>
            </p:nvSpPr>
            <p:spPr>
              <a:xfrm>
                <a:off x="0" y="-95250"/>
                <a:ext cx="4301913" cy="1066556"/>
              </a:xfrm>
              <a:prstGeom prst="rect">
                <a:avLst/>
              </a:prstGeom>
            </p:spPr>
            <p:txBody>
              <a:bodyPr wrap="square" lIns="0" tIns="0" rIns="0" bIns="0" rtlCol="0" anchor="t">
                <a:spAutoFit/>
              </a:bodyPr>
              <a:lstStyle/>
              <a:p>
                <a:pPr algn="just">
                  <a:lnSpc>
                    <a:spcPts val="6860"/>
                  </a:lnSpc>
                </a:pPr>
                <a:r>
                  <a:rPr lang="zh-CN" altLang="en-US" sz="4900" b="1" dirty="0">
                    <a:solidFill>
                      <a:srgbClr val="2A4ADF"/>
                    </a:solidFill>
                    <a:latin typeface="Arial" panose="020B0604020202020204" pitchFamily="34" charset="0"/>
                    <a:ea typeface="黑体" panose="02010609060101010101" pitchFamily="49" charset="-122"/>
                    <a:cs typeface="Arial" panose="020B0604020202020204" pitchFamily="34" charset="0"/>
                  </a:rPr>
                  <a:t>系统架构</a:t>
                </a:r>
                <a:endParaRPr lang="en-US" sz="490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sp>
            <p:nvSpPr>
              <p:cNvPr id="22" name="TextBox 22"/>
              <p:cNvSpPr txBox="1"/>
              <p:nvPr>
                <p:custDataLst>
                  <p:tags r:id="rId20"/>
                </p:custDataLst>
              </p:nvPr>
            </p:nvSpPr>
            <p:spPr>
              <a:xfrm>
                <a:off x="4830291" y="191772"/>
                <a:ext cx="8125501" cy="764379"/>
              </a:xfrm>
              <a:prstGeom prst="rect">
                <a:avLst/>
              </a:prstGeom>
            </p:spPr>
            <p:txBody>
              <a:bodyPr wrap="square" lIns="0" tIns="0" rIns="0" bIns="0" rtlCol="0" anchor="t">
                <a:spAutoFit/>
              </a:bodyPr>
              <a:lstStyle/>
              <a:p>
                <a:pPr algn="just">
                  <a:lnSpc>
                    <a:spcPts val="4900"/>
                  </a:lnSpc>
                </a:pPr>
                <a:r>
                  <a:rPr lang="en-US" sz="3500" b="1" spc="349" dirty="0">
                    <a:solidFill>
                      <a:srgbClr val="5A5A5A"/>
                    </a:solidFill>
                    <a:latin typeface="Arial" panose="020B0604020202020204" pitchFamily="34" charset="0"/>
                    <a:ea typeface="黑体" panose="02010609060101010101" pitchFamily="49" charset="-122"/>
                    <a:cs typeface="Arial" panose="020B0604020202020204" pitchFamily="34" charset="0"/>
                  </a:rPr>
                  <a:t>System Architecture</a:t>
                </a:r>
              </a:p>
            </p:txBody>
          </p:sp>
        </p:grpSp>
      </p:grpSp>
      <p:grpSp>
        <p:nvGrpSpPr>
          <p:cNvPr id="46" name="组合 45"/>
          <p:cNvGrpSpPr/>
          <p:nvPr/>
        </p:nvGrpSpPr>
        <p:grpSpPr>
          <a:xfrm>
            <a:off x="5486400" y="3631565"/>
            <a:ext cx="10896600" cy="1073150"/>
            <a:chOff x="10556" y="3563"/>
            <a:chExt cx="17160" cy="1690"/>
          </a:xfrm>
        </p:grpSpPr>
        <p:grpSp>
          <p:nvGrpSpPr>
            <p:cNvPr id="47" name="Group 16"/>
            <p:cNvGrpSpPr/>
            <p:nvPr/>
          </p:nvGrpSpPr>
          <p:grpSpPr>
            <a:xfrm>
              <a:off x="10556" y="3564"/>
              <a:ext cx="1689" cy="1689"/>
              <a:chOff x="0" y="0"/>
              <a:chExt cx="812800" cy="812800"/>
            </a:xfrm>
          </p:grpSpPr>
          <p:sp>
            <p:nvSpPr>
              <p:cNvPr id="48" name="Freeform 17"/>
              <p:cNvSpPr/>
              <p:nvPr>
                <p:custDataLst>
                  <p:tags r:id="rId16"/>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90E7"/>
              </a:solidFill>
            </p:spPr>
          </p:sp>
          <p:sp>
            <p:nvSpPr>
              <p:cNvPr id="49" name="TextBox 18"/>
              <p:cNvSpPr txBox="1"/>
              <p:nvPr>
                <p:custDataLst>
                  <p:tags r:id="rId17"/>
                </p:custDataLst>
              </p:nvPr>
            </p:nvSpPr>
            <p:spPr>
              <a:xfrm>
                <a:off x="76200" y="28575"/>
                <a:ext cx="660400" cy="708025"/>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50" name="TextBox 19"/>
            <p:cNvSpPr txBox="1"/>
            <p:nvPr>
              <p:custDataLst>
                <p:tags r:id="rId13"/>
              </p:custDataLst>
            </p:nvPr>
          </p:nvSpPr>
          <p:spPr>
            <a:xfrm>
              <a:off x="10556" y="3563"/>
              <a:ext cx="1689" cy="1474"/>
            </a:xfrm>
            <a:prstGeom prst="rect">
              <a:avLst/>
            </a:prstGeom>
          </p:spPr>
          <p:txBody>
            <a:bodyPr lIns="0" tIns="0" rIns="0" bIns="0" rtlCol="0" anchor="t">
              <a:spAutoFit/>
            </a:bodyPr>
            <a:lstStyle/>
            <a:p>
              <a:pPr algn="ctr">
                <a:lnSpc>
                  <a:spcPts val="7980"/>
                </a:lnSpc>
              </a:pPr>
              <a:r>
                <a:rPr lang="en-US" sz="5700" b="1">
                  <a:solidFill>
                    <a:srgbClr val="FFFFFF"/>
                  </a:solidFill>
                  <a:latin typeface="Arial" panose="020B0604020202020204" pitchFamily="34" charset="0"/>
                  <a:ea typeface="黑体" panose="02010609060101010101" pitchFamily="49" charset="-122"/>
                  <a:cs typeface="Arial" panose="020B0604020202020204" pitchFamily="34" charset="0"/>
                </a:rPr>
                <a:t>02</a:t>
              </a:r>
            </a:p>
          </p:txBody>
        </p:sp>
        <p:grpSp>
          <p:nvGrpSpPr>
            <p:cNvPr id="51" name="Group 20"/>
            <p:cNvGrpSpPr/>
            <p:nvPr/>
          </p:nvGrpSpPr>
          <p:grpSpPr>
            <a:xfrm>
              <a:off x="12894" y="3712"/>
              <a:ext cx="14822" cy="1260"/>
              <a:chOff x="0" y="-95250"/>
              <a:chExt cx="12549071" cy="1066660"/>
            </a:xfrm>
          </p:grpSpPr>
          <p:sp>
            <p:nvSpPr>
              <p:cNvPr id="52" name="TextBox 21"/>
              <p:cNvSpPr txBox="1"/>
              <p:nvPr>
                <p:custDataLst>
                  <p:tags r:id="rId14"/>
                </p:custDataLst>
              </p:nvPr>
            </p:nvSpPr>
            <p:spPr>
              <a:xfrm>
                <a:off x="0" y="-95250"/>
                <a:ext cx="4301913" cy="1066660"/>
              </a:xfrm>
              <a:prstGeom prst="rect">
                <a:avLst/>
              </a:prstGeom>
            </p:spPr>
            <p:txBody>
              <a:bodyPr wrap="square" lIns="0" tIns="0" rIns="0" bIns="0" rtlCol="0" anchor="t">
                <a:spAutoFit/>
              </a:bodyPr>
              <a:lstStyle/>
              <a:p>
                <a:pPr algn="just">
                  <a:lnSpc>
                    <a:spcPts val="6860"/>
                  </a:lnSpc>
                </a:pPr>
                <a:r>
                  <a:rPr lang="zh-CN" altLang="en-US" sz="4900" b="1" dirty="0">
                    <a:solidFill>
                      <a:srgbClr val="2A4ADF"/>
                    </a:solidFill>
                    <a:latin typeface="Arial" panose="020B0604020202020204" pitchFamily="34" charset="0"/>
                    <a:ea typeface="黑体" panose="02010609060101010101" pitchFamily="49" charset="-122"/>
                    <a:cs typeface="Arial" panose="020B0604020202020204" pitchFamily="34" charset="0"/>
                  </a:rPr>
                  <a:t>模块划分</a:t>
                </a:r>
                <a:endParaRPr lang="en-US" sz="490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sp>
            <p:nvSpPr>
              <p:cNvPr id="53" name="TextBox 22"/>
              <p:cNvSpPr txBox="1"/>
              <p:nvPr>
                <p:custDataLst>
                  <p:tags r:id="rId15"/>
                </p:custDataLst>
              </p:nvPr>
            </p:nvSpPr>
            <p:spPr>
              <a:xfrm>
                <a:off x="4830296" y="191771"/>
                <a:ext cx="7718775" cy="764441"/>
              </a:xfrm>
              <a:prstGeom prst="rect">
                <a:avLst/>
              </a:prstGeom>
            </p:spPr>
            <p:txBody>
              <a:bodyPr wrap="square" lIns="0" tIns="0" rIns="0" bIns="0" rtlCol="0" anchor="t">
                <a:spAutoFit/>
              </a:bodyPr>
              <a:lstStyle/>
              <a:p>
                <a:pPr algn="just">
                  <a:lnSpc>
                    <a:spcPts val="4900"/>
                  </a:lnSpc>
                </a:pPr>
                <a:r>
                  <a:rPr lang="en-US" sz="3500" b="1" spc="349" dirty="0">
                    <a:solidFill>
                      <a:srgbClr val="5A5A5A"/>
                    </a:solidFill>
                    <a:latin typeface="Arial" panose="020B0604020202020204" pitchFamily="34" charset="0"/>
                    <a:ea typeface="黑体" panose="02010609060101010101" pitchFamily="49" charset="-122"/>
                    <a:cs typeface="Arial" panose="020B0604020202020204" pitchFamily="34" charset="0"/>
                  </a:rPr>
                  <a:t>Module Partition</a:t>
                </a:r>
              </a:p>
            </p:txBody>
          </p:sp>
        </p:grpSp>
      </p:grpSp>
      <p:grpSp>
        <p:nvGrpSpPr>
          <p:cNvPr id="54" name="组合 53"/>
          <p:cNvGrpSpPr/>
          <p:nvPr/>
        </p:nvGrpSpPr>
        <p:grpSpPr>
          <a:xfrm>
            <a:off x="5486400" y="5023485"/>
            <a:ext cx="11049000" cy="1073150"/>
            <a:chOff x="10556" y="3563"/>
            <a:chExt cx="17400" cy="1690"/>
          </a:xfrm>
        </p:grpSpPr>
        <p:grpSp>
          <p:nvGrpSpPr>
            <p:cNvPr id="55" name="Group 16"/>
            <p:cNvGrpSpPr/>
            <p:nvPr/>
          </p:nvGrpSpPr>
          <p:grpSpPr>
            <a:xfrm>
              <a:off x="10556" y="3564"/>
              <a:ext cx="1689" cy="1689"/>
              <a:chOff x="0" y="0"/>
              <a:chExt cx="812800" cy="812800"/>
            </a:xfrm>
          </p:grpSpPr>
          <p:sp>
            <p:nvSpPr>
              <p:cNvPr id="56" name="Freeform 17"/>
              <p:cNvSpPr/>
              <p:nvPr>
                <p:custDataLst>
                  <p:tags r:id="rId11"/>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90E7"/>
              </a:solidFill>
            </p:spPr>
          </p:sp>
          <p:sp>
            <p:nvSpPr>
              <p:cNvPr id="57" name="TextBox 18"/>
              <p:cNvSpPr txBox="1"/>
              <p:nvPr>
                <p:custDataLst>
                  <p:tags r:id="rId12"/>
                </p:custDataLst>
              </p:nvPr>
            </p:nvSpPr>
            <p:spPr>
              <a:xfrm>
                <a:off x="76200" y="28575"/>
                <a:ext cx="660400" cy="708025"/>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58" name="TextBox 19"/>
            <p:cNvSpPr txBox="1"/>
            <p:nvPr>
              <p:custDataLst>
                <p:tags r:id="rId8"/>
              </p:custDataLst>
            </p:nvPr>
          </p:nvSpPr>
          <p:spPr>
            <a:xfrm>
              <a:off x="10556" y="3563"/>
              <a:ext cx="1689" cy="1474"/>
            </a:xfrm>
            <a:prstGeom prst="rect">
              <a:avLst/>
            </a:prstGeom>
          </p:spPr>
          <p:txBody>
            <a:bodyPr lIns="0" tIns="0" rIns="0" bIns="0" rtlCol="0" anchor="t">
              <a:spAutoFit/>
            </a:bodyPr>
            <a:lstStyle/>
            <a:p>
              <a:pPr algn="ctr">
                <a:lnSpc>
                  <a:spcPts val="7980"/>
                </a:lnSpc>
              </a:pPr>
              <a:r>
                <a:rPr lang="en-US" sz="5700" b="1">
                  <a:solidFill>
                    <a:srgbClr val="FFFFFF"/>
                  </a:solidFill>
                  <a:latin typeface="Arial" panose="020B0604020202020204" pitchFamily="34" charset="0"/>
                  <a:ea typeface="黑体" panose="02010609060101010101" pitchFamily="49" charset="-122"/>
                  <a:cs typeface="Arial" panose="020B0604020202020204" pitchFamily="34" charset="0"/>
                </a:rPr>
                <a:t>03</a:t>
              </a:r>
            </a:p>
          </p:txBody>
        </p:sp>
        <p:grpSp>
          <p:nvGrpSpPr>
            <p:cNvPr id="59" name="Group 20"/>
            <p:cNvGrpSpPr/>
            <p:nvPr/>
          </p:nvGrpSpPr>
          <p:grpSpPr>
            <a:xfrm>
              <a:off x="12894" y="3712"/>
              <a:ext cx="15062" cy="1260"/>
              <a:chOff x="0" y="-95250"/>
              <a:chExt cx="12751953" cy="1066508"/>
            </a:xfrm>
          </p:grpSpPr>
          <p:sp>
            <p:nvSpPr>
              <p:cNvPr id="60" name="TextBox 21"/>
              <p:cNvSpPr txBox="1"/>
              <p:nvPr>
                <p:custDataLst>
                  <p:tags r:id="rId9"/>
                </p:custDataLst>
              </p:nvPr>
            </p:nvSpPr>
            <p:spPr>
              <a:xfrm>
                <a:off x="0" y="-95250"/>
                <a:ext cx="4301912" cy="1066508"/>
              </a:xfrm>
              <a:prstGeom prst="rect">
                <a:avLst/>
              </a:prstGeom>
            </p:spPr>
            <p:txBody>
              <a:bodyPr wrap="square" lIns="0" tIns="0" rIns="0" bIns="0" rtlCol="0" anchor="t">
                <a:spAutoFit/>
              </a:bodyPr>
              <a:lstStyle/>
              <a:p>
                <a:pPr algn="just">
                  <a:lnSpc>
                    <a:spcPts val="6860"/>
                  </a:lnSpc>
                </a:pPr>
                <a:r>
                  <a:rPr lang="zh-CN" altLang="en-US" sz="4900" b="1" dirty="0">
                    <a:solidFill>
                      <a:srgbClr val="2A4ADF"/>
                    </a:solidFill>
                    <a:latin typeface="Arial" panose="020B0604020202020204" pitchFamily="34" charset="0"/>
                    <a:ea typeface="黑体" panose="02010609060101010101" pitchFamily="49" charset="-122"/>
                    <a:cs typeface="Arial" panose="020B0604020202020204" pitchFamily="34" charset="0"/>
                  </a:rPr>
                  <a:t>已有进度</a:t>
                </a:r>
                <a:endParaRPr lang="en-US" sz="490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sp>
            <p:nvSpPr>
              <p:cNvPr id="61" name="TextBox 22"/>
              <p:cNvSpPr txBox="1"/>
              <p:nvPr>
                <p:custDataLst>
                  <p:tags r:id="rId10"/>
                </p:custDataLst>
              </p:nvPr>
            </p:nvSpPr>
            <p:spPr>
              <a:xfrm>
                <a:off x="4830294" y="191771"/>
                <a:ext cx="7921659" cy="764349"/>
              </a:xfrm>
              <a:prstGeom prst="rect">
                <a:avLst/>
              </a:prstGeom>
            </p:spPr>
            <p:txBody>
              <a:bodyPr wrap="square" lIns="0" tIns="0" rIns="0" bIns="0" rtlCol="0" anchor="t">
                <a:spAutoFit/>
              </a:bodyPr>
              <a:lstStyle/>
              <a:p>
                <a:pPr algn="just">
                  <a:lnSpc>
                    <a:spcPts val="4900"/>
                  </a:lnSpc>
                </a:pPr>
                <a:r>
                  <a:rPr lang="en-US" sz="3500" b="1" spc="349" dirty="0">
                    <a:solidFill>
                      <a:srgbClr val="5A5A5A"/>
                    </a:solidFill>
                    <a:latin typeface="Arial" panose="020B0604020202020204" pitchFamily="34" charset="0"/>
                    <a:ea typeface="黑体" panose="02010609060101010101" pitchFamily="49" charset="-122"/>
                    <a:cs typeface="Arial" panose="020B0604020202020204" pitchFamily="34" charset="0"/>
                  </a:rPr>
                  <a:t>Progress Now</a:t>
                </a:r>
              </a:p>
            </p:txBody>
          </p:sp>
        </p:grpSp>
      </p:grpSp>
      <p:grpSp>
        <p:nvGrpSpPr>
          <p:cNvPr id="62" name="组合 61"/>
          <p:cNvGrpSpPr/>
          <p:nvPr/>
        </p:nvGrpSpPr>
        <p:grpSpPr>
          <a:xfrm>
            <a:off x="5486400" y="6415405"/>
            <a:ext cx="10744200" cy="1073150"/>
            <a:chOff x="10556" y="3563"/>
            <a:chExt cx="16920" cy="1690"/>
          </a:xfrm>
        </p:grpSpPr>
        <p:grpSp>
          <p:nvGrpSpPr>
            <p:cNvPr id="63" name="Group 16"/>
            <p:cNvGrpSpPr/>
            <p:nvPr/>
          </p:nvGrpSpPr>
          <p:grpSpPr>
            <a:xfrm>
              <a:off x="10556" y="3564"/>
              <a:ext cx="1689" cy="1689"/>
              <a:chOff x="0" y="0"/>
              <a:chExt cx="812800" cy="812800"/>
            </a:xfrm>
          </p:grpSpPr>
          <p:sp>
            <p:nvSpPr>
              <p:cNvPr id="64" name="Freeform 17"/>
              <p:cNvSpPr/>
              <p:nvPr>
                <p:custDataLst>
                  <p:tags r:id="rId6"/>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90E7"/>
              </a:solidFill>
            </p:spPr>
          </p:sp>
          <p:sp>
            <p:nvSpPr>
              <p:cNvPr id="65" name="TextBox 18"/>
              <p:cNvSpPr txBox="1"/>
              <p:nvPr>
                <p:custDataLst>
                  <p:tags r:id="rId7"/>
                </p:custDataLst>
              </p:nvPr>
            </p:nvSpPr>
            <p:spPr>
              <a:xfrm>
                <a:off x="76200" y="28575"/>
                <a:ext cx="660400" cy="708025"/>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66" name="TextBox 19"/>
            <p:cNvSpPr txBox="1"/>
            <p:nvPr>
              <p:custDataLst>
                <p:tags r:id="rId3"/>
              </p:custDataLst>
            </p:nvPr>
          </p:nvSpPr>
          <p:spPr>
            <a:xfrm>
              <a:off x="10556" y="3563"/>
              <a:ext cx="1689" cy="1474"/>
            </a:xfrm>
            <a:prstGeom prst="rect">
              <a:avLst/>
            </a:prstGeom>
          </p:spPr>
          <p:txBody>
            <a:bodyPr lIns="0" tIns="0" rIns="0" bIns="0" rtlCol="0" anchor="t">
              <a:spAutoFit/>
            </a:bodyPr>
            <a:lstStyle/>
            <a:p>
              <a:pPr algn="ctr">
                <a:lnSpc>
                  <a:spcPts val="7980"/>
                </a:lnSpc>
              </a:pPr>
              <a:r>
                <a:rPr lang="en-US" sz="5700" b="1">
                  <a:solidFill>
                    <a:srgbClr val="FFFFFF"/>
                  </a:solidFill>
                  <a:latin typeface="Arial" panose="020B0604020202020204" pitchFamily="34" charset="0"/>
                  <a:ea typeface="黑体" panose="02010609060101010101" pitchFamily="49" charset="-122"/>
                  <a:cs typeface="Arial" panose="020B0604020202020204" pitchFamily="34" charset="0"/>
                </a:rPr>
                <a:t>04</a:t>
              </a:r>
            </a:p>
          </p:txBody>
        </p:sp>
        <p:grpSp>
          <p:nvGrpSpPr>
            <p:cNvPr id="67" name="Group 20"/>
            <p:cNvGrpSpPr/>
            <p:nvPr/>
          </p:nvGrpSpPr>
          <p:grpSpPr>
            <a:xfrm>
              <a:off x="12894" y="3712"/>
              <a:ext cx="14582" cy="1260"/>
              <a:chOff x="0" y="-95250"/>
              <a:chExt cx="12345873" cy="1066356"/>
            </a:xfrm>
          </p:grpSpPr>
          <p:sp>
            <p:nvSpPr>
              <p:cNvPr id="68" name="TextBox 21"/>
              <p:cNvSpPr txBox="1"/>
              <p:nvPr>
                <p:custDataLst>
                  <p:tags r:id="rId4"/>
                </p:custDataLst>
              </p:nvPr>
            </p:nvSpPr>
            <p:spPr>
              <a:xfrm>
                <a:off x="0" y="-95250"/>
                <a:ext cx="4301913" cy="1066356"/>
              </a:xfrm>
              <a:prstGeom prst="rect">
                <a:avLst/>
              </a:prstGeom>
            </p:spPr>
            <p:txBody>
              <a:bodyPr wrap="square" lIns="0" tIns="0" rIns="0" bIns="0" rtlCol="0" anchor="t">
                <a:spAutoFit/>
              </a:bodyPr>
              <a:lstStyle/>
              <a:p>
                <a:pPr algn="just">
                  <a:lnSpc>
                    <a:spcPts val="6860"/>
                  </a:lnSpc>
                </a:pPr>
                <a:r>
                  <a:rPr lang="zh-CN" altLang="en-US" sz="4900" b="1" dirty="0">
                    <a:solidFill>
                      <a:srgbClr val="2A4ADF"/>
                    </a:solidFill>
                    <a:latin typeface="Arial" panose="020B0604020202020204" pitchFamily="34" charset="0"/>
                    <a:ea typeface="黑体" panose="02010609060101010101" pitchFamily="49" charset="-122"/>
                    <a:cs typeface="Arial" panose="020B0604020202020204" pitchFamily="34" charset="0"/>
                  </a:rPr>
                  <a:t>存在问题</a:t>
                </a:r>
                <a:endParaRPr lang="en-US" sz="490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sp>
            <p:nvSpPr>
              <p:cNvPr id="69" name="TextBox 22"/>
              <p:cNvSpPr txBox="1"/>
              <p:nvPr>
                <p:custDataLst>
                  <p:tags r:id="rId5"/>
                </p:custDataLst>
              </p:nvPr>
            </p:nvSpPr>
            <p:spPr>
              <a:xfrm>
                <a:off x="4830295" y="191771"/>
                <a:ext cx="7515578" cy="764257"/>
              </a:xfrm>
              <a:prstGeom prst="rect">
                <a:avLst/>
              </a:prstGeom>
            </p:spPr>
            <p:txBody>
              <a:bodyPr wrap="square" lIns="0" tIns="0" rIns="0" bIns="0" rtlCol="0" anchor="t">
                <a:spAutoFit/>
              </a:bodyPr>
              <a:lstStyle/>
              <a:p>
                <a:pPr algn="just">
                  <a:lnSpc>
                    <a:spcPts val="4900"/>
                  </a:lnSpc>
                </a:pPr>
                <a:r>
                  <a:rPr lang="en-US" sz="3500" b="1" spc="349" dirty="0">
                    <a:solidFill>
                      <a:srgbClr val="5A5A5A"/>
                    </a:solidFill>
                    <a:latin typeface="Arial" panose="020B0604020202020204" pitchFamily="34" charset="0"/>
                    <a:ea typeface="黑体" panose="02010609060101010101" pitchFamily="49" charset="-122"/>
                    <a:cs typeface="Arial" panose="020B0604020202020204" pitchFamily="34" charset="0"/>
                  </a:rPr>
                  <a:t>Existing Problem</a:t>
                </a:r>
              </a:p>
            </p:txBody>
          </p:sp>
        </p:grpSp>
      </p:grpSp>
      <p:sp>
        <p:nvSpPr>
          <p:cNvPr id="70" name="Freeform 19"/>
          <p:cNvSpPr/>
          <p:nvPr>
            <p:custDataLst>
              <p:tags r:id="rId2"/>
            </p:custDataLst>
          </p:nvPr>
        </p:nvSpPr>
        <p:spPr>
          <a:xfrm>
            <a:off x="15087600" y="258445"/>
            <a:ext cx="2870835" cy="875665"/>
          </a:xfrm>
          <a:custGeom>
            <a:avLst/>
            <a:gdLst/>
            <a:ahLst/>
            <a:cxnLst/>
            <a:rect l="l" t="t" r="r" b="b"/>
            <a:pathLst>
              <a:path w="2187262" h="656549">
                <a:moveTo>
                  <a:pt x="0" y="0"/>
                </a:moveTo>
                <a:lnTo>
                  <a:pt x="2187262" y="0"/>
                </a:lnTo>
                <a:lnTo>
                  <a:pt x="2187262" y="656549"/>
                </a:lnTo>
                <a:lnTo>
                  <a:pt x="0" y="656549"/>
                </a:lnTo>
                <a:lnTo>
                  <a:pt x="0" y="0"/>
                </a:lnTo>
                <a:close/>
              </a:path>
            </a:pathLst>
          </a:custGeom>
          <a:blipFill>
            <a:blip r:embed="rId23"/>
            <a:stretch>
              <a:fillRect/>
            </a:stretch>
          </a:blipFill>
        </p:spPr>
      </p:sp>
      <p:pic>
        <p:nvPicPr>
          <p:cNvPr id="24" name="图片 23">
            <a:extLst>
              <a:ext uri="{FF2B5EF4-FFF2-40B4-BE49-F238E27FC236}">
                <a16:creationId xmlns:a16="http://schemas.microsoft.com/office/drawing/2014/main" id="{5C57FC27-1BD2-40D6-B255-347451D72C6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4173200" y="8968779"/>
            <a:ext cx="3962400" cy="10597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grpSp>
        <p:nvGrpSpPr>
          <p:cNvPr id="4" name="Group 4"/>
          <p:cNvGrpSpPr/>
          <p:nvPr/>
        </p:nvGrpSpPr>
        <p:grpSpPr>
          <a:xfrm>
            <a:off x="1028700" y="4030911"/>
            <a:ext cx="848828" cy="742725"/>
            <a:chOff x="0" y="0"/>
            <a:chExt cx="812800" cy="711200"/>
          </a:xfrm>
        </p:grpSpPr>
        <p:sp>
          <p:nvSpPr>
            <p:cNvPr id="5" name="Freeform 5"/>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2A4ADF">
                <a:alpha val="49804"/>
              </a:srgbClr>
            </a:solidFill>
          </p:spPr>
        </p:sp>
        <p:sp>
          <p:nvSpPr>
            <p:cNvPr id="6" name="TextBox 6"/>
            <p:cNvSpPr txBox="1"/>
            <p:nvPr/>
          </p:nvSpPr>
          <p:spPr>
            <a:xfrm>
              <a:off x="127000" y="3175"/>
              <a:ext cx="558800" cy="3778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23" name="Group 23"/>
          <p:cNvGrpSpPr/>
          <p:nvPr/>
        </p:nvGrpSpPr>
        <p:grpSpPr>
          <a:xfrm>
            <a:off x="-688371" y="-99375"/>
            <a:ext cx="18976371" cy="893962"/>
            <a:chOff x="0" y="0"/>
            <a:chExt cx="25301828" cy="1191950"/>
          </a:xfrm>
        </p:grpSpPr>
        <p:grpSp>
          <p:nvGrpSpPr>
            <p:cNvPr id="24" name="Group 24"/>
            <p:cNvGrpSpPr/>
            <p:nvPr/>
          </p:nvGrpSpPr>
          <p:grpSpPr>
            <a:xfrm>
              <a:off x="0" y="0"/>
              <a:ext cx="25301828" cy="1191950"/>
              <a:chOff x="0" y="0"/>
              <a:chExt cx="4997892" cy="235447"/>
            </a:xfrm>
          </p:grpSpPr>
          <p:sp>
            <p:nvSpPr>
              <p:cNvPr id="25" name="Freeform 25"/>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26" name="TextBox 26"/>
              <p:cNvSpPr txBox="1"/>
              <p:nvPr/>
            </p:nvSpPr>
            <p:spPr>
              <a:xfrm>
                <a:off x="0" y="-47625"/>
                <a:ext cx="4997892" cy="28307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27" name="Freeform 27"/>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28" name="Freeform 28"/>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29" name="Group 4">
            <a:extLst>
              <a:ext uri="{FF2B5EF4-FFF2-40B4-BE49-F238E27FC236}">
                <a16:creationId xmlns:a16="http://schemas.microsoft.com/office/drawing/2014/main" id="{EABB02CB-B801-458A-A89E-308A1D8687CE}"/>
              </a:ext>
            </a:extLst>
          </p:cNvPr>
          <p:cNvGrpSpPr/>
          <p:nvPr/>
        </p:nvGrpSpPr>
        <p:grpSpPr>
          <a:xfrm>
            <a:off x="1028700" y="1181100"/>
            <a:ext cx="5676900" cy="2392611"/>
            <a:chOff x="0" y="0"/>
            <a:chExt cx="2046713" cy="911121"/>
          </a:xfrm>
        </p:grpSpPr>
        <p:sp>
          <p:nvSpPr>
            <p:cNvPr id="30" name="Freeform 5">
              <a:extLst>
                <a:ext uri="{FF2B5EF4-FFF2-40B4-BE49-F238E27FC236}">
                  <a16:creationId xmlns:a16="http://schemas.microsoft.com/office/drawing/2014/main" id="{9B88E2D7-B537-46F1-B4F1-99FCBCD42FAA}"/>
                </a:ext>
              </a:extLst>
            </p:cNvPr>
            <p:cNvSpPr/>
            <p:nvPr/>
          </p:nvSpPr>
          <p:spPr>
            <a:xfrm>
              <a:off x="0" y="0"/>
              <a:ext cx="2046713" cy="911121"/>
            </a:xfrm>
            <a:custGeom>
              <a:avLst/>
              <a:gdLst/>
              <a:ahLst/>
              <a:cxnLst/>
              <a:rect l="l" t="t" r="r" b="b"/>
              <a:pathLst>
                <a:path w="2046713" h="911121">
                  <a:moveTo>
                    <a:pt x="19925" y="0"/>
                  </a:moveTo>
                  <a:lnTo>
                    <a:pt x="2026788" y="0"/>
                  </a:lnTo>
                  <a:cubicBezTo>
                    <a:pt x="2032073" y="0"/>
                    <a:pt x="2037141" y="2099"/>
                    <a:pt x="2040877" y="5836"/>
                  </a:cubicBezTo>
                  <a:cubicBezTo>
                    <a:pt x="2044614" y="9572"/>
                    <a:pt x="2046713" y="14640"/>
                    <a:pt x="2046713" y="19925"/>
                  </a:cubicBezTo>
                  <a:lnTo>
                    <a:pt x="2046713" y="891196"/>
                  </a:lnTo>
                  <a:cubicBezTo>
                    <a:pt x="2046713" y="902200"/>
                    <a:pt x="2037793" y="911121"/>
                    <a:pt x="2026788" y="911121"/>
                  </a:cubicBezTo>
                  <a:lnTo>
                    <a:pt x="19925" y="911121"/>
                  </a:lnTo>
                  <a:cubicBezTo>
                    <a:pt x="14640" y="911121"/>
                    <a:pt x="9572" y="909021"/>
                    <a:pt x="5836" y="905285"/>
                  </a:cubicBezTo>
                  <a:cubicBezTo>
                    <a:pt x="2099" y="901548"/>
                    <a:pt x="0" y="896480"/>
                    <a:pt x="0" y="891196"/>
                  </a:cubicBezTo>
                  <a:lnTo>
                    <a:pt x="0" y="19925"/>
                  </a:lnTo>
                  <a:cubicBezTo>
                    <a:pt x="0" y="14640"/>
                    <a:pt x="2099" y="9572"/>
                    <a:pt x="5836" y="5836"/>
                  </a:cubicBezTo>
                  <a:cubicBezTo>
                    <a:pt x="9572" y="2099"/>
                    <a:pt x="14640" y="0"/>
                    <a:pt x="19925" y="0"/>
                  </a:cubicBezTo>
                  <a:close/>
                </a:path>
              </a:pathLst>
            </a:custGeom>
            <a:solidFill>
              <a:srgbClr val="2A4ADF"/>
            </a:solidFill>
          </p:spPr>
        </p:sp>
        <p:sp>
          <p:nvSpPr>
            <p:cNvPr id="31" name="TextBox 6">
              <a:extLst>
                <a:ext uri="{FF2B5EF4-FFF2-40B4-BE49-F238E27FC236}">
                  <a16:creationId xmlns:a16="http://schemas.microsoft.com/office/drawing/2014/main" id="{B08B641B-2001-4FE8-B9FB-2C41B7A79A1C}"/>
                </a:ext>
              </a:extLst>
            </p:cNvPr>
            <p:cNvSpPr txBox="1"/>
            <p:nvPr/>
          </p:nvSpPr>
          <p:spPr>
            <a:xfrm>
              <a:off x="0" y="-47625"/>
              <a:ext cx="2046713" cy="958746"/>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32" name="TextBox 8">
            <a:extLst>
              <a:ext uri="{FF2B5EF4-FFF2-40B4-BE49-F238E27FC236}">
                <a16:creationId xmlns:a16="http://schemas.microsoft.com/office/drawing/2014/main" id="{7DF69F58-92C7-4C91-9CAB-E888148CD728}"/>
              </a:ext>
            </a:extLst>
          </p:cNvPr>
          <p:cNvSpPr txBox="1"/>
          <p:nvPr/>
        </p:nvSpPr>
        <p:spPr>
          <a:xfrm>
            <a:off x="2103038" y="1752251"/>
            <a:ext cx="4721860" cy="1125244"/>
          </a:xfrm>
          <a:prstGeom prst="rect">
            <a:avLst/>
          </a:prstGeom>
        </p:spPr>
        <p:txBody>
          <a:bodyPr wrap="square" lIns="0" tIns="0" rIns="0" bIns="0" rtlCol="0" anchor="t">
            <a:spAutoFit/>
          </a:bodyPr>
          <a:lstStyle/>
          <a:p>
            <a:pPr>
              <a:lnSpc>
                <a:spcPts val="9675"/>
              </a:lnSpc>
            </a:pPr>
            <a:r>
              <a:rPr lang="zh-CN" altLang="en-US" sz="6910" dirty="0">
                <a:solidFill>
                  <a:srgbClr val="FFFFFF"/>
                </a:solidFill>
                <a:latin typeface="Arial" panose="020B0604020202020204" pitchFamily="34" charset="0"/>
                <a:ea typeface="黑体" panose="02010609060101010101" pitchFamily="49" charset="-122"/>
                <a:cs typeface="Arial" panose="020B0604020202020204" pitchFamily="34" charset="0"/>
              </a:rPr>
              <a:t>阶段总结</a:t>
            </a:r>
            <a:endParaRPr lang="en-US" sz="691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18" name="文本框 17">
            <a:extLst>
              <a:ext uri="{FF2B5EF4-FFF2-40B4-BE49-F238E27FC236}">
                <a16:creationId xmlns:a16="http://schemas.microsoft.com/office/drawing/2014/main" id="{A385FD41-0BF6-4832-A4F0-CACB6981FF2D}"/>
              </a:ext>
            </a:extLst>
          </p:cNvPr>
          <p:cNvSpPr txBox="1"/>
          <p:nvPr/>
        </p:nvSpPr>
        <p:spPr>
          <a:xfrm>
            <a:off x="1028700" y="5230720"/>
            <a:ext cx="16400253" cy="4428713"/>
          </a:xfrm>
          <a:prstGeom prst="rect">
            <a:avLst/>
          </a:prstGeom>
          <a:noFill/>
        </p:spPr>
        <p:txBody>
          <a:bodyPr wrap="square" rtlCol="0">
            <a:spAutoFit/>
          </a:bodyPr>
          <a:lstStyle/>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	</a:t>
            </a:r>
            <a:r>
              <a:rPr lang="zh-CN" altLang="en-US" sz="3200" dirty="0">
                <a:latin typeface="Arial" panose="020B0604020202020204" pitchFamily="34" charset="0"/>
                <a:ea typeface="黑体" panose="02010609060101010101" pitchFamily="49" charset="-122"/>
                <a:cs typeface="Arial" panose="020B0604020202020204" pitchFamily="34" charset="0"/>
              </a:rPr>
              <a:t>通过对系统架构进一步完善，绘制了系统架构图，分出来了各个需要的模块，确定了实验的可行性，使得我们实验的目的性更加明确。此外我们对各个模块还都进行了更加细致的设计，以便于后续代码可以完成的更加有效率。已完成的模块也满足我们的预期要求。</a:t>
            </a:r>
          </a:p>
          <a:p>
            <a:pPr algn="just">
              <a:lnSpc>
                <a:spcPct val="150000"/>
              </a:lnSpc>
            </a:pPr>
            <a:r>
              <a:rPr lang="en-US" altLang="zh-CN" sz="3200" dirty="0">
                <a:latin typeface="Arial" panose="020B0604020202020204" pitchFamily="34" charset="0"/>
                <a:ea typeface="黑体" panose="02010609060101010101" pitchFamily="49" charset="-122"/>
                <a:cs typeface="Arial" panose="020B0604020202020204" pitchFamily="34" charset="0"/>
              </a:rPr>
              <a:t>	</a:t>
            </a:r>
            <a:r>
              <a:rPr lang="zh-CN" altLang="en-US" sz="3200" dirty="0">
                <a:latin typeface="Arial" panose="020B0604020202020204" pitchFamily="34" charset="0"/>
                <a:ea typeface="黑体" panose="02010609060101010101" pitchFamily="49" charset="-122"/>
                <a:cs typeface="Arial" panose="020B0604020202020204" pitchFamily="34" charset="0"/>
              </a:rPr>
              <a:t>在接下来的工作中，我们将进一步完善系统的细节，并进行更全面的实验评估。具体来说我们需要完成待完成的模块、可能会根据需求对已有的模块进行微调，在实验的过程中一步步完善我们的程序。</a:t>
            </a:r>
          </a:p>
        </p:txBody>
      </p:sp>
      <p:sp>
        <p:nvSpPr>
          <p:cNvPr id="19" name="文本框 18">
            <a:extLst>
              <a:ext uri="{FF2B5EF4-FFF2-40B4-BE49-F238E27FC236}">
                <a16:creationId xmlns:a16="http://schemas.microsoft.com/office/drawing/2014/main" id="{0FFF98BC-C483-4A6F-BE96-2B707FA5EAE8}"/>
              </a:ext>
            </a:extLst>
          </p:cNvPr>
          <p:cNvSpPr txBox="1"/>
          <p:nvPr/>
        </p:nvSpPr>
        <p:spPr>
          <a:xfrm>
            <a:off x="7268865" y="2019300"/>
            <a:ext cx="10382431" cy="735394"/>
          </a:xfrm>
          <a:prstGeom prst="rect">
            <a:avLst/>
          </a:prstGeom>
          <a:noFill/>
        </p:spPr>
        <p:txBody>
          <a:bodyPr wrap="square" rtlCol="0">
            <a:spAutoFit/>
          </a:bodyPr>
          <a:lstStyle/>
          <a:p>
            <a:pPr algn="just">
              <a:lnSpc>
                <a:spcPct val="150000"/>
              </a:lnSpc>
            </a:pPr>
            <a:r>
              <a:rPr lang="zh-CN" altLang="en-US" sz="3200" dirty="0">
                <a:latin typeface="Arial" panose="020B0604020202020204" pitchFamily="34" charset="0"/>
                <a:ea typeface="黑体" panose="02010609060101010101" pitchFamily="49" charset="-122"/>
                <a:cs typeface="Arial" panose="020B0604020202020204" pitchFamily="34" charset="0"/>
              </a:rPr>
              <a:t>经过对实验进度的进一步推进，我们目前的结论如下：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76535" y="1634573"/>
            <a:ext cx="15611465" cy="7453258"/>
            <a:chOff x="0" y="0"/>
            <a:chExt cx="4111661" cy="1962998"/>
          </a:xfrm>
        </p:grpSpPr>
        <p:sp>
          <p:nvSpPr>
            <p:cNvPr id="3" name="Freeform 3"/>
            <p:cNvSpPr/>
            <p:nvPr/>
          </p:nvSpPr>
          <p:spPr>
            <a:xfrm>
              <a:off x="0" y="0"/>
              <a:ext cx="4111661" cy="1962998"/>
            </a:xfrm>
            <a:custGeom>
              <a:avLst/>
              <a:gdLst/>
              <a:ahLst/>
              <a:cxnLst/>
              <a:rect l="l" t="t" r="r" b="b"/>
              <a:pathLst>
                <a:path w="4111661" h="1962998">
                  <a:moveTo>
                    <a:pt x="0" y="0"/>
                  </a:moveTo>
                  <a:lnTo>
                    <a:pt x="4111661" y="0"/>
                  </a:lnTo>
                  <a:lnTo>
                    <a:pt x="4111661" y="1962998"/>
                  </a:lnTo>
                  <a:lnTo>
                    <a:pt x="0" y="1962998"/>
                  </a:lnTo>
                  <a:close/>
                </a:path>
              </a:pathLst>
            </a:custGeom>
            <a:solidFill>
              <a:srgbClr val="2A4ADF"/>
            </a:solidFill>
          </p:spPr>
        </p:sp>
        <p:sp>
          <p:nvSpPr>
            <p:cNvPr id="4" name="TextBox 4"/>
            <p:cNvSpPr txBox="1"/>
            <p:nvPr/>
          </p:nvSpPr>
          <p:spPr>
            <a:xfrm>
              <a:off x="0" y="-47625"/>
              <a:ext cx="4111661" cy="2010623"/>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5" name="Freeform 5"/>
          <p:cNvSpPr/>
          <p:nvPr/>
        </p:nvSpPr>
        <p:spPr>
          <a:xfrm rot="-10800000">
            <a:off x="16444303" y="1634573"/>
            <a:ext cx="1843697" cy="1839856"/>
          </a:xfrm>
          <a:custGeom>
            <a:avLst/>
            <a:gdLst/>
            <a:ahLst/>
            <a:cxnLst/>
            <a:rect l="l" t="t" r="r" b="b"/>
            <a:pathLst>
              <a:path w="1843697" h="1839856">
                <a:moveTo>
                  <a:pt x="0" y="0"/>
                </a:moveTo>
                <a:lnTo>
                  <a:pt x="1843697" y="0"/>
                </a:lnTo>
                <a:lnTo>
                  <a:pt x="1843697" y="1839856"/>
                </a:lnTo>
                <a:lnTo>
                  <a:pt x="0" y="1839856"/>
                </a:lnTo>
                <a:lnTo>
                  <a:pt x="0" y="0"/>
                </a:lnTo>
                <a:close/>
              </a:path>
            </a:pathLst>
          </a:custGeom>
          <a:blipFill>
            <a:blip r:embed="rId5">
              <a:alphaModFix amt="90000"/>
              <a:extLst>
                <a:ext uri="{96DAC541-7B7A-43D3-8B79-37D633B846F1}">
                  <asvg:svgBlip xmlns:asvg="http://schemas.microsoft.com/office/drawing/2016/SVG/main" r:embed="rId6"/>
                </a:ext>
              </a:extLst>
            </a:blip>
            <a:stretch>
              <a:fillRect/>
            </a:stretch>
          </a:blipFill>
        </p:spPr>
      </p:sp>
      <p:sp>
        <p:nvSpPr>
          <p:cNvPr id="6" name="Freeform 6"/>
          <p:cNvSpPr/>
          <p:nvPr/>
        </p:nvSpPr>
        <p:spPr>
          <a:xfrm rot="-10800000">
            <a:off x="17086328" y="1634573"/>
            <a:ext cx="1201672" cy="1199168"/>
          </a:xfrm>
          <a:custGeom>
            <a:avLst/>
            <a:gdLst/>
            <a:ahLst/>
            <a:cxnLst/>
            <a:rect l="l" t="t" r="r" b="b"/>
            <a:pathLst>
              <a:path w="1201672" h="1199168">
                <a:moveTo>
                  <a:pt x="0" y="0"/>
                </a:moveTo>
                <a:lnTo>
                  <a:pt x="1201672" y="0"/>
                </a:lnTo>
                <a:lnTo>
                  <a:pt x="1201672" y="1199169"/>
                </a:lnTo>
                <a:lnTo>
                  <a:pt x="0" y="11991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2667000" y="7247976"/>
            <a:ext cx="1843697" cy="1839856"/>
          </a:xfrm>
          <a:custGeom>
            <a:avLst/>
            <a:gdLst/>
            <a:ahLst/>
            <a:cxnLst/>
            <a:rect l="l" t="t" r="r" b="b"/>
            <a:pathLst>
              <a:path w="1843697" h="1839856">
                <a:moveTo>
                  <a:pt x="0" y="0"/>
                </a:moveTo>
                <a:lnTo>
                  <a:pt x="1843696" y="0"/>
                </a:lnTo>
                <a:lnTo>
                  <a:pt x="1843696" y="1839856"/>
                </a:lnTo>
                <a:lnTo>
                  <a:pt x="0" y="1839856"/>
                </a:lnTo>
                <a:lnTo>
                  <a:pt x="0" y="0"/>
                </a:lnTo>
                <a:close/>
              </a:path>
            </a:pathLst>
          </a:custGeom>
          <a:blipFill>
            <a:blip r:embed="rId5">
              <a:alphaModFix amt="90000"/>
              <a:extLst>
                <a:ext uri="{96DAC541-7B7A-43D3-8B79-37D633B846F1}">
                  <asvg:svgBlip xmlns:asvg="http://schemas.microsoft.com/office/drawing/2016/SVG/main" r:embed="rId6"/>
                </a:ext>
              </a:extLst>
            </a:blip>
            <a:stretch>
              <a:fillRect/>
            </a:stretch>
          </a:blipFill>
        </p:spPr>
      </p:sp>
      <p:sp>
        <p:nvSpPr>
          <p:cNvPr id="8" name="Freeform 8"/>
          <p:cNvSpPr/>
          <p:nvPr/>
        </p:nvSpPr>
        <p:spPr>
          <a:xfrm>
            <a:off x="2667000" y="7888663"/>
            <a:ext cx="1201672" cy="1199168"/>
          </a:xfrm>
          <a:custGeom>
            <a:avLst/>
            <a:gdLst/>
            <a:ahLst/>
            <a:cxnLst/>
            <a:rect l="l" t="t" r="r" b="b"/>
            <a:pathLst>
              <a:path w="1201672" h="1199168">
                <a:moveTo>
                  <a:pt x="0" y="0"/>
                </a:moveTo>
                <a:lnTo>
                  <a:pt x="1201671" y="0"/>
                </a:lnTo>
                <a:lnTo>
                  <a:pt x="1201671" y="1199169"/>
                </a:lnTo>
                <a:lnTo>
                  <a:pt x="0" y="11991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a:off x="0" y="8877992"/>
            <a:ext cx="1411950" cy="1409008"/>
          </a:xfrm>
          <a:custGeom>
            <a:avLst/>
            <a:gdLst/>
            <a:ahLst/>
            <a:cxnLst/>
            <a:rect l="l" t="t" r="r" b="b"/>
            <a:pathLst>
              <a:path w="1411950" h="1409008">
                <a:moveTo>
                  <a:pt x="0" y="0"/>
                </a:moveTo>
                <a:lnTo>
                  <a:pt x="1411950" y="0"/>
                </a:lnTo>
                <a:lnTo>
                  <a:pt x="1411950" y="1409008"/>
                </a:lnTo>
                <a:lnTo>
                  <a:pt x="0" y="140900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11" name="Group 11"/>
          <p:cNvGrpSpPr/>
          <p:nvPr/>
        </p:nvGrpSpPr>
        <p:grpSpPr>
          <a:xfrm>
            <a:off x="8234203" y="3844209"/>
            <a:ext cx="7973287" cy="2995598"/>
            <a:chOff x="0" y="-247649"/>
            <a:chExt cx="10631049" cy="3994131"/>
          </a:xfrm>
        </p:grpSpPr>
        <p:sp>
          <p:nvSpPr>
            <p:cNvPr id="12" name="TextBox 12"/>
            <p:cNvSpPr txBox="1"/>
            <p:nvPr/>
          </p:nvSpPr>
          <p:spPr>
            <a:xfrm>
              <a:off x="0" y="-247649"/>
              <a:ext cx="10631049" cy="2816242"/>
            </a:xfrm>
            <a:prstGeom prst="rect">
              <a:avLst/>
            </a:prstGeom>
          </p:spPr>
          <p:txBody>
            <a:bodyPr lIns="0" tIns="0" rIns="0" bIns="0" rtlCol="0" anchor="t">
              <a:spAutoFit/>
            </a:bodyPr>
            <a:lstStyle/>
            <a:p>
              <a:pPr algn="r">
                <a:lnSpc>
                  <a:spcPts val="18200"/>
                </a:lnSpc>
              </a:pPr>
              <a:r>
                <a:rPr lang="en-US" sz="13000" b="1" dirty="0" err="1">
                  <a:solidFill>
                    <a:srgbClr val="FFFFFF"/>
                  </a:solidFill>
                  <a:latin typeface="Arial" panose="020B0604020202020204" pitchFamily="34" charset="0"/>
                  <a:ea typeface="黑体" panose="02010609060101010101" pitchFamily="49" charset="-122"/>
                  <a:cs typeface="Arial" panose="020B0604020202020204" pitchFamily="34" charset="0"/>
                </a:rPr>
                <a:t>感谢观看</a:t>
              </a:r>
              <a:endParaRPr lang="en-US" sz="13000" b="1"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13" name="TextBox 13"/>
            <p:cNvSpPr txBox="1"/>
            <p:nvPr/>
          </p:nvSpPr>
          <p:spPr>
            <a:xfrm>
              <a:off x="0" y="2326519"/>
              <a:ext cx="10631049" cy="1419963"/>
            </a:xfrm>
            <a:prstGeom prst="rect">
              <a:avLst/>
            </a:prstGeom>
          </p:spPr>
          <p:txBody>
            <a:bodyPr lIns="0" tIns="0" rIns="0" bIns="0" rtlCol="0" anchor="t">
              <a:spAutoFit/>
            </a:bodyPr>
            <a:lstStyle/>
            <a:p>
              <a:pPr algn="r">
                <a:lnSpc>
                  <a:spcPts val="9100"/>
                </a:lnSpc>
              </a:pPr>
              <a:r>
                <a:rPr lang="en-US" sz="6500" b="1" spc="3146" dirty="0">
                  <a:solidFill>
                    <a:srgbClr val="FFFFFF"/>
                  </a:solidFill>
                  <a:latin typeface="Arial" panose="020B0604020202020204" pitchFamily="34" charset="0"/>
                  <a:ea typeface="黑体" panose="02010609060101010101" pitchFamily="49" charset="-122"/>
                  <a:cs typeface="Arial" panose="020B0604020202020204" pitchFamily="34" charset="0"/>
                </a:rPr>
                <a:t>Thanks!</a:t>
              </a:r>
            </a:p>
          </p:txBody>
        </p:sp>
      </p:grpSp>
      <p:grpSp>
        <p:nvGrpSpPr>
          <p:cNvPr id="18" name="Group 18"/>
          <p:cNvGrpSpPr/>
          <p:nvPr/>
        </p:nvGrpSpPr>
        <p:grpSpPr>
          <a:xfrm>
            <a:off x="971550" y="2371117"/>
            <a:ext cx="114300" cy="5773289"/>
            <a:chOff x="0" y="0"/>
            <a:chExt cx="152400" cy="7697719"/>
          </a:xfrm>
        </p:grpSpPr>
        <p:sp>
          <p:nvSpPr>
            <p:cNvPr id="19" name="AutoShape 19"/>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20" name="AutoShape 20"/>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21" name="AutoShape 21"/>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2" name="AutoShape 22"/>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3" name="AutoShape 23"/>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4" name="AutoShape 24"/>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27" name="TextBox 25"/>
          <p:cNvSpPr txBox="1"/>
          <p:nvPr>
            <p:custDataLst>
              <p:tags r:id="rId1"/>
            </p:custDataLst>
          </p:nvPr>
        </p:nvSpPr>
        <p:spPr>
          <a:xfrm>
            <a:off x="9982360" y="7277398"/>
            <a:ext cx="2438240" cy="418576"/>
          </a:xfrm>
          <a:prstGeom prst="rect">
            <a:avLst/>
          </a:prstGeom>
        </p:spPr>
        <p:txBody>
          <a:bodyPr wrap="square" lIns="0" tIns="0" rIns="0" bIns="0" rtlCol="0" anchor="t">
            <a:spAutoFit/>
          </a:bodyPr>
          <a:lstStyle/>
          <a:p>
            <a:pPr>
              <a:lnSpc>
                <a:spcPts val="3640"/>
              </a:lnSpc>
            </a:pPr>
            <a:r>
              <a:rPr lang="en-US" sz="2600" b="1" dirty="0" err="1">
                <a:solidFill>
                  <a:srgbClr val="FFFFFF"/>
                </a:solidFill>
                <a:latin typeface="Arial" panose="020B0604020202020204" pitchFamily="34" charset="0"/>
                <a:ea typeface="黑体" panose="02010609060101010101" pitchFamily="49" charset="-122"/>
                <a:cs typeface="Arial" panose="020B0604020202020204" pitchFamily="34" charset="0"/>
              </a:rPr>
              <a:t>汇报人</a:t>
            </a:r>
            <a:r>
              <a:rPr 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a:t>
            </a:r>
            <a:r>
              <a:rPr lang="zh-CN" alt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巩羽飞</a:t>
            </a:r>
            <a:endParaRPr lang="en-US" sz="2600" b="1"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28" name="TextBox 26"/>
          <p:cNvSpPr txBox="1"/>
          <p:nvPr>
            <p:custDataLst>
              <p:tags r:id="rId2"/>
            </p:custDataLst>
          </p:nvPr>
        </p:nvSpPr>
        <p:spPr>
          <a:xfrm>
            <a:off x="12649200" y="7277398"/>
            <a:ext cx="3515518" cy="418576"/>
          </a:xfrm>
          <a:prstGeom prst="rect">
            <a:avLst/>
          </a:prstGeom>
        </p:spPr>
        <p:txBody>
          <a:bodyPr wrap="square" lIns="0" tIns="0" rIns="0" bIns="0" rtlCol="0" anchor="t">
            <a:spAutoFit/>
          </a:bodyPr>
          <a:lstStyle/>
          <a:p>
            <a:pPr>
              <a:lnSpc>
                <a:spcPts val="3640"/>
              </a:lnSpc>
            </a:pPr>
            <a:r>
              <a:rPr 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时间：2024</a:t>
            </a:r>
            <a:r>
              <a:rPr lang="zh-CN" alt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年</a:t>
            </a:r>
            <a:r>
              <a:rPr lang="en-US" altLang="zh-CN" sz="2600" b="1" dirty="0">
                <a:solidFill>
                  <a:srgbClr val="FFFFFF"/>
                </a:solidFill>
                <a:latin typeface="Arial" panose="020B0604020202020204" pitchFamily="34" charset="0"/>
                <a:ea typeface="黑体" panose="02010609060101010101" pitchFamily="49" charset="-122"/>
                <a:cs typeface="Arial" panose="020B0604020202020204" pitchFamily="34" charset="0"/>
              </a:rPr>
              <a:t>06</a:t>
            </a:r>
            <a:r>
              <a:rPr lang="en-US" sz="2600" b="1" dirty="0">
                <a:solidFill>
                  <a:srgbClr val="FFFFFF"/>
                </a:solidFill>
                <a:latin typeface="Arial" panose="020B0604020202020204" pitchFamily="34" charset="0"/>
                <a:ea typeface="黑体" panose="02010609060101010101" pitchFamily="49" charset="-122"/>
                <a:cs typeface="Arial" panose="020B0604020202020204" pitchFamily="34" charset="0"/>
              </a:rPr>
              <a:t>月04日</a:t>
            </a:r>
          </a:p>
        </p:txBody>
      </p:sp>
      <p:sp>
        <p:nvSpPr>
          <p:cNvPr id="29" name="Freeform 19"/>
          <p:cNvSpPr/>
          <p:nvPr>
            <p:custDataLst>
              <p:tags r:id="rId3"/>
            </p:custDataLst>
          </p:nvPr>
        </p:nvSpPr>
        <p:spPr>
          <a:xfrm>
            <a:off x="15697213" y="571641"/>
            <a:ext cx="2187262" cy="656549"/>
          </a:xfrm>
          <a:custGeom>
            <a:avLst/>
            <a:gdLst/>
            <a:ahLst/>
            <a:cxnLst/>
            <a:rect l="l" t="t" r="r" b="b"/>
            <a:pathLst>
              <a:path w="2187262" h="656549">
                <a:moveTo>
                  <a:pt x="0" y="0"/>
                </a:moveTo>
                <a:lnTo>
                  <a:pt x="2187262" y="0"/>
                </a:lnTo>
                <a:lnTo>
                  <a:pt x="2187262" y="656549"/>
                </a:lnTo>
                <a:lnTo>
                  <a:pt x="0" y="656549"/>
                </a:lnTo>
                <a:lnTo>
                  <a:pt x="0" y="0"/>
                </a:lnTo>
                <a:close/>
              </a:path>
            </a:pathLst>
          </a:custGeom>
          <a:blipFill>
            <a:blip r:embed="rId11"/>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46537">
            <a:off x="-3890996" y="-7422843"/>
            <a:ext cx="24218681" cy="24168225"/>
          </a:xfrm>
          <a:custGeom>
            <a:avLst/>
            <a:gdLst/>
            <a:ahLst/>
            <a:cxnLst/>
            <a:rect l="l" t="t" r="r" b="b"/>
            <a:pathLst>
              <a:path w="24218681" h="24168225">
                <a:moveTo>
                  <a:pt x="0" y="0"/>
                </a:moveTo>
                <a:lnTo>
                  <a:pt x="24218681" y="0"/>
                </a:lnTo>
                <a:lnTo>
                  <a:pt x="24218681" y="24168225"/>
                </a:lnTo>
                <a:lnTo>
                  <a:pt x="0" y="241682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9232528">
            <a:off x="15825108" y="3780353"/>
            <a:ext cx="1386544" cy="1585769"/>
          </a:xfrm>
          <a:custGeom>
            <a:avLst/>
            <a:gdLst/>
            <a:ahLst/>
            <a:cxnLst/>
            <a:rect l="l" t="t" r="r" b="b"/>
            <a:pathLst>
              <a:path w="1386544" h="1585769">
                <a:moveTo>
                  <a:pt x="0" y="0"/>
                </a:moveTo>
                <a:lnTo>
                  <a:pt x="1386544" y="0"/>
                </a:lnTo>
                <a:lnTo>
                  <a:pt x="1386544" y="1585768"/>
                </a:lnTo>
                <a:lnTo>
                  <a:pt x="0" y="15857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3605019">
            <a:off x="10456819" y="7345037"/>
            <a:ext cx="1766921" cy="2293936"/>
          </a:xfrm>
          <a:custGeom>
            <a:avLst/>
            <a:gdLst/>
            <a:ahLst/>
            <a:cxnLst/>
            <a:rect l="l" t="t" r="r" b="b"/>
            <a:pathLst>
              <a:path w="1766921" h="2293936">
                <a:moveTo>
                  <a:pt x="0" y="0"/>
                </a:moveTo>
                <a:lnTo>
                  <a:pt x="1766922" y="0"/>
                </a:lnTo>
                <a:lnTo>
                  <a:pt x="1766922" y="2293936"/>
                </a:lnTo>
                <a:lnTo>
                  <a:pt x="0" y="22939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AutoShape 10"/>
          <p:cNvSpPr/>
          <p:nvPr/>
        </p:nvSpPr>
        <p:spPr>
          <a:xfrm flipH="1">
            <a:off x="15241811" y="5854744"/>
            <a:ext cx="152860" cy="0"/>
          </a:xfrm>
          <a:prstGeom prst="line">
            <a:avLst/>
          </a:prstGeom>
          <a:ln w="85725" cap="rnd">
            <a:solidFill>
              <a:srgbClr val="FFFFFF"/>
            </a:solidFill>
            <a:prstDash val="solid"/>
            <a:headEnd type="none" w="sm" len="sm"/>
            <a:tailEnd type="none" w="sm" len="sm"/>
          </a:ln>
        </p:spPr>
      </p:sp>
      <p:grpSp>
        <p:nvGrpSpPr>
          <p:cNvPr id="11" name="Group 11"/>
          <p:cNvGrpSpPr/>
          <p:nvPr/>
        </p:nvGrpSpPr>
        <p:grpSpPr>
          <a:xfrm>
            <a:off x="1618842" y="7440986"/>
            <a:ext cx="6473928" cy="128449"/>
            <a:chOff x="0" y="0"/>
            <a:chExt cx="8631904" cy="171265"/>
          </a:xfrm>
        </p:grpSpPr>
        <p:sp>
          <p:nvSpPr>
            <p:cNvPr id="12" name="AutoShape 12"/>
            <p:cNvSpPr/>
            <p:nvPr/>
          </p:nvSpPr>
          <p:spPr>
            <a:xfrm flipH="1" flipV="1">
              <a:off x="951788" y="57150"/>
              <a:ext cx="6407376" cy="56965"/>
            </a:xfrm>
            <a:prstGeom prst="line">
              <a:avLst/>
            </a:prstGeom>
            <a:ln w="114300" cap="rnd">
              <a:solidFill>
                <a:srgbClr val="FFFFFF"/>
              </a:solidFill>
              <a:prstDash val="solid"/>
              <a:headEnd type="none" w="sm" len="sm"/>
              <a:tailEnd type="none" w="sm" len="sm"/>
            </a:ln>
          </p:spPr>
        </p:sp>
        <p:sp>
          <p:nvSpPr>
            <p:cNvPr id="13" name="AutoShape 13"/>
            <p:cNvSpPr/>
            <p:nvPr/>
          </p:nvSpPr>
          <p:spPr>
            <a:xfrm flipH="1" flipV="1">
              <a:off x="0" y="57150"/>
              <a:ext cx="471208" cy="0"/>
            </a:xfrm>
            <a:prstGeom prst="line">
              <a:avLst/>
            </a:prstGeom>
            <a:ln w="114300" cap="rnd">
              <a:solidFill>
                <a:srgbClr val="FFFFFF"/>
              </a:solidFill>
              <a:prstDash val="solid"/>
              <a:headEnd type="none" w="sm" len="sm"/>
              <a:tailEnd type="none" w="sm" len="sm"/>
            </a:ln>
          </p:spPr>
        </p:sp>
        <p:sp>
          <p:nvSpPr>
            <p:cNvPr id="14" name="AutoShape 14"/>
            <p:cNvSpPr/>
            <p:nvPr/>
          </p:nvSpPr>
          <p:spPr>
            <a:xfrm flipH="1">
              <a:off x="590051" y="57150"/>
              <a:ext cx="203326" cy="0"/>
            </a:xfrm>
            <a:prstGeom prst="line">
              <a:avLst/>
            </a:prstGeom>
            <a:ln w="114300" cap="rnd">
              <a:solidFill>
                <a:srgbClr val="FFFFFF"/>
              </a:solidFill>
              <a:prstDash val="solid"/>
              <a:headEnd type="none" w="sm" len="sm"/>
              <a:tailEnd type="none" w="sm" len="sm"/>
            </a:ln>
          </p:spPr>
        </p:sp>
        <p:sp>
          <p:nvSpPr>
            <p:cNvPr id="15" name="AutoShape 15"/>
            <p:cNvSpPr/>
            <p:nvPr/>
          </p:nvSpPr>
          <p:spPr>
            <a:xfrm flipH="1">
              <a:off x="7833959" y="114115"/>
              <a:ext cx="203813" cy="0"/>
            </a:xfrm>
            <a:prstGeom prst="line">
              <a:avLst/>
            </a:prstGeom>
            <a:ln w="114300" cap="rnd">
              <a:solidFill>
                <a:srgbClr val="FFFFFF"/>
              </a:solidFill>
              <a:prstDash val="solid"/>
              <a:headEnd type="none" w="sm" len="sm"/>
              <a:tailEnd type="none" w="sm" len="sm"/>
            </a:ln>
          </p:spPr>
        </p:sp>
        <p:sp>
          <p:nvSpPr>
            <p:cNvPr id="16" name="AutoShape 16"/>
            <p:cNvSpPr/>
            <p:nvPr/>
          </p:nvSpPr>
          <p:spPr>
            <a:xfrm flipH="1" flipV="1">
              <a:off x="8160696" y="114115"/>
              <a:ext cx="471208" cy="0"/>
            </a:xfrm>
            <a:prstGeom prst="line">
              <a:avLst/>
            </a:prstGeom>
            <a:ln w="114300" cap="rnd">
              <a:solidFill>
                <a:srgbClr val="FFFFFF"/>
              </a:solidFill>
              <a:prstDash val="solid"/>
              <a:headEnd type="none" w="sm" len="sm"/>
              <a:tailEnd type="none" w="sm" len="sm"/>
            </a:ln>
          </p:spPr>
        </p:sp>
      </p:grpSp>
      <p:grpSp>
        <p:nvGrpSpPr>
          <p:cNvPr id="17" name="Group 17"/>
          <p:cNvGrpSpPr/>
          <p:nvPr/>
        </p:nvGrpSpPr>
        <p:grpSpPr>
          <a:xfrm>
            <a:off x="1618842" y="3341778"/>
            <a:ext cx="5723890" cy="3950622"/>
            <a:chOff x="0" y="-285750"/>
            <a:chExt cx="7631853" cy="5267495"/>
          </a:xfrm>
        </p:grpSpPr>
        <p:sp>
          <p:nvSpPr>
            <p:cNvPr id="18" name="TextBox 18"/>
            <p:cNvSpPr txBox="1"/>
            <p:nvPr/>
          </p:nvSpPr>
          <p:spPr>
            <a:xfrm>
              <a:off x="0" y="4200420"/>
              <a:ext cx="6141876" cy="781325"/>
            </a:xfrm>
            <a:prstGeom prst="rect">
              <a:avLst/>
            </a:prstGeom>
          </p:spPr>
          <p:txBody>
            <a:bodyPr lIns="0" tIns="0" rIns="0" bIns="0" rtlCol="0" anchor="t">
              <a:spAutoFit/>
            </a:bodyPr>
            <a:lstStyle/>
            <a:p>
              <a:pPr>
                <a:lnSpc>
                  <a:spcPts val="5040"/>
                </a:lnSpc>
              </a:pPr>
              <a:endParaRPr lang="en-US" sz="3600" spc="151" dirty="0">
                <a:solidFill>
                  <a:srgbClr val="FFFFFF">
                    <a:alpha val="69804"/>
                  </a:srgbClr>
                </a:solidFill>
                <a:latin typeface="Arial" panose="020B0604020202020204" pitchFamily="34" charset="0"/>
                <a:ea typeface="黑体" panose="02010609060101010101" pitchFamily="49" charset="-122"/>
                <a:cs typeface="Arial" panose="020B0604020202020204" pitchFamily="34" charset="0"/>
              </a:endParaRPr>
            </a:p>
          </p:txBody>
        </p:sp>
        <p:sp>
          <p:nvSpPr>
            <p:cNvPr id="19" name="TextBox 19"/>
            <p:cNvSpPr txBox="1"/>
            <p:nvPr/>
          </p:nvSpPr>
          <p:spPr>
            <a:xfrm>
              <a:off x="0" y="-285750"/>
              <a:ext cx="6141876" cy="3276794"/>
            </a:xfrm>
            <a:prstGeom prst="rect">
              <a:avLst/>
            </a:prstGeom>
          </p:spPr>
          <p:txBody>
            <a:bodyPr lIns="0" tIns="0" rIns="0" bIns="0" rtlCol="0" anchor="t">
              <a:spAutoFit/>
            </a:bodyPr>
            <a:lstStyle/>
            <a:p>
              <a:pPr algn="just">
                <a:lnSpc>
                  <a:spcPts val="21000"/>
                </a:lnSpc>
              </a:pPr>
              <a:r>
                <a:rPr lang="en-US" sz="15000">
                  <a:solidFill>
                    <a:srgbClr val="FFFFFF"/>
                  </a:solidFill>
                  <a:latin typeface="Arial" panose="020B0604020202020204" pitchFamily="34" charset="0"/>
                  <a:ea typeface="黑体" panose="02010609060101010101" pitchFamily="49" charset="-122"/>
                  <a:cs typeface="Arial" panose="020B0604020202020204" pitchFamily="34" charset="0"/>
                </a:rPr>
                <a:t>01</a:t>
              </a:r>
            </a:p>
          </p:txBody>
        </p:sp>
        <p:sp>
          <p:nvSpPr>
            <p:cNvPr id="20" name="TextBox 20"/>
            <p:cNvSpPr txBox="1"/>
            <p:nvPr/>
          </p:nvSpPr>
          <p:spPr>
            <a:xfrm>
              <a:off x="0" y="2555663"/>
              <a:ext cx="7631853" cy="1841445"/>
            </a:xfrm>
            <a:prstGeom prst="rect">
              <a:avLst/>
            </a:prstGeom>
          </p:spPr>
          <p:txBody>
            <a:bodyPr wrap="square" lIns="0" tIns="0" rIns="0" bIns="0" rtlCol="0" anchor="t">
              <a:spAutoFit/>
            </a:bodyPr>
            <a:lstStyle/>
            <a:p>
              <a:pPr>
                <a:lnSpc>
                  <a:spcPts val="11900"/>
                </a:lnSpc>
              </a:pPr>
              <a:r>
                <a:rPr lang="zh-CN" altLang="en-US" sz="8500" dirty="0">
                  <a:solidFill>
                    <a:srgbClr val="FFFFFF"/>
                  </a:solidFill>
                  <a:latin typeface="Arial" panose="020B0604020202020204" pitchFamily="34" charset="0"/>
                  <a:ea typeface="黑体" panose="02010609060101010101" pitchFamily="49" charset="-122"/>
                  <a:cs typeface="Arial" panose="020B0604020202020204" pitchFamily="34" charset="0"/>
                </a:rPr>
                <a:t>系统架构</a:t>
              </a:r>
              <a:endParaRPr lang="en-US" sz="850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21" name="Group 21"/>
          <p:cNvGrpSpPr/>
          <p:nvPr/>
        </p:nvGrpSpPr>
        <p:grpSpPr>
          <a:xfrm rot="5400000">
            <a:off x="7187625" y="-2014180"/>
            <a:ext cx="114300" cy="5773289"/>
            <a:chOff x="0" y="0"/>
            <a:chExt cx="152400" cy="7697719"/>
          </a:xfrm>
        </p:grpSpPr>
        <p:sp>
          <p:nvSpPr>
            <p:cNvPr id="22" name="AutoShape 22"/>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23" name="AutoShape 23"/>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24" name="AutoShape 24"/>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5" name="AutoShape 25"/>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6" name="AutoShape 26"/>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7" name="AutoShape 27"/>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70" name="Freeform 19"/>
          <p:cNvSpPr/>
          <p:nvPr>
            <p:custDataLst>
              <p:tags r:id="rId1"/>
            </p:custDataLst>
          </p:nvPr>
        </p:nvSpPr>
        <p:spPr>
          <a:xfrm>
            <a:off x="15087600" y="258445"/>
            <a:ext cx="2870835" cy="875665"/>
          </a:xfrm>
          <a:custGeom>
            <a:avLst/>
            <a:gdLst/>
            <a:ahLst/>
            <a:cxnLst/>
            <a:rect l="l" t="t" r="r" b="b"/>
            <a:pathLst>
              <a:path w="2187262" h="656549">
                <a:moveTo>
                  <a:pt x="0" y="0"/>
                </a:moveTo>
                <a:lnTo>
                  <a:pt x="2187262" y="0"/>
                </a:lnTo>
                <a:lnTo>
                  <a:pt x="2187262" y="656549"/>
                </a:lnTo>
                <a:lnTo>
                  <a:pt x="0" y="656549"/>
                </a:lnTo>
                <a:lnTo>
                  <a:pt x="0" y="0"/>
                </a:lnTo>
                <a:close/>
              </a:path>
            </a:pathLst>
          </a:custGeom>
          <a:blipFill>
            <a:blip r:embed="rId9"/>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562100"/>
            <a:ext cx="8115300" cy="1082476"/>
          </a:xfrm>
          <a:prstGeom prst="rect">
            <a:avLst/>
          </a:prstGeom>
        </p:spPr>
        <p:txBody>
          <a:bodyPr wrap="square" lIns="0" tIns="0" rIns="0" bIns="0" rtlCol="0" anchor="t">
            <a:spAutoFit/>
          </a:bodyPr>
          <a:lstStyle/>
          <a:p>
            <a:pPr algn="just">
              <a:lnSpc>
                <a:spcPts val="9675"/>
              </a:lnSpc>
            </a:pPr>
            <a:r>
              <a:rPr lang="zh-CN" altLang="en-US" sz="6910" b="1" dirty="0">
                <a:solidFill>
                  <a:srgbClr val="2A4ADF"/>
                </a:solidFill>
                <a:latin typeface="黑体" panose="02010609060101010101" pitchFamily="49" charset="-122"/>
                <a:ea typeface="黑体" panose="02010609060101010101" pitchFamily="49" charset="-122"/>
              </a:rPr>
              <a:t>系统架构图</a:t>
            </a:r>
            <a:endParaRPr lang="en-US" sz="6910" b="1" dirty="0">
              <a:solidFill>
                <a:srgbClr val="2A4ADF"/>
              </a:solidFill>
              <a:latin typeface="黑体" panose="02010609060101010101" pitchFamily="49" charset="-122"/>
              <a:ea typeface="黑体" panose="02010609060101010101" pitchFamily="49" charset="-122"/>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6" name="Group 16"/>
          <p:cNvGrpSpPr/>
          <p:nvPr/>
        </p:nvGrpSpPr>
        <p:grpSpPr>
          <a:xfrm>
            <a:off x="17145000" y="3028652"/>
            <a:ext cx="114300" cy="5773289"/>
            <a:chOff x="0" y="0"/>
            <a:chExt cx="152400" cy="7697719"/>
          </a:xfrm>
        </p:grpSpPr>
        <p:sp>
          <p:nvSpPr>
            <p:cNvPr id="17" name="AutoShape 17"/>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18" name="AutoShape 18"/>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19" name="AutoShape 19"/>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0" name="AutoShape 20"/>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1" name="AutoShape 21"/>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2" name="AutoShape 22"/>
            <p:cNvSpPr/>
            <p:nvPr/>
          </p:nvSpPr>
          <p:spPr>
            <a:xfrm flipH="1">
              <a:off x="101600" y="0"/>
              <a:ext cx="0" cy="420212"/>
            </a:xfrm>
            <a:prstGeom prst="line">
              <a:avLst/>
            </a:prstGeom>
            <a:ln w="101600" cap="rnd">
              <a:solidFill>
                <a:srgbClr val="2A4ADF"/>
              </a:solidFill>
              <a:prstDash val="solid"/>
              <a:headEnd type="none" w="sm" len="sm"/>
              <a:tailEnd type="none" w="sm" len="sm"/>
            </a:ln>
          </p:spPr>
        </p:sp>
      </p:grpSp>
      <p:pic>
        <p:nvPicPr>
          <p:cNvPr id="6" name="图片 5">
            <a:extLst>
              <a:ext uri="{FF2B5EF4-FFF2-40B4-BE49-F238E27FC236}">
                <a16:creationId xmlns:a16="http://schemas.microsoft.com/office/drawing/2014/main" id="{9BF72D1A-C7C3-43DD-8561-DBFFD97C6490}"/>
              </a:ext>
            </a:extLst>
          </p:cNvPr>
          <p:cNvPicPr>
            <a:picLocks noChangeAspect="1"/>
          </p:cNvPicPr>
          <p:nvPr/>
        </p:nvPicPr>
        <p:blipFill>
          <a:blip r:embed="rId6"/>
          <a:stretch>
            <a:fillRect/>
          </a:stretch>
        </p:blipFill>
        <p:spPr>
          <a:xfrm>
            <a:off x="762000" y="2771639"/>
            <a:ext cx="14630791" cy="6972204"/>
          </a:xfrm>
          <a:prstGeom prst="rect">
            <a:avLst/>
          </a:prstGeom>
        </p:spPr>
      </p:pic>
    </p:spTree>
    <p:extLst>
      <p:ext uri="{BB962C8B-B14F-4D97-AF65-F5344CB8AC3E}">
        <p14:creationId xmlns:p14="http://schemas.microsoft.com/office/powerpoint/2010/main" val="418877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46" name="TextBox 46"/>
          <p:cNvSpPr txBox="1"/>
          <p:nvPr/>
        </p:nvSpPr>
        <p:spPr>
          <a:xfrm>
            <a:off x="1028700" y="1111250"/>
            <a:ext cx="10213188" cy="1125244"/>
          </a:xfrm>
          <a:prstGeom prst="rect">
            <a:avLst/>
          </a:prstGeom>
        </p:spPr>
        <p:txBody>
          <a:bodyPr wrap="square" lIns="0" tIns="0" rIns="0" bIns="0" rtlCol="0" anchor="t">
            <a:spAutoFit/>
          </a:bodyPr>
          <a:lstStyle/>
          <a:p>
            <a:pPr algn="just">
              <a:lnSpc>
                <a:spcPts val="9675"/>
              </a:lnSpc>
            </a:pPr>
            <a:r>
              <a:rPr lang="zh-CN" altLang="en-US" sz="6910" b="1" dirty="0">
                <a:solidFill>
                  <a:srgbClr val="2A4ADF"/>
                </a:solidFill>
                <a:latin typeface="Arial" panose="020B0604020202020204" pitchFamily="34" charset="0"/>
                <a:ea typeface="黑体" panose="02010609060101010101" pitchFamily="49" charset="-122"/>
                <a:cs typeface="Arial" panose="020B0604020202020204" pitchFamily="34" charset="0"/>
              </a:rPr>
              <a:t>实验中需要考虑的问题</a:t>
            </a:r>
            <a:endParaRPr lang="en-US" sz="691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grpSp>
        <p:nvGrpSpPr>
          <p:cNvPr id="51" name="Group 51"/>
          <p:cNvGrpSpPr/>
          <p:nvPr/>
        </p:nvGrpSpPr>
        <p:grpSpPr>
          <a:xfrm>
            <a:off x="-688371" y="-99375"/>
            <a:ext cx="18976371" cy="893962"/>
            <a:chOff x="0" y="0"/>
            <a:chExt cx="25301828" cy="1191950"/>
          </a:xfrm>
        </p:grpSpPr>
        <p:grpSp>
          <p:nvGrpSpPr>
            <p:cNvPr id="52" name="Group 52"/>
            <p:cNvGrpSpPr/>
            <p:nvPr/>
          </p:nvGrpSpPr>
          <p:grpSpPr>
            <a:xfrm>
              <a:off x="0" y="0"/>
              <a:ext cx="25301828" cy="1191950"/>
              <a:chOff x="0" y="0"/>
              <a:chExt cx="4997892" cy="235447"/>
            </a:xfrm>
          </p:grpSpPr>
          <p:sp>
            <p:nvSpPr>
              <p:cNvPr id="53" name="Freeform 53"/>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54" name="TextBox 54"/>
              <p:cNvSpPr txBox="1"/>
              <p:nvPr/>
            </p:nvSpPr>
            <p:spPr>
              <a:xfrm>
                <a:off x="0" y="-47625"/>
                <a:ext cx="4997892" cy="28307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55" name="Freeform 55"/>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56" name="Freeform 56"/>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72" name="Group 23">
            <a:extLst>
              <a:ext uri="{FF2B5EF4-FFF2-40B4-BE49-F238E27FC236}">
                <a16:creationId xmlns:a16="http://schemas.microsoft.com/office/drawing/2014/main" id="{DDB71E61-6A26-4546-B943-1B5845BE9DE7}"/>
              </a:ext>
            </a:extLst>
          </p:cNvPr>
          <p:cNvGrpSpPr/>
          <p:nvPr/>
        </p:nvGrpSpPr>
        <p:grpSpPr>
          <a:xfrm>
            <a:off x="1566862" y="3390900"/>
            <a:ext cx="5499100" cy="2249638"/>
            <a:chOff x="0" y="0"/>
            <a:chExt cx="1448323" cy="592497"/>
          </a:xfrm>
        </p:grpSpPr>
        <p:sp>
          <p:nvSpPr>
            <p:cNvPr id="73" name="Freeform 24">
              <a:extLst>
                <a:ext uri="{FF2B5EF4-FFF2-40B4-BE49-F238E27FC236}">
                  <a16:creationId xmlns:a16="http://schemas.microsoft.com/office/drawing/2014/main" id="{6F1B108B-7E4A-48CE-8E22-3CFF9CF6F2C7}"/>
                </a:ext>
              </a:extLst>
            </p:cNvPr>
            <p:cNvSpPr/>
            <p:nvPr/>
          </p:nvSpPr>
          <p:spPr>
            <a:xfrm>
              <a:off x="0" y="0"/>
              <a:ext cx="1448323" cy="592497"/>
            </a:xfrm>
            <a:custGeom>
              <a:avLst/>
              <a:gdLst/>
              <a:ahLst/>
              <a:cxnLst/>
              <a:rect l="l" t="t" r="r" b="b"/>
              <a:pathLst>
                <a:path w="1448323" h="592497">
                  <a:moveTo>
                    <a:pt x="28157" y="0"/>
                  </a:moveTo>
                  <a:lnTo>
                    <a:pt x="1420166" y="0"/>
                  </a:lnTo>
                  <a:cubicBezTo>
                    <a:pt x="1435716" y="0"/>
                    <a:pt x="1448323" y="12606"/>
                    <a:pt x="1448323" y="28157"/>
                  </a:cubicBezTo>
                  <a:lnTo>
                    <a:pt x="1448323" y="564340"/>
                  </a:lnTo>
                  <a:cubicBezTo>
                    <a:pt x="1448323" y="571808"/>
                    <a:pt x="1445356" y="578970"/>
                    <a:pt x="1440076" y="584250"/>
                  </a:cubicBezTo>
                  <a:cubicBezTo>
                    <a:pt x="1434795" y="589531"/>
                    <a:pt x="1427633" y="592497"/>
                    <a:pt x="1420166" y="592497"/>
                  </a:cubicBezTo>
                  <a:lnTo>
                    <a:pt x="28157" y="592497"/>
                  </a:lnTo>
                  <a:cubicBezTo>
                    <a:pt x="12606" y="592497"/>
                    <a:pt x="0" y="579891"/>
                    <a:pt x="0" y="564340"/>
                  </a:cubicBezTo>
                  <a:lnTo>
                    <a:pt x="0" y="28157"/>
                  </a:lnTo>
                  <a:cubicBezTo>
                    <a:pt x="0" y="12606"/>
                    <a:pt x="12606" y="0"/>
                    <a:pt x="28157" y="0"/>
                  </a:cubicBezTo>
                  <a:close/>
                </a:path>
              </a:pathLst>
            </a:custGeom>
            <a:solidFill>
              <a:srgbClr val="2A4ADF"/>
            </a:solidFill>
          </p:spPr>
        </p:sp>
        <p:sp>
          <p:nvSpPr>
            <p:cNvPr id="74" name="TextBox 25">
              <a:extLst>
                <a:ext uri="{FF2B5EF4-FFF2-40B4-BE49-F238E27FC236}">
                  <a16:creationId xmlns:a16="http://schemas.microsoft.com/office/drawing/2014/main" id="{A1964FE8-75CA-459A-A437-29811AEDD189}"/>
                </a:ext>
              </a:extLst>
            </p:cNvPr>
            <p:cNvSpPr txBox="1"/>
            <p:nvPr/>
          </p:nvSpPr>
          <p:spPr>
            <a:xfrm>
              <a:off x="0" y="-47625"/>
              <a:ext cx="1448323" cy="64012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75" name="Group 26">
            <a:extLst>
              <a:ext uri="{FF2B5EF4-FFF2-40B4-BE49-F238E27FC236}">
                <a16:creationId xmlns:a16="http://schemas.microsoft.com/office/drawing/2014/main" id="{FC135181-4D67-4AA0-B49F-4BB054802B9A}"/>
              </a:ext>
            </a:extLst>
          </p:cNvPr>
          <p:cNvGrpSpPr/>
          <p:nvPr/>
        </p:nvGrpSpPr>
        <p:grpSpPr>
          <a:xfrm>
            <a:off x="1138237" y="3677836"/>
            <a:ext cx="1009650" cy="1009650"/>
            <a:chOff x="0" y="0"/>
            <a:chExt cx="1346200" cy="1346200"/>
          </a:xfrm>
        </p:grpSpPr>
        <p:grpSp>
          <p:nvGrpSpPr>
            <p:cNvPr id="76" name="Group 27">
              <a:extLst>
                <a:ext uri="{FF2B5EF4-FFF2-40B4-BE49-F238E27FC236}">
                  <a16:creationId xmlns:a16="http://schemas.microsoft.com/office/drawing/2014/main" id="{4B3D08DF-39DD-4AFC-8D0D-331E5103E5E5}"/>
                </a:ext>
              </a:extLst>
            </p:cNvPr>
            <p:cNvGrpSpPr/>
            <p:nvPr/>
          </p:nvGrpSpPr>
          <p:grpSpPr>
            <a:xfrm>
              <a:off x="0" y="0"/>
              <a:ext cx="1346200" cy="1346200"/>
              <a:chOff x="0" y="0"/>
              <a:chExt cx="812800" cy="812800"/>
            </a:xfrm>
          </p:grpSpPr>
          <p:sp>
            <p:nvSpPr>
              <p:cNvPr id="81" name="Freeform 28">
                <a:extLst>
                  <a:ext uri="{FF2B5EF4-FFF2-40B4-BE49-F238E27FC236}">
                    <a16:creationId xmlns:a16="http://schemas.microsoft.com/office/drawing/2014/main" id="{80DB678A-9C41-4AA7-868E-41E65FB1CA9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A4ADF"/>
              </a:solidFill>
            </p:spPr>
          </p:sp>
          <p:sp>
            <p:nvSpPr>
              <p:cNvPr id="82" name="TextBox 29">
                <a:extLst>
                  <a:ext uri="{FF2B5EF4-FFF2-40B4-BE49-F238E27FC236}">
                    <a16:creationId xmlns:a16="http://schemas.microsoft.com/office/drawing/2014/main" id="{70499A3B-2C9A-4FA6-BA33-8A986A8FDC7D}"/>
                  </a:ext>
                </a:extLst>
              </p:cNvPr>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77" name="Group 30">
              <a:extLst>
                <a:ext uri="{FF2B5EF4-FFF2-40B4-BE49-F238E27FC236}">
                  <a16:creationId xmlns:a16="http://schemas.microsoft.com/office/drawing/2014/main" id="{A7A41248-AFF2-4596-83E5-9DA2F803569A}"/>
                </a:ext>
              </a:extLst>
            </p:cNvPr>
            <p:cNvGrpSpPr/>
            <p:nvPr/>
          </p:nvGrpSpPr>
          <p:grpSpPr>
            <a:xfrm>
              <a:off x="101600" y="101600"/>
              <a:ext cx="1143000" cy="1143000"/>
              <a:chOff x="0" y="0"/>
              <a:chExt cx="812800" cy="812800"/>
            </a:xfrm>
          </p:grpSpPr>
          <p:sp>
            <p:nvSpPr>
              <p:cNvPr id="79" name="Freeform 31">
                <a:extLst>
                  <a:ext uri="{FF2B5EF4-FFF2-40B4-BE49-F238E27FC236}">
                    <a16:creationId xmlns:a16="http://schemas.microsoft.com/office/drawing/2014/main" id="{EADFC9F3-F9DA-4C27-A38E-4E84D74800B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0" name="TextBox 32">
                <a:extLst>
                  <a:ext uri="{FF2B5EF4-FFF2-40B4-BE49-F238E27FC236}">
                    <a16:creationId xmlns:a16="http://schemas.microsoft.com/office/drawing/2014/main" id="{3DE5B005-A38E-4563-ADD6-5BE219E305B5}"/>
                  </a:ext>
                </a:extLst>
              </p:cNvPr>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78" name="Freeform 33">
              <a:extLst>
                <a:ext uri="{FF2B5EF4-FFF2-40B4-BE49-F238E27FC236}">
                  <a16:creationId xmlns:a16="http://schemas.microsoft.com/office/drawing/2014/main" id="{C0E4DB25-8E51-47FF-AC50-931AB01F3B1B}"/>
                </a:ext>
              </a:extLst>
            </p:cNvPr>
            <p:cNvSpPr/>
            <p:nvPr/>
          </p:nvSpPr>
          <p:spPr>
            <a:xfrm>
              <a:off x="273418" y="273418"/>
              <a:ext cx="799365" cy="799365"/>
            </a:xfrm>
            <a:custGeom>
              <a:avLst/>
              <a:gdLst/>
              <a:ahLst/>
              <a:cxnLst/>
              <a:rect l="l" t="t" r="r" b="b"/>
              <a:pathLst>
                <a:path w="799365" h="799365">
                  <a:moveTo>
                    <a:pt x="0" y="0"/>
                  </a:moveTo>
                  <a:lnTo>
                    <a:pt x="799364" y="0"/>
                  </a:lnTo>
                  <a:lnTo>
                    <a:pt x="799364" y="799364"/>
                  </a:lnTo>
                  <a:lnTo>
                    <a:pt x="0" y="7993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83" name="Group 34">
            <a:extLst>
              <a:ext uri="{FF2B5EF4-FFF2-40B4-BE49-F238E27FC236}">
                <a16:creationId xmlns:a16="http://schemas.microsoft.com/office/drawing/2014/main" id="{E67AD3DC-4E14-4D45-819F-94668D6C3DBF}"/>
              </a:ext>
            </a:extLst>
          </p:cNvPr>
          <p:cNvGrpSpPr/>
          <p:nvPr/>
        </p:nvGrpSpPr>
        <p:grpSpPr>
          <a:xfrm>
            <a:off x="2439978" y="4280075"/>
            <a:ext cx="3935675" cy="585206"/>
            <a:chOff x="0" y="633651"/>
            <a:chExt cx="5247566" cy="780274"/>
          </a:xfrm>
        </p:grpSpPr>
        <p:sp>
          <p:nvSpPr>
            <p:cNvPr id="84" name="TextBox 35">
              <a:extLst>
                <a:ext uri="{FF2B5EF4-FFF2-40B4-BE49-F238E27FC236}">
                  <a16:creationId xmlns:a16="http://schemas.microsoft.com/office/drawing/2014/main" id="{963ECB53-B5F1-4540-AE0A-D50401F9F591}"/>
                </a:ext>
              </a:extLst>
            </p:cNvPr>
            <p:cNvSpPr txBox="1"/>
            <p:nvPr/>
          </p:nvSpPr>
          <p:spPr>
            <a:xfrm>
              <a:off x="182045" y="633651"/>
              <a:ext cx="5065521" cy="649837"/>
            </a:xfrm>
            <a:prstGeom prst="rect">
              <a:avLst/>
            </a:prstGeom>
          </p:spPr>
          <p:txBody>
            <a:bodyPr wrap="square" lIns="0" tIns="0" rIns="0" bIns="0" rtlCol="0" anchor="t">
              <a:spAutoFit/>
            </a:bodyPr>
            <a:lstStyle/>
            <a:p>
              <a:pPr algn="just">
                <a:lnSpc>
                  <a:spcPts val="4200"/>
                </a:lnSpc>
              </a:pPr>
              <a:r>
                <a:rPr lang="en-US" sz="3000" b="1" dirty="0">
                  <a:solidFill>
                    <a:srgbClr val="FFFFFF"/>
                  </a:solidFill>
                  <a:latin typeface="Arial" panose="020B0604020202020204" pitchFamily="34" charset="0"/>
                  <a:ea typeface="黑体" panose="02010609060101010101" pitchFamily="49" charset="-122"/>
                  <a:cs typeface="Arial" panose="020B0604020202020204" pitchFamily="34" charset="0"/>
                </a:rPr>
                <a:t>Embedding</a:t>
              </a:r>
              <a:r>
                <a:rPr lang="zh-CN" altLang="en-US" sz="3000" b="1" dirty="0">
                  <a:solidFill>
                    <a:srgbClr val="FFFFFF"/>
                  </a:solidFill>
                  <a:latin typeface="Arial" panose="020B0604020202020204" pitchFamily="34" charset="0"/>
                  <a:ea typeface="黑体" panose="02010609060101010101" pitchFamily="49" charset="-122"/>
                  <a:cs typeface="Arial" panose="020B0604020202020204" pitchFamily="34" charset="0"/>
                </a:rPr>
                <a:t>模型选择</a:t>
              </a:r>
              <a:endParaRPr lang="en-US" sz="3000" b="1"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85" name="TextBox 36">
              <a:extLst>
                <a:ext uri="{FF2B5EF4-FFF2-40B4-BE49-F238E27FC236}">
                  <a16:creationId xmlns:a16="http://schemas.microsoft.com/office/drawing/2014/main" id="{0AF2EF73-892C-46C3-B9C7-C4268A8DA102}"/>
                </a:ext>
              </a:extLst>
            </p:cNvPr>
            <p:cNvSpPr txBox="1"/>
            <p:nvPr/>
          </p:nvSpPr>
          <p:spPr>
            <a:xfrm>
              <a:off x="0" y="855824"/>
              <a:ext cx="3728172" cy="558101"/>
            </a:xfrm>
            <a:prstGeom prst="rect">
              <a:avLst/>
            </a:prstGeom>
          </p:spPr>
          <p:txBody>
            <a:bodyPr lIns="0" tIns="0" rIns="0" bIns="0" rtlCol="0" anchor="t">
              <a:spAutoFit/>
            </a:bodyPr>
            <a:lstStyle/>
            <a:p>
              <a:pPr algn="just">
                <a:lnSpc>
                  <a:spcPts val="3640"/>
                </a:lnSpc>
              </a:pPr>
              <a:endParaRPr lang="en-US" sz="240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86" name="Group 37">
            <a:extLst>
              <a:ext uri="{FF2B5EF4-FFF2-40B4-BE49-F238E27FC236}">
                <a16:creationId xmlns:a16="http://schemas.microsoft.com/office/drawing/2014/main" id="{59C60132-E82D-4B26-82D7-0143AE36797C}"/>
              </a:ext>
            </a:extLst>
          </p:cNvPr>
          <p:cNvGrpSpPr/>
          <p:nvPr/>
        </p:nvGrpSpPr>
        <p:grpSpPr>
          <a:xfrm>
            <a:off x="1566862" y="6483140"/>
            <a:ext cx="5499100" cy="2249638"/>
            <a:chOff x="0" y="0"/>
            <a:chExt cx="1448323" cy="592497"/>
          </a:xfrm>
        </p:grpSpPr>
        <p:sp>
          <p:nvSpPr>
            <p:cNvPr id="87" name="Freeform 38">
              <a:extLst>
                <a:ext uri="{FF2B5EF4-FFF2-40B4-BE49-F238E27FC236}">
                  <a16:creationId xmlns:a16="http://schemas.microsoft.com/office/drawing/2014/main" id="{2BC06B84-DDE8-49E7-A531-70D70C13169B}"/>
                </a:ext>
              </a:extLst>
            </p:cNvPr>
            <p:cNvSpPr/>
            <p:nvPr/>
          </p:nvSpPr>
          <p:spPr>
            <a:xfrm>
              <a:off x="0" y="0"/>
              <a:ext cx="1448323" cy="592497"/>
            </a:xfrm>
            <a:custGeom>
              <a:avLst/>
              <a:gdLst/>
              <a:ahLst/>
              <a:cxnLst/>
              <a:rect l="l" t="t" r="r" b="b"/>
              <a:pathLst>
                <a:path w="1448323" h="592497">
                  <a:moveTo>
                    <a:pt x="28157" y="0"/>
                  </a:moveTo>
                  <a:lnTo>
                    <a:pt x="1420166" y="0"/>
                  </a:lnTo>
                  <a:cubicBezTo>
                    <a:pt x="1435716" y="0"/>
                    <a:pt x="1448323" y="12606"/>
                    <a:pt x="1448323" y="28157"/>
                  </a:cubicBezTo>
                  <a:lnTo>
                    <a:pt x="1448323" y="564340"/>
                  </a:lnTo>
                  <a:cubicBezTo>
                    <a:pt x="1448323" y="571808"/>
                    <a:pt x="1445356" y="578970"/>
                    <a:pt x="1440076" y="584250"/>
                  </a:cubicBezTo>
                  <a:cubicBezTo>
                    <a:pt x="1434795" y="589531"/>
                    <a:pt x="1427633" y="592497"/>
                    <a:pt x="1420166" y="592497"/>
                  </a:cubicBezTo>
                  <a:lnTo>
                    <a:pt x="28157" y="592497"/>
                  </a:lnTo>
                  <a:cubicBezTo>
                    <a:pt x="12606" y="592497"/>
                    <a:pt x="0" y="579891"/>
                    <a:pt x="0" y="564340"/>
                  </a:cubicBezTo>
                  <a:lnTo>
                    <a:pt x="0" y="28157"/>
                  </a:lnTo>
                  <a:cubicBezTo>
                    <a:pt x="0" y="12606"/>
                    <a:pt x="12606" y="0"/>
                    <a:pt x="28157" y="0"/>
                  </a:cubicBezTo>
                  <a:close/>
                </a:path>
              </a:pathLst>
            </a:custGeom>
            <a:solidFill>
              <a:srgbClr val="4590E7"/>
            </a:solidFill>
          </p:spPr>
        </p:sp>
        <p:sp>
          <p:nvSpPr>
            <p:cNvPr id="88" name="TextBox 39">
              <a:extLst>
                <a:ext uri="{FF2B5EF4-FFF2-40B4-BE49-F238E27FC236}">
                  <a16:creationId xmlns:a16="http://schemas.microsoft.com/office/drawing/2014/main" id="{ACFB57C5-0511-44F5-9399-620871F2BD15}"/>
                </a:ext>
              </a:extLst>
            </p:cNvPr>
            <p:cNvSpPr txBox="1"/>
            <p:nvPr/>
          </p:nvSpPr>
          <p:spPr>
            <a:xfrm>
              <a:off x="0" y="-47625"/>
              <a:ext cx="1448323" cy="64012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89" name="Group 40">
            <a:extLst>
              <a:ext uri="{FF2B5EF4-FFF2-40B4-BE49-F238E27FC236}">
                <a16:creationId xmlns:a16="http://schemas.microsoft.com/office/drawing/2014/main" id="{D69A35F1-0E82-44D6-ACD0-5A9A4FD545A0}"/>
              </a:ext>
            </a:extLst>
          </p:cNvPr>
          <p:cNvGrpSpPr/>
          <p:nvPr/>
        </p:nvGrpSpPr>
        <p:grpSpPr>
          <a:xfrm>
            <a:off x="1062037" y="6811034"/>
            <a:ext cx="1009650" cy="1009650"/>
            <a:chOff x="0" y="0"/>
            <a:chExt cx="1346200" cy="1346200"/>
          </a:xfrm>
        </p:grpSpPr>
        <p:grpSp>
          <p:nvGrpSpPr>
            <p:cNvPr id="90" name="Group 41">
              <a:extLst>
                <a:ext uri="{FF2B5EF4-FFF2-40B4-BE49-F238E27FC236}">
                  <a16:creationId xmlns:a16="http://schemas.microsoft.com/office/drawing/2014/main" id="{23E18C10-153D-43F3-A665-CE67941879D6}"/>
                </a:ext>
              </a:extLst>
            </p:cNvPr>
            <p:cNvGrpSpPr/>
            <p:nvPr/>
          </p:nvGrpSpPr>
          <p:grpSpPr>
            <a:xfrm>
              <a:off x="0" y="0"/>
              <a:ext cx="1346200" cy="1346200"/>
              <a:chOff x="0" y="0"/>
              <a:chExt cx="812800" cy="812800"/>
            </a:xfrm>
          </p:grpSpPr>
          <p:sp>
            <p:nvSpPr>
              <p:cNvPr id="95" name="Freeform 42">
                <a:extLst>
                  <a:ext uri="{FF2B5EF4-FFF2-40B4-BE49-F238E27FC236}">
                    <a16:creationId xmlns:a16="http://schemas.microsoft.com/office/drawing/2014/main" id="{11DDAD9C-949B-468E-B241-751D882C334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90E7"/>
              </a:solidFill>
            </p:spPr>
          </p:sp>
          <p:sp>
            <p:nvSpPr>
              <p:cNvPr id="96" name="TextBox 43">
                <a:extLst>
                  <a:ext uri="{FF2B5EF4-FFF2-40B4-BE49-F238E27FC236}">
                    <a16:creationId xmlns:a16="http://schemas.microsoft.com/office/drawing/2014/main" id="{505C9C9C-1B89-438B-9972-809B6DA1B7CD}"/>
                  </a:ext>
                </a:extLst>
              </p:cNvPr>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91" name="Group 44">
              <a:extLst>
                <a:ext uri="{FF2B5EF4-FFF2-40B4-BE49-F238E27FC236}">
                  <a16:creationId xmlns:a16="http://schemas.microsoft.com/office/drawing/2014/main" id="{4E54B1A4-F24F-4D06-B25E-20430D9E98AB}"/>
                </a:ext>
              </a:extLst>
            </p:cNvPr>
            <p:cNvGrpSpPr/>
            <p:nvPr/>
          </p:nvGrpSpPr>
          <p:grpSpPr>
            <a:xfrm>
              <a:off x="101600" y="101600"/>
              <a:ext cx="1143000" cy="1143000"/>
              <a:chOff x="0" y="0"/>
              <a:chExt cx="812800" cy="812800"/>
            </a:xfrm>
          </p:grpSpPr>
          <p:sp>
            <p:nvSpPr>
              <p:cNvPr id="93" name="Freeform 45">
                <a:extLst>
                  <a:ext uri="{FF2B5EF4-FFF2-40B4-BE49-F238E27FC236}">
                    <a16:creationId xmlns:a16="http://schemas.microsoft.com/office/drawing/2014/main" id="{0984527A-EA4F-490B-A326-87D1422FF7A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4" name="TextBox 46">
                <a:extLst>
                  <a:ext uri="{FF2B5EF4-FFF2-40B4-BE49-F238E27FC236}">
                    <a16:creationId xmlns:a16="http://schemas.microsoft.com/office/drawing/2014/main" id="{86D250A8-C0B3-42BC-86F1-DA1C57AB3D2B}"/>
                  </a:ext>
                </a:extLst>
              </p:cNvPr>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92" name="Freeform 47">
              <a:extLst>
                <a:ext uri="{FF2B5EF4-FFF2-40B4-BE49-F238E27FC236}">
                  <a16:creationId xmlns:a16="http://schemas.microsoft.com/office/drawing/2014/main" id="{576D7DE2-2291-4FA1-BF64-E5074B26F74D}"/>
                </a:ext>
              </a:extLst>
            </p:cNvPr>
            <p:cNvSpPr/>
            <p:nvPr/>
          </p:nvSpPr>
          <p:spPr>
            <a:xfrm>
              <a:off x="406630" y="369431"/>
              <a:ext cx="532940" cy="607339"/>
            </a:xfrm>
            <a:custGeom>
              <a:avLst/>
              <a:gdLst/>
              <a:ahLst/>
              <a:cxnLst/>
              <a:rect l="l" t="t" r="r" b="b"/>
              <a:pathLst>
                <a:path w="532940" h="607339">
                  <a:moveTo>
                    <a:pt x="0" y="0"/>
                  </a:moveTo>
                  <a:lnTo>
                    <a:pt x="532940" y="0"/>
                  </a:lnTo>
                  <a:lnTo>
                    <a:pt x="532940" y="607338"/>
                  </a:lnTo>
                  <a:lnTo>
                    <a:pt x="0" y="60733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grpSp>
        <p:nvGrpSpPr>
          <p:cNvPr id="97" name="Group 48">
            <a:extLst>
              <a:ext uri="{FF2B5EF4-FFF2-40B4-BE49-F238E27FC236}">
                <a16:creationId xmlns:a16="http://schemas.microsoft.com/office/drawing/2014/main" id="{5877C460-7F25-4602-836D-9AE936FD1D55}"/>
              </a:ext>
            </a:extLst>
          </p:cNvPr>
          <p:cNvGrpSpPr/>
          <p:nvPr/>
        </p:nvGrpSpPr>
        <p:grpSpPr>
          <a:xfrm>
            <a:off x="2439978" y="7315122"/>
            <a:ext cx="4420386" cy="614937"/>
            <a:chOff x="0" y="570517"/>
            <a:chExt cx="5893847" cy="819916"/>
          </a:xfrm>
        </p:grpSpPr>
        <p:sp>
          <p:nvSpPr>
            <p:cNvPr id="98" name="TextBox 49">
              <a:extLst>
                <a:ext uri="{FF2B5EF4-FFF2-40B4-BE49-F238E27FC236}">
                  <a16:creationId xmlns:a16="http://schemas.microsoft.com/office/drawing/2014/main" id="{A25EA49F-67AA-4F6B-8A9E-52A4E00004E1}"/>
                </a:ext>
              </a:extLst>
            </p:cNvPr>
            <p:cNvSpPr txBox="1"/>
            <p:nvPr/>
          </p:nvSpPr>
          <p:spPr>
            <a:xfrm>
              <a:off x="1013896" y="570517"/>
              <a:ext cx="4879951" cy="649837"/>
            </a:xfrm>
            <a:prstGeom prst="rect">
              <a:avLst/>
            </a:prstGeom>
          </p:spPr>
          <p:txBody>
            <a:bodyPr wrap="square" lIns="0" tIns="0" rIns="0" bIns="0" rtlCol="0" anchor="t">
              <a:spAutoFit/>
            </a:bodyPr>
            <a:lstStyle/>
            <a:p>
              <a:pPr algn="just">
                <a:lnSpc>
                  <a:spcPts val="4200"/>
                </a:lnSpc>
              </a:pPr>
              <a:r>
                <a:rPr lang="en-US" altLang="zh-CN" sz="3000" b="1" dirty="0">
                  <a:solidFill>
                    <a:srgbClr val="FFFFFF"/>
                  </a:solidFill>
                  <a:latin typeface="Arial" panose="020B0604020202020204" pitchFamily="34" charset="0"/>
                  <a:ea typeface="黑体" panose="02010609060101010101" pitchFamily="49" charset="-122"/>
                  <a:cs typeface="Arial" panose="020B0604020202020204" pitchFamily="34" charset="0"/>
                </a:rPr>
                <a:t>QA LLM</a:t>
              </a:r>
              <a:r>
                <a:rPr lang="zh-CN" altLang="en-US" sz="3000" b="1" dirty="0">
                  <a:solidFill>
                    <a:srgbClr val="FFFFFF"/>
                  </a:solidFill>
                  <a:latin typeface="Arial" panose="020B0604020202020204" pitchFamily="34" charset="0"/>
                  <a:ea typeface="黑体" panose="02010609060101010101" pitchFamily="49" charset="-122"/>
                  <a:cs typeface="Arial" panose="020B0604020202020204" pitchFamily="34" charset="0"/>
                </a:rPr>
                <a:t>选择</a:t>
              </a:r>
              <a:endParaRPr lang="en-US" sz="3000" b="1"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99" name="TextBox 50">
              <a:extLst>
                <a:ext uri="{FF2B5EF4-FFF2-40B4-BE49-F238E27FC236}">
                  <a16:creationId xmlns:a16="http://schemas.microsoft.com/office/drawing/2014/main" id="{0FA03908-36C2-4623-8093-0343F2D47F2E}"/>
                </a:ext>
              </a:extLst>
            </p:cNvPr>
            <p:cNvSpPr txBox="1"/>
            <p:nvPr/>
          </p:nvSpPr>
          <p:spPr>
            <a:xfrm>
              <a:off x="0" y="827544"/>
              <a:ext cx="3728173" cy="562889"/>
            </a:xfrm>
            <a:prstGeom prst="rect">
              <a:avLst/>
            </a:prstGeom>
          </p:spPr>
          <p:txBody>
            <a:bodyPr lIns="0" tIns="0" rIns="0" bIns="0" rtlCol="0" anchor="t">
              <a:spAutoFit/>
            </a:bodyPr>
            <a:lstStyle/>
            <a:p>
              <a:pPr algn="just">
                <a:lnSpc>
                  <a:spcPts val="3640"/>
                </a:lnSpc>
              </a:pPr>
              <a:endParaRPr lang="en-US" sz="2400" u="none" strike="noStrike"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100" name="Group 23">
            <a:extLst>
              <a:ext uri="{FF2B5EF4-FFF2-40B4-BE49-F238E27FC236}">
                <a16:creationId xmlns:a16="http://schemas.microsoft.com/office/drawing/2014/main" id="{E7EBFC73-6B13-4212-8A71-2196D0F7763B}"/>
              </a:ext>
            </a:extLst>
          </p:cNvPr>
          <p:cNvGrpSpPr/>
          <p:nvPr/>
        </p:nvGrpSpPr>
        <p:grpSpPr>
          <a:xfrm>
            <a:off x="9753600" y="3406100"/>
            <a:ext cx="5499100" cy="2249638"/>
            <a:chOff x="0" y="0"/>
            <a:chExt cx="1448323" cy="592497"/>
          </a:xfrm>
        </p:grpSpPr>
        <p:sp>
          <p:nvSpPr>
            <p:cNvPr id="101" name="Freeform 24">
              <a:extLst>
                <a:ext uri="{FF2B5EF4-FFF2-40B4-BE49-F238E27FC236}">
                  <a16:creationId xmlns:a16="http://schemas.microsoft.com/office/drawing/2014/main" id="{44DF1DD9-4A56-48A4-B6CB-2A873DCC418C}"/>
                </a:ext>
              </a:extLst>
            </p:cNvPr>
            <p:cNvSpPr/>
            <p:nvPr/>
          </p:nvSpPr>
          <p:spPr>
            <a:xfrm>
              <a:off x="0" y="0"/>
              <a:ext cx="1448323" cy="592497"/>
            </a:xfrm>
            <a:custGeom>
              <a:avLst/>
              <a:gdLst/>
              <a:ahLst/>
              <a:cxnLst/>
              <a:rect l="l" t="t" r="r" b="b"/>
              <a:pathLst>
                <a:path w="1448323" h="592497">
                  <a:moveTo>
                    <a:pt x="28157" y="0"/>
                  </a:moveTo>
                  <a:lnTo>
                    <a:pt x="1420166" y="0"/>
                  </a:lnTo>
                  <a:cubicBezTo>
                    <a:pt x="1435716" y="0"/>
                    <a:pt x="1448323" y="12606"/>
                    <a:pt x="1448323" y="28157"/>
                  </a:cubicBezTo>
                  <a:lnTo>
                    <a:pt x="1448323" y="564340"/>
                  </a:lnTo>
                  <a:cubicBezTo>
                    <a:pt x="1448323" y="571808"/>
                    <a:pt x="1445356" y="578970"/>
                    <a:pt x="1440076" y="584250"/>
                  </a:cubicBezTo>
                  <a:cubicBezTo>
                    <a:pt x="1434795" y="589531"/>
                    <a:pt x="1427633" y="592497"/>
                    <a:pt x="1420166" y="592497"/>
                  </a:cubicBezTo>
                  <a:lnTo>
                    <a:pt x="28157" y="592497"/>
                  </a:lnTo>
                  <a:cubicBezTo>
                    <a:pt x="12606" y="592497"/>
                    <a:pt x="0" y="579891"/>
                    <a:pt x="0" y="564340"/>
                  </a:cubicBezTo>
                  <a:lnTo>
                    <a:pt x="0" y="28157"/>
                  </a:lnTo>
                  <a:cubicBezTo>
                    <a:pt x="0" y="12606"/>
                    <a:pt x="12606" y="0"/>
                    <a:pt x="28157" y="0"/>
                  </a:cubicBezTo>
                  <a:close/>
                </a:path>
              </a:pathLst>
            </a:custGeom>
            <a:solidFill>
              <a:srgbClr val="2A4ADF"/>
            </a:solidFill>
          </p:spPr>
          <p:txBody>
            <a:bodyPr/>
            <a:lstStyle/>
            <a:p>
              <a:endParaRPr lang="zh-CN" altLang="en-US" dirty="0"/>
            </a:p>
          </p:txBody>
        </p:sp>
        <p:sp>
          <p:nvSpPr>
            <p:cNvPr id="102" name="TextBox 25">
              <a:extLst>
                <a:ext uri="{FF2B5EF4-FFF2-40B4-BE49-F238E27FC236}">
                  <a16:creationId xmlns:a16="http://schemas.microsoft.com/office/drawing/2014/main" id="{AC201B09-D3B4-46E6-BFF5-740FDE77E3E2}"/>
                </a:ext>
              </a:extLst>
            </p:cNvPr>
            <p:cNvSpPr txBox="1"/>
            <p:nvPr/>
          </p:nvSpPr>
          <p:spPr>
            <a:xfrm>
              <a:off x="0" y="-47625"/>
              <a:ext cx="1448323" cy="64012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103" name="Group 26">
            <a:extLst>
              <a:ext uri="{FF2B5EF4-FFF2-40B4-BE49-F238E27FC236}">
                <a16:creationId xmlns:a16="http://schemas.microsoft.com/office/drawing/2014/main" id="{FCE50823-F278-4C44-AF3B-6086040BED18}"/>
              </a:ext>
            </a:extLst>
          </p:cNvPr>
          <p:cNvGrpSpPr/>
          <p:nvPr/>
        </p:nvGrpSpPr>
        <p:grpSpPr>
          <a:xfrm>
            <a:off x="9324975" y="3693036"/>
            <a:ext cx="1009650" cy="1009650"/>
            <a:chOff x="0" y="0"/>
            <a:chExt cx="1346200" cy="1346200"/>
          </a:xfrm>
        </p:grpSpPr>
        <p:grpSp>
          <p:nvGrpSpPr>
            <p:cNvPr id="104" name="Group 27">
              <a:extLst>
                <a:ext uri="{FF2B5EF4-FFF2-40B4-BE49-F238E27FC236}">
                  <a16:creationId xmlns:a16="http://schemas.microsoft.com/office/drawing/2014/main" id="{995CEBD0-F0EF-4543-BB39-35CB6CD69180}"/>
                </a:ext>
              </a:extLst>
            </p:cNvPr>
            <p:cNvGrpSpPr/>
            <p:nvPr/>
          </p:nvGrpSpPr>
          <p:grpSpPr>
            <a:xfrm>
              <a:off x="0" y="0"/>
              <a:ext cx="1346200" cy="1346200"/>
              <a:chOff x="0" y="0"/>
              <a:chExt cx="812800" cy="812800"/>
            </a:xfrm>
          </p:grpSpPr>
          <p:sp>
            <p:nvSpPr>
              <p:cNvPr id="109" name="Freeform 28">
                <a:extLst>
                  <a:ext uri="{FF2B5EF4-FFF2-40B4-BE49-F238E27FC236}">
                    <a16:creationId xmlns:a16="http://schemas.microsoft.com/office/drawing/2014/main" id="{B2A1FFC7-3DF8-48E4-8382-32A7AE31795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A4ADF"/>
              </a:solidFill>
            </p:spPr>
          </p:sp>
          <p:sp>
            <p:nvSpPr>
              <p:cNvPr id="110" name="TextBox 29">
                <a:extLst>
                  <a:ext uri="{FF2B5EF4-FFF2-40B4-BE49-F238E27FC236}">
                    <a16:creationId xmlns:a16="http://schemas.microsoft.com/office/drawing/2014/main" id="{461A1F72-AFAB-42C1-9B91-48B3F0D67820}"/>
                  </a:ext>
                </a:extLst>
              </p:cNvPr>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105" name="Group 30">
              <a:extLst>
                <a:ext uri="{FF2B5EF4-FFF2-40B4-BE49-F238E27FC236}">
                  <a16:creationId xmlns:a16="http://schemas.microsoft.com/office/drawing/2014/main" id="{1127C47E-A182-47D2-812D-DDB9AAAE630A}"/>
                </a:ext>
              </a:extLst>
            </p:cNvPr>
            <p:cNvGrpSpPr/>
            <p:nvPr/>
          </p:nvGrpSpPr>
          <p:grpSpPr>
            <a:xfrm>
              <a:off x="101600" y="101600"/>
              <a:ext cx="1143000" cy="1143000"/>
              <a:chOff x="0" y="0"/>
              <a:chExt cx="812800" cy="812800"/>
            </a:xfrm>
          </p:grpSpPr>
          <p:sp>
            <p:nvSpPr>
              <p:cNvPr id="107" name="Freeform 31">
                <a:extLst>
                  <a:ext uri="{FF2B5EF4-FFF2-40B4-BE49-F238E27FC236}">
                    <a16:creationId xmlns:a16="http://schemas.microsoft.com/office/drawing/2014/main" id="{10EE8421-6C28-469B-89A9-4CD79846674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8" name="TextBox 32">
                <a:extLst>
                  <a:ext uri="{FF2B5EF4-FFF2-40B4-BE49-F238E27FC236}">
                    <a16:creationId xmlns:a16="http://schemas.microsoft.com/office/drawing/2014/main" id="{79B77C29-5D27-4809-8C83-3D7F111FDAE1}"/>
                  </a:ext>
                </a:extLst>
              </p:cNvPr>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106" name="Freeform 33">
              <a:extLst>
                <a:ext uri="{FF2B5EF4-FFF2-40B4-BE49-F238E27FC236}">
                  <a16:creationId xmlns:a16="http://schemas.microsoft.com/office/drawing/2014/main" id="{17FF7017-1F56-4929-BC87-1655BD881CD5}"/>
                </a:ext>
              </a:extLst>
            </p:cNvPr>
            <p:cNvSpPr/>
            <p:nvPr/>
          </p:nvSpPr>
          <p:spPr>
            <a:xfrm>
              <a:off x="273418" y="273418"/>
              <a:ext cx="799365" cy="799365"/>
            </a:xfrm>
            <a:custGeom>
              <a:avLst/>
              <a:gdLst/>
              <a:ahLst/>
              <a:cxnLst/>
              <a:rect l="l" t="t" r="r" b="b"/>
              <a:pathLst>
                <a:path w="799365" h="799365">
                  <a:moveTo>
                    <a:pt x="0" y="0"/>
                  </a:moveTo>
                  <a:lnTo>
                    <a:pt x="799364" y="0"/>
                  </a:lnTo>
                  <a:lnTo>
                    <a:pt x="799364" y="799364"/>
                  </a:lnTo>
                  <a:lnTo>
                    <a:pt x="0" y="7993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11" name="Group 34">
            <a:extLst>
              <a:ext uri="{FF2B5EF4-FFF2-40B4-BE49-F238E27FC236}">
                <a16:creationId xmlns:a16="http://schemas.microsoft.com/office/drawing/2014/main" id="{2D81552F-9973-4F80-B705-728562931EDD}"/>
              </a:ext>
            </a:extLst>
          </p:cNvPr>
          <p:cNvGrpSpPr/>
          <p:nvPr/>
        </p:nvGrpSpPr>
        <p:grpSpPr>
          <a:xfrm>
            <a:off x="10626716" y="4238734"/>
            <a:ext cx="4760358" cy="645337"/>
            <a:chOff x="0" y="558264"/>
            <a:chExt cx="6347143" cy="860449"/>
          </a:xfrm>
        </p:grpSpPr>
        <p:sp>
          <p:nvSpPr>
            <p:cNvPr id="112" name="TextBox 35">
              <a:extLst>
                <a:ext uri="{FF2B5EF4-FFF2-40B4-BE49-F238E27FC236}">
                  <a16:creationId xmlns:a16="http://schemas.microsoft.com/office/drawing/2014/main" id="{07DE5E02-5EE6-4934-ADBB-B9EBCA3C2F3D}"/>
                </a:ext>
              </a:extLst>
            </p:cNvPr>
            <p:cNvSpPr txBox="1"/>
            <p:nvPr/>
          </p:nvSpPr>
          <p:spPr>
            <a:xfrm>
              <a:off x="513273" y="558264"/>
              <a:ext cx="5833870" cy="649837"/>
            </a:xfrm>
            <a:prstGeom prst="rect">
              <a:avLst/>
            </a:prstGeom>
          </p:spPr>
          <p:txBody>
            <a:bodyPr wrap="square" lIns="0" tIns="0" rIns="0" bIns="0" rtlCol="0" anchor="t">
              <a:spAutoFit/>
            </a:bodyPr>
            <a:lstStyle/>
            <a:p>
              <a:pPr algn="just">
                <a:lnSpc>
                  <a:spcPts val="4200"/>
                </a:lnSpc>
              </a:pPr>
              <a:r>
                <a:rPr lang="zh-CN" altLang="en-US" sz="3000" b="1" dirty="0">
                  <a:solidFill>
                    <a:srgbClr val="FFFFFF"/>
                  </a:solidFill>
                  <a:latin typeface="Arial" panose="020B0604020202020204" pitchFamily="34" charset="0"/>
                  <a:ea typeface="黑体" panose="02010609060101010101" pitchFamily="49" charset="-122"/>
                  <a:cs typeface="Arial" panose="020B0604020202020204" pitchFamily="34" charset="0"/>
                </a:rPr>
                <a:t>数据的获取与清洗</a:t>
              </a:r>
              <a:endParaRPr lang="en-US" sz="3000" b="1"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113" name="TextBox 36">
              <a:extLst>
                <a:ext uri="{FF2B5EF4-FFF2-40B4-BE49-F238E27FC236}">
                  <a16:creationId xmlns:a16="http://schemas.microsoft.com/office/drawing/2014/main" id="{53B28050-7BDC-413D-86C1-82295A7E3A43}"/>
                </a:ext>
              </a:extLst>
            </p:cNvPr>
            <p:cNvSpPr txBox="1"/>
            <p:nvPr/>
          </p:nvSpPr>
          <p:spPr>
            <a:xfrm>
              <a:off x="0" y="855824"/>
              <a:ext cx="3728171" cy="562889"/>
            </a:xfrm>
            <a:prstGeom prst="rect">
              <a:avLst/>
            </a:prstGeom>
          </p:spPr>
          <p:txBody>
            <a:bodyPr lIns="0" tIns="0" rIns="0" bIns="0" rtlCol="0" anchor="t">
              <a:spAutoFit/>
            </a:bodyPr>
            <a:lstStyle/>
            <a:p>
              <a:pPr algn="just">
                <a:lnSpc>
                  <a:spcPts val="3640"/>
                </a:lnSpc>
              </a:pPr>
              <a:endParaRPr lang="en-US" sz="240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114" name="Group 37">
            <a:extLst>
              <a:ext uri="{FF2B5EF4-FFF2-40B4-BE49-F238E27FC236}">
                <a16:creationId xmlns:a16="http://schemas.microsoft.com/office/drawing/2014/main" id="{3F870BB6-E62A-48E5-8C7B-8F68981025D8}"/>
              </a:ext>
            </a:extLst>
          </p:cNvPr>
          <p:cNvGrpSpPr/>
          <p:nvPr/>
        </p:nvGrpSpPr>
        <p:grpSpPr>
          <a:xfrm>
            <a:off x="9753600" y="6498340"/>
            <a:ext cx="5499100" cy="2249638"/>
            <a:chOff x="0" y="0"/>
            <a:chExt cx="1448323" cy="592497"/>
          </a:xfrm>
        </p:grpSpPr>
        <p:sp>
          <p:nvSpPr>
            <p:cNvPr id="115" name="Freeform 38">
              <a:extLst>
                <a:ext uri="{FF2B5EF4-FFF2-40B4-BE49-F238E27FC236}">
                  <a16:creationId xmlns:a16="http://schemas.microsoft.com/office/drawing/2014/main" id="{ABE6C516-F652-4E43-8E8E-BBF9170CF9B5}"/>
                </a:ext>
              </a:extLst>
            </p:cNvPr>
            <p:cNvSpPr/>
            <p:nvPr/>
          </p:nvSpPr>
          <p:spPr>
            <a:xfrm>
              <a:off x="0" y="0"/>
              <a:ext cx="1448323" cy="592497"/>
            </a:xfrm>
            <a:custGeom>
              <a:avLst/>
              <a:gdLst/>
              <a:ahLst/>
              <a:cxnLst/>
              <a:rect l="l" t="t" r="r" b="b"/>
              <a:pathLst>
                <a:path w="1448323" h="592497">
                  <a:moveTo>
                    <a:pt x="28157" y="0"/>
                  </a:moveTo>
                  <a:lnTo>
                    <a:pt x="1420166" y="0"/>
                  </a:lnTo>
                  <a:cubicBezTo>
                    <a:pt x="1435716" y="0"/>
                    <a:pt x="1448323" y="12606"/>
                    <a:pt x="1448323" y="28157"/>
                  </a:cubicBezTo>
                  <a:lnTo>
                    <a:pt x="1448323" y="564340"/>
                  </a:lnTo>
                  <a:cubicBezTo>
                    <a:pt x="1448323" y="571808"/>
                    <a:pt x="1445356" y="578970"/>
                    <a:pt x="1440076" y="584250"/>
                  </a:cubicBezTo>
                  <a:cubicBezTo>
                    <a:pt x="1434795" y="589531"/>
                    <a:pt x="1427633" y="592497"/>
                    <a:pt x="1420166" y="592497"/>
                  </a:cubicBezTo>
                  <a:lnTo>
                    <a:pt x="28157" y="592497"/>
                  </a:lnTo>
                  <a:cubicBezTo>
                    <a:pt x="12606" y="592497"/>
                    <a:pt x="0" y="579891"/>
                    <a:pt x="0" y="564340"/>
                  </a:cubicBezTo>
                  <a:lnTo>
                    <a:pt x="0" y="28157"/>
                  </a:lnTo>
                  <a:cubicBezTo>
                    <a:pt x="0" y="12606"/>
                    <a:pt x="12606" y="0"/>
                    <a:pt x="28157" y="0"/>
                  </a:cubicBezTo>
                  <a:close/>
                </a:path>
              </a:pathLst>
            </a:custGeom>
            <a:solidFill>
              <a:srgbClr val="4590E7"/>
            </a:solidFill>
          </p:spPr>
        </p:sp>
        <p:sp>
          <p:nvSpPr>
            <p:cNvPr id="116" name="TextBox 39">
              <a:extLst>
                <a:ext uri="{FF2B5EF4-FFF2-40B4-BE49-F238E27FC236}">
                  <a16:creationId xmlns:a16="http://schemas.microsoft.com/office/drawing/2014/main" id="{EA2E5D5E-405F-40E7-9F81-D4229A2D1520}"/>
                </a:ext>
              </a:extLst>
            </p:cNvPr>
            <p:cNvSpPr txBox="1"/>
            <p:nvPr/>
          </p:nvSpPr>
          <p:spPr>
            <a:xfrm>
              <a:off x="0" y="-47625"/>
              <a:ext cx="1448323" cy="640122"/>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117" name="Group 40">
            <a:extLst>
              <a:ext uri="{FF2B5EF4-FFF2-40B4-BE49-F238E27FC236}">
                <a16:creationId xmlns:a16="http://schemas.microsoft.com/office/drawing/2014/main" id="{0B5937E6-24B0-4020-A8B0-27C8BAE2A167}"/>
              </a:ext>
            </a:extLst>
          </p:cNvPr>
          <p:cNvGrpSpPr/>
          <p:nvPr/>
        </p:nvGrpSpPr>
        <p:grpSpPr>
          <a:xfrm>
            <a:off x="9248775" y="6826234"/>
            <a:ext cx="1009650" cy="1009650"/>
            <a:chOff x="0" y="0"/>
            <a:chExt cx="1346200" cy="1346200"/>
          </a:xfrm>
        </p:grpSpPr>
        <p:grpSp>
          <p:nvGrpSpPr>
            <p:cNvPr id="118" name="Group 41">
              <a:extLst>
                <a:ext uri="{FF2B5EF4-FFF2-40B4-BE49-F238E27FC236}">
                  <a16:creationId xmlns:a16="http://schemas.microsoft.com/office/drawing/2014/main" id="{A120A5B1-546C-4AC2-A28F-870E7E273A35}"/>
                </a:ext>
              </a:extLst>
            </p:cNvPr>
            <p:cNvGrpSpPr/>
            <p:nvPr/>
          </p:nvGrpSpPr>
          <p:grpSpPr>
            <a:xfrm>
              <a:off x="0" y="0"/>
              <a:ext cx="1346200" cy="1346200"/>
              <a:chOff x="0" y="0"/>
              <a:chExt cx="812800" cy="812800"/>
            </a:xfrm>
          </p:grpSpPr>
          <p:sp>
            <p:nvSpPr>
              <p:cNvPr id="123" name="Freeform 42">
                <a:extLst>
                  <a:ext uri="{FF2B5EF4-FFF2-40B4-BE49-F238E27FC236}">
                    <a16:creationId xmlns:a16="http://schemas.microsoft.com/office/drawing/2014/main" id="{E261349D-F867-46A5-8E40-7EBDD1CB293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90E7"/>
              </a:solidFill>
            </p:spPr>
          </p:sp>
          <p:sp>
            <p:nvSpPr>
              <p:cNvPr id="124" name="TextBox 43">
                <a:extLst>
                  <a:ext uri="{FF2B5EF4-FFF2-40B4-BE49-F238E27FC236}">
                    <a16:creationId xmlns:a16="http://schemas.microsoft.com/office/drawing/2014/main" id="{2F0F4F47-B22A-46A1-B5AD-1E7C763986A9}"/>
                  </a:ext>
                </a:extLst>
              </p:cNvPr>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grpSp>
          <p:nvGrpSpPr>
            <p:cNvPr id="119" name="Group 44">
              <a:extLst>
                <a:ext uri="{FF2B5EF4-FFF2-40B4-BE49-F238E27FC236}">
                  <a16:creationId xmlns:a16="http://schemas.microsoft.com/office/drawing/2014/main" id="{CE522F37-E1A7-4D8C-9C9B-54BD0E5C4F9C}"/>
                </a:ext>
              </a:extLst>
            </p:cNvPr>
            <p:cNvGrpSpPr/>
            <p:nvPr/>
          </p:nvGrpSpPr>
          <p:grpSpPr>
            <a:xfrm>
              <a:off x="101600" y="101600"/>
              <a:ext cx="1143000" cy="1143000"/>
              <a:chOff x="0" y="0"/>
              <a:chExt cx="812800" cy="812800"/>
            </a:xfrm>
          </p:grpSpPr>
          <p:sp>
            <p:nvSpPr>
              <p:cNvPr id="121" name="Freeform 45">
                <a:extLst>
                  <a:ext uri="{FF2B5EF4-FFF2-40B4-BE49-F238E27FC236}">
                    <a16:creationId xmlns:a16="http://schemas.microsoft.com/office/drawing/2014/main" id="{CA30A047-61CF-47AE-8C2B-20AAFBF2D35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2" name="TextBox 46">
                <a:extLst>
                  <a:ext uri="{FF2B5EF4-FFF2-40B4-BE49-F238E27FC236}">
                    <a16:creationId xmlns:a16="http://schemas.microsoft.com/office/drawing/2014/main" id="{E96E84AE-EE9C-439F-BEA3-D70AEA135C0E}"/>
                  </a:ext>
                </a:extLst>
              </p:cNvPr>
              <p:cNvSpPr txBox="1"/>
              <p:nvPr/>
            </p:nvSpPr>
            <p:spPr>
              <a:xfrm>
                <a:off x="76200" y="28575"/>
                <a:ext cx="660400" cy="708025"/>
              </a:xfrm>
              <a:prstGeom prst="rect">
                <a:avLst/>
              </a:prstGeom>
            </p:spPr>
            <p:txBody>
              <a:bodyPr lIns="50800" tIns="50800" rIns="50800" bIns="50800" rtlCol="0" anchor="ctr"/>
              <a:lstStyle/>
              <a:p>
                <a:pPr algn="ctr">
                  <a:lnSpc>
                    <a:spcPts val="3640"/>
                  </a:lnSpc>
                </a:pPr>
                <a:endParaRPr>
                  <a:latin typeface="Arial" panose="020B0604020202020204" pitchFamily="34" charset="0"/>
                  <a:ea typeface="黑体" panose="02010609060101010101" pitchFamily="49" charset="-122"/>
                  <a:cs typeface="Arial" panose="020B0604020202020204" pitchFamily="34" charset="0"/>
                </a:endParaRPr>
              </a:p>
            </p:txBody>
          </p:sp>
        </p:grpSp>
        <p:sp>
          <p:nvSpPr>
            <p:cNvPr id="120" name="Freeform 47">
              <a:extLst>
                <a:ext uri="{FF2B5EF4-FFF2-40B4-BE49-F238E27FC236}">
                  <a16:creationId xmlns:a16="http://schemas.microsoft.com/office/drawing/2014/main" id="{6958118C-C3DA-4B93-BEE1-8A48D021B155}"/>
                </a:ext>
              </a:extLst>
            </p:cNvPr>
            <p:cNvSpPr/>
            <p:nvPr/>
          </p:nvSpPr>
          <p:spPr>
            <a:xfrm>
              <a:off x="406630" y="369431"/>
              <a:ext cx="532940" cy="607339"/>
            </a:xfrm>
            <a:custGeom>
              <a:avLst/>
              <a:gdLst/>
              <a:ahLst/>
              <a:cxnLst/>
              <a:rect l="l" t="t" r="r" b="b"/>
              <a:pathLst>
                <a:path w="532940" h="607339">
                  <a:moveTo>
                    <a:pt x="0" y="0"/>
                  </a:moveTo>
                  <a:lnTo>
                    <a:pt x="532940" y="0"/>
                  </a:lnTo>
                  <a:lnTo>
                    <a:pt x="532940" y="607338"/>
                  </a:lnTo>
                  <a:lnTo>
                    <a:pt x="0" y="60733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grpSp>
        <p:nvGrpSpPr>
          <p:cNvPr id="125" name="Group 48">
            <a:extLst>
              <a:ext uri="{FF2B5EF4-FFF2-40B4-BE49-F238E27FC236}">
                <a16:creationId xmlns:a16="http://schemas.microsoft.com/office/drawing/2014/main" id="{86635972-A477-44F5-87B9-066A740953AD}"/>
              </a:ext>
            </a:extLst>
          </p:cNvPr>
          <p:cNvGrpSpPr/>
          <p:nvPr/>
        </p:nvGrpSpPr>
        <p:grpSpPr>
          <a:xfrm>
            <a:off x="10906121" y="7063339"/>
            <a:ext cx="3927484" cy="1089240"/>
            <a:chOff x="0" y="-66675"/>
            <a:chExt cx="5236645" cy="1452319"/>
          </a:xfrm>
        </p:grpSpPr>
        <p:sp>
          <p:nvSpPr>
            <p:cNvPr id="126" name="TextBox 49">
              <a:extLst>
                <a:ext uri="{FF2B5EF4-FFF2-40B4-BE49-F238E27FC236}">
                  <a16:creationId xmlns:a16="http://schemas.microsoft.com/office/drawing/2014/main" id="{7EB3C9D4-DCA5-4AE8-8EC1-D510A03373AC}"/>
                </a:ext>
              </a:extLst>
            </p:cNvPr>
            <p:cNvSpPr txBox="1"/>
            <p:nvPr/>
          </p:nvSpPr>
          <p:spPr>
            <a:xfrm>
              <a:off x="12375" y="-66675"/>
              <a:ext cx="5224270" cy="1367982"/>
            </a:xfrm>
            <a:prstGeom prst="rect">
              <a:avLst/>
            </a:prstGeom>
          </p:spPr>
          <p:txBody>
            <a:bodyPr wrap="square" lIns="0" tIns="0" rIns="0" bIns="0" rtlCol="0" anchor="t">
              <a:spAutoFit/>
            </a:bodyPr>
            <a:lstStyle/>
            <a:p>
              <a:pPr algn="just">
                <a:lnSpc>
                  <a:spcPts val="4200"/>
                </a:lnSpc>
              </a:pPr>
              <a:r>
                <a:rPr lang="en-US" altLang="zh-CN" sz="3000" b="1" dirty="0">
                  <a:solidFill>
                    <a:srgbClr val="FFFFFF"/>
                  </a:solidFill>
                  <a:latin typeface="Arial" panose="020B0604020202020204" pitchFamily="34" charset="0"/>
                  <a:ea typeface="黑体" panose="02010609060101010101" pitchFamily="49" charset="-122"/>
                  <a:cs typeface="Arial" panose="020B0604020202020204" pitchFamily="34" charset="0"/>
                </a:rPr>
                <a:t>Retrieval</a:t>
              </a:r>
            </a:p>
            <a:p>
              <a:pPr algn="just">
                <a:lnSpc>
                  <a:spcPts val="4200"/>
                </a:lnSpc>
              </a:pPr>
              <a:r>
                <a:rPr lang="en-US" altLang="zh-CN" sz="3000" b="1" dirty="0">
                  <a:solidFill>
                    <a:srgbClr val="FFFFFF"/>
                  </a:solidFill>
                  <a:latin typeface="Arial" panose="020B0604020202020204" pitchFamily="34" charset="0"/>
                  <a:ea typeface="黑体" panose="02010609060101010101" pitchFamily="49" charset="-122"/>
                  <a:cs typeface="Arial" panose="020B0604020202020204" pitchFamily="34" charset="0"/>
                </a:rPr>
                <a:t>Reranking</a:t>
              </a:r>
              <a:r>
                <a:rPr lang="zh-CN" altLang="en-US" sz="3000" b="1" dirty="0">
                  <a:solidFill>
                    <a:srgbClr val="FFFFFF"/>
                  </a:solidFill>
                  <a:latin typeface="Arial" panose="020B0604020202020204" pitchFamily="34" charset="0"/>
                  <a:ea typeface="黑体" panose="02010609060101010101" pitchFamily="49" charset="-122"/>
                  <a:cs typeface="Arial" panose="020B0604020202020204" pitchFamily="34" charset="0"/>
                </a:rPr>
                <a:t>模型选择</a:t>
              </a:r>
              <a:endParaRPr lang="en-US" sz="3000" b="1"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sp>
          <p:nvSpPr>
            <p:cNvPr id="127" name="TextBox 50">
              <a:extLst>
                <a:ext uri="{FF2B5EF4-FFF2-40B4-BE49-F238E27FC236}">
                  <a16:creationId xmlns:a16="http://schemas.microsoft.com/office/drawing/2014/main" id="{F2AAD253-3FEF-4EE0-BBA9-271BAD5CB69F}"/>
                </a:ext>
              </a:extLst>
            </p:cNvPr>
            <p:cNvSpPr txBox="1"/>
            <p:nvPr/>
          </p:nvSpPr>
          <p:spPr>
            <a:xfrm>
              <a:off x="0" y="827543"/>
              <a:ext cx="3728172" cy="558101"/>
            </a:xfrm>
            <a:prstGeom prst="rect">
              <a:avLst/>
            </a:prstGeom>
          </p:spPr>
          <p:txBody>
            <a:bodyPr lIns="0" tIns="0" rIns="0" bIns="0" rtlCol="0" anchor="t">
              <a:spAutoFit/>
            </a:bodyPr>
            <a:lstStyle/>
            <a:p>
              <a:pPr algn="just">
                <a:lnSpc>
                  <a:spcPts val="3640"/>
                </a:lnSpc>
              </a:pPr>
              <a:endParaRPr lang="en-US" sz="2400" u="none" strike="noStrike"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46537">
            <a:off x="-3890996" y="-7422843"/>
            <a:ext cx="24218681" cy="24168225"/>
          </a:xfrm>
          <a:custGeom>
            <a:avLst/>
            <a:gdLst/>
            <a:ahLst/>
            <a:cxnLst/>
            <a:rect l="l" t="t" r="r" b="b"/>
            <a:pathLst>
              <a:path w="24218681" h="24168225">
                <a:moveTo>
                  <a:pt x="0" y="0"/>
                </a:moveTo>
                <a:lnTo>
                  <a:pt x="24218681" y="0"/>
                </a:lnTo>
                <a:lnTo>
                  <a:pt x="24218681" y="24168225"/>
                </a:lnTo>
                <a:lnTo>
                  <a:pt x="0" y="241682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9232528">
            <a:off x="15825108" y="3780353"/>
            <a:ext cx="1386544" cy="1585769"/>
          </a:xfrm>
          <a:custGeom>
            <a:avLst/>
            <a:gdLst/>
            <a:ahLst/>
            <a:cxnLst/>
            <a:rect l="l" t="t" r="r" b="b"/>
            <a:pathLst>
              <a:path w="1386544" h="1585769">
                <a:moveTo>
                  <a:pt x="0" y="0"/>
                </a:moveTo>
                <a:lnTo>
                  <a:pt x="1386544" y="0"/>
                </a:lnTo>
                <a:lnTo>
                  <a:pt x="1386544" y="1585768"/>
                </a:lnTo>
                <a:lnTo>
                  <a:pt x="0" y="15857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3605019">
            <a:off x="10456819" y="7345037"/>
            <a:ext cx="1766921" cy="2293936"/>
          </a:xfrm>
          <a:custGeom>
            <a:avLst/>
            <a:gdLst/>
            <a:ahLst/>
            <a:cxnLst/>
            <a:rect l="l" t="t" r="r" b="b"/>
            <a:pathLst>
              <a:path w="1766921" h="2293936">
                <a:moveTo>
                  <a:pt x="0" y="0"/>
                </a:moveTo>
                <a:lnTo>
                  <a:pt x="1766922" y="0"/>
                </a:lnTo>
                <a:lnTo>
                  <a:pt x="1766922" y="2293936"/>
                </a:lnTo>
                <a:lnTo>
                  <a:pt x="0" y="22939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AutoShape 10"/>
          <p:cNvSpPr/>
          <p:nvPr/>
        </p:nvSpPr>
        <p:spPr>
          <a:xfrm flipH="1">
            <a:off x="15241811" y="5854744"/>
            <a:ext cx="152860" cy="0"/>
          </a:xfrm>
          <a:prstGeom prst="line">
            <a:avLst/>
          </a:prstGeom>
          <a:ln w="85725" cap="rnd">
            <a:solidFill>
              <a:srgbClr val="FFFFFF"/>
            </a:solidFill>
            <a:prstDash val="solid"/>
            <a:headEnd type="none" w="sm" len="sm"/>
            <a:tailEnd type="none" w="sm" len="sm"/>
          </a:ln>
        </p:spPr>
      </p:sp>
      <p:grpSp>
        <p:nvGrpSpPr>
          <p:cNvPr id="11" name="Group 11"/>
          <p:cNvGrpSpPr/>
          <p:nvPr/>
        </p:nvGrpSpPr>
        <p:grpSpPr>
          <a:xfrm>
            <a:off x="1618842" y="7440986"/>
            <a:ext cx="6473928" cy="128449"/>
            <a:chOff x="0" y="0"/>
            <a:chExt cx="8631904" cy="171265"/>
          </a:xfrm>
        </p:grpSpPr>
        <p:sp>
          <p:nvSpPr>
            <p:cNvPr id="12" name="AutoShape 12"/>
            <p:cNvSpPr/>
            <p:nvPr/>
          </p:nvSpPr>
          <p:spPr>
            <a:xfrm flipH="1" flipV="1">
              <a:off x="951788" y="57150"/>
              <a:ext cx="6407376" cy="56965"/>
            </a:xfrm>
            <a:prstGeom prst="line">
              <a:avLst/>
            </a:prstGeom>
            <a:ln w="114300" cap="rnd">
              <a:solidFill>
                <a:srgbClr val="FFFFFF"/>
              </a:solidFill>
              <a:prstDash val="solid"/>
              <a:headEnd type="none" w="sm" len="sm"/>
              <a:tailEnd type="none" w="sm" len="sm"/>
            </a:ln>
          </p:spPr>
        </p:sp>
        <p:sp>
          <p:nvSpPr>
            <p:cNvPr id="13" name="AutoShape 13"/>
            <p:cNvSpPr/>
            <p:nvPr/>
          </p:nvSpPr>
          <p:spPr>
            <a:xfrm flipH="1" flipV="1">
              <a:off x="0" y="57150"/>
              <a:ext cx="471208" cy="0"/>
            </a:xfrm>
            <a:prstGeom prst="line">
              <a:avLst/>
            </a:prstGeom>
            <a:ln w="114300" cap="rnd">
              <a:solidFill>
                <a:srgbClr val="FFFFFF"/>
              </a:solidFill>
              <a:prstDash val="solid"/>
              <a:headEnd type="none" w="sm" len="sm"/>
              <a:tailEnd type="none" w="sm" len="sm"/>
            </a:ln>
          </p:spPr>
        </p:sp>
        <p:sp>
          <p:nvSpPr>
            <p:cNvPr id="14" name="AutoShape 14"/>
            <p:cNvSpPr/>
            <p:nvPr/>
          </p:nvSpPr>
          <p:spPr>
            <a:xfrm flipH="1">
              <a:off x="590051" y="57150"/>
              <a:ext cx="203326" cy="0"/>
            </a:xfrm>
            <a:prstGeom prst="line">
              <a:avLst/>
            </a:prstGeom>
            <a:ln w="114300" cap="rnd">
              <a:solidFill>
                <a:srgbClr val="FFFFFF"/>
              </a:solidFill>
              <a:prstDash val="solid"/>
              <a:headEnd type="none" w="sm" len="sm"/>
              <a:tailEnd type="none" w="sm" len="sm"/>
            </a:ln>
          </p:spPr>
        </p:sp>
        <p:sp>
          <p:nvSpPr>
            <p:cNvPr id="15" name="AutoShape 15"/>
            <p:cNvSpPr/>
            <p:nvPr/>
          </p:nvSpPr>
          <p:spPr>
            <a:xfrm flipH="1">
              <a:off x="7833959" y="114115"/>
              <a:ext cx="203813" cy="0"/>
            </a:xfrm>
            <a:prstGeom prst="line">
              <a:avLst/>
            </a:prstGeom>
            <a:ln w="114300" cap="rnd">
              <a:solidFill>
                <a:srgbClr val="FFFFFF"/>
              </a:solidFill>
              <a:prstDash val="solid"/>
              <a:headEnd type="none" w="sm" len="sm"/>
              <a:tailEnd type="none" w="sm" len="sm"/>
            </a:ln>
          </p:spPr>
        </p:sp>
        <p:sp>
          <p:nvSpPr>
            <p:cNvPr id="16" name="AutoShape 16"/>
            <p:cNvSpPr/>
            <p:nvPr/>
          </p:nvSpPr>
          <p:spPr>
            <a:xfrm flipH="1" flipV="1">
              <a:off x="8160696" y="114115"/>
              <a:ext cx="471208" cy="0"/>
            </a:xfrm>
            <a:prstGeom prst="line">
              <a:avLst/>
            </a:prstGeom>
            <a:ln w="114300" cap="rnd">
              <a:solidFill>
                <a:srgbClr val="FFFFFF"/>
              </a:solidFill>
              <a:prstDash val="solid"/>
              <a:headEnd type="none" w="sm" len="sm"/>
              <a:tailEnd type="none" w="sm" len="sm"/>
            </a:ln>
          </p:spPr>
        </p:sp>
      </p:grpSp>
      <p:grpSp>
        <p:nvGrpSpPr>
          <p:cNvPr id="17" name="Group 17"/>
          <p:cNvGrpSpPr/>
          <p:nvPr/>
        </p:nvGrpSpPr>
        <p:grpSpPr>
          <a:xfrm>
            <a:off x="1618842" y="3341778"/>
            <a:ext cx="5723890" cy="3950622"/>
            <a:chOff x="0" y="-285750"/>
            <a:chExt cx="7631853" cy="5267495"/>
          </a:xfrm>
        </p:grpSpPr>
        <p:sp>
          <p:nvSpPr>
            <p:cNvPr id="18" name="TextBox 18"/>
            <p:cNvSpPr txBox="1"/>
            <p:nvPr/>
          </p:nvSpPr>
          <p:spPr>
            <a:xfrm>
              <a:off x="0" y="4200420"/>
              <a:ext cx="6141876" cy="781325"/>
            </a:xfrm>
            <a:prstGeom prst="rect">
              <a:avLst/>
            </a:prstGeom>
          </p:spPr>
          <p:txBody>
            <a:bodyPr lIns="0" tIns="0" rIns="0" bIns="0" rtlCol="0" anchor="t">
              <a:spAutoFit/>
            </a:bodyPr>
            <a:lstStyle/>
            <a:p>
              <a:pPr>
                <a:lnSpc>
                  <a:spcPts val="5040"/>
                </a:lnSpc>
              </a:pPr>
              <a:endParaRPr lang="en-US" sz="3600" spc="151" dirty="0">
                <a:solidFill>
                  <a:srgbClr val="FFFFFF">
                    <a:alpha val="69804"/>
                  </a:srgbClr>
                </a:solidFill>
                <a:latin typeface="Arial" panose="020B0604020202020204" pitchFamily="34" charset="0"/>
                <a:ea typeface="黑体" panose="02010609060101010101" pitchFamily="49" charset="-122"/>
                <a:cs typeface="Arial" panose="020B0604020202020204" pitchFamily="34" charset="0"/>
              </a:endParaRPr>
            </a:p>
          </p:txBody>
        </p:sp>
        <p:sp>
          <p:nvSpPr>
            <p:cNvPr id="19" name="TextBox 19"/>
            <p:cNvSpPr txBox="1"/>
            <p:nvPr/>
          </p:nvSpPr>
          <p:spPr>
            <a:xfrm>
              <a:off x="0" y="-285750"/>
              <a:ext cx="6141876" cy="3276794"/>
            </a:xfrm>
            <a:prstGeom prst="rect">
              <a:avLst/>
            </a:prstGeom>
          </p:spPr>
          <p:txBody>
            <a:bodyPr lIns="0" tIns="0" rIns="0" bIns="0" rtlCol="0" anchor="t">
              <a:spAutoFit/>
            </a:bodyPr>
            <a:lstStyle/>
            <a:p>
              <a:pPr algn="just">
                <a:lnSpc>
                  <a:spcPts val="21000"/>
                </a:lnSpc>
              </a:pPr>
              <a:r>
                <a:rPr lang="en-US" sz="15000" dirty="0">
                  <a:solidFill>
                    <a:srgbClr val="FFFFFF"/>
                  </a:solidFill>
                  <a:latin typeface="Arial" panose="020B0604020202020204" pitchFamily="34" charset="0"/>
                  <a:ea typeface="黑体" panose="02010609060101010101" pitchFamily="49" charset="-122"/>
                  <a:cs typeface="Arial" panose="020B0604020202020204" pitchFamily="34" charset="0"/>
                </a:rPr>
                <a:t>02</a:t>
              </a:r>
            </a:p>
          </p:txBody>
        </p:sp>
        <p:sp>
          <p:nvSpPr>
            <p:cNvPr id="20" name="TextBox 20"/>
            <p:cNvSpPr txBox="1"/>
            <p:nvPr/>
          </p:nvSpPr>
          <p:spPr>
            <a:xfrm>
              <a:off x="0" y="2555663"/>
              <a:ext cx="7631853" cy="1841445"/>
            </a:xfrm>
            <a:prstGeom prst="rect">
              <a:avLst/>
            </a:prstGeom>
          </p:spPr>
          <p:txBody>
            <a:bodyPr wrap="square" lIns="0" tIns="0" rIns="0" bIns="0" rtlCol="0" anchor="t">
              <a:spAutoFit/>
            </a:bodyPr>
            <a:lstStyle/>
            <a:p>
              <a:pPr>
                <a:lnSpc>
                  <a:spcPts val="11900"/>
                </a:lnSpc>
              </a:pPr>
              <a:r>
                <a:rPr lang="zh-CN" altLang="en-US" sz="8500" dirty="0">
                  <a:solidFill>
                    <a:srgbClr val="FFFFFF"/>
                  </a:solidFill>
                  <a:latin typeface="Arial" panose="020B0604020202020204" pitchFamily="34" charset="0"/>
                  <a:ea typeface="黑体" panose="02010609060101010101" pitchFamily="49" charset="-122"/>
                  <a:cs typeface="Arial" panose="020B0604020202020204" pitchFamily="34" charset="0"/>
                </a:rPr>
                <a:t>模块划分</a:t>
              </a:r>
              <a:endParaRPr lang="en-US" sz="8500" dirty="0">
                <a:solidFill>
                  <a:srgbClr val="FFFFFF"/>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21" name="Group 21"/>
          <p:cNvGrpSpPr/>
          <p:nvPr/>
        </p:nvGrpSpPr>
        <p:grpSpPr>
          <a:xfrm rot="5400000">
            <a:off x="7187625" y="-2014180"/>
            <a:ext cx="114300" cy="5773289"/>
            <a:chOff x="0" y="0"/>
            <a:chExt cx="152400" cy="7697719"/>
          </a:xfrm>
        </p:grpSpPr>
        <p:sp>
          <p:nvSpPr>
            <p:cNvPr id="22" name="AutoShape 22"/>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23" name="AutoShape 23"/>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24" name="AutoShape 24"/>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5" name="AutoShape 25"/>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6" name="AutoShape 26"/>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7" name="AutoShape 27"/>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70" name="Freeform 19"/>
          <p:cNvSpPr/>
          <p:nvPr>
            <p:custDataLst>
              <p:tags r:id="rId1"/>
            </p:custDataLst>
          </p:nvPr>
        </p:nvSpPr>
        <p:spPr>
          <a:xfrm>
            <a:off x="15087600" y="258445"/>
            <a:ext cx="2870835" cy="875665"/>
          </a:xfrm>
          <a:custGeom>
            <a:avLst/>
            <a:gdLst/>
            <a:ahLst/>
            <a:cxnLst/>
            <a:rect l="l" t="t" r="r" b="b"/>
            <a:pathLst>
              <a:path w="2187262" h="656549">
                <a:moveTo>
                  <a:pt x="0" y="0"/>
                </a:moveTo>
                <a:lnTo>
                  <a:pt x="2187262" y="0"/>
                </a:lnTo>
                <a:lnTo>
                  <a:pt x="2187262" y="656549"/>
                </a:lnTo>
                <a:lnTo>
                  <a:pt x="0" y="656549"/>
                </a:lnTo>
                <a:lnTo>
                  <a:pt x="0" y="0"/>
                </a:lnTo>
                <a:close/>
              </a:path>
            </a:pathLst>
          </a:custGeom>
          <a:blipFill>
            <a:blip r:embed="rId9"/>
            <a:stretch>
              <a:fillRect/>
            </a:stretch>
          </a:blipFill>
        </p:spPr>
      </p:sp>
    </p:spTree>
    <p:extLst>
      <p:ext uri="{BB962C8B-B14F-4D97-AF65-F5344CB8AC3E}">
        <p14:creationId xmlns:p14="http://schemas.microsoft.com/office/powerpoint/2010/main" val="176121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562100"/>
            <a:ext cx="8115300" cy="1134670"/>
          </a:xfrm>
          <a:prstGeom prst="rect">
            <a:avLst/>
          </a:prstGeom>
        </p:spPr>
        <p:txBody>
          <a:bodyPr wrap="square" lIns="0" tIns="0" rIns="0" bIns="0" rtlCol="0" anchor="t">
            <a:spAutoFit/>
          </a:bodyPr>
          <a:lstStyle/>
          <a:p>
            <a:pPr algn="just">
              <a:lnSpc>
                <a:spcPts val="9675"/>
              </a:lnSpc>
            </a:pPr>
            <a:r>
              <a:rPr lang="en-US" altLang="zh-CN" sz="6910" b="1" dirty="0">
                <a:solidFill>
                  <a:srgbClr val="2A4ADF"/>
                </a:solidFill>
                <a:latin typeface="Arial" panose="020B0604020202020204" pitchFamily="34" charset="0"/>
                <a:ea typeface="黑体" panose="02010609060101010101" pitchFamily="49" charset="-122"/>
                <a:cs typeface="Arial" panose="020B0604020202020204" pitchFamily="34" charset="0"/>
              </a:rPr>
              <a:t>Split Module</a:t>
            </a:r>
            <a:endParaRPr lang="en-US" sz="691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6" name="Group 16"/>
          <p:cNvGrpSpPr/>
          <p:nvPr/>
        </p:nvGrpSpPr>
        <p:grpSpPr>
          <a:xfrm>
            <a:off x="17145000" y="3028652"/>
            <a:ext cx="114300" cy="5773289"/>
            <a:chOff x="0" y="0"/>
            <a:chExt cx="152400" cy="7697719"/>
          </a:xfrm>
        </p:grpSpPr>
        <p:sp>
          <p:nvSpPr>
            <p:cNvPr id="17" name="AutoShape 17"/>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18" name="AutoShape 18"/>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19" name="AutoShape 19"/>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0" name="AutoShape 20"/>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1" name="AutoShape 21"/>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2" name="AutoShape 22"/>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4" name="矩形: 圆角 3">
            <a:extLst>
              <a:ext uri="{FF2B5EF4-FFF2-40B4-BE49-F238E27FC236}">
                <a16:creationId xmlns:a16="http://schemas.microsoft.com/office/drawing/2014/main" id="{BE56BA97-5632-44AA-AC6D-25A44609705F}"/>
              </a:ext>
            </a:extLst>
          </p:cNvPr>
          <p:cNvSpPr/>
          <p:nvPr/>
        </p:nvSpPr>
        <p:spPr>
          <a:xfrm>
            <a:off x="5029200" y="4849469"/>
            <a:ext cx="3105146" cy="1488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Split Module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28" name="矩形: 圆角 27">
            <a:extLst>
              <a:ext uri="{FF2B5EF4-FFF2-40B4-BE49-F238E27FC236}">
                <a16:creationId xmlns:a16="http://schemas.microsoft.com/office/drawing/2014/main" id="{DDA9A51F-F06F-4CD9-9384-D456F0B1FBD8}"/>
              </a:ext>
            </a:extLst>
          </p:cNvPr>
          <p:cNvSpPr/>
          <p:nvPr/>
        </p:nvSpPr>
        <p:spPr>
          <a:xfrm>
            <a:off x="9777414" y="2749747"/>
            <a:ext cx="1752600" cy="14888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Chunk</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5" name="平行四边形 4">
            <a:extLst>
              <a:ext uri="{FF2B5EF4-FFF2-40B4-BE49-F238E27FC236}">
                <a16:creationId xmlns:a16="http://schemas.microsoft.com/office/drawing/2014/main" id="{FB93300C-D430-4B1A-BC41-B975CCD783BD}"/>
              </a:ext>
            </a:extLst>
          </p:cNvPr>
          <p:cNvSpPr/>
          <p:nvPr/>
        </p:nvSpPr>
        <p:spPr>
          <a:xfrm>
            <a:off x="1114429" y="3698428"/>
            <a:ext cx="2971800" cy="3790957"/>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Corpus</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33" name="矩形: 圆角 32">
            <a:extLst>
              <a:ext uri="{FF2B5EF4-FFF2-40B4-BE49-F238E27FC236}">
                <a16:creationId xmlns:a16="http://schemas.microsoft.com/office/drawing/2014/main" id="{BFE25FC7-E41C-4594-9E8C-F449642EF7FF}"/>
              </a:ext>
            </a:extLst>
          </p:cNvPr>
          <p:cNvSpPr/>
          <p:nvPr/>
        </p:nvSpPr>
        <p:spPr>
          <a:xfrm>
            <a:off x="9777414" y="4849469"/>
            <a:ext cx="1752600" cy="14888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Chunk</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34" name="矩形: 圆角 33">
            <a:extLst>
              <a:ext uri="{FF2B5EF4-FFF2-40B4-BE49-F238E27FC236}">
                <a16:creationId xmlns:a16="http://schemas.microsoft.com/office/drawing/2014/main" id="{9D3AD07C-9FD9-4185-B069-A37F6CF1AD9D}"/>
              </a:ext>
            </a:extLst>
          </p:cNvPr>
          <p:cNvSpPr/>
          <p:nvPr/>
        </p:nvSpPr>
        <p:spPr>
          <a:xfrm>
            <a:off x="9786939" y="6949191"/>
            <a:ext cx="1752600" cy="14888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Chunk</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8" name="直接箭头连接符 7">
            <a:extLst>
              <a:ext uri="{FF2B5EF4-FFF2-40B4-BE49-F238E27FC236}">
                <a16:creationId xmlns:a16="http://schemas.microsoft.com/office/drawing/2014/main" id="{68B0F2F4-894E-451A-B8ED-8D526B397E05}"/>
              </a:ext>
            </a:extLst>
          </p:cNvPr>
          <p:cNvCxnSpPr>
            <a:stCxn id="5" idx="2"/>
            <a:endCxn id="4" idx="1"/>
          </p:cNvCxnSpPr>
          <p:nvPr/>
        </p:nvCxnSpPr>
        <p:spPr>
          <a:xfrm flipV="1">
            <a:off x="3714754" y="5593906"/>
            <a:ext cx="1314446"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4CD19EE-B647-4DD1-84BD-834F7D14B922}"/>
              </a:ext>
            </a:extLst>
          </p:cNvPr>
          <p:cNvCxnSpPr>
            <a:cxnSpLocks/>
            <a:endCxn id="28" idx="1"/>
          </p:cNvCxnSpPr>
          <p:nvPr/>
        </p:nvCxnSpPr>
        <p:spPr>
          <a:xfrm flipV="1">
            <a:off x="8153400" y="3494184"/>
            <a:ext cx="1624014" cy="16493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041D6854-BBA4-4079-99A4-290F97B68C38}"/>
              </a:ext>
            </a:extLst>
          </p:cNvPr>
          <p:cNvCxnSpPr>
            <a:endCxn id="34" idx="1"/>
          </p:cNvCxnSpPr>
          <p:nvPr/>
        </p:nvCxnSpPr>
        <p:spPr>
          <a:xfrm>
            <a:off x="8153400" y="6022627"/>
            <a:ext cx="1633539" cy="16710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7F9EDC64-9DEF-445F-AED1-4B6CAF06E7E4}"/>
              </a:ext>
            </a:extLst>
          </p:cNvPr>
          <p:cNvCxnSpPr>
            <a:stCxn id="4" idx="3"/>
            <a:endCxn id="33" idx="1"/>
          </p:cNvCxnSpPr>
          <p:nvPr/>
        </p:nvCxnSpPr>
        <p:spPr>
          <a:xfrm>
            <a:off x="8134346" y="5593906"/>
            <a:ext cx="16430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0AF9DF75-F15A-4559-99CB-878FE714BEFC}"/>
              </a:ext>
            </a:extLst>
          </p:cNvPr>
          <p:cNvSpPr/>
          <p:nvPr/>
        </p:nvSpPr>
        <p:spPr>
          <a:xfrm>
            <a:off x="13020673" y="4849469"/>
            <a:ext cx="3105146" cy="1488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Embedding Module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45" name="直接箭头连接符 44">
            <a:extLst>
              <a:ext uri="{FF2B5EF4-FFF2-40B4-BE49-F238E27FC236}">
                <a16:creationId xmlns:a16="http://schemas.microsoft.com/office/drawing/2014/main" id="{13A125BA-CE2A-4DA9-BF5F-340E73B8D199}"/>
              </a:ext>
            </a:extLst>
          </p:cNvPr>
          <p:cNvCxnSpPr>
            <a:stCxn id="28" idx="3"/>
          </p:cNvCxnSpPr>
          <p:nvPr/>
        </p:nvCxnSpPr>
        <p:spPr>
          <a:xfrm>
            <a:off x="11530014" y="3494184"/>
            <a:ext cx="1490659" cy="17255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CFB60152-6F25-4CCD-ADDC-C0725EAE7B7C}"/>
              </a:ext>
            </a:extLst>
          </p:cNvPr>
          <p:cNvCxnSpPr>
            <a:stCxn id="33" idx="3"/>
            <a:endCxn id="43" idx="1"/>
          </p:cNvCxnSpPr>
          <p:nvPr/>
        </p:nvCxnSpPr>
        <p:spPr>
          <a:xfrm>
            <a:off x="11530014" y="5593906"/>
            <a:ext cx="149065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3AB50766-C773-4260-8867-0150386FFEC3}"/>
              </a:ext>
            </a:extLst>
          </p:cNvPr>
          <p:cNvCxnSpPr>
            <a:cxnSpLocks/>
            <a:stCxn id="34" idx="3"/>
          </p:cNvCxnSpPr>
          <p:nvPr/>
        </p:nvCxnSpPr>
        <p:spPr>
          <a:xfrm flipV="1">
            <a:off x="11539539" y="5830548"/>
            <a:ext cx="1481134" cy="1863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16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562100"/>
            <a:ext cx="8115300" cy="1082476"/>
          </a:xfrm>
          <a:prstGeom prst="rect">
            <a:avLst/>
          </a:prstGeom>
        </p:spPr>
        <p:txBody>
          <a:bodyPr wrap="square" lIns="0" tIns="0" rIns="0" bIns="0" rtlCol="0" anchor="t">
            <a:spAutoFit/>
          </a:bodyPr>
          <a:lstStyle/>
          <a:p>
            <a:pPr algn="just">
              <a:lnSpc>
                <a:spcPts val="9675"/>
              </a:lnSpc>
            </a:pPr>
            <a:r>
              <a:rPr lang="en-US" altLang="zh-CN" sz="6910" b="1" dirty="0">
                <a:solidFill>
                  <a:srgbClr val="2A4ADF"/>
                </a:solidFill>
                <a:latin typeface="黑体" panose="02010609060101010101" pitchFamily="49" charset="-122"/>
                <a:ea typeface="黑体" panose="02010609060101010101" pitchFamily="49" charset="-122"/>
              </a:rPr>
              <a:t>Split Logic</a:t>
            </a:r>
            <a:endParaRPr lang="en-US" sz="6910" b="1" dirty="0">
              <a:solidFill>
                <a:srgbClr val="2A4ADF"/>
              </a:solidFill>
              <a:latin typeface="黑体" panose="02010609060101010101" pitchFamily="49" charset="-122"/>
              <a:ea typeface="黑体" panose="02010609060101010101" pitchFamily="49" charset="-122"/>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6" name="Group 16"/>
          <p:cNvGrpSpPr/>
          <p:nvPr/>
        </p:nvGrpSpPr>
        <p:grpSpPr>
          <a:xfrm>
            <a:off x="17145000" y="3028652"/>
            <a:ext cx="114300" cy="5773289"/>
            <a:chOff x="0" y="0"/>
            <a:chExt cx="152400" cy="7697719"/>
          </a:xfrm>
        </p:grpSpPr>
        <p:sp>
          <p:nvSpPr>
            <p:cNvPr id="17" name="AutoShape 17"/>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18" name="AutoShape 18"/>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19" name="AutoShape 19"/>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0" name="AutoShape 20"/>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1" name="AutoShape 21"/>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2" name="AutoShape 22"/>
            <p:cNvSpPr/>
            <p:nvPr/>
          </p:nvSpPr>
          <p:spPr>
            <a:xfrm flipH="1">
              <a:off x="101600" y="0"/>
              <a:ext cx="0" cy="420212"/>
            </a:xfrm>
            <a:prstGeom prst="line">
              <a:avLst/>
            </a:prstGeom>
            <a:ln w="101600" cap="rnd">
              <a:solidFill>
                <a:srgbClr val="2A4ADF"/>
              </a:solidFill>
              <a:prstDash val="solid"/>
              <a:headEnd type="none" w="sm" len="sm"/>
              <a:tailEnd type="none" w="sm" len="sm"/>
            </a:ln>
          </p:spPr>
        </p:sp>
      </p:grpSp>
      <p:pic>
        <p:nvPicPr>
          <p:cNvPr id="8" name="图片 7">
            <a:extLst>
              <a:ext uri="{FF2B5EF4-FFF2-40B4-BE49-F238E27FC236}">
                <a16:creationId xmlns:a16="http://schemas.microsoft.com/office/drawing/2014/main" id="{8D29379F-58D4-4F3A-9433-CAB3B987ACDA}"/>
              </a:ext>
            </a:extLst>
          </p:cNvPr>
          <p:cNvPicPr>
            <a:picLocks noChangeAspect="1"/>
          </p:cNvPicPr>
          <p:nvPr/>
        </p:nvPicPr>
        <p:blipFill>
          <a:blip r:embed="rId6"/>
          <a:stretch>
            <a:fillRect/>
          </a:stretch>
        </p:blipFill>
        <p:spPr>
          <a:xfrm>
            <a:off x="1066799" y="3028652"/>
            <a:ext cx="13387756" cy="60010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283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597815" y="-1993568"/>
            <a:ext cx="4590707" cy="4590707"/>
          </a:xfrm>
          <a:prstGeom prst="line">
            <a:avLst/>
          </a:prstGeom>
          <a:ln w="19050" cap="flat">
            <a:solidFill>
              <a:srgbClr val="FFFFFF"/>
            </a:solidFill>
            <a:prstDash val="solid"/>
            <a:headEnd type="none" w="sm" len="sm"/>
            <a:tailEnd type="none" w="sm" len="sm"/>
          </a:ln>
        </p:spPr>
      </p:sp>
      <p:sp>
        <p:nvSpPr>
          <p:cNvPr id="3" name="AutoShape 3"/>
          <p:cNvSpPr/>
          <p:nvPr/>
        </p:nvSpPr>
        <p:spPr>
          <a:xfrm>
            <a:off x="15468992" y="-2295353"/>
            <a:ext cx="4590707" cy="4590707"/>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00" y="1562100"/>
            <a:ext cx="8115300" cy="1134670"/>
          </a:xfrm>
          <a:prstGeom prst="rect">
            <a:avLst/>
          </a:prstGeom>
        </p:spPr>
        <p:txBody>
          <a:bodyPr wrap="square" lIns="0" tIns="0" rIns="0" bIns="0" rtlCol="0" anchor="t">
            <a:spAutoFit/>
          </a:bodyPr>
          <a:lstStyle/>
          <a:p>
            <a:pPr>
              <a:lnSpc>
                <a:spcPts val="9675"/>
              </a:lnSpc>
            </a:pPr>
            <a:r>
              <a:rPr lang="en-US" altLang="zh-CN" sz="6910" b="1" dirty="0">
                <a:solidFill>
                  <a:srgbClr val="2A4ADF"/>
                </a:solidFill>
                <a:latin typeface="Arial" panose="020B0604020202020204" pitchFamily="34" charset="0"/>
                <a:ea typeface="黑体" panose="02010609060101010101" pitchFamily="49" charset="-122"/>
                <a:cs typeface="Arial" panose="020B0604020202020204" pitchFamily="34" charset="0"/>
              </a:rPr>
              <a:t>Embedding Module</a:t>
            </a:r>
            <a:endParaRPr lang="en-US" sz="6910" b="1" dirty="0">
              <a:solidFill>
                <a:srgbClr val="2A4ADF"/>
              </a:solidFill>
              <a:latin typeface="Arial" panose="020B0604020202020204" pitchFamily="34" charset="0"/>
              <a:ea typeface="黑体" panose="02010609060101010101" pitchFamily="49" charset="-122"/>
              <a:cs typeface="Arial" panose="020B0604020202020204" pitchFamily="34" charset="0"/>
            </a:endParaRPr>
          </a:p>
        </p:txBody>
      </p:sp>
      <p:grpSp>
        <p:nvGrpSpPr>
          <p:cNvPr id="9" name="Group 9"/>
          <p:cNvGrpSpPr/>
          <p:nvPr/>
        </p:nvGrpSpPr>
        <p:grpSpPr>
          <a:xfrm>
            <a:off x="-688371" y="-99375"/>
            <a:ext cx="18976371" cy="893962"/>
            <a:chOff x="0" y="0"/>
            <a:chExt cx="25301828" cy="1191950"/>
          </a:xfrm>
        </p:grpSpPr>
        <p:grpSp>
          <p:nvGrpSpPr>
            <p:cNvPr id="10" name="Group 10"/>
            <p:cNvGrpSpPr/>
            <p:nvPr/>
          </p:nvGrpSpPr>
          <p:grpSpPr>
            <a:xfrm>
              <a:off x="0" y="0"/>
              <a:ext cx="25301828" cy="1191950"/>
              <a:chOff x="0" y="0"/>
              <a:chExt cx="4997892" cy="235447"/>
            </a:xfrm>
          </p:grpSpPr>
          <p:sp>
            <p:nvSpPr>
              <p:cNvPr id="11" name="Freeform 11"/>
              <p:cNvSpPr/>
              <p:nvPr/>
            </p:nvSpPr>
            <p:spPr>
              <a:xfrm>
                <a:off x="0" y="0"/>
                <a:ext cx="4997892" cy="235447"/>
              </a:xfrm>
              <a:custGeom>
                <a:avLst/>
                <a:gdLst/>
                <a:ahLst/>
                <a:cxnLst/>
                <a:rect l="l" t="t" r="r" b="b"/>
                <a:pathLst>
                  <a:path w="4997892" h="235447">
                    <a:moveTo>
                      <a:pt x="0" y="0"/>
                    </a:moveTo>
                    <a:lnTo>
                      <a:pt x="4997892" y="0"/>
                    </a:lnTo>
                    <a:lnTo>
                      <a:pt x="4997892" y="235447"/>
                    </a:lnTo>
                    <a:lnTo>
                      <a:pt x="0" y="235447"/>
                    </a:lnTo>
                    <a:close/>
                  </a:path>
                </a:pathLst>
              </a:custGeom>
              <a:solidFill>
                <a:srgbClr val="2A4ADF"/>
              </a:solidFill>
            </p:spPr>
          </p:sp>
          <p:sp>
            <p:nvSpPr>
              <p:cNvPr id="12" name="TextBox 12"/>
              <p:cNvSpPr txBox="1"/>
              <p:nvPr/>
            </p:nvSpPr>
            <p:spPr>
              <a:xfrm>
                <a:off x="0" y="-47625"/>
                <a:ext cx="4997892" cy="283072"/>
              </a:xfrm>
              <a:prstGeom prst="rect">
                <a:avLst/>
              </a:prstGeom>
            </p:spPr>
            <p:txBody>
              <a:bodyPr lIns="50800" tIns="50800" rIns="50800" bIns="50800" rtlCol="0" anchor="ctr"/>
              <a:lstStyle/>
              <a:p>
                <a:pPr algn="ctr">
                  <a:lnSpc>
                    <a:spcPts val="3640"/>
                  </a:lnSpc>
                </a:pPr>
                <a:endParaRPr b="1">
                  <a:latin typeface="Arial" panose="020B0604020202020204" pitchFamily="34" charset="0"/>
                  <a:ea typeface="黑体" panose="02010609060101010101" pitchFamily="49" charset="-122"/>
                  <a:cs typeface="Arial" panose="020B0604020202020204" pitchFamily="34" charset="0"/>
                </a:endParaRPr>
              </a:p>
            </p:txBody>
          </p:sp>
        </p:grpSp>
        <p:sp>
          <p:nvSpPr>
            <p:cNvPr id="13" name="Freeform 13"/>
            <p:cNvSpPr/>
            <p:nvPr/>
          </p:nvSpPr>
          <p:spPr>
            <a:xfrm rot="-10800000">
              <a:off x="24156432" y="24470"/>
              <a:ext cx="1145396" cy="1143010"/>
            </a:xfrm>
            <a:custGeom>
              <a:avLst/>
              <a:gdLst/>
              <a:ahLst/>
              <a:cxnLst/>
              <a:rect l="l" t="t" r="r" b="b"/>
              <a:pathLst>
                <a:path w="1145396" h="1143010">
                  <a:moveTo>
                    <a:pt x="0" y="0"/>
                  </a:moveTo>
                  <a:lnTo>
                    <a:pt x="1145396" y="0"/>
                  </a:lnTo>
                  <a:lnTo>
                    <a:pt x="1145396" y="1143010"/>
                  </a:lnTo>
                  <a:lnTo>
                    <a:pt x="0" y="1143010"/>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24452889" y="132500"/>
              <a:ext cx="848939" cy="847170"/>
            </a:xfrm>
            <a:custGeom>
              <a:avLst/>
              <a:gdLst/>
              <a:ahLst/>
              <a:cxnLst/>
              <a:rect l="l" t="t" r="r" b="b"/>
              <a:pathLst>
                <a:path w="848939" h="847170">
                  <a:moveTo>
                    <a:pt x="0" y="0"/>
                  </a:moveTo>
                  <a:lnTo>
                    <a:pt x="848939" y="0"/>
                  </a:lnTo>
                  <a:lnTo>
                    <a:pt x="848939" y="847171"/>
                  </a:lnTo>
                  <a:lnTo>
                    <a:pt x="0" y="8471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6" name="Group 16"/>
          <p:cNvGrpSpPr/>
          <p:nvPr/>
        </p:nvGrpSpPr>
        <p:grpSpPr>
          <a:xfrm>
            <a:off x="17145000" y="3028652"/>
            <a:ext cx="114300" cy="5773289"/>
            <a:chOff x="0" y="0"/>
            <a:chExt cx="152400" cy="7697719"/>
          </a:xfrm>
        </p:grpSpPr>
        <p:sp>
          <p:nvSpPr>
            <p:cNvPr id="17" name="AutoShape 17"/>
            <p:cNvSpPr/>
            <p:nvPr/>
          </p:nvSpPr>
          <p:spPr>
            <a:xfrm flipH="1">
              <a:off x="50800" y="1134998"/>
              <a:ext cx="50800" cy="5713940"/>
            </a:xfrm>
            <a:prstGeom prst="line">
              <a:avLst/>
            </a:prstGeom>
            <a:ln w="101600" cap="rnd">
              <a:solidFill>
                <a:srgbClr val="2A4ADF"/>
              </a:solidFill>
              <a:prstDash val="solid"/>
              <a:headEnd type="none" w="sm" len="sm"/>
              <a:tailEnd type="none" w="sm" len="sm"/>
            </a:ln>
          </p:spPr>
        </p:sp>
        <p:sp>
          <p:nvSpPr>
            <p:cNvPr id="18" name="AutoShape 18"/>
            <p:cNvSpPr/>
            <p:nvPr/>
          </p:nvSpPr>
          <p:spPr>
            <a:xfrm flipH="1">
              <a:off x="50800" y="7277507"/>
              <a:ext cx="0" cy="420212"/>
            </a:xfrm>
            <a:prstGeom prst="line">
              <a:avLst/>
            </a:prstGeom>
            <a:ln w="101600" cap="rnd">
              <a:solidFill>
                <a:srgbClr val="2A4ADF"/>
              </a:solidFill>
              <a:prstDash val="solid"/>
              <a:headEnd type="none" w="sm" len="sm"/>
              <a:tailEnd type="none" w="sm" len="sm"/>
            </a:ln>
          </p:spPr>
        </p:sp>
        <p:sp>
          <p:nvSpPr>
            <p:cNvPr id="19" name="AutoShape 19"/>
            <p:cNvSpPr/>
            <p:nvPr/>
          </p:nvSpPr>
          <p:spPr>
            <a:xfrm>
              <a:off x="50800" y="6990205"/>
              <a:ext cx="0" cy="181321"/>
            </a:xfrm>
            <a:prstGeom prst="line">
              <a:avLst/>
            </a:prstGeom>
            <a:ln w="101600" cap="rnd">
              <a:solidFill>
                <a:srgbClr val="2A4ADF"/>
              </a:solidFill>
              <a:prstDash val="solid"/>
              <a:headEnd type="none" w="sm" len="sm"/>
              <a:tailEnd type="none" w="sm" len="sm"/>
            </a:ln>
          </p:spPr>
        </p:sp>
        <p:sp>
          <p:nvSpPr>
            <p:cNvPr id="20" name="AutoShape 20"/>
            <p:cNvSpPr/>
            <p:nvPr/>
          </p:nvSpPr>
          <p:spPr>
            <a:xfrm>
              <a:off x="101600" y="821208"/>
              <a:ext cx="0" cy="181756"/>
            </a:xfrm>
            <a:prstGeom prst="line">
              <a:avLst/>
            </a:prstGeom>
            <a:ln w="101600" cap="rnd">
              <a:solidFill>
                <a:srgbClr val="2A4ADF"/>
              </a:solidFill>
              <a:prstDash val="solid"/>
              <a:headEnd type="none" w="sm" len="sm"/>
              <a:tailEnd type="none" w="sm" len="sm"/>
            </a:ln>
          </p:spPr>
        </p:sp>
        <p:sp>
          <p:nvSpPr>
            <p:cNvPr id="21" name="AutoShape 21"/>
            <p:cNvSpPr/>
            <p:nvPr/>
          </p:nvSpPr>
          <p:spPr>
            <a:xfrm>
              <a:off x="101600" y="529832"/>
              <a:ext cx="0" cy="181756"/>
            </a:xfrm>
            <a:prstGeom prst="line">
              <a:avLst/>
            </a:prstGeom>
            <a:ln w="101600" cap="rnd">
              <a:solidFill>
                <a:srgbClr val="2A4ADF"/>
              </a:solidFill>
              <a:prstDash val="solid"/>
              <a:headEnd type="none" w="sm" len="sm"/>
              <a:tailEnd type="none" w="sm" len="sm"/>
            </a:ln>
          </p:spPr>
        </p:sp>
        <p:sp>
          <p:nvSpPr>
            <p:cNvPr id="22" name="AutoShape 22"/>
            <p:cNvSpPr/>
            <p:nvPr/>
          </p:nvSpPr>
          <p:spPr>
            <a:xfrm flipH="1">
              <a:off x="101600" y="0"/>
              <a:ext cx="0" cy="420212"/>
            </a:xfrm>
            <a:prstGeom prst="line">
              <a:avLst/>
            </a:prstGeom>
            <a:ln w="101600" cap="rnd">
              <a:solidFill>
                <a:srgbClr val="2A4ADF"/>
              </a:solidFill>
              <a:prstDash val="solid"/>
              <a:headEnd type="none" w="sm" len="sm"/>
              <a:tailEnd type="none" w="sm" len="sm"/>
            </a:ln>
          </p:spPr>
        </p:sp>
      </p:grpSp>
      <p:sp>
        <p:nvSpPr>
          <p:cNvPr id="5" name="平行四边形 4">
            <a:extLst>
              <a:ext uri="{FF2B5EF4-FFF2-40B4-BE49-F238E27FC236}">
                <a16:creationId xmlns:a16="http://schemas.microsoft.com/office/drawing/2014/main" id="{FB93300C-D430-4B1A-BC41-B975CCD783BD}"/>
              </a:ext>
            </a:extLst>
          </p:cNvPr>
          <p:cNvSpPr/>
          <p:nvPr/>
        </p:nvSpPr>
        <p:spPr>
          <a:xfrm>
            <a:off x="11658600" y="5785684"/>
            <a:ext cx="4710103" cy="3148135"/>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Embedded Chunks</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43" name="矩形: 圆角 42">
            <a:extLst>
              <a:ext uri="{FF2B5EF4-FFF2-40B4-BE49-F238E27FC236}">
                <a16:creationId xmlns:a16="http://schemas.microsoft.com/office/drawing/2014/main" id="{0AF9DF75-F15A-4559-99CB-878FE714BEFC}"/>
              </a:ext>
            </a:extLst>
          </p:cNvPr>
          <p:cNvSpPr/>
          <p:nvPr/>
        </p:nvSpPr>
        <p:spPr>
          <a:xfrm>
            <a:off x="6001699" y="6140448"/>
            <a:ext cx="4414840" cy="2438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Embedding Module</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sp>
        <p:nvSpPr>
          <p:cNvPr id="35" name="矩形: 圆角 34">
            <a:extLst>
              <a:ext uri="{FF2B5EF4-FFF2-40B4-BE49-F238E27FC236}">
                <a16:creationId xmlns:a16="http://schemas.microsoft.com/office/drawing/2014/main" id="{FAF6A2A3-0446-4AEE-A8ED-4994F801408C}"/>
              </a:ext>
            </a:extLst>
          </p:cNvPr>
          <p:cNvSpPr/>
          <p:nvPr/>
        </p:nvSpPr>
        <p:spPr>
          <a:xfrm>
            <a:off x="1364183" y="6148068"/>
            <a:ext cx="2820212" cy="24386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Chunks</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39" name="直接箭头连接符 38">
            <a:extLst>
              <a:ext uri="{FF2B5EF4-FFF2-40B4-BE49-F238E27FC236}">
                <a16:creationId xmlns:a16="http://schemas.microsoft.com/office/drawing/2014/main" id="{5751DA69-97A6-4DD6-97FE-A24AE73E5D5A}"/>
              </a:ext>
            </a:extLst>
          </p:cNvPr>
          <p:cNvCxnSpPr>
            <a:cxnSpLocks/>
            <a:stCxn id="35" idx="3"/>
            <a:endCxn id="43" idx="1"/>
          </p:cNvCxnSpPr>
          <p:nvPr/>
        </p:nvCxnSpPr>
        <p:spPr>
          <a:xfrm flipV="1">
            <a:off x="4184395" y="7359753"/>
            <a:ext cx="1817304" cy="7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矩形: 圆角 51">
            <a:extLst>
              <a:ext uri="{FF2B5EF4-FFF2-40B4-BE49-F238E27FC236}">
                <a16:creationId xmlns:a16="http://schemas.microsoft.com/office/drawing/2014/main" id="{131B6E70-66F9-4631-A40B-4D17C6317E6D}"/>
              </a:ext>
            </a:extLst>
          </p:cNvPr>
          <p:cNvSpPr/>
          <p:nvPr/>
        </p:nvSpPr>
        <p:spPr>
          <a:xfrm>
            <a:off x="6656546" y="3090763"/>
            <a:ext cx="3105146" cy="1488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User Query</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cxnSp>
        <p:nvCxnSpPr>
          <p:cNvPr id="53" name="直接箭头连接符 52">
            <a:extLst>
              <a:ext uri="{FF2B5EF4-FFF2-40B4-BE49-F238E27FC236}">
                <a16:creationId xmlns:a16="http://schemas.microsoft.com/office/drawing/2014/main" id="{70963019-9F38-4644-B577-745D992F9C76}"/>
              </a:ext>
            </a:extLst>
          </p:cNvPr>
          <p:cNvCxnSpPr>
            <a:cxnSpLocks/>
            <a:stCxn id="43" idx="3"/>
            <a:endCxn id="5" idx="5"/>
          </p:cNvCxnSpPr>
          <p:nvPr/>
        </p:nvCxnSpPr>
        <p:spPr>
          <a:xfrm flipV="1">
            <a:off x="10416539" y="7359752"/>
            <a:ext cx="163557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61945DC1-0398-4591-83F2-D8D79CEDD84B}"/>
              </a:ext>
            </a:extLst>
          </p:cNvPr>
          <p:cNvCxnSpPr>
            <a:cxnSpLocks/>
            <a:stCxn id="52" idx="2"/>
            <a:endCxn id="43" idx="0"/>
          </p:cNvCxnSpPr>
          <p:nvPr/>
        </p:nvCxnSpPr>
        <p:spPr>
          <a:xfrm>
            <a:off x="8209119" y="4579637"/>
            <a:ext cx="0" cy="15608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7" name="对话气泡: 椭圆形 76">
            <a:extLst>
              <a:ext uri="{FF2B5EF4-FFF2-40B4-BE49-F238E27FC236}">
                <a16:creationId xmlns:a16="http://schemas.microsoft.com/office/drawing/2014/main" id="{4D39B746-2C14-4D66-BD6F-AF2BD234F4C9}"/>
              </a:ext>
            </a:extLst>
          </p:cNvPr>
          <p:cNvSpPr/>
          <p:nvPr/>
        </p:nvSpPr>
        <p:spPr>
          <a:xfrm>
            <a:off x="10811631" y="2551543"/>
            <a:ext cx="5359630" cy="2458664"/>
          </a:xfrm>
          <a:prstGeom prst="wedgeEllipseCallout">
            <a:avLst>
              <a:gd name="adj1" fmla="val -65535"/>
              <a:gd name="adj2" fmla="val 108171"/>
            </a:avLst>
          </a:prstGeom>
          <a:solidFill>
            <a:schemeClr val="bg1"/>
          </a:solidFill>
          <a:ln w="76200">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200" b="1" dirty="0">
                <a:solidFill>
                  <a:schemeClr val="tx1"/>
                </a:solidFill>
                <a:latin typeface="Arial" panose="020B0604020202020204" pitchFamily="34" charset="0"/>
                <a:ea typeface="黑体" panose="02010609060101010101" pitchFamily="49" charset="-122"/>
                <a:cs typeface="Arial" panose="020B0604020202020204" pitchFamily="34" charset="0"/>
              </a:rPr>
              <a:t>BGE-M3 Model</a:t>
            </a:r>
            <a:endParaRPr lang="zh-CN" altLang="en-US" sz="32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583957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NiMmJjMGUyMDNhMGI0MjllZTc4OTE3ODRjOTBjMW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84.45,&quot;left&quot;:527.8,&quot;top&quot;:178.15,&quot;width&quot;:640.1}"/>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84.45,&quot;left&quot;:527.8,&quot;top&quot;:178.15,&quot;width&quot;:640.1}"/>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84.45,&quot;left&quot;:527.8,&quot;top&quot;:178.15,&quot;width&quot;:640.1}"/>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84.45,&quot;left&quot;:527.8,&quot;top&quot;:178.15,&quot;width&quot;:640.1}"/>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84.45,&quot;left&quot;:527.8,&quot;top&quot;:178.15,&quot;width&quot;:640.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531</Words>
  <Application>Microsoft Office PowerPoint</Application>
  <PresentationFormat>自定义</PresentationFormat>
  <Paragraphs>97</Paragraphs>
  <Slides>21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黑体</vt:lpstr>
      <vt:lpstr>等线</vt:lpstr>
      <vt:lpstr>Calibri</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蓝白简约风毕业论文答辩PPT模板</dc:title>
  <dc:creator>唐玉婵</dc:creator>
  <cp:lastModifiedBy>Down Fallen</cp:lastModifiedBy>
  <cp:revision>61</cp:revision>
  <dcterms:created xsi:type="dcterms:W3CDTF">2006-08-16T00:00:00Z</dcterms:created>
  <dcterms:modified xsi:type="dcterms:W3CDTF">2024-06-14T08:24:41Z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E5BCA27124EE42A9A93969AB0FE21C55_12</vt:lpwstr>
  </property>
  <property fmtid="{D5CDD505-2E9C-101B-9397-08002B2CF9AE}" pid="3" name="KSOProductBuildVer">
    <vt:lpwstr>2052-12.1.0.16250</vt:lpwstr>
  </property>
</Properties>
</file>