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59" r:id="rId5"/>
    <p:sldId id="260"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queror" initials="C" lastIdx="1" clrIdx="0">
    <p:extLst>
      <p:ext uri="{19B8F6BF-5375-455C-9EA6-DF929625EA0E}">
        <p15:presenceInfo xmlns:p15="http://schemas.microsoft.com/office/powerpoint/2012/main" userId="Conquer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77"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0-16T08:08:50.990" idx="1">
    <p:pos x="7049" y="3308"/>
    <p:text>为什么</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7B3BA-228D-42B1-87AE-A36435AB8BE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D3F8181-053A-49DE-856F-5AA52EC265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F09360E-C5B5-496C-8EF5-A8075EE38B69}"/>
              </a:ext>
            </a:extLst>
          </p:cNvPr>
          <p:cNvSpPr>
            <a:spLocks noGrp="1"/>
          </p:cNvSpPr>
          <p:nvPr>
            <p:ph type="dt" sz="half" idx="10"/>
          </p:nvPr>
        </p:nvSpPr>
        <p:spPr/>
        <p:txBody>
          <a:bodyPr/>
          <a:lstStyle/>
          <a:p>
            <a:fld id="{7A010570-BB19-4018-A7B2-EDCBEA302EB0}"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58DC679A-BC15-4669-A634-618C708857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25EC50-C654-4E7A-A756-C0A3BA42C887}"/>
              </a:ext>
            </a:extLst>
          </p:cNvPr>
          <p:cNvSpPr>
            <a:spLocks noGrp="1"/>
          </p:cNvSpPr>
          <p:nvPr>
            <p:ph type="sldNum" sz="quarter" idx="12"/>
          </p:nvPr>
        </p:nvSpPr>
        <p:spPr/>
        <p:txBody>
          <a:bodyPr/>
          <a:lstStyle/>
          <a:p>
            <a:fld id="{95173732-58C6-4341-BADF-80A8A98D53D2}" type="slidenum">
              <a:rPr lang="zh-CN" altLang="en-US" smtClean="0"/>
              <a:t>‹#›</a:t>
            </a:fld>
            <a:endParaRPr lang="zh-CN" altLang="en-US"/>
          </a:p>
        </p:txBody>
      </p:sp>
    </p:spTree>
    <p:extLst>
      <p:ext uri="{BB962C8B-B14F-4D97-AF65-F5344CB8AC3E}">
        <p14:creationId xmlns:p14="http://schemas.microsoft.com/office/powerpoint/2010/main" val="334173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59C5B-48D9-439D-BEFA-6CE2AACC3AF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B322F63-F36D-41F1-BA0D-326CEFA5A05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E6E2D3-3199-42F3-A040-1A9C3907A799}"/>
              </a:ext>
            </a:extLst>
          </p:cNvPr>
          <p:cNvSpPr>
            <a:spLocks noGrp="1"/>
          </p:cNvSpPr>
          <p:nvPr>
            <p:ph type="dt" sz="half" idx="10"/>
          </p:nvPr>
        </p:nvSpPr>
        <p:spPr/>
        <p:txBody>
          <a:bodyPr/>
          <a:lstStyle/>
          <a:p>
            <a:fld id="{7A010570-BB19-4018-A7B2-EDCBEA302EB0}"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E3FD2F63-5AC9-4611-94E4-1AC0BF21D4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7794F6-7733-4329-AA2F-F1202C438E48}"/>
              </a:ext>
            </a:extLst>
          </p:cNvPr>
          <p:cNvSpPr>
            <a:spLocks noGrp="1"/>
          </p:cNvSpPr>
          <p:nvPr>
            <p:ph type="sldNum" sz="quarter" idx="12"/>
          </p:nvPr>
        </p:nvSpPr>
        <p:spPr/>
        <p:txBody>
          <a:bodyPr/>
          <a:lstStyle/>
          <a:p>
            <a:fld id="{95173732-58C6-4341-BADF-80A8A98D53D2}" type="slidenum">
              <a:rPr lang="zh-CN" altLang="en-US" smtClean="0"/>
              <a:t>‹#›</a:t>
            </a:fld>
            <a:endParaRPr lang="zh-CN" altLang="en-US"/>
          </a:p>
        </p:txBody>
      </p:sp>
    </p:spTree>
    <p:extLst>
      <p:ext uri="{BB962C8B-B14F-4D97-AF65-F5344CB8AC3E}">
        <p14:creationId xmlns:p14="http://schemas.microsoft.com/office/powerpoint/2010/main" val="3171560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31ECB29-C211-4A96-A9A0-E61246FBECB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B68AC95-001B-4E71-B47E-6CDFE785FF7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F176C9-EFB1-4478-843B-BCFDEC121728}"/>
              </a:ext>
            </a:extLst>
          </p:cNvPr>
          <p:cNvSpPr>
            <a:spLocks noGrp="1"/>
          </p:cNvSpPr>
          <p:nvPr>
            <p:ph type="dt" sz="half" idx="10"/>
          </p:nvPr>
        </p:nvSpPr>
        <p:spPr/>
        <p:txBody>
          <a:bodyPr/>
          <a:lstStyle/>
          <a:p>
            <a:fld id="{7A010570-BB19-4018-A7B2-EDCBEA302EB0}"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A232F7E9-2DE5-4880-AC8F-E8AD487363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EFBB8E-625E-4477-AF26-9B4DDFE891D5}"/>
              </a:ext>
            </a:extLst>
          </p:cNvPr>
          <p:cNvSpPr>
            <a:spLocks noGrp="1"/>
          </p:cNvSpPr>
          <p:nvPr>
            <p:ph type="sldNum" sz="quarter" idx="12"/>
          </p:nvPr>
        </p:nvSpPr>
        <p:spPr/>
        <p:txBody>
          <a:bodyPr/>
          <a:lstStyle/>
          <a:p>
            <a:fld id="{95173732-58C6-4341-BADF-80A8A98D53D2}" type="slidenum">
              <a:rPr lang="zh-CN" altLang="en-US" smtClean="0"/>
              <a:t>‹#›</a:t>
            </a:fld>
            <a:endParaRPr lang="zh-CN" altLang="en-US"/>
          </a:p>
        </p:txBody>
      </p:sp>
    </p:spTree>
    <p:extLst>
      <p:ext uri="{BB962C8B-B14F-4D97-AF65-F5344CB8AC3E}">
        <p14:creationId xmlns:p14="http://schemas.microsoft.com/office/powerpoint/2010/main" val="209219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1876B-B79A-4862-8A3E-A12696A153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101E107-F698-459B-9B9B-EE3D530E0D5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5120C7-0AFB-4205-9EC5-CFEE5079608D}"/>
              </a:ext>
            </a:extLst>
          </p:cNvPr>
          <p:cNvSpPr>
            <a:spLocks noGrp="1"/>
          </p:cNvSpPr>
          <p:nvPr>
            <p:ph type="dt" sz="half" idx="10"/>
          </p:nvPr>
        </p:nvSpPr>
        <p:spPr/>
        <p:txBody>
          <a:bodyPr/>
          <a:lstStyle/>
          <a:p>
            <a:fld id="{7A010570-BB19-4018-A7B2-EDCBEA302EB0}"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5BCD555A-0000-475D-A9EC-B732D155B3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08DB5B-E8FF-44F0-B822-2861C42E4360}"/>
              </a:ext>
            </a:extLst>
          </p:cNvPr>
          <p:cNvSpPr>
            <a:spLocks noGrp="1"/>
          </p:cNvSpPr>
          <p:nvPr>
            <p:ph type="sldNum" sz="quarter" idx="12"/>
          </p:nvPr>
        </p:nvSpPr>
        <p:spPr/>
        <p:txBody>
          <a:bodyPr/>
          <a:lstStyle/>
          <a:p>
            <a:fld id="{95173732-58C6-4341-BADF-80A8A98D53D2}" type="slidenum">
              <a:rPr lang="zh-CN" altLang="en-US" smtClean="0"/>
              <a:t>‹#›</a:t>
            </a:fld>
            <a:endParaRPr lang="zh-CN" altLang="en-US"/>
          </a:p>
        </p:txBody>
      </p:sp>
    </p:spTree>
    <p:extLst>
      <p:ext uri="{BB962C8B-B14F-4D97-AF65-F5344CB8AC3E}">
        <p14:creationId xmlns:p14="http://schemas.microsoft.com/office/powerpoint/2010/main" val="2472792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57E1D-0766-4787-8D97-DE0F03A0283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B19DE7-9FC8-4657-9F0A-970FAF32FC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FCC672-274F-4982-ACC3-AFA0C4E096A6}"/>
              </a:ext>
            </a:extLst>
          </p:cNvPr>
          <p:cNvSpPr>
            <a:spLocks noGrp="1"/>
          </p:cNvSpPr>
          <p:nvPr>
            <p:ph type="dt" sz="half" idx="10"/>
          </p:nvPr>
        </p:nvSpPr>
        <p:spPr/>
        <p:txBody>
          <a:bodyPr/>
          <a:lstStyle/>
          <a:p>
            <a:fld id="{7A010570-BB19-4018-A7B2-EDCBEA302EB0}"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AEB03300-E431-43CE-A119-FE0A7E9415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447EE5-CB21-42F6-B6F0-2981AC7F0935}"/>
              </a:ext>
            </a:extLst>
          </p:cNvPr>
          <p:cNvSpPr>
            <a:spLocks noGrp="1"/>
          </p:cNvSpPr>
          <p:nvPr>
            <p:ph type="sldNum" sz="quarter" idx="12"/>
          </p:nvPr>
        </p:nvSpPr>
        <p:spPr/>
        <p:txBody>
          <a:bodyPr/>
          <a:lstStyle/>
          <a:p>
            <a:fld id="{95173732-58C6-4341-BADF-80A8A98D53D2}" type="slidenum">
              <a:rPr lang="zh-CN" altLang="en-US" smtClean="0"/>
              <a:t>‹#›</a:t>
            </a:fld>
            <a:endParaRPr lang="zh-CN" altLang="en-US"/>
          </a:p>
        </p:txBody>
      </p:sp>
    </p:spTree>
    <p:extLst>
      <p:ext uri="{BB962C8B-B14F-4D97-AF65-F5344CB8AC3E}">
        <p14:creationId xmlns:p14="http://schemas.microsoft.com/office/powerpoint/2010/main" val="367423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A73AD-6E83-4F21-9728-19B1DBCAA6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70861C-4252-42D2-B4F3-0B1601CBD9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516FDFF-0FF3-4715-AC88-1F93C29A5FE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0C7F4D0-78A8-454A-9766-E20F1E8E5B02}"/>
              </a:ext>
            </a:extLst>
          </p:cNvPr>
          <p:cNvSpPr>
            <a:spLocks noGrp="1"/>
          </p:cNvSpPr>
          <p:nvPr>
            <p:ph type="dt" sz="half" idx="10"/>
          </p:nvPr>
        </p:nvSpPr>
        <p:spPr/>
        <p:txBody>
          <a:bodyPr/>
          <a:lstStyle/>
          <a:p>
            <a:fld id="{7A010570-BB19-4018-A7B2-EDCBEA302EB0}"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EC0E8CD3-B17B-47A7-984D-13454F299D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34BE601-909D-435D-A970-4FA38EADB3A6}"/>
              </a:ext>
            </a:extLst>
          </p:cNvPr>
          <p:cNvSpPr>
            <a:spLocks noGrp="1"/>
          </p:cNvSpPr>
          <p:nvPr>
            <p:ph type="sldNum" sz="quarter" idx="12"/>
          </p:nvPr>
        </p:nvSpPr>
        <p:spPr/>
        <p:txBody>
          <a:bodyPr/>
          <a:lstStyle/>
          <a:p>
            <a:fld id="{95173732-58C6-4341-BADF-80A8A98D53D2}" type="slidenum">
              <a:rPr lang="zh-CN" altLang="en-US" smtClean="0"/>
              <a:t>‹#›</a:t>
            </a:fld>
            <a:endParaRPr lang="zh-CN" altLang="en-US"/>
          </a:p>
        </p:txBody>
      </p:sp>
    </p:spTree>
    <p:extLst>
      <p:ext uri="{BB962C8B-B14F-4D97-AF65-F5344CB8AC3E}">
        <p14:creationId xmlns:p14="http://schemas.microsoft.com/office/powerpoint/2010/main" val="417746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CF18C-A494-4F75-A9C4-F4193184FC6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D8DAE2F-0528-4A34-AA37-C1B4F38B8C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15FA25D-6FE2-4B11-BF56-0DE475DA512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9C105A3-6BD0-42A0-84CF-89A63CA9B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8707392-2641-4CD2-8FBA-15B6A3FBAF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C844504-6E20-43B0-9591-BD9F27E799A2}"/>
              </a:ext>
            </a:extLst>
          </p:cNvPr>
          <p:cNvSpPr>
            <a:spLocks noGrp="1"/>
          </p:cNvSpPr>
          <p:nvPr>
            <p:ph type="dt" sz="half" idx="10"/>
          </p:nvPr>
        </p:nvSpPr>
        <p:spPr/>
        <p:txBody>
          <a:bodyPr/>
          <a:lstStyle/>
          <a:p>
            <a:fld id="{7A010570-BB19-4018-A7B2-EDCBEA302EB0}" type="datetimeFigureOut">
              <a:rPr lang="zh-CN" altLang="en-US" smtClean="0"/>
              <a:t>2019/10/16</a:t>
            </a:fld>
            <a:endParaRPr lang="zh-CN" altLang="en-US"/>
          </a:p>
        </p:txBody>
      </p:sp>
      <p:sp>
        <p:nvSpPr>
          <p:cNvPr id="8" name="页脚占位符 7">
            <a:extLst>
              <a:ext uri="{FF2B5EF4-FFF2-40B4-BE49-F238E27FC236}">
                <a16:creationId xmlns:a16="http://schemas.microsoft.com/office/drawing/2014/main" id="{A7FFB592-8957-4C47-A054-7E0BF098B03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A924002-70D4-4502-9495-BC0DB6C2FD19}"/>
              </a:ext>
            </a:extLst>
          </p:cNvPr>
          <p:cNvSpPr>
            <a:spLocks noGrp="1"/>
          </p:cNvSpPr>
          <p:nvPr>
            <p:ph type="sldNum" sz="quarter" idx="12"/>
          </p:nvPr>
        </p:nvSpPr>
        <p:spPr/>
        <p:txBody>
          <a:bodyPr/>
          <a:lstStyle/>
          <a:p>
            <a:fld id="{95173732-58C6-4341-BADF-80A8A98D53D2}" type="slidenum">
              <a:rPr lang="zh-CN" altLang="en-US" smtClean="0"/>
              <a:t>‹#›</a:t>
            </a:fld>
            <a:endParaRPr lang="zh-CN" altLang="en-US"/>
          </a:p>
        </p:txBody>
      </p:sp>
    </p:spTree>
    <p:extLst>
      <p:ext uri="{BB962C8B-B14F-4D97-AF65-F5344CB8AC3E}">
        <p14:creationId xmlns:p14="http://schemas.microsoft.com/office/powerpoint/2010/main" val="3143930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0D25A1-B9D9-47F3-B89E-EB99E3E4ABB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D53979E-217F-471E-B5BF-96E31FD4BEBB}"/>
              </a:ext>
            </a:extLst>
          </p:cNvPr>
          <p:cNvSpPr>
            <a:spLocks noGrp="1"/>
          </p:cNvSpPr>
          <p:nvPr>
            <p:ph type="dt" sz="half" idx="10"/>
          </p:nvPr>
        </p:nvSpPr>
        <p:spPr/>
        <p:txBody>
          <a:bodyPr/>
          <a:lstStyle/>
          <a:p>
            <a:fld id="{7A010570-BB19-4018-A7B2-EDCBEA302EB0}" type="datetimeFigureOut">
              <a:rPr lang="zh-CN" altLang="en-US" smtClean="0"/>
              <a:t>2019/10/16</a:t>
            </a:fld>
            <a:endParaRPr lang="zh-CN" altLang="en-US"/>
          </a:p>
        </p:txBody>
      </p:sp>
      <p:sp>
        <p:nvSpPr>
          <p:cNvPr id="4" name="页脚占位符 3">
            <a:extLst>
              <a:ext uri="{FF2B5EF4-FFF2-40B4-BE49-F238E27FC236}">
                <a16:creationId xmlns:a16="http://schemas.microsoft.com/office/drawing/2014/main" id="{D285428F-BA57-4EA7-A9A8-F3F216FDCAF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55446C8-77DB-45F1-BA2C-880E7EED81DC}"/>
              </a:ext>
            </a:extLst>
          </p:cNvPr>
          <p:cNvSpPr>
            <a:spLocks noGrp="1"/>
          </p:cNvSpPr>
          <p:nvPr>
            <p:ph type="sldNum" sz="quarter" idx="12"/>
          </p:nvPr>
        </p:nvSpPr>
        <p:spPr/>
        <p:txBody>
          <a:bodyPr/>
          <a:lstStyle/>
          <a:p>
            <a:fld id="{95173732-58C6-4341-BADF-80A8A98D53D2}" type="slidenum">
              <a:rPr lang="zh-CN" altLang="en-US" smtClean="0"/>
              <a:t>‹#›</a:t>
            </a:fld>
            <a:endParaRPr lang="zh-CN" altLang="en-US"/>
          </a:p>
        </p:txBody>
      </p:sp>
    </p:spTree>
    <p:extLst>
      <p:ext uri="{BB962C8B-B14F-4D97-AF65-F5344CB8AC3E}">
        <p14:creationId xmlns:p14="http://schemas.microsoft.com/office/powerpoint/2010/main" val="3236367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7AC340E-AFCA-47EA-AE2C-87BBB23B9E3D}"/>
              </a:ext>
            </a:extLst>
          </p:cNvPr>
          <p:cNvSpPr>
            <a:spLocks noGrp="1"/>
          </p:cNvSpPr>
          <p:nvPr>
            <p:ph type="dt" sz="half" idx="10"/>
          </p:nvPr>
        </p:nvSpPr>
        <p:spPr/>
        <p:txBody>
          <a:bodyPr/>
          <a:lstStyle/>
          <a:p>
            <a:fld id="{7A010570-BB19-4018-A7B2-EDCBEA302EB0}" type="datetimeFigureOut">
              <a:rPr lang="zh-CN" altLang="en-US" smtClean="0"/>
              <a:t>2019/10/16</a:t>
            </a:fld>
            <a:endParaRPr lang="zh-CN" altLang="en-US"/>
          </a:p>
        </p:txBody>
      </p:sp>
      <p:sp>
        <p:nvSpPr>
          <p:cNvPr id="3" name="页脚占位符 2">
            <a:extLst>
              <a:ext uri="{FF2B5EF4-FFF2-40B4-BE49-F238E27FC236}">
                <a16:creationId xmlns:a16="http://schemas.microsoft.com/office/drawing/2014/main" id="{341353E8-CFBE-4156-A622-F7A36678D22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C005F1-346D-4B73-96C8-1D29070CAFF9}"/>
              </a:ext>
            </a:extLst>
          </p:cNvPr>
          <p:cNvSpPr>
            <a:spLocks noGrp="1"/>
          </p:cNvSpPr>
          <p:nvPr>
            <p:ph type="sldNum" sz="quarter" idx="12"/>
          </p:nvPr>
        </p:nvSpPr>
        <p:spPr/>
        <p:txBody>
          <a:bodyPr/>
          <a:lstStyle/>
          <a:p>
            <a:fld id="{95173732-58C6-4341-BADF-80A8A98D53D2}" type="slidenum">
              <a:rPr lang="zh-CN" altLang="en-US" smtClean="0"/>
              <a:t>‹#›</a:t>
            </a:fld>
            <a:endParaRPr lang="zh-CN" altLang="en-US"/>
          </a:p>
        </p:txBody>
      </p:sp>
    </p:spTree>
    <p:extLst>
      <p:ext uri="{BB962C8B-B14F-4D97-AF65-F5344CB8AC3E}">
        <p14:creationId xmlns:p14="http://schemas.microsoft.com/office/powerpoint/2010/main" val="61429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1DC4E-0F62-4CB4-9C87-73034B3D57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2A8CCC0-7192-4F4A-97F1-72B78959B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2D8B32E-3954-4847-96C2-D0EEA945F1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33E935-2659-4E78-A680-9D13F9AE02BE}"/>
              </a:ext>
            </a:extLst>
          </p:cNvPr>
          <p:cNvSpPr>
            <a:spLocks noGrp="1"/>
          </p:cNvSpPr>
          <p:nvPr>
            <p:ph type="dt" sz="half" idx="10"/>
          </p:nvPr>
        </p:nvSpPr>
        <p:spPr/>
        <p:txBody>
          <a:bodyPr/>
          <a:lstStyle/>
          <a:p>
            <a:fld id="{7A010570-BB19-4018-A7B2-EDCBEA302EB0}"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E26BD957-8728-49C6-A6EF-D35879706F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E5CEC4-287A-4FF0-AF8F-8BE6C2481688}"/>
              </a:ext>
            </a:extLst>
          </p:cNvPr>
          <p:cNvSpPr>
            <a:spLocks noGrp="1"/>
          </p:cNvSpPr>
          <p:nvPr>
            <p:ph type="sldNum" sz="quarter" idx="12"/>
          </p:nvPr>
        </p:nvSpPr>
        <p:spPr/>
        <p:txBody>
          <a:bodyPr/>
          <a:lstStyle/>
          <a:p>
            <a:fld id="{95173732-58C6-4341-BADF-80A8A98D53D2}" type="slidenum">
              <a:rPr lang="zh-CN" altLang="en-US" smtClean="0"/>
              <a:t>‹#›</a:t>
            </a:fld>
            <a:endParaRPr lang="zh-CN" altLang="en-US"/>
          </a:p>
        </p:txBody>
      </p:sp>
    </p:spTree>
    <p:extLst>
      <p:ext uri="{BB962C8B-B14F-4D97-AF65-F5344CB8AC3E}">
        <p14:creationId xmlns:p14="http://schemas.microsoft.com/office/powerpoint/2010/main" val="68679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2A948B-D663-4BC1-9866-ABCD028293D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F7367B-958E-4A90-AC86-6273EF84A4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48E162-8248-4444-A0E8-4F9B6A5180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696E1F3-A87E-4E72-90FE-D107247E096E}"/>
              </a:ext>
            </a:extLst>
          </p:cNvPr>
          <p:cNvSpPr>
            <a:spLocks noGrp="1"/>
          </p:cNvSpPr>
          <p:nvPr>
            <p:ph type="dt" sz="half" idx="10"/>
          </p:nvPr>
        </p:nvSpPr>
        <p:spPr/>
        <p:txBody>
          <a:bodyPr/>
          <a:lstStyle/>
          <a:p>
            <a:fld id="{7A010570-BB19-4018-A7B2-EDCBEA302EB0}" type="datetimeFigureOut">
              <a:rPr lang="zh-CN" altLang="en-US" smtClean="0"/>
              <a:t>2019/10/16</a:t>
            </a:fld>
            <a:endParaRPr lang="zh-CN" altLang="en-US"/>
          </a:p>
        </p:txBody>
      </p:sp>
      <p:sp>
        <p:nvSpPr>
          <p:cNvPr id="6" name="页脚占位符 5">
            <a:extLst>
              <a:ext uri="{FF2B5EF4-FFF2-40B4-BE49-F238E27FC236}">
                <a16:creationId xmlns:a16="http://schemas.microsoft.com/office/drawing/2014/main" id="{100CFAE3-7758-4C06-9CED-47CF88DEE6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226691-2886-4AA7-BAEE-1196C829FCF9}"/>
              </a:ext>
            </a:extLst>
          </p:cNvPr>
          <p:cNvSpPr>
            <a:spLocks noGrp="1"/>
          </p:cNvSpPr>
          <p:nvPr>
            <p:ph type="sldNum" sz="quarter" idx="12"/>
          </p:nvPr>
        </p:nvSpPr>
        <p:spPr/>
        <p:txBody>
          <a:bodyPr/>
          <a:lstStyle/>
          <a:p>
            <a:fld id="{95173732-58C6-4341-BADF-80A8A98D53D2}" type="slidenum">
              <a:rPr lang="zh-CN" altLang="en-US" smtClean="0"/>
              <a:t>‹#›</a:t>
            </a:fld>
            <a:endParaRPr lang="zh-CN" altLang="en-US"/>
          </a:p>
        </p:txBody>
      </p:sp>
    </p:spTree>
    <p:extLst>
      <p:ext uri="{BB962C8B-B14F-4D97-AF65-F5344CB8AC3E}">
        <p14:creationId xmlns:p14="http://schemas.microsoft.com/office/powerpoint/2010/main" val="420998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6F754E0-CFB5-4F36-92A9-B091A94EB3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73E535-A236-4DEB-8240-0B5C4D95D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7636A31-322F-417B-9E15-6AC327F36F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10570-BB19-4018-A7B2-EDCBEA302EB0}" type="datetimeFigureOut">
              <a:rPr lang="zh-CN" altLang="en-US" smtClean="0"/>
              <a:t>2019/10/16</a:t>
            </a:fld>
            <a:endParaRPr lang="zh-CN" altLang="en-US"/>
          </a:p>
        </p:txBody>
      </p:sp>
      <p:sp>
        <p:nvSpPr>
          <p:cNvPr id="5" name="页脚占位符 4">
            <a:extLst>
              <a:ext uri="{FF2B5EF4-FFF2-40B4-BE49-F238E27FC236}">
                <a16:creationId xmlns:a16="http://schemas.microsoft.com/office/drawing/2014/main" id="{F7B078C8-F8E2-4BAB-AC3A-E9BECE588E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DA66367-6534-4E62-AD9C-0428FD9965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73732-58C6-4341-BADF-80A8A98D53D2}" type="slidenum">
              <a:rPr lang="zh-CN" altLang="en-US" smtClean="0"/>
              <a:t>‹#›</a:t>
            </a:fld>
            <a:endParaRPr lang="zh-CN" altLang="en-US"/>
          </a:p>
        </p:txBody>
      </p:sp>
    </p:spTree>
    <p:extLst>
      <p:ext uri="{BB962C8B-B14F-4D97-AF65-F5344CB8AC3E}">
        <p14:creationId xmlns:p14="http://schemas.microsoft.com/office/powerpoint/2010/main" val="2218179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14">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16">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12DD19CC-E7A2-42E4-B030-604668BFB146}"/>
              </a:ext>
            </a:extLst>
          </p:cNvPr>
          <p:cNvSpPr>
            <a:spLocks noGrp="1"/>
          </p:cNvSpPr>
          <p:nvPr>
            <p:ph type="ctrTitle"/>
          </p:nvPr>
        </p:nvSpPr>
        <p:spPr>
          <a:xfrm>
            <a:off x="3045368" y="2043663"/>
            <a:ext cx="6105194" cy="2031055"/>
          </a:xfrm>
        </p:spPr>
        <p:txBody>
          <a:bodyPr>
            <a:normAutofit/>
          </a:bodyPr>
          <a:lstStyle/>
          <a:p>
            <a:r>
              <a:rPr lang="zh-CN" altLang="en-US" sz="5400" dirty="0">
                <a:solidFill>
                  <a:srgbClr val="FFFFFF"/>
                </a:solidFill>
              </a:rPr>
              <a:t>相似项发现</a:t>
            </a:r>
          </a:p>
        </p:txBody>
      </p:sp>
      <p:sp>
        <p:nvSpPr>
          <p:cNvPr id="3" name="副标题 2">
            <a:extLst>
              <a:ext uri="{FF2B5EF4-FFF2-40B4-BE49-F238E27FC236}">
                <a16:creationId xmlns:a16="http://schemas.microsoft.com/office/drawing/2014/main" id="{12073249-C356-462E-B5D1-2F04FB53FDF1}"/>
              </a:ext>
            </a:extLst>
          </p:cNvPr>
          <p:cNvSpPr>
            <a:spLocks noGrp="1"/>
          </p:cNvSpPr>
          <p:nvPr>
            <p:ph type="subTitle" idx="1"/>
          </p:nvPr>
        </p:nvSpPr>
        <p:spPr>
          <a:xfrm>
            <a:off x="3045368" y="4074718"/>
            <a:ext cx="6105194" cy="682079"/>
          </a:xfrm>
        </p:spPr>
        <p:txBody>
          <a:bodyPr>
            <a:normAutofit/>
          </a:bodyPr>
          <a:lstStyle/>
          <a:p>
            <a:endParaRPr lang="zh-CN" altLang="en-US">
              <a:solidFill>
                <a:srgbClr val="FFFFFF"/>
              </a:solidFill>
            </a:endParaRPr>
          </a:p>
        </p:txBody>
      </p:sp>
    </p:spTree>
    <p:extLst>
      <p:ext uri="{BB962C8B-B14F-4D97-AF65-F5344CB8AC3E}">
        <p14:creationId xmlns:p14="http://schemas.microsoft.com/office/powerpoint/2010/main" val="1165604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9329538-68D8-4E4F-984B-7B270C74C128}"/>
              </a:ext>
            </a:extLst>
          </p:cNvPr>
          <p:cNvSpPr>
            <a:spLocks noGrp="1"/>
          </p:cNvSpPr>
          <p:nvPr>
            <p:ph type="title"/>
          </p:nvPr>
        </p:nvSpPr>
        <p:spPr>
          <a:xfrm>
            <a:off x="1179226" y="826680"/>
            <a:ext cx="9833548" cy="1325563"/>
          </a:xfrm>
        </p:spPr>
        <p:txBody>
          <a:bodyPr>
            <a:normAutofit/>
          </a:bodyPr>
          <a:lstStyle/>
          <a:p>
            <a:pPr algn="ctr"/>
            <a:r>
              <a:rPr lang="zh-CN" altLang="en-US" sz="4000" dirty="0">
                <a:solidFill>
                  <a:srgbClr val="FFFFFF"/>
                </a:solidFill>
              </a:rPr>
              <a:t>实验目标</a:t>
            </a:r>
          </a:p>
        </p:txBody>
      </p:sp>
      <p:sp>
        <p:nvSpPr>
          <p:cNvPr id="3" name="内容占位符 2">
            <a:extLst>
              <a:ext uri="{FF2B5EF4-FFF2-40B4-BE49-F238E27FC236}">
                <a16:creationId xmlns:a16="http://schemas.microsoft.com/office/drawing/2014/main" id="{17CDDD39-75B0-4207-ACBC-9973C412D026}"/>
              </a:ext>
            </a:extLst>
          </p:cNvPr>
          <p:cNvSpPr>
            <a:spLocks noGrp="1"/>
          </p:cNvSpPr>
          <p:nvPr>
            <p:ph idx="1"/>
          </p:nvPr>
        </p:nvSpPr>
        <p:spPr>
          <a:xfrm>
            <a:off x="1179226" y="3092970"/>
            <a:ext cx="9833548" cy="2693976"/>
          </a:xfrm>
        </p:spPr>
        <p:txBody>
          <a:bodyPr>
            <a:normAutofit/>
          </a:bodyPr>
          <a:lstStyle/>
          <a:p>
            <a:pPr>
              <a:lnSpc>
                <a:spcPct val="150000"/>
              </a:lnSpc>
            </a:pPr>
            <a:r>
              <a:rPr lang="zh-CN" altLang="en-US" sz="2400" dirty="0">
                <a:solidFill>
                  <a:srgbClr val="000000"/>
                </a:solidFill>
              </a:rPr>
              <a:t>巩固课堂内容</a:t>
            </a:r>
            <a:endParaRPr lang="en-US" altLang="zh-CN" sz="2400" dirty="0">
              <a:solidFill>
                <a:srgbClr val="000000"/>
              </a:solidFill>
            </a:endParaRPr>
          </a:p>
          <a:p>
            <a:pPr>
              <a:lnSpc>
                <a:spcPct val="150000"/>
              </a:lnSpc>
            </a:pPr>
            <a:r>
              <a:rPr lang="zh-CN" altLang="en-US" sz="2400" dirty="0">
                <a:solidFill>
                  <a:srgbClr val="000000"/>
                </a:solidFill>
              </a:rPr>
              <a:t>使用现有包进行数据处理</a:t>
            </a:r>
            <a:endParaRPr lang="en-US" altLang="zh-CN" sz="2400" dirty="0">
              <a:solidFill>
                <a:srgbClr val="000000"/>
              </a:solidFill>
            </a:endParaRPr>
          </a:p>
          <a:p>
            <a:pPr>
              <a:lnSpc>
                <a:spcPct val="150000"/>
              </a:lnSpc>
            </a:pPr>
            <a:r>
              <a:rPr lang="zh-CN" altLang="en-US" sz="2400" dirty="0">
                <a:solidFill>
                  <a:srgbClr val="000000"/>
                </a:solidFill>
              </a:rPr>
              <a:t>掌握</a:t>
            </a:r>
            <a:r>
              <a:rPr lang="en-US" altLang="zh-CN" sz="2400" dirty="0">
                <a:solidFill>
                  <a:srgbClr val="000000"/>
                </a:solidFill>
              </a:rPr>
              <a:t>python</a:t>
            </a:r>
            <a:r>
              <a:rPr lang="zh-CN" altLang="en-US" sz="2400" dirty="0">
                <a:solidFill>
                  <a:srgbClr val="000000"/>
                </a:solidFill>
              </a:rPr>
              <a:t>的基本用法</a:t>
            </a:r>
          </a:p>
        </p:txBody>
      </p:sp>
    </p:spTree>
    <p:extLst>
      <p:ext uri="{BB962C8B-B14F-4D97-AF65-F5344CB8AC3E}">
        <p14:creationId xmlns:p14="http://schemas.microsoft.com/office/powerpoint/2010/main" val="2081852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9329538-68D8-4E4F-984B-7B270C74C128}"/>
              </a:ext>
            </a:extLst>
          </p:cNvPr>
          <p:cNvSpPr>
            <a:spLocks noGrp="1"/>
          </p:cNvSpPr>
          <p:nvPr>
            <p:ph type="title"/>
          </p:nvPr>
        </p:nvSpPr>
        <p:spPr>
          <a:xfrm>
            <a:off x="1179226" y="826680"/>
            <a:ext cx="9833548" cy="1325563"/>
          </a:xfrm>
        </p:spPr>
        <p:txBody>
          <a:bodyPr>
            <a:normAutofit/>
          </a:bodyPr>
          <a:lstStyle/>
          <a:p>
            <a:pPr algn="ctr"/>
            <a:r>
              <a:rPr lang="zh-CN" altLang="en-US" sz="4000">
                <a:solidFill>
                  <a:srgbClr val="FFFFFF"/>
                </a:solidFill>
              </a:rPr>
              <a:t>实验原理</a:t>
            </a:r>
          </a:p>
        </p:txBody>
      </p:sp>
      <p:sp>
        <p:nvSpPr>
          <p:cNvPr id="3" name="内容占位符 2">
            <a:extLst>
              <a:ext uri="{FF2B5EF4-FFF2-40B4-BE49-F238E27FC236}">
                <a16:creationId xmlns:a16="http://schemas.microsoft.com/office/drawing/2014/main" id="{17CDDD39-75B0-4207-ACBC-9973C412D026}"/>
              </a:ext>
            </a:extLst>
          </p:cNvPr>
          <p:cNvSpPr>
            <a:spLocks noGrp="1"/>
          </p:cNvSpPr>
          <p:nvPr>
            <p:ph idx="1"/>
          </p:nvPr>
        </p:nvSpPr>
        <p:spPr>
          <a:xfrm>
            <a:off x="1179226" y="3092970"/>
            <a:ext cx="9833548" cy="2693976"/>
          </a:xfrm>
        </p:spPr>
        <p:txBody>
          <a:bodyPr>
            <a:normAutofit/>
          </a:bodyPr>
          <a:lstStyle/>
          <a:p>
            <a:pPr marL="0" indent="0">
              <a:lnSpc>
                <a:spcPct val="150000"/>
              </a:lnSpc>
              <a:buNone/>
            </a:pPr>
            <a:r>
              <a:rPr lang="zh-CN" altLang="en-US" sz="2000" dirty="0">
                <a:solidFill>
                  <a:srgbClr val="000000"/>
                </a:solidFill>
              </a:rPr>
              <a:t>相似度问题本质是寻找具有较大交集的集合问题。在现实应用中，需要对相似度问题集合化，其中对文档的集合化最常用“</a:t>
            </a:r>
            <a:r>
              <a:rPr lang="en-US" altLang="zh-CN" sz="2000" dirty="0">
                <a:solidFill>
                  <a:srgbClr val="000000"/>
                </a:solidFill>
              </a:rPr>
              <a:t>k-shingling</a:t>
            </a:r>
            <a:r>
              <a:rPr lang="zh-CN" altLang="en-US" sz="2000" dirty="0">
                <a:solidFill>
                  <a:srgbClr val="000000"/>
                </a:solidFill>
              </a:rPr>
              <a:t>”（划分连续子序列）。本次实验，将用到最小哈希和局部敏感哈希技术。</a:t>
            </a:r>
          </a:p>
        </p:txBody>
      </p:sp>
    </p:spTree>
    <p:extLst>
      <p:ext uri="{BB962C8B-B14F-4D97-AF65-F5344CB8AC3E}">
        <p14:creationId xmlns:p14="http://schemas.microsoft.com/office/powerpoint/2010/main" val="4163863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990C740D-85FB-4262-B75D-BE93A9297EDE}"/>
              </a:ext>
            </a:extLst>
          </p:cNvPr>
          <p:cNvSpPr>
            <a:spLocks noGrp="1"/>
          </p:cNvSpPr>
          <p:nvPr>
            <p:ph type="title"/>
          </p:nvPr>
        </p:nvSpPr>
        <p:spPr>
          <a:xfrm>
            <a:off x="1179226" y="826680"/>
            <a:ext cx="9833548" cy="1325563"/>
          </a:xfrm>
        </p:spPr>
        <p:txBody>
          <a:bodyPr>
            <a:normAutofit/>
          </a:bodyPr>
          <a:lstStyle/>
          <a:p>
            <a:pPr algn="ctr"/>
            <a:r>
              <a:rPr lang="zh-CN" altLang="en-US" sz="4000" dirty="0">
                <a:solidFill>
                  <a:srgbClr val="FFFFFF"/>
                </a:solidFill>
              </a:rPr>
              <a:t>最小哈希（</a:t>
            </a:r>
            <a:r>
              <a:rPr lang="en-US" altLang="zh-CN" sz="4000" dirty="0" err="1">
                <a:solidFill>
                  <a:srgbClr val="FFFFFF"/>
                </a:solidFill>
              </a:rPr>
              <a:t>minHash</a:t>
            </a:r>
            <a:r>
              <a:rPr lang="zh-CN" altLang="en-US" sz="4000" dirty="0">
                <a:solidFill>
                  <a:srgbClr val="FFFFFF"/>
                </a:solidFill>
              </a:rPr>
              <a:t>）</a:t>
            </a:r>
          </a:p>
        </p:txBody>
      </p:sp>
      <p:sp>
        <p:nvSpPr>
          <p:cNvPr id="3" name="内容占位符 2">
            <a:extLst>
              <a:ext uri="{FF2B5EF4-FFF2-40B4-BE49-F238E27FC236}">
                <a16:creationId xmlns:a16="http://schemas.microsoft.com/office/drawing/2014/main" id="{EB6D61D4-5142-4A10-B265-87124963E289}"/>
              </a:ext>
            </a:extLst>
          </p:cNvPr>
          <p:cNvSpPr>
            <a:spLocks noGrp="1"/>
          </p:cNvSpPr>
          <p:nvPr>
            <p:ph idx="1"/>
          </p:nvPr>
        </p:nvSpPr>
        <p:spPr>
          <a:xfrm>
            <a:off x="1179226" y="3092970"/>
            <a:ext cx="9833548" cy="2693976"/>
          </a:xfrm>
        </p:spPr>
        <p:txBody>
          <a:bodyPr>
            <a:normAutofit/>
          </a:bodyPr>
          <a:lstStyle/>
          <a:p>
            <a:pPr>
              <a:lnSpc>
                <a:spcPct val="150000"/>
              </a:lnSpc>
            </a:pPr>
            <a:r>
              <a:rPr lang="zh-CN" altLang="en-US" sz="2000" dirty="0">
                <a:solidFill>
                  <a:srgbClr val="000000"/>
                </a:solidFill>
              </a:rPr>
              <a:t>一个很大的集合进行哈希处理的过程其实是由很多小的哈希过程组成，这些最小的哈希过程就被称为是最小哈希。</a:t>
            </a:r>
            <a:endParaRPr lang="en-US" altLang="zh-CN" sz="2000" dirty="0">
              <a:solidFill>
                <a:srgbClr val="000000"/>
              </a:solidFill>
            </a:endParaRPr>
          </a:p>
          <a:p>
            <a:pPr>
              <a:lnSpc>
                <a:spcPct val="150000"/>
              </a:lnSpc>
            </a:pPr>
            <a:r>
              <a:rPr lang="zh-CN" altLang="en-US" sz="2000" dirty="0">
                <a:solidFill>
                  <a:srgbClr val="000000"/>
                </a:solidFill>
              </a:rPr>
              <a:t>最小哈希的具体内容就是把一个集合映射到一个编号上。</a:t>
            </a:r>
          </a:p>
        </p:txBody>
      </p:sp>
    </p:spTree>
    <p:extLst>
      <p:ext uri="{BB962C8B-B14F-4D97-AF65-F5344CB8AC3E}">
        <p14:creationId xmlns:p14="http://schemas.microsoft.com/office/powerpoint/2010/main" val="335003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990C740D-85FB-4262-B75D-BE93A9297EDE}"/>
              </a:ext>
            </a:extLst>
          </p:cNvPr>
          <p:cNvSpPr>
            <a:spLocks noGrp="1"/>
          </p:cNvSpPr>
          <p:nvPr>
            <p:ph type="title"/>
          </p:nvPr>
        </p:nvSpPr>
        <p:spPr>
          <a:xfrm>
            <a:off x="1179226" y="826680"/>
            <a:ext cx="9833548" cy="1325563"/>
          </a:xfrm>
        </p:spPr>
        <p:txBody>
          <a:bodyPr>
            <a:normAutofit/>
          </a:bodyPr>
          <a:lstStyle/>
          <a:p>
            <a:pPr algn="ctr"/>
            <a:r>
              <a:rPr lang="zh-CN" altLang="en-US" sz="4000" dirty="0">
                <a:solidFill>
                  <a:srgbClr val="FFFFFF"/>
                </a:solidFill>
              </a:rPr>
              <a:t>最小哈希（</a:t>
            </a:r>
            <a:r>
              <a:rPr lang="en-US" altLang="zh-CN" sz="4000" dirty="0" err="1">
                <a:solidFill>
                  <a:srgbClr val="FFFFFF"/>
                </a:solidFill>
              </a:rPr>
              <a:t>minHash</a:t>
            </a:r>
            <a:r>
              <a:rPr lang="zh-CN" altLang="en-US" sz="4000" dirty="0">
                <a:solidFill>
                  <a:srgbClr val="FFFFFF"/>
                </a:solidFill>
              </a:rPr>
              <a:t>）</a:t>
            </a:r>
          </a:p>
        </p:txBody>
      </p:sp>
      <p:sp>
        <p:nvSpPr>
          <p:cNvPr id="3" name="内容占位符 2">
            <a:extLst>
              <a:ext uri="{FF2B5EF4-FFF2-40B4-BE49-F238E27FC236}">
                <a16:creationId xmlns:a16="http://schemas.microsoft.com/office/drawing/2014/main" id="{EB6D61D4-5142-4A10-B265-87124963E289}"/>
              </a:ext>
            </a:extLst>
          </p:cNvPr>
          <p:cNvSpPr>
            <a:spLocks noGrp="1"/>
          </p:cNvSpPr>
          <p:nvPr>
            <p:ph idx="1"/>
          </p:nvPr>
        </p:nvSpPr>
        <p:spPr>
          <a:xfrm>
            <a:off x="1179226" y="3092969"/>
            <a:ext cx="9833548" cy="3442055"/>
          </a:xfrm>
        </p:spPr>
        <p:txBody>
          <a:bodyPr>
            <a:normAutofit/>
          </a:bodyPr>
          <a:lstStyle/>
          <a:p>
            <a:pPr marL="0" indent="0">
              <a:lnSpc>
                <a:spcPct val="150000"/>
              </a:lnSpc>
              <a:buNone/>
            </a:pPr>
            <a:r>
              <a:rPr lang="zh-CN" altLang="en-US" sz="1600" dirty="0"/>
              <a:t>比如对于集合</a:t>
            </a:r>
            <a:r>
              <a:rPr lang="en-US" altLang="zh-CN" sz="1600" dirty="0"/>
              <a:t>U={a, b, c, d, e}</a:t>
            </a:r>
            <a:r>
              <a:rPr lang="zh-CN" altLang="en-US" sz="1600" dirty="0"/>
              <a:t>，</a:t>
            </a:r>
            <a:r>
              <a:rPr lang="en-US" altLang="zh-CN" sz="1600" dirty="0"/>
              <a:t>S1:{a, d}</a:t>
            </a:r>
            <a:r>
              <a:rPr lang="zh-CN" altLang="en-US" sz="1600" dirty="0"/>
              <a:t>，</a:t>
            </a:r>
            <a:r>
              <a:rPr lang="en-US" altLang="zh-CN" sz="1600" dirty="0"/>
              <a:t>S2:{c}</a:t>
            </a:r>
            <a:r>
              <a:rPr lang="zh-CN" altLang="en-US" sz="1600" dirty="0"/>
              <a:t>，</a:t>
            </a:r>
            <a:r>
              <a:rPr lang="en-US" altLang="zh-CN" sz="1600" dirty="0"/>
              <a:t>S3:{b, d, e}</a:t>
            </a:r>
            <a:r>
              <a:rPr lang="zh-CN" altLang="en-US" sz="1600" dirty="0"/>
              <a:t>，</a:t>
            </a:r>
            <a:r>
              <a:rPr lang="en-US" altLang="zh-CN" sz="1600" dirty="0"/>
              <a:t>S4:{a, c, d} </a:t>
            </a:r>
            <a:r>
              <a:rPr lang="zh-CN" altLang="en-US" sz="1600" dirty="0"/>
              <a:t>我们用一个矩阵形式来表示：</a:t>
            </a:r>
            <a:endParaRPr lang="en-US" altLang="zh-CN" sz="1600" dirty="0"/>
          </a:p>
          <a:p>
            <a:pPr marL="0" indent="0">
              <a:lnSpc>
                <a:spcPct val="150000"/>
              </a:lnSpc>
              <a:buNone/>
            </a:pPr>
            <a:endParaRPr lang="en-US" altLang="zh-CN" sz="1600" dirty="0">
              <a:solidFill>
                <a:srgbClr val="000000"/>
              </a:solidFill>
            </a:endParaRPr>
          </a:p>
          <a:p>
            <a:pPr marL="0" indent="0">
              <a:lnSpc>
                <a:spcPct val="150000"/>
              </a:lnSpc>
              <a:buNone/>
            </a:pPr>
            <a:endParaRPr lang="en-US" altLang="zh-CN" sz="1600" dirty="0">
              <a:solidFill>
                <a:srgbClr val="000000"/>
              </a:solidFill>
            </a:endParaRPr>
          </a:p>
          <a:p>
            <a:pPr marL="0" indent="0">
              <a:lnSpc>
                <a:spcPct val="150000"/>
              </a:lnSpc>
              <a:buNone/>
            </a:pPr>
            <a:endParaRPr lang="en-US" altLang="zh-CN" sz="1600" dirty="0">
              <a:solidFill>
                <a:srgbClr val="000000"/>
              </a:solidFill>
            </a:endParaRPr>
          </a:p>
          <a:p>
            <a:pPr marL="0" indent="0">
              <a:lnSpc>
                <a:spcPct val="100000"/>
              </a:lnSpc>
              <a:buNone/>
            </a:pPr>
            <a:endParaRPr lang="en-US" altLang="zh-CN" sz="1600" dirty="0">
              <a:solidFill>
                <a:srgbClr val="000000"/>
              </a:solidFill>
            </a:endParaRPr>
          </a:p>
          <a:p>
            <a:pPr marL="0" indent="0">
              <a:lnSpc>
                <a:spcPct val="100000"/>
              </a:lnSpc>
              <a:buNone/>
            </a:pPr>
            <a:r>
              <a:rPr lang="zh-CN" altLang="en-US" sz="1600" dirty="0">
                <a:solidFill>
                  <a:srgbClr val="000000"/>
                </a:solidFill>
              </a:rPr>
              <a:t>此时，每个集合的最小哈希结果是：</a:t>
            </a:r>
            <a:r>
              <a:rPr lang="pt-BR" altLang="zh-CN" sz="1600" dirty="0"/>
              <a:t>h(S1)=0,h(S2)=2,h(S3)=1,h(S4)=0</a:t>
            </a:r>
            <a:r>
              <a:rPr lang="zh-CN" altLang="en-US" sz="1600" dirty="0"/>
              <a:t>。</a:t>
            </a:r>
            <a:endParaRPr lang="en-US" altLang="zh-CN" sz="1600" dirty="0"/>
          </a:p>
          <a:p>
            <a:pPr marL="0" indent="0">
              <a:lnSpc>
                <a:spcPct val="100000"/>
              </a:lnSpc>
              <a:buNone/>
            </a:pPr>
            <a:r>
              <a:rPr lang="zh-CN" altLang="en-US" sz="1600" dirty="0"/>
              <a:t>使用另外一种随机列变换产生的结果与此次不相同，当使用多种不同哈希函数时，两个集合哈希值相同的概率可以认为是两个集合</a:t>
            </a:r>
            <a:r>
              <a:rPr lang="en-US" altLang="zh-CN" sz="1600" dirty="0"/>
              <a:t>Jaccard</a:t>
            </a:r>
            <a:r>
              <a:rPr lang="zh-CN" altLang="en-US" sz="1600" dirty="0"/>
              <a:t>距离的无偏估计。</a:t>
            </a:r>
            <a:endParaRPr lang="en-US" altLang="zh-CN" sz="1600" dirty="0"/>
          </a:p>
          <a:p>
            <a:pPr marL="0" indent="0">
              <a:lnSpc>
                <a:spcPct val="100000"/>
              </a:lnSpc>
              <a:buNone/>
            </a:pPr>
            <a:endParaRPr lang="en-US" altLang="zh-CN" sz="1600" dirty="0"/>
          </a:p>
          <a:p>
            <a:pPr marL="0" indent="0">
              <a:lnSpc>
                <a:spcPct val="150000"/>
              </a:lnSpc>
              <a:buNone/>
            </a:pPr>
            <a:endParaRPr lang="en-US" altLang="zh-CN" sz="1600" dirty="0">
              <a:solidFill>
                <a:srgbClr val="000000"/>
              </a:solidFill>
            </a:endParaRPr>
          </a:p>
        </p:txBody>
      </p:sp>
      <p:pic>
        <p:nvPicPr>
          <p:cNvPr id="4" name="图片 3">
            <a:extLst>
              <a:ext uri="{FF2B5EF4-FFF2-40B4-BE49-F238E27FC236}">
                <a16:creationId xmlns:a16="http://schemas.microsoft.com/office/drawing/2014/main" id="{234F40F2-3781-42EA-A2A3-B36B2E59F906}"/>
              </a:ext>
            </a:extLst>
          </p:cNvPr>
          <p:cNvPicPr>
            <a:picLocks noChangeAspect="1"/>
          </p:cNvPicPr>
          <p:nvPr/>
        </p:nvPicPr>
        <p:blipFill>
          <a:blip r:embed="rId3"/>
          <a:stretch>
            <a:fillRect/>
          </a:stretch>
        </p:blipFill>
        <p:spPr>
          <a:xfrm>
            <a:off x="1336165" y="3683421"/>
            <a:ext cx="2657475" cy="1571625"/>
          </a:xfrm>
          <a:prstGeom prst="rect">
            <a:avLst/>
          </a:prstGeom>
        </p:spPr>
      </p:pic>
      <p:cxnSp>
        <p:nvCxnSpPr>
          <p:cNvPr id="6" name="直接箭头连接符 5">
            <a:extLst>
              <a:ext uri="{FF2B5EF4-FFF2-40B4-BE49-F238E27FC236}">
                <a16:creationId xmlns:a16="http://schemas.microsoft.com/office/drawing/2014/main" id="{8B29E2C6-2041-4D53-B88E-81FF7E442907}"/>
              </a:ext>
            </a:extLst>
          </p:cNvPr>
          <p:cNvCxnSpPr/>
          <p:nvPr/>
        </p:nvCxnSpPr>
        <p:spPr>
          <a:xfrm>
            <a:off x="4379053" y="4469233"/>
            <a:ext cx="22063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4C41695-3646-488F-9A45-F5B4028B09C8}"/>
              </a:ext>
            </a:extLst>
          </p:cNvPr>
          <p:cNvSpPr txBox="1"/>
          <p:nvPr/>
        </p:nvSpPr>
        <p:spPr>
          <a:xfrm>
            <a:off x="4806891" y="4099901"/>
            <a:ext cx="1468073" cy="369332"/>
          </a:xfrm>
          <a:prstGeom prst="rect">
            <a:avLst/>
          </a:prstGeom>
          <a:noFill/>
        </p:spPr>
        <p:txBody>
          <a:bodyPr wrap="square" rtlCol="0">
            <a:spAutoFit/>
          </a:bodyPr>
          <a:lstStyle/>
          <a:p>
            <a:r>
              <a:rPr lang="zh-CN" altLang="en-US" dirty="0"/>
              <a:t>随机列变换</a:t>
            </a:r>
          </a:p>
        </p:txBody>
      </p:sp>
      <p:pic>
        <p:nvPicPr>
          <p:cNvPr id="9" name="图片 8">
            <a:extLst>
              <a:ext uri="{FF2B5EF4-FFF2-40B4-BE49-F238E27FC236}">
                <a16:creationId xmlns:a16="http://schemas.microsoft.com/office/drawing/2014/main" id="{0CAB7F20-49C1-4938-89FA-8B70CFA0161B}"/>
              </a:ext>
            </a:extLst>
          </p:cNvPr>
          <p:cNvPicPr>
            <a:picLocks noChangeAspect="1"/>
          </p:cNvPicPr>
          <p:nvPr/>
        </p:nvPicPr>
        <p:blipFill>
          <a:blip r:embed="rId4"/>
          <a:stretch>
            <a:fillRect/>
          </a:stretch>
        </p:blipFill>
        <p:spPr>
          <a:xfrm>
            <a:off x="7164199" y="3635795"/>
            <a:ext cx="2686050" cy="1666875"/>
          </a:xfrm>
          <a:prstGeom prst="rect">
            <a:avLst/>
          </a:prstGeom>
        </p:spPr>
      </p:pic>
    </p:spTree>
    <p:extLst>
      <p:ext uri="{BB962C8B-B14F-4D97-AF65-F5344CB8AC3E}">
        <p14:creationId xmlns:p14="http://schemas.microsoft.com/office/powerpoint/2010/main" val="423733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990C740D-85FB-4262-B75D-BE93A9297EDE}"/>
              </a:ext>
            </a:extLst>
          </p:cNvPr>
          <p:cNvSpPr>
            <a:spLocks noGrp="1"/>
          </p:cNvSpPr>
          <p:nvPr>
            <p:ph type="title"/>
          </p:nvPr>
        </p:nvSpPr>
        <p:spPr>
          <a:xfrm>
            <a:off x="1179226" y="826680"/>
            <a:ext cx="9833548" cy="1325563"/>
          </a:xfrm>
        </p:spPr>
        <p:txBody>
          <a:bodyPr>
            <a:normAutofit/>
          </a:bodyPr>
          <a:lstStyle/>
          <a:p>
            <a:pPr algn="ctr"/>
            <a:r>
              <a:rPr lang="en-US" altLang="zh-CN" sz="4000" dirty="0">
                <a:solidFill>
                  <a:srgbClr val="FFFFFF"/>
                </a:solidFill>
              </a:rPr>
              <a:t>Jaccard</a:t>
            </a:r>
            <a:r>
              <a:rPr lang="zh-CN" altLang="en-US" sz="4000" dirty="0">
                <a:solidFill>
                  <a:srgbClr val="FFFFFF"/>
                </a:solidFill>
              </a:rPr>
              <a:t>相似度</a:t>
            </a:r>
          </a:p>
        </p:txBody>
      </p:sp>
      <p:sp>
        <p:nvSpPr>
          <p:cNvPr id="3" name="内容占位符 2">
            <a:extLst>
              <a:ext uri="{FF2B5EF4-FFF2-40B4-BE49-F238E27FC236}">
                <a16:creationId xmlns:a16="http://schemas.microsoft.com/office/drawing/2014/main" id="{EB6D61D4-5142-4A10-B265-87124963E289}"/>
              </a:ext>
            </a:extLst>
          </p:cNvPr>
          <p:cNvSpPr>
            <a:spLocks noGrp="1"/>
          </p:cNvSpPr>
          <p:nvPr>
            <p:ph idx="1"/>
          </p:nvPr>
        </p:nvSpPr>
        <p:spPr>
          <a:xfrm>
            <a:off x="1179226" y="3092970"/>
            <a:ext cx="9833548" cy="2693976"/>
          </a:xfrm>
        </p:spPr>
        <p:txBody>
          <a:bodyPr>
            <a:normAutofit/>
          </a:bodyPr>
          <a:lstStyle/>
          <a:p>
            <a:pPr marL="0" indent="0">
              <a:lnSpc>
                <a:spcPct val="150000"/>
              </a:lnSpc>
              <a:buNone/>
            </a:pPr>
            <a:r>
              <a:rPr lang="zh-CN" altLang="en-US" sz="2000" dirty="0"/>
              <a:t>用于比较有限样本集之间的相似性和差异性，是一种数据分析技术的常用指标，主要用于判定集合间相似度、字符串相似性、目标检测的相似性以及文档查重等。</a:t>
            </a:r>
            <a:endParaRPr lang="en-US" altLang="zh-CN" sz="2000" dirty="0"/>
          </a:p>
          <a:p>
            <a:pPr marL="0" indent="0">
              <a:lnSpc>
                <a:spcPct val="150000"/>
              </a:lnSpc>
              <a:buNone/>
            </a:pPr>
            <a:endParaRPr lang="zh-CN" altLang="en-US" sz="2000" dirty="0">
              <a:solidFill>
                <a:srgbClr val="000000"/>
              </a:solidFill>
            </a:endParaRPr>
          </a:p>
        </p:txBody>
      </p:sp>
      <p:pic>
        <p:nvPicPr>
          <p:cNvPr id="6" name="图片 5" descr="图片包含 物体&#10;&#10;描述已自动生成">
            <a:extLst>
              <a:ext uri="{FF2B5EF4-FFF2-40B4-BE49-F238E27FC236}">
                <a16:creationId xmlns:a16="http://schemas.microsoft.com/office/drawing/2014/main" id="{EE07E70B-3760-452D-BAE6-46670D21A928}"/>
              </a:ext>
            </a:extLst>
          </p:cNvPr>
          <p:cNvPicPr>
            <a:picLocks noChangeAspect="1"/>
          </p:cNvPicPr>
          <p:nvPr/>
        </p:nvPicPr>
        <p:blipFill>
          <a:blip r:embed="rId3"/>
          <a:stretch>
            <a:fillRect/>
          </a:stretch>
        </p:blipFill>
        <p:spPr>
          <a:xfrm>
            <a:off x="2969213" y="4559168"/>
            <a:ext cx="6096002" cy="1175537"/>
          </a:xfrm>
          <a:prstGeom prst="rect">
            <a:avLst/>
          </a:prstGeom>
        </p:spPr>
      </p:pic>
    </p:spTree>
    <p:extLst>
      <p:ext uri="{BB962C8B-B14F-4D97-AF65-F5344CB8AC3E}">
        <p14:creationId xmlns:p14="http://schemas.microsoft.com/office/powerpoint/2010/main" val="92573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990C740D-85FB-4262-B75D-BE93A9297EDE}"/>
                  </a:ext>
                </a:extLst>
              </p:cNvPr>
              <p:cNvSpPr>
                <a:spLocks noGrp="1"/>
              </p:cNvSpPr>
              <p:nvPr>
                <p:ph type="title"/>
              </p:nvPr>
            </p:nvSpPr>
            <p:spPr>
              <a:xfrm>
                <a:off x="1179226" y="826680"/>
                <a:ext cx="9833548" cy="1325563"/>
              </a:xfrm>
            </p:spPr>
            <p:txBody>
              <a:bodyPr>
                <a:normAutofit/>
              </a:bodyPr>
              <a:lstStyle/>
              <a:p>
                <a:pPr algn="ctr"/>
                <a:r>
                  <a:rPr lang="en-US" altLang="zh-CN" sz="4000" dirty="0">
                    <a:solidFill>
                      <a:srgbClr val="FFFFFF"/>
                    </a:solidFill>
                  </a:rPr>
                  <a:t>Jaccard</a:t>
                </a:r>
                <a:r>
                  <a:rPr lang="zh-CN" altLang="en-US" sz="4000" dirty="0">
                    <a:solidFill>
                      <a:srgbClr val="FFFFFF"/>
                    </a:solidFill>
                  </a:rPr>
                  <a:t>相似度</a:t>
                </a:r>
                <a14:m>
                  <m:oMath xmlns:m="http://schemas.openxmlformats.org/officeDocument/2006/math">
                    <m:r>
                      <a:rPr lang="en-US" altLang="zh-CN" sz="4000" i="1" dirty="0" smtClean="0">
                        <a:solidFill>
                          <a:srgbClr val="FFFFFF"/>
                        </a:solidFill>
                        <a:latin typeface="Cambria Math" panose="02040503050406030204" pitchFamily="18" charset="0"/>
                        <a:ea typeface="Cambria Math" panose="02040503050406030204" pitchFamily="18" charset="0"/>
                      </a:rPr>
                      <m:t>≈</m:t>
                    </m:r>
                  </m:oMath>
                </a14:m>
                <a:r>
                  <a:rPr lang="zh-CN" altLang="en-US" sz="4000" dirty="0">
                    <a:solidFill>
                      <a:srgbClr val="FFFFFF"/>
                    </a:solidFill>
                  </a:rPr>
                  <a:t>最小哈希值</a:t>
                </a:r>
              </a:p>
            </p:txBody>
          </p:sp>
        </mc:Choice>
        <mc:Fallback xmlns="">
          <p:sp>
            <p:nvSpPr>
              <p:cNvPr id="2" name="标题 1">
                <a:extLst>
                  <a:ext uri="{FF2B5EF4-FFF2-40B4-BE49-F238E27FC236}">
                    <a16:creationId xmlns:a16="http://schemas.microsoft.com/office/drawing/2014/main" id="{990C740D-85FB-4262-B75D-BE93A9297EDE}"/>
                  </a:ext>
                </a:extLst>
              </p:cNvPr>
              <p:cNvSpPr>
                <a:spLocks noGrp="1" noRot="1" noChangeAspect="1" noMove="1" noResize="1" noEditPoints="1" noAdjustHandles="1" noChangeArrowheads="1" noChangeShapeType="1" noTextEdit="1"/>
              </p:cNvSpPr>
              <p:nvPr>
                <p:ph type="title"/>
              </p:nvPr>
            </p:nvSpPr>
            <p:spPr>
              <a:xfrm>
                <a:off x="1179226" y="826680"/>
                <a:ext cx="9833548" cy="1325563"/>
              </a:xfr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B6D61D4-5142-4A10-B265-87124963E289}"/>
                  </a:ext>
                </a:extLst>
              </p:cNvPr>
              <p:cNvSpPr>
                <a:spLocks noGrp="1"/>
              </p:cNvSpPr>
              <p:nvPr>
                <p:ph idx="1"/>
              </p:nvPr>
            </p:nvSpPr>
            <p:spPr>
              <a:xfrm>
                <a:off x="767565" y="2978923"/>
                <a:ext cx="10656869" cy="3433665"/>
              </a:xfrm>
            </p:spPr>
            <p:txBody>
              <a:bodyPr>
                <a:normAutofit fontScale="77500" lnSpcReduction="20000"/>
              </a:bodyPr>
              <a:lstStyle/>
              <a:p>
                <a:pPr marL="0" indent="0">
                  <a:lnSpc>
                    <a:spcPct val="150000"/>
                  </a:lnSpc>
                  <a:buNone/>
                </a:pPr>
                <a:r>
                  <a:rPr lang="zh-CN" altLang="en-US" sz="2000" dirty="0"/>
                  <a:t>假设只考虑两个集合</a:t>
                </a:r>
                <a:r>
                  <a:rPr lang="en-US" altLang="zh-CN" sz="2000" dirty="0"/>
                  <a:t>S1</a:t>
                </a:r>
                <a:r>
                  <a:rPr lang="zh-CN" altLang="en-US" sz="2000" dirty="0"/>
                  <a:t>和</a:t>
                </a:r>
                <a:r>
                  <a:rPr lang="en-US" altLang="zh-CN" sz="2000" dirty="0"/>
                  <a:t>S2</a:t>
                </a:r>
                <a:r>
                  <a:rPr lang="zh-CN" altLang="en-US" sz="2000" dirty="0"/>
                  <a:t>时，两个集合所有行有三种情况：</a:t>
                </a:r>
                <a:endParaRPr lang="en-US" altLang="zh-CN" sz="2000" dirty="0"/>
              </a:p>
              <a:p>
                <a:pPr marL="0" indent="0">
                  <a:lnSpc>
                    <a:spcPct val="150000"/>
                  </a:lnSpc>
                  <a:buNone/>
                </a:pPr>
                <a:r>
                  <a:rPr lang="en-US" altLang="zh-CN" sz="2000" dirty="0">
                    <a:solidFill>
                      <a:srgbClr val="000000"/>
                    </a:solidFill>
                  </a:rPr>
                  <a:t>1.</a:t>
                </a:r>
                <a:r>
                  <a:rPr lang="zh-CN" altLang="en-US" sz="2000" dirty="0">
                    <a:solidFill>
                      <a:srgbClr val="000000"/>
                    </a:solidFill>
                  </a:rPr>
                  <a:t>这一行的</a:t>
                </a:r>
                <a:r>
                  <a:rPr lang="en-US" altLang="zh-CN" sz="2000" dirty="0">
                    <a:solidFill>
                      <a:srgbClr val="000000"/>
                    </a:solidFill>
                  </a:rPr>
                  <a:t>S1</a:t>
                </a:r>
                <a:r>
                  <a:rPr lang="zh-CN" altLang="en-US" sz="2000" dirty="0">
                    <a:solidFill>
                      <a:srgbClr val="000000"/>
                    </a:solidFill>
                  </a:rPr>
                  <a:t>和</a:t>
                </a:r>
                <a:r>
                  <a:rPr lang="en-US" altLang="zh-CN" sz="2000" dirty="0">
                    <a:solidFill>
                      <a:srgbClr val="000000"/>
                    </a:solidFill>
                  </a:rPr>
                  <a:t>S2</a:t>
                </a:r>
                <a:r>
                  <a:rPr lang="zh-CN" altLang="en-US" sz="2000" dirty="0">
                    <a:solidFill>
                      <a:srgbClr val="000000"/>
                    </a:solidFill>
                  </a:rPr>
                  <a:t>值都为</a:t>
                </a:r>
                <a:r>
                  <a:rPr lang="en-US" altLang="zh-CN" sz="2000" dirty="0">
                    <a:solidFill>
                      <a:srgbClr val="000000"/>
                    </a:solidFill>
                  </a:rPr>
                  <a:t>1</a:t>
                </a:r>
                <a:r>
                  <a:rPr lang="zh-CN" altLang="en-US" sz="2000" dirty="0">
                    <a:solidFill>
                      <a:srgbClr val="000000"/>
                    </a:solidFill>
                  </a:rPr>
                  <a:t>，记为</a:t>
                </a:r>
                <a:r>
                  <a:rPr lang="en-US" altLang="zh-CN" sz="2000" dirty="0">
                    <a:solidFill>
                      <a:srgbClr val="000000"/>
                    </a:solidFill>
                  </a:rPr>
                  <a:t>x</a:t>
                </a:r>
                <a:r>
                  <a:rPr lang="zh-CN" altLang="en-US" sz="2000" dirty="0">
                    <a:solidFill>
                      <a:srgbClr val="000000"/>
                    </a:solidFill>
                  </a:rPr>
                  <a:t>。</a:t>
                </a:r>
                <a:endParaRPr lang="en-US" altLang="zh-CN" sz="2000" dirty="0">
                  <a:solidFill>
                    <a:srgbClr val="000000"/>
                  </a:solidFill>
                </a:endParaRPr>
              </a:p>
              <a:p>
                <a:pPr marL="0" indent="0">
                  <a:lnSpc>
                    <a:spcPct val="150000"/>
                  </a:lnSpc>
                  <a:buNone/>
                </a:pPr>
                <a:r>
                  <a:rPr lang="en-US" altLang="zh-CN" sz="2000" dirty="0">
                    <a:solidFill>
                      <a:srgbClr val="000000"/>
                    </a:solidFill>
                  </a:rPr>
                  <a:t>2.</a:t>
                </a:r>
                <a:r>
                  <a:rPr lang="zh-CN" altLang="en-US" sz="2000" dirty="0">
                    <a:solidFill>
                      <a:srgbClr val="000000"/>
                    </a:solidFill>
                  </a:rPr>
                  <a:t>这一行中只有一个值为</a:t>
                </a:r>
                <a:r>
                  <a:rPr lang="en-US" altLang="zh-CN" sz="2000" dirty="0">
                    <a:solidFill>
                      <a:srgbClr val="000000"/>
                    </a:solidFill>
                  </a:rPr>
                  <a:t>1</a:t>
                </a:r>
                <a:r>
                  <a:rPr lang="zh-CN" altLang="en-US" sz="2000" dirty="0">
                    <a:solidFill>
                      <a:srgbClr val="000000"/>
                    </a:solidFill>
                  </a:rPr>
                  <a:t>，记为</a:t>
                </a:r>
                <a:r>
                  <a:rPr lang="en-US" altLang="zh-CN" sz="2000" dirty="0">
                    <a:solidFill>
                      <a:srgbClr val="000000"/>
                    </a:solidFill>
                  </a:rPr>
                  <a:t>y</a:t>
                </a:r>
                <a:r>
                  <a:rPr lang="zh-CN" altLang="en-US" sz="2000" dirty="0">
                    <a:solidFill>
                      <a:srgbClr val="000000"/>
                    </a:solidFill>
                  </a:rPr>
                  <a:t>。</a:t>
                </a:r>
                <a:endParaRPr lang="en-US" altLang="zh-CN" sz="2000" dirty="0">
                  <a:solidFill>
                    <a:srgbClr val="000000"/>
                  </a:solidFill>
                </a:endParaRPr>
              </a:p>
              <a:p>
                <a:pPr marL="0" indent="0">
                  <a:lnSpc>
                    <a:spcPct val="150000"/>
                  </a:lnSpc>
                  <a:buNone/>
                </a:pPr>
                <a:r>
                  <a:rPr lang="en-US" altLang="zh-CN" sz="2000" dirty="0">
                    <a:solidFill>
                      <a:srgbClr val="000000"/>
                    </a:solidFill>
                  </a:rPr>
                  <a:t>3.</a:t>
                </a:r>
                <a:r>
                  <a:rPr lang="zh-CN" altLang="en-US" sz="2000" dirty="0">
                    <a:solidFill>
                      <a:srgbClr val="000000"/>
                    </a:solidFill>
                  </a:rPr>
                  <a:t>这一行两列的值都为</a:t>
                </a:r>
                <a:r>
                  <a:rPr lang="en-US" altLang="zh-CN" sz="2000" dirty="0">
                    <a:solidFill>
                      <a:srgbClr val="000000"/>
                    </a:solidFill>
                  </a:rPr>
                  <a:t>0</a:t>
                </a:r>
                <a:r>
                  <a:rPr lang="zh-CN" altLang="en-US" sz="2000" dirty="0">
                    <a:solidFill>
                      <a:srgbClr val="000000"/>
                    </a:solidFill>
                  </a:rPr>
                  <a:t>，记为。</a:t>
                </a:r>
                <a:endParaRPr lang="en-US" altLang="zh-CN" sz="2000" dirty="0">
                  <a:solidFill>
                    <a:srgbClr val="000000"/>
                  </a:solidFill>
                </a:endParaRPr>
              </a:p>
              <a:p>
                <a:pPr marL="0" indent="0">
                  <a:lnSpc>
                    <a:spcPct val="150000"/>
                  </a:lnSpc>
                  <a:buNone/>
                </a:pPr>
                <a:r>
                  <a:rPr lang="zh-CN" altLang="en-US" sz="2000" dirty="0">
                    <a:solidFill>
                      <a:srgbClr val="000000"/>
                    </a:solidFill>
                  </a:rPr>
                  <a:t>则可以计算出</a:t>
                </a:r>
                <a:r>
                  <a:rPr lang="en-US" altLang="zh-CN" sz="2000" dirty="0">
                    <a:solidFill>
                      <a:srgbClr val="000000"/>
                    </a:solidFill>
                  </a:rPr>
                  <a:t>J(S1,S2)=</a:t>
                </a:r>
                <a14:m>
                  <m:oMath xmlns:m="http://schemas.openxmlformats.org/officeDocument/2006/math">
                    <m:f>
                      <m:fPr>
                        <m:ctrlPr>
                          <a:rPr lang="en-US" altLang="zh-CN" sz="2000" i="1" smtClean="0">
                            <a:solidFill>
                              <a:srgbClr val="000000"/>
                            </a:solidFill>
                            <a:latin typeface="Cambria Math" panose="02040503050406030204" pitchFamily="18" charset="0"/>
                          </a:rPr>
                        </m:ctrlPr>
                      </m:fPr>
                      <m:num>
                        <m:r>
                          <a:rPr lang="en-US" altLang="zh-CN" sz="2000" b="0" i="1" smtClean="0">
                            <a:solidFill>
                              <a:srgbClr val="000000"/>
                            </a:solidFill>
                            <a:latin typeface="Cambria Math" panose="02040503050406030204" pitchFamily="18" charset="0"/>
                          </a:rPr>
                          <m:t>𝑥</m:t>
                        </m:r>
                      </m:num>
                      <m:den>
                        <m:r>
                          <a:rPr lang="en-US" altLang="zh-CN" sz="2000" b="0" i="1" smtClean="0">
                            <a:solidFill>
                              <a:srgbClr val="000000"/>
                            </a:solidFill>
                            <a:latin typeface="Cambria Math" panose="02040503050406030204" pitchFamily="18" charset="0"/>
                          </a:rPr>
                          <m:t>𝑥</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𝑦</m:t>
                        </m:r>
                      </m:den>
                    </m:f>
                    <m:r>
                      <a:rPr lang="en-US" altLang="zh-CN" sz="2000" b="0" i="1" smtClean="0">
                        <a:solidFill>
                          <a:srgbClr val="000000"/>
                        </a:solidFill>
                        <a:latin typeface="Cambria Math" panose="02040503050406030204" pitchFamily="18" charset="0"/>
                      </a:rPr>
                      <m:t>.</m:t>
                    </m:r>
                  </m:oMath>
                </a14:m>
                <a:endParaRPr lang="en-US" altLang="zh-CN" sz="2000" b="0" dirty="0">
                  <a:solidFill>
                    <a:srgbClr val="000000"/>
                  </a:solidFill>
                </a:endParaRPr>
              </a:p>
              <a:p>
                <a:pPr marL="0" indent="0">
                  <a:lnSpc>
                    <a:spcPct val="150000"/>
                  </a:lnSpc>
                  <a:buNone/>
                </a:pPr>
                <a:r>
                  <a:rPr lang="zh-CN" altLang="en-US" sz="2000" dirty="0">
                    <a:solidFill>
                      <a:srgbClr val="000000"/>
                    </a:solidFill>
                  </a:rPr>
                  <a:t>接下来计算最小哈希</a:t>
                </a:r>
                <a:r>
                  <a:rPr lang="en-US" altLang="zh-CN" sz="2000" dirty="0">
                    <a:solidFill>
                      <a:srgbClr val="000000"/>
                    </a:solidFill>
                  </a:rPr>
                  <a:t>h(S1)=h(S2)</a:t>
                </a:r>
                <a:r>
                  <a:rPr lang="zh-CN" altLang="en-US" sz="2000" dirty="0">
                    <a:solidFill>
                      <a:srgbClr val="000000"/>
                    </a:solidFill>
                  </a:rPr>
                  <a:t>的概率。打乱之后，</a:t>
                </a:r>
                <a:r>
                  <a:rPr lang="zh-CN" altLang="en-US" sz="2000" dirty="0">
                    <a:solidFill>
                      <a:srgbClr val="FF0000"/>
                    </a:solidFill>
                  </a:rPr>
                  <a:t>对特征矩阵从上往下扫描，再碰到</a:t>
                </a:r>
                <a:r>
                  <a:rPr lang="en-US" altLang="zh-CN" sz="2000" dirty="0">
                    <a:solidFill>
                      <a:srgbClr val="FF0000"/>
                    </a:solidFill>
                  </a:rPr>
                  <a:t>y</a:t>
                </a:r>
                <a:r>
                  <a:rPr lang="zh-CN" altLang="en-US" sz="2000" dirty="0">
                    <a:solidFill>
                      <a:srgbClr val="FF0000"/>
                    </a:solidFill>
                  </a:rPr>
                  <a:t>类行之前碰到</a:t>
                </a:r>
                <a:r>
                  <a:rPr lang="en-US" altLang="zh-CN" sz="2000" dirty="0">
                    <a:solidFill>
                      <a:srgbClr val="FF0000"/>
                    </a:solidFill>
                  </a:rPr>
                  <a:t>x</a:t>
                </a:r>
                <a:r>
                  <a:rPr lang="zh-CN" altLang="en-US" sz="2000" dirty="0">
                    <a:solidFill>
                      <a:srgbClr val="FF0000"/>
                    </a:solidFill>
                  </a:rPr>
                  <a:t>类行的概率是</a:t>
                </a:r>
                <a14:m>
                  <m:oMath xmlns:m="http://schemas.openxmlformats.org/officeDocument/2006/math">
                    <m:f>
                      <m:fPr>
                        <m:ctrlPr>
                          <a:rPr lang="en-US" altLang="zh-CN" sz="2000" i="1" smtClean="0">
                            <a:solidFill>
                              <a:srgbClr val="FF0000"/>
                            </a:solidFill>
                            <a:latin typeface="Cambria Math" panose="02040503050406030204" pitchFamily="18" charset="0"/>
                          </a:rPr>
                        </m:ctrlPr>
                      </m:fPr>
                      <m:num>
                        <m:r>
                          <m:rPr>
                            <m:sty m:val="p"/>
                          </m:rPr>
                          <a:rPr lang="en-US" altLang="zh-CN" sz="2000" i="1">
                            <a:solidFill>
                              <a:srgbClr val="FF0000"/>
                            </a:solidFill>
                            <a:latin typeface="Cambria Math" panose="02040503050406030204" pitchFamily="18" charset="0"/>
                          </a:rPr>
                          <m:t>x</m:t>
                        </m:r>
                      </m:num>
                      <m:den>
                        <m:r>
                          <m:rPr>
                            <m:sty m:val="p"/>
                          </m:rPr>
                          <a:rPr lang="en-US" altLang="zh-CN" sz="2000" i="1">
                            <a:solidFill>
                              <a:srgbClr val="FF0000"/>
                            </a:solidFill>
                            <a:latin typeface="Cambria Math" panose="02040503050406030204" pitchFamily="18" charset="0"/>
                          </a:rPr>
                          <m:t>x</m:t>
                        </m:r>
                        <m:r>
                          <a:rPr lang="en-US" altLang="zh-CN" sz="2000" i="1" smtClean="0">
                            <a:solidFill>
                              <a:srgbClr val="FF0000"/>
                            </a:solidFill>
                            <a:latin typeface="Cambria Math" panose="02040503050406030204" pitchFamily="18" charset="0"/>
                          </a:rPr>
                          <m:t>+</m:t>
                        </m:r>
                        <m:r>
                          <m:rPr>
                            <m:sty m:val="p"/>
                          </m:rPr>
                          <a:rPr lang="en-US" altLang="zh-CN" sz="2000" i="1">
                            <a:solidFill>
                              <a:srgbClr val="FF0000"/>
                            </a:solidFill>
                            <a:latin typeface="Cambria Math" panose="02040503050406030204" pitchFamily="18" charset="0"/>
                          </a:rPr>
                          <m:t>y</m:t>
                        </m:r>
                      </m:den>
                    </m:f>
                    <m:r>
                      <a:rPr lang="zh-CN" altLang="en-US" sz="2000" i="1">
                        <a:solidFill>
                          <a:srgbClr val="FF0000"/>
                        </a:solidFill>
                        <a:latin typeface="Cambria Math" panose="02040503050406030204" pitchFamily="18" charset="0"/>
                      </a:rPr>
                      <m:t>；</m:t>
                    </m:r>
                  </m:oMath>
                </a14:m>
                <a:r>
                  <a:rPr lang="zh-CN" altLang="en-US" sz="2000" dirty="0">
                    <a:solidFill>
                      <a:srgbClr val="FF0000"/>
                    </a:solidFill>
                  </a:rPr>
                  <a:t>且</a:t>
                </a:r>
                <a:r>
                  <a:rPr lang="en-US" altLang="zh-CN" sz="2000" dirty="0">
                    <a:solidFill>
                      <a:srgbClr val="FF0000"/>
                    </a:solidFill>
                  </a:rPr>
                  <a:t>x</a:t>
                </a:r>
                <a:r>
                  <a:rPr lang="zh-CN" altLang="en-US" sz="2000" dirty="0">
                    <a:solidFill>
                      <a:srgbClr val="FF0000"/>
                    </a:solidFill>
                  </a:rPr>
                  <a:t>类行中的</a:t>
                </a:r>
                <a:r>
                  <a:rPr lang="en-US" altLang="zh-CN" sz="2000" dirty="0">
                    <a:solidFill>
                      <a:srgbClr val="FF0000"/>
                    </a:solidFill>
                  </a:rPr>
                  <a:t>h(S1)=h(S2)</a:t>
                </a:r>
                <a:r>
                  <a:rPr lang="zh-CN" altLang="en-US" sz="2000" dirty="0">
                    <a:solidFill>
                      <a:srgbClr val="FF0000"/>
                    </a:solidFill>
                  </a:rPr>
                  <a:t>，故</a:t>
                </a:r>
                <a:r>
                  <a:rPr lang="en-US" altLang="zh-CN" sz="2000" dirty="0">
                    <a:solidFill>
                      <a:srgbClr val="FF0000"/>
                    </a:solidFill>
                  </a:rPr>
                  <a:t>h(S1)=h(S2)</a:t>
                </a:r>
                <a:r>
                  <a:rPr lang="zh-CN" altLang="en-US" sz="2000" dirty="0">
                    <a:solidFill>
                      <a:srgbClr val="FF0000"/>
                    </a:solidFill>
                  </a:rPr>
                  <a:t>的概率也为</a:t>
                </a:r>
                <a14:m>
                  <m:oMath xmlns:m="http://schemas.openxmlformats.org/officeDocument/2006/math">
                    <m:f>
                      <m:fPr>
                        <m:ctrlPr>
                          <a:rPr lang="en-US" altLang="zh-CN" sz="2000" i="1">
                            <a:solidFill>
                              <a:srgbClr val="FF0000"/>
                            </a:solidFill>
                            <a:latin typeface="Cambria Math" panose="02040503050406030204" pitchFamily="18" charset="0"/>
                          </a:rPr>
                        </m:ctrlPr>
                      </m:fPr>
                      <m:num>
                        <m:r>
                          <m:rPr>
                            <m:sty m:val="p"/>
                          </m:rPr>
                          <a:rPr lang="en-US" altLang="zh-CN" sz="2000" i="1">
                            <a:solidFill>
                              <a:srgbClr val="FF0000"/>
                            </a:solidFill>
                            <a:latin typeface="Cambria Math" panose="02040503050406030204" pitchFamily="18" charset="0"/>
                          </a:rPr>
                          <m:t>x</m:t>
                        </m:r>
                      </m:num>
                      <m:den>
                        <m:r>
                          <m:rPr>
                            <m:sty m:val="p"/>
                          </m:rPr>
                          <a:rPr lang="en-US" altLang="zh-CN" sz="2000" i="1">
                            <a:solidFill>
                              <a:srgbClr val="FF0000"/>
                            </a:solidFill>
                            <a:latin typeface="Cambria Math" panose="02040503050406030204" pitchFamily="18" charset="0"/>
                          </a:rPr>
                          <m:t>x</m:t>
                        </m:r>
                        <m:r>
                          <a:rPr lang="en-US" altLang="zh-CN" sz="2000" i="1">
                            <a:solidFill>
                              <a:srgbClr val="FF0000"/>
                            </a:solidFill>
                            <a:latin typeface="Cambria Math" panose="02040503050406030204" pitchFamily="18" charset="0"/>
                          </a:rPr>
                          <m:t>+</m:t>
                        </m:r>
                        <m:r>
                          <m:rPr>
                            <m:sty m:val="p"/>
                          </m:rPr>
                          <a:rPr lang="en-US" altLang="zh-CN" sz="2000" i="1">
                            <a:solidFill>
                              <a:srgbClr val="FF0000"/>
                            </a:solidFill>
                            <a:latin typeface="Cambria Math" panose="02040503050406030204" pitchFamily="18" charset="0"/>
                          </a:rPr>
                          <m:t>y</m:t>
                        </m:r>
                      </m:den>
                    </m:f>
                  </m:oMath>
                </a14:m>
                <a:r>
                  <a:rPr lang="zh-CN" altLang="en-US" sz="2000" dirty="0">
                    <a:solidFill>
                      <a:srgbClr val="FF0000"/>
                    </a:solidFill>
                  </a:rPr>
                  <a:t>。因此最小哈希值与</a:t>
                </a:r>
                <a:r>
                  <a:rPr lang="en-US" altLang="zh-CN" sz="2000" dirty="0">
                    <a:solidFill>
                      <a:srgbClr val="FF0000"/>
                    </a:solidFill>
                  </a:rPr>
                  <a:t>Jaccard</a:t>
                </a:r>
                <a:r>
                  <a:rPr lang="zh-CN" altLang="en-US" sz="2000" dirty="0">
                    <a:solidFill>
                      <a:srgbClr val="FF0000"/>
                    </a:solidFill>
                  </a:rPr>
                  <a:t>相似度在概率上是相同的。</a:t>
                </a:r>
                <a:endParaRPr lang="zh-CN" altLang="en-US" sz="2000" dirty="0">
                  <a:solidFill>
                    <a:srgbClr val="000000"/>
                  </a:solidFill>
                </a:endParaRPr>
              </a:p>
            </p:txBody>
          </p:sp>
        </mc:Choice>
        <mc:Fallback>
          <p:sp>
            <p:nvSpPr>
              <p:cNvPr id="3" name="内容占位符 2">
                <a:extLst>
                  <a:ext uri="{FF2B5EF4-FFF2-40B4-BE49-F238E27FC236}">
                    <a16:creationId xmlns:a16="http://schemas.microsoft.com/office/drawing/2014/main" id="{EB6D61D4-5142-4A10-B265-87124963E289}"/>
                  </a:ext>
                </a:extLst>
              </p:cNvPr>
              <p:cNvSpPr>
                <a:spLocks noGrp="1" noRot="1" noChangeAspect="1" noMove="1" noResize="1" noEditPoints="1" noAdjustHandles="1" noChangeArrowheads="1" noChangeShapeType="1" noTextEdit="1"/>
              </p:cNvSpPr>
              <p:nvPr>
                <p:ph idx="1"/>
              </p:nvPr>
            </p:nvSpPr>
            <p:spPr>
              <a:xfrm>
                <a:off x="767565" y="2978923"/>
                <a:ext cx="10656869" cy="3433665"/>
              </a:xfrm>
              <a:blipFill>
                <a:blip r:embed="rId4"/>
                <a:stretch>
                  <a:fillRect l="-3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8933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483</Words>
  <Application>Microsoft Office PowerPoint</Application>
  <PresentationFormat>宽屏</PresentationFormat>
  <Paragraphs>28</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等线</vt:lpstr>
      <vt:lpstr>等线 Light</vt:lpstr>
      <vt:lpstr>Arial</vt:lpstr>
      <vt:lpstr>Cambria Math</vt:lpstr>
      <vt:lpstr>Office 主题​​</vt:lpstr>
      <vt:lpstr>相似项发现</vt:lpstr>
      <vt:lpstr>实验目标</vt:lpstr>
      <vt:lpstr>实验原理</vt:lpstr>
      <vt:lpstr>最小哈希（minHash）</vt:lpstr>
      <vt:lpstr>最小哈希（minHash）</vt:lpstr>
      <vt:lpstr>Jaccard相似度</vt:lpstr>
      <vt:lpstr>Jaccard相似度≈最小哈希值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实验1  相似项发现</dc:title>
  <dc:creator>尚槐 冯</dc:creator>
  <cp:lastModifiedBy>Conqueror</cp:lastModifiedBy>
  <cp:revision>18</cp:revision>
  <dcterms:created xsi:type="dcterms:W3CDTF">2019-09-27T11:17:06Z</dcterms:created>
  <dcterms:modified xsi:type="dcterms:W3CDTF">2019-10-16T00:09:01Z</dcterms:modified>
</cp:coreProperties>
</file>