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79"/>
  </p:normalViewPr>
  <p:slideViewPr>
    <p:cSldViewPr snapToGrid="0" snapToObjects="1">
      <p:cViewPr varScale="1">
        <p:scale>
          <a:sx n="87" d="100"/>
          <a:sy n="87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8CA33-31AA-6243-BA9C-88BEF327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链接分析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CBDDD-B1E7-5C4C-9DAD-C07139CDF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Pagerank</a:t>
            </a:r>
            <a:r>
              <a:rPr kumimoji="1" lang="zh-CN" altLang="en-US" dirty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396001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668D-93E9-7749-A895-E3B7B7B6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具体实现步骤（仅供参考）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22B11-3B20-A04F-933C-2A17D9BF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24464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算法过程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2.</a:t>
            </a:r>
            <a:r>
              <a:rPr lang="zh-CN" altLang="zh-CN" dirty="0"/>
              <a:t>初始化</a:t>
            </a:r>
            <a:r>
              <a:rPr lang="en-US" altLang="zh-CN" dirty="0" err="1"/>
              <a:t>page_rank</a:t>
            </a:r>
            <a:r>
              <a:rPr lang="zh-CN" altLang="zh-CN" dirty="0"/>
              <a:t>值（可以使用向量储存，）：</a:t>
            </a:r>
            <a:r>
              <a:rPr lang="en-US" altLang="zh-CN" dirty="0" err="1"/>
              <a:t>page_rank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]=1/n</a:t>
            </a:r>
            <a:r>
              <a:rPr lang="zh-CN" altLang="zh-CN" dirty="0"/>
              <a:t>其中</a:t>
            </a:r>
            <a:r>
              <a:rPr lang="en-US" altLang="zh-CN" dirty="0"/>
              <a:t>n</a:t>
            </a:r>
            <a:r>
              <a:rPr lang="zh-CN" altLang="zh-CN" dirty="0"/>
              <a:t>是图中节点个数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00B050"/>
                </a:solidFill>
              </a:rPr>
              <a:t>e</a:t>
            </a:r>
            <a:r>
              <a:rPr lang="zh-CN" altLang="en-US" b="1" dirty="0">
                <a:solidFill>
                  <a:srgbClr val="00B050"/>
                </a:solidFill>
              </a:rPr>
              <a:t>值初始化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实现</a:t>
            </a:r>
            <a:endParaRPr lang="zh-CN" altLang="zh-CN" dirty="0">
              <a:solidFill>
                <a:srgbClr val="FF0000"/>
              </a:solidFill>
            </a:endParaRPr>
          </a:p>
          <a:p>
            <a:pPr lvl="0"/>
            <a:r>
              <a:rPr lang="zh-CN" altLang="zh-CN" dirty="0"/>
              <a:t>在类中只需要定义一个</a:t>
            </a:r>
            <a:r>
              <a:rPr lang="en-US" altLang="zh-CN" dirty="0" err="1"/>
              <a:t>page_rank</a:t>
            </a:r>
            <a:r>
              <a:rPr lang="zh-CN" altLang="zh-CN" dirty="0"/>
              <a:t>的方法即可</a:t>
            </a:r>
            <a:r>
              <a:rPr lang="zh-CN" altLang="en-US" dirty="0"/>
              <a:t>，利用</a:t>
            </a:r>
            <a:r>
              <a:rPr lang="en-US" altLang="zh-CN" dirty="0" err="1"/>
              <a:t>numpy.ones</a:t>
            </a:r>
            <a:r>
              <a:rPr lang="zh-CN" altLang="en-US" dirty="0"/>
              <a:t>函数初始化各个网页的</a:t>
            </a:r>
            <a:r>
              <a:rPr lang="en-US" altLang="zh-CN" dirty="0"/>
              <a:t>PR</a:t>
            </a:r>
            <a:r>
              <a:rPr lang="zh-CN" altLang="en-US" dirty="0"/>
              <a:t>值及</a:t>
            </a:r>
            <a:r>
              <a:rPr lang="en-US" altLang="zh-CN" dirty="0"/>
              <a:t>e</a:t>
            </a:r>
            <a:r>
              <a:rPr lang="zh-CN" altLang="en-US" dirty="0"/>
              <a:t>向量，假设初始访问概率相同。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DE34ED-D9DC-7745-81A5-335A0713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88" y="4516410"/>
            <a:ext cx="5562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6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668D-93E9-7749-A895-E3B7B7B6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kumimoji="1" lang="zh-CN" altLang="en-US"/>
              <a:t>具体实现步骤（仅供参考）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22B11-3B20-A04F-933C-2A17D9BF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788778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算法过程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3.</a:t>
            </a:r>
            <a:r>
              <a:rPr lang="zh-CN" altLang="zh-CN" dirty="0"/>
              <a:t>当迭代次数小于最大迭代次数，且前后所有</a:t>
            </a:r>
            <a:r>
              <a:rPr lang="en-US" altLang="zh-CN" dirty="0" err="1"/>
              <a:t>page_rank</a:t>
            </a:r>
            <a:r>
              <a:rPr lang="zh-CN" altLang="zh-CN" dirty="0"/>
              <a:t>值差的绝对值的和小于阈值，则：</a:t>
            </a:r>
            <a:r>
              <a:rPr lang="en-US" altLang="zh-CN" u="sng" dirty="0" err="1">
                <a:solidFill>
                  <a:srgbClr val="00B050"/>
                </a:solidFill>
              </a:rPr>
              <a:t>page_rank</a:t>
            </a:r>
            <a:r>
              <a:rPr lang="en-US" altLang="zh-CN" u="sng" dirty="0">
                <a:solidFill>
                  <a:srgbClr val="00B050"/>
                </a:solidFill>
              </a:rPr>
              <a:t> = beta*M*</a:t>
            </a:r>
            <a:r>
              <a:rPr lang="en-US" altLang="zh-CN" u="sng" dirty="0" err="1">
                <a:solidFill>
                  <a:srgbClr val="00B050"/>
                </a:solidFill>
              </a:rPr>
              <a:t>pagerank</a:t>
            </a:r>
            <a:r>
              <a:rPr lang="en-US" altLang="zh-CN" u="sng" dirty="0">
                <a:solidFill>
                  <a:srgbClr val="00B050"/>
                </a:solidFill>
              </a:rPr>
              <a:t> + </a:t>
            </a:r>
            <a:r>
              <a:rPr lang="zh-CN" altLang="zh-CN" u="sng" dirty="0">
                <a:solidFill>
                  <a:srgbClr val="00B050"/>
                </a:solidFill>
              </a:rPr>
              <a:t>（</a:t>
            </a:r>
            <a:r>
              <a:rPr lang="en-US" altLang="zh-CN" u="sng" dirty="0">
                <a:solidFill>
                  <a:srgbClr val="00B050"/>
                </a:solidFill>
              </a:rPr>
              <a:t>1-beta</a:t>
            </a:r>
            <a:r>
              <a:rPr lang="zh-CN" altLang="zh-CN" u="sng" dirty="0">
                <a:solidFill>
                  <a:srgbClr val="00B050"/>
                </a:solidFill>
              </a:rPr>
              <a:t>）</a:t>
            </a:r>
            <a:r>
              <a:rPr lang="en-US" altLang="zh-CN" u="sng" dirty="0">
                <a:solidFill>
                  <a:srgbClr val="00B050"/>
                </a:solidFill>
              </a:rPr>
              <a:t>*</a:t>
            </a:r>
            <a:r>
              <a:rPr lang="en-US" altLang="zh-CN" b="1" u="sng" dirty="0">
                <a:solidFill>
                  <a:srgbClr val="00B050"/>
                </a:solidFill>
              </a:rPr>
              <a:t>e</a:t>
            </a:r>
            <a:r>
              <a:rPr lang="en-US" altLang="zh-CN" u="sng" dirty="0">
                <a:solidFill>
                  <a:srgbClr val="00B050"/>
                </a:solidFill>
              </a:rPr>
              <a:t>/n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4.</a:t>
            </a:r>
            <a:r>
              <a:rPr lang="zh-CN" altLang="zh-CN" dirty="0"/>
              <a:t>否则，跳出循环</a:t>
            </a:r>
          </a:p>
          <a:p>
            <a:pPr lvl="0"/>
            <a:r>
              <a:rPr lang="en-US" altLang="zh-CN" dirty="0"/>
              <a:t>5.</a:t>
            </a:r>
            <a:r>
              <a:rPr lang="zh-CN" altLang="zh-CN" dirty="0"/>
              <a:t>输出每一个节点对应的</a:t>
            </a:r>
            <a:r>
              <a:rPr lang="en-US" altLang="zh-CN" dirty="0" err="1"/>
              <a:t>page_rank</a:t>
            </a:r>
            <a:r>
              <a:rPr lang="zh-CN" altLang="zh-CN" dirty="0"/>
              <a:t>值。</a:t>
            </a: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实现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/>
              <a:t>循环语句需作出如下更改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0B8A15-2B04-1443-B994-CD3B5909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14" y="4398380"/>
            <a:ext cx="8077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1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668D-93E9-7749-A895-E3B7B7B6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kumimoji="1" lang="zh-CN" altLang="en-US" dirty="0"/>
              <a:t>具体实现步骤（仅供参考）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22B11-3B20-A04F-933C-2A17D9BF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337" y="2829170"/>
            <a:ext cx="5424112" cy="3208334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利用</a:t>
            </a:r>
            <a:r>
              <a:rPr lang="en-US" altLang="zh-CN" dirty="0"/>
              <a:t>print</a:t>
            </a:r>
            <a:r>
              <a:rPr lang="zh-CN" altLang="zh-CN" dirty="0"/>
              <a:t>函数输出结果</a:t>
            </a:r>
          </a:p>
          <a:p>
            <a:r>
              <a:rPr lang="zh-CN" altLang="en-US" dirty="0"/>
              <a:t>重新</a:t>
            </a:r>
            <a:r>
              <a:rPr lang="zh-CN" altLang="zh-CN" dirty="0"/>
              <a:t>输入课本例</a:t>
            </a:r>
            <a:r>
              <a:rPr lang="en-US" altLang="zh-CN" dirty="0"/>
              <a:t>5.1</a:t>
            </a:r>
            <a:r>
              <a:rPr lang="zh-CN" altLang="zh-CN" dirty="0"/>
              <a:t>、例</a:t>
            </a:r>
            <a:r>
              <a:rPr lang="en-US" altLang="zh-CN" dirty="0"/>
              <a:t>5.3</a:t>
            </a:r>
            <a:r>
              <a:rPr lang="zh-CN" altLang="zh-CN" dirty="0"/>
              <a:t>和例</a:t>
            </a:r>
            <a:r>
              <a:rPr lang="en-US" altLang="zh-CN" dirty="0"/>
              <a:t>5.4</a:t>
            </a:r>
            <a:r>
              <a:rPr lang="zh-CN" altLang="zh-CN" dirty="0"/>
              <a:t>中的概率转移矩阵，并调用类中的方法，看输出结果 </a:t>
            </a:r>
          </a:p>
        </p:txBody>
      </p:sp>
    </p:spTree>
    <p:extLst>
      <p:ext uri="{BB962C8B-B14F-4D97-AF65-F5344CB8AC3E}">
        <p14:creationId xmlns:p14="http://schemas.microsoft.com/office/powerpoint/2010/main" val="357073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7BBFE-1CD6-CD4B-B5E1-31A1B87D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实验第一部分 ：</a:t>
            </a:r>
            <a:br>
              <a:rPr kumimoji="1" lang="en-US" altLang="zh-CN" dirty="0"/>
            </a:br>
            <a:r>
              <a:rPr kumimoji="1" lang="zh-CN" altLang="en-US" sz="2800" dirty="0">
                <a:solidFill>
                  <a:schemeClr val="tx1"/>
                </a:solidFill>
              </a:rPr>
              <a:t>从概率转移矩阵计算得到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pagerank</a:t>
            </a:r>
            <a:r>
              <a:rPr kumimoji="1" lang="zh-CN" altLang="en-US" sz="2800" dirty="0">
                <a:solidFill>
                  <a:schemeClr val="tx1"/>
                </a:solidFill>
              </a:rPr>
              <a:t>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20240-75BA-2541-9E50-D71947B4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算法过程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0"/>
            <a:r>
              <a:rPr kumimoji="1" lang="en-US" altLang="zh-CN" dirty="0"/>
              <a:t>1.</a:t>
            </a:r>
            <a:r>
              <a:rPr lang="zh-CN" altLang="zh-CN" dirty="0"/>
              <a:t>输入：概率转移矩阵（</a:t>
            </a:r>
            <a:r>
              <a:rPr lang="en-US" altLang="zh-CN" dirty="0"/>
              <a:t>M</a:t>
            </a:r>
            <a:r>
              <a:rPr lang="zh-CN" altLang="zh-CN" dirty="0"/>
              <a:t>），最大迭代次数（</a:t>
            </a:r>
            <a:r>
              <a:rPr lang="en-US" altLang="zh-CN" dirty="0" err="1"/>
              <a:t>max_iterations</a:t>
            </a:r>
            <a:r>
              <a:rPr lang="zh-CN" altLang="zh-CN" dirty="0"/>
              <a:t>），收敛阈值（</a:t>
            </a:r>
            <a:r>
              <a:rPr lang="en-US" altLang="zh-CN" dirty="0" err="1"/>
              <a:t>min_epsilon</a:t>
            </a:r>
            <a:r>
              <a:rPr lang="zh-CN" altLang="zh-CN" dirty="0"/>
              <a:t>）</a:t>
            </a:r>
          </a:p>
          <a:p>
            <a:pPr lvl="0"/>
            <a:r>
              <a:rPr lang="en-US" altLang="zh-CN" dirty="0"/>
              <a:t>2.</a:t>
            </a:r>
            <a:r>
              <a:rPr lang="zh-CN" altLang="zh-CN" dirty="0"/>
              <a:t>初始化</a:t>
            </a:r>
            <a:r>
              <a:rPr lang="en-US" altLang="zh-CN" dirty="0" err="1"/>
              <a:t>page_rank</a:t>
            </a:r>
            <a:r>
              <a:rPr lang="zh-CN" altLang="zh-CN" dirty="0"/>
              <a:t>值（可以使用向量储存，）：</a:t>
            </a:r>
            <a:r>
              <a:rPr lang="en-US" altLang="zh-CN" dirty="0" err="1"/>
              <a:t>page_rank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]=1/n</a:t>
            </a:r>
            <a:r>
              <a:rPr lang="zh-CN" altLang="zh-CN" dirty="0"/>
              <a:t>其中</a:t>
            </a:r>
            <a:r>
              <a:rPr lang="en-US" altLang="zh-CN" dirty="0"/>
              <a:t>n</a:t>
            </a:r>
            <a:r>
              <a:rPr lang="zh-CN" altLang="zh-CN" dirty="0"/>
              <a:t>是图中节点个数</a:t>
            </a:r>
          </a:p>
          <a:p>
            <a:pPr lvl="0"/>
            <a:r>
              <a:rPr lang="en-US" altLang="zh-CN" dirty="0"/>
              <a:t>3.</a:t>
            </a:r>
            <a:r>
              <a:rPr lang="zh-CN" altLang="zh-CN" dirty="0"/>
              <a:t>当迭代次数小于最大迭代次数，且前后所有</a:t>
            </a:r>
            <a:r>
              <a:rPr lang="en-US" altLang="zh-CN" dirty="0" err="1"/>
              <a:t>page_rank</a:t>
            </a:r>
            <a:r>
              <a:rPr lang="zh-CN" altLang="zh-CN" dirty="0"/>
              <a:t>值差的绝对值</a:t>
            </a:r>
            <a:r>
              <a:rPr lang="zh-CN" altLang="zh-CN"/>
              <a:t>的和</a:t>
            </a:r>
            <a:r>
              <a:rPr lang="zh-CN" altLang="en-US"/>
              <a:t>大</a:t>
            </a:r>
            <a:r>
              <a:rPr lang="zh-CN" altLang="zh-CN"/>
              <a:t>于</a:t>
            </a:r>
            <a:r>
              <a:rPr lang="zh-CN" altLang="zh-CN" dirty="0"/>
              <a:t>阈值，则：新的</a:t>
            </a:r>
            <a:r>
              <a:rPr lang="en-US" altLang="zh-CN" dirty="0" err="1"/>
              <a:t>page_rank</a:t>
            </a:r>
            <a:r>
              <a:rPr lang="zh-CN" altLang="zh-CN" dirty="0"/>
              <a:t>值计算结果为前一个</a:t>
            </a:r>
            <a:r>
              <a:rPr lang="en-US" altLang="zh-CN" dirty="0" err="1"/>
              <a:t>page_rank</a:t>
            </a:r>
            <a:r>
              <a:rPr lang="zh-CN" altLang="zh-CN" dirty="0"/>
              <a:t>向量左乘概率转移矩阵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否则，跳出循环</a:t>
            </a:r>
          </a:p>
          <a:p>
            <a:pPr lvl="0"/>
            <a:r>
              <a:rPr lang="en-US" altLang="zh-CN" dirty="0"/>
              <a:t>5.</a:t>
            </a:r>
            <a:r>
              <a:rPr lang="zh-CN" altLang="zh-CN" dirty="0"/>
              <a:t>输出每一个节点对应的</a:t>
            </a:r>
            <a:r>
              <a:rPr lang="en-US" altLang="zh-CN" dirty="0" err="1"/>
              <a:t>page_rank</a:t>
            </a:r>
            <a:r>
              <a:rPr lang="zh-CN" altLang="zh-CN" dirty="0"/>
              <a:t>值。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59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40D1D-18E0-FD4F-918E-EB5348FC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具体实现步骤（仅供参考）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5B98-F54F-1746-9254-CEEB69F3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初始化：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pPr lvl="0"/>
            <a:r>
              <a:rPr lang="zh-CN" altLang="zh-CN" dirty="0"/>
              <a:t>创建一个</a:t>
            </a:r>
            <a:r>
              <a:rPr lang="en-US" altLang="zh-CN" dirty="0"/>
              <a:t>python</a:t>
            </a:r>
            <a:r>
              <a:rPr lang="zh-CN" altLang="zh-CN" dirty="0"/>
              <a:t>项目文件，并添加一个</a:t>
            </a:r>
            <a:r>
              <a:rPr lang="en-US" altLang="zh-CN" dirty="0"/>
              <a:t>python</a:t>
            </a:r>
            <a:r>
              <a:rPr lang="zh-CN" altLang="zh-CN" dirty="0"/>
              <a:t>格式的文件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该程序用到</a:t>
            </a:r>
            <a:r>
              <a:rPr lang="en-US" altLang="zh-CN" dirty="0" err="1"/>
              <a:t>numpy</a:t>
            </a:r>
            <a:r>
              <a:rPr lang="zh-CN" altLang="zh-CN" dirty="0"/>
              <a:t>包，在文件头输入“</a:t>
            </a: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zh-CN" altLang="zh-CN" dirty="0"/>
              <a:t>”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24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668D-93E9-7749-A895-E3B7B7B6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具体实现步骤（仅供参考）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22B11-3B20-A04F-933C-2A17D9BF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24464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算法过程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0"/>
            <a:r>
              <a:rPr kumimoji="1" lang="en-US" altLang="zh-CN" dirty="0"/>
              <a:t>1.</a:t>
            </a:r>
            <a:r>
              <a:rPr lang="zh-CN" altLang="zh-CN" dirty="0"/>
              <a:t>输入：概率转移矩阵（</a:t>
            </a:r>
            <a:r>
              <a:rPr lang="en-US" altLang="zh-CN" dirty="0"/>
              <a:t>M</a:t>
            </a:r>
            <a:r>
              <a:rPr lang="zh-CN" altLang="zh-CN" dirty="0"/>
              <a:t>），最大迭代次数（</a:t>
            </a:r>
            <a:r>
              <a:rPr lang="en-US" altLang="zh-CN" dirty="0" err="1"/>
              <a:t>max_iterations</a:t>
            </a:r>
            <a:r>
              <a:rPr lang="zh-CN" altLang="zh-CN" dirty="0"/>
              <a:t>），收敛阈值（</a:t>
            </a:r>
            <a:r>
              <a:rPr lang="en-US" altLang="zh-CN" dirty="0" err="1"/>
              <a:t>min_epsilon</a:t>
            </a:r>
            <a:r>
              <a:rPr lang="zh-CN" altLang="zh-CN" dirty="0"/>
              <a:t>）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实现</a:t>
            </a:r>
            <a:endParaRPr lang="zh-CN" altLang="zh-CN" dirty="0">
              <a:solidFill>
                <a:srgbClr val="FF0000"/>
              </a:solidFill>
            </a:endParaRPr>
          </a:p>
          <a:p>
            <a:pPr lvl="0"/>
            <a:r>
              <a:rPr lang="zh-CN" altLang="zh-CN" dirty="0"/>
              <a:t>定义一个</a:t>
            </a:r>
            <a:r>
              <a:rPr lang="en-US" altLang="zh-CN" dirty="0" err="1"/>
              <a:t>pagerank</a:t>
            </a:r>
            <a:r>
              <a:rPr lang="zh-CN" altLang="zh-CN" dirty="0"/>
              <a:t>迭代器（可命名为</a:t>
            </a:r>
            <a:r>
              <a:rPr lang="en-US" altLang="zh-CN" dirty="0" err="1"/>
              <a:t>PRIterator</a:t>
            </a:r>
            <a:r>
              <a:rPr lang="zh-CN" altLang="zh-CN" dirty="0"/>
              <a:t>）的类，并在类中定义变量最大迭代次数，收敛阈值以及概率转移矩阵，并将前两个设置默认值为</a:t>
            </a:r>
            <a:r>
              <a:rPr lang="en-US" altLang="zh-CN" dirty="0"/>
              <a:t>100,0.00001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6976FC-BBD3-3F4C-A27D-D8C01EFD7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95" y="4982901"/>
            <a:ext cx="4762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4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668D-93E9-7749-A895-E3B7B7B6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具体实现步骤（仅供参考）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22B11-3B20-A04F-933C-2A17D9BF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24464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算法过程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/>
              <a:t>2.</a:t>
            </a:r>
            <a:r>
              <a:rPr lang="zh-CN" altLang="zh-CN" dirty="0"/>
              <a:t>初始化</a:t>
            </a:r>
            <a:r>
              <a:rPr lang="en-US" altLang="zh-CN" dirty="0" err="1"/>
              <a:t>page_rank</a:t>
            </a:r>
            <a:r>
              <a:rPr lang="zh-CN" altLang="zh-CN" dirty="0"/>
              <a:t>值（可以使用向量储存，）：</a:t>
            </a:r>
            <a:r>
              <a:rPr lang="en-US" altLang="zh-CN" dirty="0" err="1"/>
              <a:t>page_rank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]=1/n</a:t>
            </a:r>
            <a:r>
              <a:rPr lang="zh-CN" altLang="zh-CN" dirty="0"/>
              <a:t>其中</a:t>
            </a:r>
            <a:r>
              <a:rPr lang="en-US" altLang="zh-CN" dirty="0"/>
              <a:t>n</a:t>
            </a:r>
            <a:r>
              <a:rPr lang="zh-CN" altLang="zh-CN" dirty="0"/>
              <a:t>是图中节点个数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实现</a:t>
            </a:r>
            <a:endParaRPr lang="zh-CN" altLang="zh-CN" dirty="0">
              <a:solidFill>
                <a:srgbClr val="FF0000"/>
              </a:solidFill>
            </a:endParaRPr>
          </a:p>
          <a:p>
            <a:pPr lvl="0"/>
            <a:r>
              <a:rPr lang="zh-CN" altLang="zh-CN" dirty="0"/>
              <a:t>在类中只需要定义一个</a:t>
            </a:r>
            <a:r>
              <a:rPr lang="en-US" altLang="zh-CN" dirty="0" err="1"/>
              <a:t>page_rank</a:t>
            </a:r>
            <a:r>
              <a:rPr lang="zh-CN" altLang="zh-CN" dirty="0"/>
              <a:t>的方法即可</a:t>
            </a:r>
            <a:r>
              <a:rPr lang="zh-CN" altLang="en-US" dirty="0"/>
              <a:t>，利用</a:t>
            </a:r>
            <a:r>
              <a:rPr lang="en-US" altLang="zh-CN" dirty="0" err="1"/>
              <a:t>numpy.ones</a:t>
            </a:r>
            <a:r>
              <a:rPr lang="zh-CN" altLang="en-US" dirty="0"/>
              <a:t>函数初始化各个网页的</a:t>
            </a:r>
            <a:r>
              <a:rPr lang="en-US" altLang="zh-CN" dirty="0"/>
              <a:t>PR</a:t>
            </a:r>
            <a:r>
              <a:rPr lang="zh-CN" altLang="en-US" dirty="0"/>
              <a:t>值，假设初始访问概率相同。</a:t>
            </a:r>
            <a:r>
              <a:rPr lang="zh-CN" altLang="zh-CN" dirty="0"/>
              <a:t> 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9F98EF-17F9-184B-9D31-D89B8FA2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69" y="4737181"/>
            <a:ext cx="6794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7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668D-93E9-7749-A895-E3B7B7B6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kumimoji="1" lang="zh-CN" altLang="en-US"/>
              <a:t>具体实现步骤（仅供参考）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22B11-3B20-A04F-933C-2A17D9BF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78877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算法过程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3.</a:t>
            </a:r>
            <a:r>
              <a:rPr lang="zh-CN" altLang="zh-CN" dirty="0"/>
              <a:t>当迭代次数小于最大迭代次数，且前后所有</a:t>
            </a:r>
            <a:r>
              <a:rPr lang="en-US" altLang="zh-CN" dirty="0" err="1"/>
              <a:t>page_rank</a:t>
            </a:r>
            <a:r>
              <a:rPr lang="zh-CN" altLang="zh-CN" dirty="0"/>
              <a:t>值差的绝对值的和小于阈值，则：新的</a:t>
            </a:r>
            <a:r>
              <a:rPr lang="en-US" altLang="zh-CN" dirty="0" err="1"/>
              <a:t>page_rank</a:t>
            </a:r>
            <a:r>
              <a:rPr lang="zh-CN" altLang="zh-CN" dirty="0"/>
              <a:t>值计算结果为前一个</a:t>
            </a:r>
            <a:r>
              <a:rPr lang="en-US" altLang="zh-CN" dirty="0" err="1"/>
              <a:t>page_rank</a:t>
            </a:r>
            <a:r>
              <a:rPr lang="zh-CN" altLang="zh-CN" dirty="0"/>
              <a:t>向量左乘概率转移矩阵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zh-CN" dirty="0"/>
              <a:t>否则，跳出循环</a:t>
            </a:r>
          </a:p>
          <a:p>
            <a:pPr lvl="0"/>
            <a:r>
              <a:rPr lang="en-US" altLang="zh-CN" dirty="0"/>
              <a:t>5.</a:t>
            </a:r>
            <a:r>
              <a:rPr lang="zh-CN" altLang="zh-CN" dirty="0"/>
              <a:t>输出每一个节点对应的</a:t>
            </a:r>
            <a:r>
              <a:rPr lang="en-US" altLang="zh-CN" dirty="0" err="1"/>
              <a:t>page_rank</a:t>
            </a:r>
            <a:r>
              <a:rPr lang="zh-CN" altLang="zh-CN" dirty="0"/>
              <a:t>值。</a:t>
            </a: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实现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/>
              <a:t>在迭代次数范围内，新的</a:t>
            </a:r>
            <a:r>
              <a:rPr lang="en-US" altLang="zh-CN" dirty="0"/>
              <a:t>PR</a:t>
            </a:r>
            <a:r>
              <a:rPr lang="zh-CN" altLang="en-US" dirty="0"/>
              <a:t>矩阵为旧的</a:t>
            </a:r>
            <a:r>
              <a:rPr lang="en-US" altLang="zh-CN" dirty="0"/>
              <a:t>PR</a:t>
            </a:r>
            <a:r>
              <a:rPr lang="zh-CN" altLang="en-US" dirty="0"/>
              <a:t>矩阵左乘概率转移矩阵，并计算两者差的绝对值的和来判断循环是否继续</a:t>
            </a:r>
            <a:endParaRPr lang="en-US" altLang="zh-CN" dirty="0"/>
          </a:p>
          <a:p>
            <a:pPr lvl="0"/>
            <a:r>
              <a:rPr lang="zh-CN" altLang="en-US" dirty="0"/>
              <a:t>最后返回</a:t>
            </a:r>
            <a:r>
              <a:rPr lang="en-US" altLang="zh-CN" dirty="0" err="1"/>
              <a:t>pagerank</a:t>
            </a:r>
            <a:r>
              <a:rPr lang="zh-CN" altLang="en-US" dirty="0"/>
              <a:t>值</a:t>
            </a:r>
            <a:endParaRPr lang="zh-C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3D0BA0-03A7-614C-B1B5-33FF5146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115" y="4398380"/>
            <a:ext cx="5820979" cy="173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3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668D-93E9-7749-A895-E3B7B7B6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kumimoji="1" lang="zh-CN" altLang="en-US"/>
              <a:t>具体实现步骤（仅供参考）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22B11-3B20-A04F-933C-2A17D9BF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337" y="2829170"/>
            <a:ext cx="5424112" cy="3208334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利用</a:t>
            </a:r>
            <a:r>
              <a:rPr lang="en-US" altLang="zh-CN" dirty="0"/>
              <a:t>print</a:t>
            </a:r>
            <a:r>
              <a:rPr lang="zh-CN" altLang="zh-CN" dirty="0"/>
              <a:t>函数输出结果</a:t>
            </a:r>
          </a:p>
          <a:p>
            <a:r>
              <a:rPr lang="zh-CN" altLang="zh-CN" dirty="0"/>
              <a:t>分别输入课本例</a:t>
            </a:r>
            <a:r>
              <a:rPr lang="en-US" altLang="zh-CN" dirty="0"/>
              <a:t>5.1</a:t>
            </a:r>
            <a:r>
              <a:rPr lang="zh-CN" altLang="zh-CN" dirty="0"/>
              <a:t>、例</a:t>
            </a:r>
            <a:r>
              <a:rPr lang="en-US" altLang="zh-CN" dirty="0"/>
              <a:t>5.3</a:t>
            </a:r>
            <a:r>
              <a:rPr lang="zh-CN" altLang="zh-CN" dirty="0"/>
              <a:t>和例</a:t>
            </a:r>
            <a:r>
              <a:rPr lang="en-US" altLang="zh-CN" dirty="0"/>
              <a:t>5.4</a:t>
            </a:r>
            <a:r>
              <a:rPr lang="zh-CN" altLang="zh-CN" dirty="0"/>
              <a:t>中的概率转移矩阵，并调用类中的方法，看输出结果 </a:t>
            </a:r>
          </a:p>
        </p:txBody>
      </p:sp>
    </p:spTree>
    <p:extLst>
      <p:ext uri="{BB962C8B-B14F-4D97-AF65-F5344CB8AC3E}">
        <p14:creationId xmlns:p14="http://schemas.microsoft.com/office/powerpoint/2010/main" val="289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7BBFE-1CD6-CD4B-B5E1-31A1B87D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实验第二部分 ：</a:t>
            </a:r>
            <a:br>
              <a:rPr kumimoji="1" lang="en-US" altLang="zh-CN" dirty="0"/>
            </a:br>
            <a:r>
              <a:rPr lang="zh-CN" altLang="zh-CN" sz="2800" dirty="0">
                <a:solidFill>
                  <a:schemeClr val="tx1"/>
                </a:solidFill>
              </a:rPr>
              <a:t>采用“抽税”算法 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20240-75BA-2541-9E50-D71947B4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算法不同部分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1.</a:t>
            </a:r>
            <a:r>
              <a:rPr lang="zh-CN" altLang="zh-CN" dirty="0"/>
              <a:t>输入：概率转移矩阵（</a:t>
            </a:r>
            <a:r>
              <a:rPr lang="en-US" altLang="zh-CN" dirty="0"/>
              <a:t>M</a:t>
            </a:r>
            <a:r>
              <a:rPr lang="zh-CN" altLang="zh-CN" dirty="0"/>
              <a:t>），最大迭代次数（</a:t>
            </a:r>
            <a:r>
              <a:rPr lang="en-US" altLang="zh-CN" dirty="0" err="1"/>
              <a:t>max_iterations</a:t>
            </a:r>
            <a:r>
              <a:rPr lang="zh-CN" altLang="zh-CN" dirty="0"/>
              <a:t>），收敛阈值（</a:t>
            </a:r>
            <a:r>
              <a:rPr lang="en-US" altLang="zh-CN" dirty="0" err="1"/>
              <a:t>min_epsilon</a:t>
            </a:r>
            <a:r>
              <a:rPr lang="zh-CN" altLang="zh-CN" dirty="0"/>
              <a:t>）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B050"/>
                </a:solidFill>
              </a:rPr>
              <a:t>beta</a:t>
            </a:r>
            <a:r>
              <a:rPr lang="zh-CN" altLang="en-US" dirty="0">
                <a:solidFill>
                  <a:srgbClr val="00B050"/>
                </a:solidFill>
              </a:rPr>
              <a:t>常数</a:t>
            </a:r>
            <a:endParaRPr lang="zh-CN" altLang="zh-CN" dirty="0">
              <a:solidFill>
                <a:srgbClr val="00B050"/>
              </a:solidFill>
            </a:endParaRPr>
          </a:p>
          <a:p>
            <a:pPr lvl="0"/>
            <a:r>
              <a:rPr lang="en-US" altLang="zh-CN" dirty="0"/>
              <a:t>2.</a:t>
            </a:r>
            <a:r>
              <a:rPr lang="zh-CN" altLang="zh-CN" dirty="0"/>
              <a:t>初始化</a:t>
            </a:r>
            <a:r>
              <a:rPr lang="en-US" altLang="zh-CN" dirty="0" err="1"/>
              <a:t>page_rank</a:t>
            </a:r>
            <a:r>
              <a:rPr lang="zh-CN" altLang="zh-CN" dirty="0"/>
              <a:t>值（可以使用向量储存，）：</a:t>
            </a:r>
            <a:r>
              <a:rPr lang="en-US" altLang="zh-CN" dirty="0" err="1"/>
              <a:t>page_rank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]=1/n</a:t>
            </a:r>
            <a:r>
              <a:rPr lang="zh-CN" altLang="zh-CN" dirty="0"/>
              <a:t>其中</a:t>
            </a:r>
            <a:r>
              <a:rPr lang="en-US" altLang="zh-CN" dirty="0"/>
              <a:t>n</a:t>
            </a:r>
            <a:r>
              <a:rPr lang="zh-CN" altLang="zh-CN" dirty="0"/>
              <a:t>是图中节点个数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00B050"/>
                </a:solidFill>
              </a:rPr>
              <a:t>e</a:t>
            </a:r>
            <a:r>
              <a:rPr lang="zh-CN" altLang="en-US" b="1" dirty="0">
                <a:solidFill>
                  <a:srgbClr val="00B050"/>
                </a:solidFill>
              </a:rPr>
              <a:t>值初始化</a:t>
            </a:r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当迭代次数小于最大迭代次数，且前后所有</a:t>
            </a:r>
            <a:r>
              <a:rPr lang="en-US" altLang="zh-CN" dirty="0" err="1"/>
              <a:t>page_rank</a:t>
            </a:r>
            <a:r>
              <a:rPr lang="zh-CN" altLang="zh-CN" dirty="0"/>
              <a:t>值差的绝对值的和小于阈值，则：</a:t>
            </a:r>
            <a:r>
              <a:rPr lang="en-US" altLang="zh-CN" u="sng" dirty="0" err="1">
                <a:solidFill>
                  <a:srgbClr val="00B050"/>
                </a:solidFill>
              </a:rPr>
              <a:t>page_rank</a:t>
            </a:r>
            <a:r>
              <a:rPr lang="en-US" altLang="zh-CN" u="sng" dirty="0">
                <a:solidFill>
                  <a:srgbClr val="00B050"/>
                </a:solidFill>
              </a:rPr>
              <a:t> = beta*M*</a:t>
            </a:r>
            <a:r>
              <a:rPr lang="en-US" altLang="zh-CN" u="sng" dirty="0" err="1">
                <a:solidFill>
                  <a:srgbClr val="00B050"/>
                </a:solidFill>
              </a:rPr>
              <a:t>pagerank</a:t>
            </a:r>
            <a:r>
              <a:rPr lang="en-US" altLang="zh-CN" u="sng" dirty="0">
                <a:solidFill>
                  <a:srgbClr val="00B050"/>
                </a:solidFill>
              </a:rPr>
              <a:t> + </a:t>
            </a:r>
            <a:r>
              <a:rPr lang="zh-CN" altLang="zh-CN" u="sng" dirty="0">
                <a:solidFill>
                  <a:srgbClr val="00B050"/>
                </a:solidFill>
              </a:rPr>
              <a:t>（</a:t>
            </a:r>
            <a:r>
              <a:rPr lang="en-US" altLang="zh-CN" u="sng" dirty="0">
                <a:solidFill>
                  <a:srgbClr val="00B050"/>
                </a:solidFill>
              </a:rPr>
              <a:t>1-beta</a:t>
            </a:r>
            <a:r>
              <a:rPr lang="zh-CN" altLang="zh-CN" u="sng" dirty="0">
                <a:solidFill>
                  <a:srgbClr val="00B050"/>
                </a:solidFill>
              </a:rPr>
              <a:t>）</a:t>
            </a:r>
            <a:r>
              <a:rPr lang="en-US" altLang="zh-CN" u="sng" dirty="0">
                <a:solidFill>
                  <a:srgbClr val="00B050"/>
                </a:solidFill>
              </a:rPr>
              <a:t>*</a:t>
            </a:r>
            <a:r>
              <a:rPr lang="en-US" altLang="zh-CN" b="1" u="sng" dirty="0">
                <a:solidFill>
                  <a:srgbClr val="00B050"/>
                </a:solidFill>
              </a:rPr>
              <a:t>e</a:t>
            </a:r>
            <a:r>
              <a:rPr lang="en-US" altLang="zh-CN" u="sng" dirty="0">
                <a:solidFill>
                  <a:srgbClr val="00B050"/>
                </a:solidFill>
              </a:rPr>
              <a:t>/n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4.</a:t>
            </a:r>
            <a:r>
              <a:rPr lang="zh-CN" altLang="zh-CN" dirty="0"/>
              <a:t>否则，跳出循环</a:t>
            </a:r>
          </a:p>
          <a:p>
            <a:pPr lvl="0"/>
            <a:r>
              <a:rPr lang="en-US" altLang="zh-CN" dirty="0"/>
              <a:t>5.</a:t>
            </a:r>
            <a:r>
              <a:rPr lang="zh-CN" altLang="zh-CN" dirty="0"/>
              <a:t>输出每一个节点对应的</a:t>
            </a:r>
            <a:r>
              <a:rPr lang="en-US" altLang="zh-CN" dirty="0" err="1"/>
              <a:t>page_rank</a:t>
            </a:r>
            <a:r>
              <a:rPr lang="zh-CN" altLang="zh-CN" dirty="0"/>
              <a:t>值。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76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668D-93E9-7749-A895-E3B7B7B6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具体实现步骤（仅供参考）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22B11-3B20-A04F-933C-2A17D9BF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24464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算法过程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1.</a:t>
            </a:r>
            <a:r>
              <a:rPr lang="zh-CN" altLang="zh-CN" dirty="0"/>
              <a:t>输入：概率转移矩阵（</a:t>
            </a:r>
            <a:r>
              <a:rPr lang="en-US" altLang="zh-CN" dirty="0"/>
              <a:t>M</a:t>
            </a:r>
            <a:r>
              <a:rPr lang="zh-CN" altLang="zh-CN" dirty="0"/>
              <a:t>），最大迭代次数（</a:t>
            </a:r>
            <a:r>
              <a:rPr lang="en-US" altLang="zh-CN" dirty="0" err="1"/>
              <a:t>max_iterations</a:t>
            </a:r>
            <a:r>
              <a:rPr lang="zh-CN" altLang="zh-CN" dirty="0"/>
              <a:t>），收敛阈值（</a:t>
            </a:r>
            <a:r>
              <a:rPr lang="en-US" altLang="zh-CN" dirty="0" err="1"/>
              <a:t>min_epsilon</a:t>
            </a:r>
            <a:r>
              <a:rPr lang="zh-CN" altLang="zh-CN" dirty="0"/>
              <a:t>）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B050"/>
                </a:solidFill>
              </a:rPr>
              <a:t>beta</a:t>
            </a:r>
            <a:r>
              <a:rPr lang="zh-CN" altLang="en-US" dirty="0">
                <a:solidFill>
                  <a:srgbClr val="00B050"/>
                </a:solidFill>
              </a:rPr>
              <a:t>常数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实现</a:t>
            </a:r>
            <a:endParaRPr lang="zh-CN" altLang="zh-CN" dirty="0">
              <a:solidFill>
                <a:srgbClr val="FF0000"/>
              </a:solidFill>
            </a:endParaRPr>
          </a:p>
          <a:p>
            <a:pPr lvl="0"/>
            <a:r>
              <a:rPr lang="zh-CN" altLang="zh-CN" dirty="0"/>
              <a:t>定义一个</a:t>
            </a:r>
            <a:r>
              <a:rPr lang="en-US" altLang="zh-CN" dirty="0" err="1"/>
              <a:t>pagerank</a:t>
            </a:r>
            <a:r>
              <a:rPr lang="zh-CN" altLang="zh-CN" dirty="0"/>
              <a:t>迭代器（可命名为</a:t>
            </a:r>
            <a:r>
              <a:rPr lang="en-US" altLang="zh-CN" dirty="0" err="1"/>
              <a:t>PRIterator</a:t>
            </a:r>
            <a:r>
              <a:rPr lang="zh-CN" altLang="zh-CN" dirty="0"/>
              <a:t>）的类，并在类中定义变量最大迭代次数，收敛阈值以及概率转移矩阵，并将前两个设置默认值为</a:t>
            </a:r>
            <a:r>
              <a:rPr lang="en-US" altLang="zh-CN" dirty="0"/>
              <a:t>100,0.00001</a:t>
            </a:r>
            <a:r>
              <a:rPr lang="zh-CN" altLang="en-US" dirty="0"/>
              <a:t>，</a:t>
            </a:r>
            <a:r>
              <a:rPr lang="en-US" altLang="zh-CN" dirty="0"/>
              <a:t>beta</a:t>
            </a:r>
            <a:r>
              <a:rPr lang="zh-CN" altLang="en-US" dirty="0"/>
              <a:t>值为</a:t>
            </a:r>
            <a:r>
              <a:rPr lang="en-US" altLang="zh-CN" dirty="0"/>
              <a:t>0.8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946405-D928-E744-BDBA-FEE3F108F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09" y="4862322"/>
            <a:ext cx="5736704" cy="51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2199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155</TotalTime>
  <Words>898</Words>
  <Application>Microsoft Office PowerPoint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平面</vt:lpstr>
      <vt:lpstr>链接分析</vt:lpstr>
      <vt:lpstr>实验第一部分 ： 从概率转移矩阵计算得到pagerank值</vt:lpstr>
      <vt:lpstr>具体实现步骤（仅供参考）</vt:lpstr>
      <vt:lpstr>具体实现步骤（仅供参考）</vt:lpstr>
      <vt:lpstr>具体实现步骤（仅供参考）</vt:lpstr>
      <vt:lpstr>具体实现步骤（仅供参考）</vt:lpstr>
      <vt:lpstr>具体实现步骤（仅供参考）</vt:lpstr>
      <vt:lpstr>实验第二部分 ： 采用“抽税”算法 </vt:lpstr>
      <vt:lpstr>具体实现步骤（仅供参考）</vt:lpstr>
      <vt:lpstr>具体实现步骤（仅供参考）</vt:lpstr>
      <vt:lpstr>具体实现步骤（仅供参考）</vt:lpstr>
      <vt:lpstr>具体实现步骤（仅供参考）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链接分析</dc:title>
  <dc:creator>Dalin494</dc:creator>
  <cp:lastModifiedBy>Conqueror</cp:lastModifiedBy>
  <cp:revision>8</cp:revision>
  <dcterms:created xsi:type="dcterms:W3CDTF">2019-10-05T05:39:19Z</dcterms:created>
  <dcterms:modified xsi:type="dcterms:W3CDTF">2019-11-27T02:27:27Z</dcterms:modified>
</cp:coreProperties>
</file>