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5" r:id="rId3"/>
    <p:sldId id="266" r:id="rId4"/>
    <p:sldId id="267" r:id="rId5"/>
    <p:sldId id="296" r:id="rId6"/>
    <p:sldId id="297" r:id="rId7"/>
    <p:sldId id="298" r:id="rId8"/>
    <p:sldId id="299" r:id="rId9"/>
    <p:sldId id="294" r:id="rId10"/>
    <p:sldId id="268" r:id="rId11"/>
    <p:sldId id="295" r:id="rId12"/>
    <p:sldId id="270" r:id="rId13"/>
    <p:sldId id="271" r:id="rId14"/>
    <p:sldId id="272" r:id="rId15"/>
    <p:sldId id="293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91" autoAdjust="0"/>
    <p:restoredTop sz="94660"/>
  </p:normalViewPr>
  <p:slideViewPr>
    <p:cSldViewPr snapToGrid="0">
      <p:cViewPr varScale="1">
        <p:scale>
          <a:sx n="93" d="100"/>
          <a:sy n="93" d="100"/>
        </p:scale>
        <p:origin x="82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8DB64-FCFE-9687-2383-D94AB37A0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500BAB-596E-A762-B2BF-AE66B9A9D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3E65A-58F2-0055-6DC4-18DF1AF6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2069E-DD02-4A22-86F0-C39850D1D51F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402D1-8FFF-4FD6-D687-77F04773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FD607-C770-1EC0-AF11-9881ECD6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51F5-812A-493C-8053-A30644E40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42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5996D-BEFC-8688-A4B0-3A4F6306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AAA87E-4D00-40BE-520E-A95284101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54F747-ACAA-E6D6-FDD5-095701EEE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2069E-DD02-4A22-86F0-C39850D1D51F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0A590F-7910-2BE6-7D94-C64F9575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5D4BA1-59F2-E0CF-8216-1E2D3EC1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51F5-812A-493C-8053-A30644E40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00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E4D633-7661-A6E0-2F33-7D2E0B30B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D9887F-F8BC-4BAE-C5EB-36AC2A3FB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53AB6F-2AA0-9028-5260-7AC60024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2069E-DD02-4A22-86F0-C39850D1D51F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945D2-67AA-AF4D-3F61-9DCC46DB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261C8-1E51-3B0E-8B45-1D6BA8278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51F5-812A-493C-8053-A30644E40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13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5F36D-C8F0-E135-F785-057B5C5C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634952-2433-F4F2-258B-CC7E833B5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FF625-08F6-AB76-6A30-C1BD33BF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2069E-DD02-4A22-86F0-C39850D1D51F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7FDCBF-CE07-745D-5B8D-10C7F1D4F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2EAC1-3882-B0EE-8910-B6EA78E1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51F5-812A-493C-8053-A30644E40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23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AD75F-B075-3331-D481-C239680DC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057C15-A1D4-F4FA-20A3-575EEC84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D960E4-551E-DDCE-CE10-4E4CE631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2069E-DD02-4A22-86F0-C39850D1D51F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0F79D1-96AC-0935-DE6B-ED734569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C92992-0988-5D48-7B3F-61262D96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51F5-812A-493C-8053-A30644E40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1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C3BC2-007A-F197-401D-132E57F60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9AAC3-7700-B60D-687B-60C9F67BE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DF422D-2DA1-93E0-BD78-62C759A31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81F967-13DF-48AD-8215-89D36EFB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2069E-DD02-4A22-86F0-C39850D1D51F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991B1A-F6B3-3E3D-B2F6-FA651AB4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AFDABD-750B-A3C4-E9EE-E8807E6A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51F5-812A-493C-8053-A30644E40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34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E2207-E665-DC8B-9E0F-F7EF4279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374379-3872-AD54-3DD8-984EC4F97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6FC07E-875E-D0EA-1623-7C1FCC7DD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5F0411-AD10-4B09-C7D0-89671FF9F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E7F41E-A08A-0D49-54C9-479F3ECED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86F9DB-EC24-5BC9-437E-2503E563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2069E-DD02-4A22-86F0-C39850D1D51F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804421-8AE9-7EC7-507D-316116F51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89AEB9-FA21-AFAE-9195-A8F61E73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51F5-812A-493C-8053-A30644E40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043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4C98B4-E93B-FA2C-3883-10541815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55E925-9DCA-8C65-8866-E7B29EBCC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2069E-DD02-4A22-86F0-C39850D1D51F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5C0DFA-495B-297E-A5F8-6E22A3CD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5670C7-DFDD-4F22-39A9-C78EF1FE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51F5-812A-493C-8053-A30644E40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701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E746E6-EC26-85DA-D28E-738FB2EE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2069E-DD02-4A22-86F0-C39850D1D51F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048AD4-7DF0-59DB-FA83-CB3BA531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331731-9999-E660-6F4D-8CC7918F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51F5-812A-493C-8053-A30644E40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31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87FCB-CC6D-1943-7E3F-DA1A49FD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052E9C-628C-BB2D-487D-A7AF41A25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26436F-6511-625A-979F-1C7B558BA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63709E-E227-B6A7-FFFD-FD0739AA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2069E-DD02-4A22-86F0-C39850D1D51F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97DB38-0141-DED6-79A3-EA77DD25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8F85F5-5EA7-3A6A-D8AC-8D75B7952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51F5-812A-493C-8053-A30644E40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26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77515-FFE2-2C9F-089B-9AB94AC50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EE7F4E-C921-52FE-877E-9818993E46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A4E3EE-7AE9-DDCE-636C-EC95F8B52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0E026C-9593-C6FF-6B12-8173BF7F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2069E-DD02-4A22-86F0-C39850D1D51F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E7FF5F-2E89-73A9-E919-7EDB06CE0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DDA28B-6980-2A98-8B21-D0718CBB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51F5-812A-493C-8053-A30644E40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1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7A913E-63C8-A57E-A63B-9C7AE94CA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9467EA-921F-A4AD-9587-43158B79F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EE6E8A-2E92-6460-713E-A53077434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2069E-DD02-4A22-86F0-C39850D1D51F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25F205-4830-035C-B4E6-88FA56909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BECCE9-38D4-215E-D0E4-84596E12C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151F5-812A-493C-8053-A30644E403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22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48.xml"/><Relationship Id="rId7" Type="http://schemas.openxmlformats.org/officeDocument/2006/relationships/image" Target="../media/image1.png"/><Relationship Id="rId12" Type="http://schemas.openxmlformats.org/officeDocument/2006/relationships/image" Target="../media/image23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22.png"/><Relationship Id="rId5" Type="http://schemas.openxmlformats.org/officeDocument/2006/relationships/tags" Target="../tags/tag50.xml"/><Relationship Id="rId10" Type="http://schemas.openxmlformats.org/officeDocument/2006/relationships/image" Target="../media/image21.png"/><Relationship Id="rId4" Type="http://schemas.openxmlformats.org/officeDocument/2006/relationships/tags" Target="../tags/tag49.xml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53.xml"/><Relationship Id="rId7" Type="http://schemas.openxmlformats.org/officeDocument/2006/relationships/image" Target="../media/image1.png"/><Relationship Id="rId12" Type="http://schemas.openxmlformats.org/officeDocument/2006/relationships/image" Target="../media/image28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27.png"/><Relationship Id="rId5" Type="http://schemas.openxmlformats.org/officeDocument/2006/relationships/tags" Target="../tags/tag55.xml"/><Relationship Id="rId10" Type="http://schemas.openxmlformats.org/officeDocument/2006/relationships/image" Target="../media/image26.png"/><Relationship Id="rId4" Type="http://schemas.openxmlformats.org/officeDocument/2006/relationships/tags" Target="../tags/tag54.xml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image" Target="../media/image1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0.xml"/><Relationship Id="rId4" Type="http://schemas.openxmlformats.org/officeDocument/2006/relationships/tags" Target="../tags/tag5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63.xml"/><Relationship Id="rId7" Type="http://schemas.openxmlformats.org/officeDocument/2006/relationships/image" Target="../media/image1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68.xml"/><Relationship Id="rId7" Type="http://schemas.openxmlformats.org/officeDocument/2006/relationships/image" Target="../media/image1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73.xml"/><Relationship Id="rId7" Type="http://schemas.openxmlformats.org/officeDocument/2006/relationships/image" Target="../media/image33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5.xml"/><Relationship Id="rId4" Type="http://schemas.openxmlformats.org/officeDocument/2006/relationships/tags" Target="../tags/tag7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7" Type="http://schemas.openxmlformats.org/officeDocument/2006/relationships/image" Target="../media/image1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1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8.xml"/><Relationship Id="rId7" Type="http://schemas.openxmlformats.org/officeDocument/2006/relationships/image" Target="../media/image1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tags" Target="../tags/tag23.xml"/><Relationship Id="rId7" Type="http://schemas.openxmlformats.org/officeDocument/2006/relationships/image" Target="../media/image1.png"/><Relationship Id="rId12" Type="http://schemas.openxmlformats.org/officeDocument/2006/relationships/image" Target="../media/image8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7.png"/><Relationship Id="rId5" Type="http://schemas.openxmlformats.org/officeDocument/2006/relationships/tags" Target="../tags/tag25.xml"/><Relationship Id="rId10" Type="http://schemas.openxmlformats.org/officeDocument/2006/relationships/image" Target="../media/image6.png"/><Relationship Id="rId4" Type="http://schemas.openxmlformats.org/officeDocument/2006/relationships/tags" Target="../tags/tag24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28.xml"/><Relationship Id="rId7" Type="http://schemas.openxmlformats.org/officeDocument/2006/relationships/image" Target="../media/image1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33.xml"/><Relationship Id="rId7" Type="http://schemas.openxmlformats.org/officeDocument/2006/relationships/image" Target="../media/image1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35.xml"/><Relationship Id="rId10" Type="http://schemas.openxmlformats.org/officeDocument/2006/relationships/image" Target="../media/image14.png"/><Relationship Id="rId4" Type="http://schemas.openxmlformats.org/officeDocument/2006/relationships/tags" Target="../tags/tag34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38.xml"/><Relationship Id="rId7" Type="http://schemas.openxmlformats.org/officeDocument/2006/relationships/image" Target="../media/image1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43.xml"/><Relationship Id="rId7" Type="http://schemas.openxmlformats.org/officeDocument/2006/relationships/image" Target="../media/image1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直角三角形 13"/>
          <p:cNvSpPr/>
          <p:nvPr>
            <p:custDataLst>
              <p:tags r:id="rId2"/>
            </p:custDataLst>
          </p:nvPr>
        </p:nvSpPr>
        <p:spPr>
          <a:xfrm>
            <a:off x="1270" y="4272915"/>
            <a:ext cx="2583815" cy="258508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48597" name="直角三角形 14"/>
          <p:cNvSpPr/>
          <p:nvPr>
            <p:custDataLst>
              <p:tags r:id="rId3"/>
            </p:custDataLst>
          </p:nvPr>
        </p:nvSpPr>
        <p:spPr>
          <a:xfrm rot="10800000">
            <a:off x="9608185" y="-1270"/>
            <a:ext cx="2583815" cy="258508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48599" name="矩形 1"/>
          <p:cNvSpPr/>
          <p:nvPr>
            <p:custDataLst>
              <p:tags r:id="rId4"/>
            </p:custDataLst>
          </p:nvPr>
        </p:nvSpPr>
        <p:spPr>
          <a:xfrm>
            <a:off x="718185" y="656590"/>
            <a:ext cx="10754995" cy="5544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" name="图片 3" descr="C:\Users\夏雯玥\Desktop\南邮\微信图片_20230514212926.png微信图片_20230514212926">
            <a:extLst>
              <a:ext uri="{FF2B5EF4-FFF2-40B4-BE49-F238E27FC236}">
                <a16:creationId xmlns:a16="http://schemas.microsoft.com/office/drawing/2014/main" id="{04530B40-0506-5BE4-DAF3-003CDB233B0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215689" y="212090"/>
            <a:ext cx="3519805" cy="889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B81E64-7E6D-FF2E-FBBB-6CE00AF4A59A}"/>
              </a:ext>
            </a:extLst>
          </p:cNvPr>
          <p:cNvSpPr txBox="1"/>
          <p:nvPr/>
        </p:nvSpPr>
        <p:spPr>
          <a:xfrm>
            <a:off x="1575568" y="2229872"/>
            <a:ext cx="90402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DiPrompT</a:t>
            </a:r>
            <a:r>
              <a:rPr lang="en-US" altLang="zh-C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Disentangled Prompt Tuning for Multiple Latent Domain Generalization in Federated Learning</a:t>
            </a: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BB31F1-8EC1-8EC9-AB0D-EBF2B08069CF}"/>
              </a:ext>
            </a:extLst>
          </p:cNvPr>
          <p:cNvSpPr txBox="1"/>
          <p:nvPr/>
        </p:nvSpPr>
        <p:spPr>
          <a:xfrm>
            <a:off x="3280605" y="3344862"/>
            <a:ext cx="6327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/>
              <a:t>DiPrompT</a:t>
            </a:r>
            <a:r>
              <a:rPr lang="zh-CN" altLang="en-US" b="1" dirty="0"/>
              <a:t>：用于联邦学习中多潜在域泛化的解耦提示调优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F124697-604C-0527-6FBA-64785DAEA588}"/>
              </a:ext>
            </a:extLst>
          </p:cNvPr>
          <p:cNvSpPr txBox="1"/>
          <p:nvPr/>
        </p:nvSpPr>
        <p:spPr>
          <a:xfrm>
            <a:off x="5481599" y="4367843"/>
            <a:ext cx="1228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191B1F"/>
                </a:solidFill>
                <a:latin typeface="-apple-system"/>
              </a:rPr>
              <a:t>CVPR</a:t>
            </a:r>
            <a:r>
              <a:rPr lang="en-US" altLang="zh-CN" b="1" i="0" dirty="0">
                <a:solidFill>
                  <a:srgbClr val="191B1F"/>
                </a:solidFill>
                <a:effectLst/>
                <a:latin typeface="-apple-system"/>
              </a:rPr>
              <a:t> 2024 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1080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直角三角形 13"/>
          <p:cNvSpPr/>
          <p:nvPr>
            <p:custDataLst>
              <p:tags r:id="rId2"/>
            </p:custDataLst>
          </p:nvPr>
        </p:nvSpPr>
        <p:spPr>
          <a:xfrm>
            <a:off x="1270" y="4272915"/>
            <a:ext cx="2583815" cy="258508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48597" name="直角三角形 14"/>
          <p:cNvSpPr/>
          <p:nvPr>
            <p:custDataLst>
              <p:tags r:id="rId3"/>
            </p:custDataLst>
          </p:nvPr>
        </p:nvSpPr>
        <p:spPr>
          <a:xfrm rot="10800000">
            <a:off x="9608185" y="-1270"/>
            <a:ext cx="2583815" cy="258508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48599" name="矩形 1"/>
          <p:cNvSpPr/>
          <p:nvPr>
            <p:custDataLst>
              <p:tags r:id="rId4"/>
            </p:custDataLst>
          </p:nvPr>
        </p:nvSpPr>
        <p:spPr>
          <a:xfrm>
            <a:off x="718185" y="656590"/>
            <a:ext cx="10754995" cy="5544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" name="图片 3" descr="C:\Users\夏雯玥\Desktop\南邮\微信图片_20230514212926.png微信图片_20230514212926">
            <a:extLst>
              <a:ext uri="{FF2B5EF4-FFF2-40B4-BE49-F238E27FC236}">
                <a16:creationId xmlns:a16="http://schemas.microsoft.com/office/drawing/2014/main" id="{04530B40-0506-5BE4-DAF3-003CDB233B0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215689" y="212090"/>
            <a:ext cx="3519805" cy="889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A0F0B6C-EBD0-FEC2-EC42-65F3D675B208}"/>
              </a:ext>
            </a:extLst>
          </p:cNvPr>
          <p:cNvSpPr txBox="1"/>
          <p:nvPr/>
        </p:nvSpPr>
        <p:spPr>
          <a:xfrm>
            <a:off x="4559205" y="287258"/>
            <a:ext cx="307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核心算法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42D5CF2-792C-FDC9-7908-ABD10D9B85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1146" y="1758950"/>
            <a:ext cx="5620320" cy="120303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3BAA108-AF4E-8CAD-02D2-0A91AAEC3C30}"/>
              </a:ext>
            </a:extLst>
          </p:cNvPr>
          <p:cNvSpPr txBox="1"/>
          <p:nvPr/>
        </p:nvSpPr>
        <p:spPr>
          <a:xfrm>
            <a:off x="1655931" y="1106606"/>
            <a:ext cx="2438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域提示的损失函数：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4E65005-760F-0B4D-1B2D-81DDFF2B97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1147" y="5519153"/>
            <a:ext cx="5620320" cy="95677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BD6E580-DE14-53D4-A453-EF83D0A9F387}"/>
              </a:ext>
            </a:extLst>
          </p:cNvPr>
          <p:cNvSpPr txBox="1"/>
          <p:nvPr/>
        </p:nvSpPr>
        <p:spPr>
          <a:xfrm>
            <a:off x="1655932" y="4838945"/>
            <a:ext cx="2136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域提示的加权聚合：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E69447E-7E5A-D0A4-9058-C3BD73B2A0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0852998">
            <a:off x="7323942" y="5045815"/>
            <a:ext cx="2308164" cy="5321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836120B4-DF5C-FB14-162F-128F790593AA}"/>
              </a:ext>
            </a:extLst>
          </p:cNvPr>
          <p:cNvSpPr/>
          <p:nvPr/>
        </p:nvSpPr>
        <p:spPr>
          <a:xfrm>
            <a:off x="6228921" y="5568460"/>
            <a:ext cx="1010653" cy="4262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7189076-CFFE-203C-D4C9-459312C373CC}"/>
              </a:ext>
            </a:extLst>
          </p:cNvPr>
          <p:cNvSpPr/>
          <p:nvPr/>
        </p:nvSpPr>
        <p:spPr>
          <a:xfrm>
            <a:off x="3459367" y="2305436"/>
            <a:ext cx="452616" cy="4262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CC023B9-02E2-806D-A508-11ED0518F90B}"/>
              </a:ext>
            </a:extLst>
          </p:cNvPr>
          <p:cNvCxnSpPr/>
          <p:nvPr/>
        </p:nvCxnSpPr>
        <p:spPr>
          <a:xfrm>
            <a:off x="3575098" y="2756950"/>
            <a:ext cx="0" cy="4537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图片 24">
            <a:extLst>
              <a:ext uri="{FF2B5EF4-FFF2-40B4-BE49-F238E27FC236}">
                <a16:creationId xmlns:a16="http://schemas.microsoft.com/office/drawing/2014/main" id="{17D1BDFB-3108-BCF9-8B79-8B704AC0B1D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26155" y="3207102"/>
            <a:ext cx="3777153" cy="354108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383897C3-306C-0DE8-783B-646686B1EBDC}"/>
              </a:ext>
            </a:extLst>
          </p:cNvPr>
          <p:cNvSpPr/>
          <p:nvPr/>
        </p:nvSpPr>
        <p:spPr>
          <a:xfrm>
            <a:off x="5034357" y="3171025"/>
            <a:ext cx="1593323" cy="4262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B55886CD-596E-4A71-3198-4DAD396283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08684" y="3662914"/>
            <a:ext cx="2770077" cy="544758"/>
          </a:xfrm>
          <a:prstGeom prst="rect">
            <a:avLst/>
          </a:prstGeom>
        </p:spPr>
      </p:pic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CB47FA3-E46C-8CDD-6C28-953BD4B0C4B7}"/>
              </a:ext>
            </a:extLst>
          </p:cNvPr>
          <p:cNvCxnSpPr>
            <a:cxnSpLocks/>
          </p:cNvCxnSpPr>
          <p:nvPr/>
        </p:nvCxnSpPr>
        <p:spPr>
          <a:xfrm>
            <a:off x="5590674" y="3597286"/>
            <a:ext cx="638247" cy="1840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09766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AD918-67B9-E0CB-5A37-AD73DE677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直角三角形 13">
            <a:extLst>
              <a:ext uri="{FF2B5EF4-FFF2-40B4-BE49-F238E27FC236}">
                <a16:creationId xmlns:a16="http://schemas.microsoft.com/office/drawing/2014/main" id="{9E914A5E-00D4-2335-B55D-7BC5990C571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70" y="4272915"/>
            <a:ext cx="2583815" cy="258508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48597" name="直角三角形 14">
            <a:extLst>
              <a:ext uri="{FF2B5EF4-FFF2-40B4-BE49-F238E27FC236}">
                <a16:creationId xmlns:a16="http://schemas.microsoft.com/office/drawing/2014/main" id="{6942E95B-032D-0DB9-56DB-118D9337AA5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0800000">
            <a:off x="9608185" y="-1270"/>
            <a:ext cx="2583815" cy="258508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48599" name="矩形 1">
            <a:extLst>
              <a:ext uri="{FF2B5EF4-FFF2-40B4-BE49-F238E27FC236}">
                <a16:creationId xmlns:a16="http://schemas.microsoft.com/office/drawing/2014/main" id="{3CCB8924-8E0D-9EC4-8BDB-916DB7F0A2B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18185" y="656590"/>
            <a:ext cx="10754995" cy="5544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" name="图片 3" descr="C:\Users\夏雯玥\Desktop\南邮\微信图片_20230514212926.png微信图片_20230514212926">
            <a:extLst>
              <a:ext uri="{FF2B5EF4-FFF2-40B4-BE49-F238E27FC236}">
                <a16:creationId xmlns:a16="http://schemas.microsoft.com/office/drawing/2014/main" id="{DBDEC02B-875B-93E3-F43F-A05311BB4AA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215689" y="212090"/>
            <a:ext cx="3519805" cy="889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3407EB3-BEC3-5914-4AE0-F42B75C99AC4}"/>
              </a:ext>
            </a:extLst>
          </p:cNvPr>
          <p:cNvSpPr txBox="1"/>
          <p:nvPr/>
        </p:nvSpPr>
        <p:spPr>
          <a:xfrm>
            <a:off x="4559205" y="287258"/>
            <a:ext cx="307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核心算法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094EED-4E60-080E-BEA5-BA4AD761BB0D}"/>
              </a:ext>
            </a:extLst>
          </p:cNvPr>
          <p:cNvSpPr txBox="1"/>
          <p:nvPr/>
        </p:nvSpPr>
        <p:spPr>
          <a:xfrm>
            <a:off x="665934" y="1115283"/>
            <a:ext cx="2438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动态查询的概率：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A49EB6F-961C-EDAF-4D51-EDA694FFDC33}"/>
              </a:ext>
            </a:extLst>
          </p:cNvPr>
          <p:cNvSpPr txBox="1"/>
          <p:nvPr/>
        </p:nvSpPr>
        <p:spPr>
          <a:xfrm>
            <a:off x="665934" y="2898551"/>
            <a:ext cx="50866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Q-Prompt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的优化目标：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同时最小化了当前提示和动量平均提示之间的损失（通过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MSE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损失）以及它们之间的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KL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B8DA97-C51A-2A40-069D-A7DA90DFCA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65945" y="1613364"/>
            <a:ext cx="5994480" cy="12104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577811-369C-6271-1E34-C5B170E82F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90403" y="3931437"/>
            <a:ext cx="5994480" cy="124911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5CA57ED-06D8-8A55-33DE-4CB8B916AA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0363063">
            <a:off x="6056675" y="3249640"/>
            <a:ext cx="2549712" cy="44168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1502549-1992-E446-E7F6-E7AD433CB7FD}"/>
              </a:ext>
            </a:extLst>
          </p:cNvPr>
          <p:cNvSpPr/>
          <p:nvPr/>
        </p:nvSpPr>
        <p:spPr>
          <a:xfrm>
            <a:off x="5876262" y="4087540"/>
            <a:ext cx="577515" cy="391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8F49757-6147-6C6B-7E1E-85B8AF8A234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979405">
            <a:off x="7480160" y="4831834"/>
            <a:ext cx="1609447" cy="43030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9AB886B-0B22-A29B-C25E-7A0069F818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988720">
            <a:off x="7316398" y="4372890"/>
            <a:ext cx="323683" cy="215789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A12AE2E4-FAC5-94AC-3A21-4BE6DCCD1A0D}"/>
              </a:ext>
            </a:extLst>
          </p:cNvPr>
          <p:cNvSpPr/>
          <p:nvPr/>
        </p:nvSpPr>
        <p:spPr>
          <a:xfrm>
            <a:off x="6910921" y="4038571"/>
            <a:ext cx="577515" cy="4303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A2EEBD0-9001-A85B-F7F2-5102AA1CF388}"/>
              </a:ext>
            </a:extLst>
          </p:cNvPr>
          <p:cNvCxnSpPr>
            <a:cxnSpLocks/>
          </p:cNvCxnSpPr>
          <p:nvPr/>
        </p:nvCxnSpPr>
        <p:spPr>
          <a:xfrm>
            <a:off x="7295523" y="3598847"/>
            <a:ext cx="794451" cy="1706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E49E2729-6973-F4DD-F341-0D6AE002718E}"/>
              </a:ext>
            </a:extLst>
          </p:cNvPr>
          <p:cNvSpPr txBox="1"/>
          <p:nvPr/>
        </p:nvSpPr>
        <p:spPr>
          <a:xfrm>
            <a:off x="8014571" y="3578545"/>
            <a:ext cx="231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Q-Prompt</a:t>
            </a:r>
            <a:r>
              <a:rPr lang="zh-CN" altLang="en-US" b="1" dirty="0"/>
              <a:t>向量集合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AA95E06-BB3A-EEEC-7856-01C14429EF38}"/>
              </a:ext>
            </a:extLst>
          </p:cNvPr>
          <p:cNvCxnSpPr>
            <a:cxnSpLocks/>
          </p:cNvCxnSpPr>
          <p:nvPr/>
        </p:nvCxnSpPr>
        <p:spPr>
          <a:xfrm>
            <a:off x="7882073" y="3385155"/>
            <a:ext cx="663754" cy="292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EA252256-AF38-177F-7D53-F727EFBA25D3}"/>
              </a:ext>
            </a:extLst>
          </p:cNvPr>
          <p:cNvSpPr txBox="1"/>
          <p:nvPr/>
        </p:nvSpPr>
        <p:spPr>
          <a:xfrm>
            <a:off x="8545827" y="3194575"/>
            <a:ext cx="106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类标签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0F527E2-B581-D1AF-515E-C2244E6CA50B}"/>
              </a:ext>
            </a:extLst>
          </p:cNvPr>
          <p:cNvSpPr txBox="1"/>
          <p:nvPr/>
        </p:nvSpPr>
        <p:spPr>
          <a:xfrm>
            <a:off x="8895590" y="2843649"/>
            <a:ext cx="88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域描述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943234D-884E-84F2-EBBF-950FB7ACF05F}"/>
              </a:ext>
            </a:extLst>
          </p:cNvPr>
          <p:cNvCxnSpPr>
            <a:cxnSpLocks/>
          </p:cNvCxnSpPr>
          <p:nvPr/>
        </p:nvCxnSpPr>
        <p:spPr>
          <a:xfrm flipV="1">
            <a:off x="8117663" y="3042175"/>
            <a:ext cx="868208" cy="222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7145896-9F02-4BF7-68CB-7183B9CE92FA}"/>
              </a:ext>
            </a:extLst>
          </p:cNvPr>
          <p:cNvCxnSpPr>
            <a:cxnSpLocks/>
          </p:cNvCxnSpPr>
          <p:nvPr/>
        </p:nvCxnSpPr>
        <p:spPr>
          <a:xfrm>
            <a:off x="6032611" y="5109483"/>
            <a:ext cx="0" cy="2216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DF2D55A-57DA-DDDF-33BD-4EF90C85233C}"/>
              </a:ext>
            </a:extLst>
          </p:cNvPr>
          <p:cNvCxnSpPr>
            <a:cxnSpLocks/>
          </p:cNvCxnSpPr>
          <p:nvPr/>
        </p:nvCxnSpPr>
        <p:spPr>
          <a:xfrm>
            <a:off x="4559205" y="5109483"/>
            <a:ext cx="0" cy="2216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0F8B8562-EB01-46FD-8792-987E126E5B13}"/>
              </a:ext>
            </a:extLst>
          </p:cNvPr>
          <p:cNvSpPr txBox="1"/>
          <p:nvPr/>
        </p:nvSpPr>
        <p:spPr>
          <a:xfrm>
            <a:off x="4100826" y="5290111"/>
            <a:ext cx="111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当前提示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EB383A7-7867-0AB0-4132-4219B6D6ED1C}"/>
              </a:ext>
            </a:extLst>
          </p:cNvPr>
          <p:cNvSpPr txBox="1"/>
          <p:nvPr/>
        </p:nvSpPr>
        <p:spPr>
          <a:xfrm>
            <a:off x="5657599" y="5290111"/>
            <a:ext cx="116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动量提示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911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直角三角形 13"/>
          <p:cNvSpPr/>
          <p:nvPr>
            <p:custDataLst>
              <p:tags r:id="rId2"/>
            </p:custDataLst>
          </p:nvPr>
        </p:nvSpPr>
        <p:spPr>
          <a:xfrm>
            <a:off x="1270" y="4272915"/>
            <a:ext cx="2583815" cy="258508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48597" name="直角三角形 14"/>
          <p:cNvSpPr/>
          <p:nvPr>
            <p:custDataLst>
              <p:tags r:id="rId3"/>
            </p:custDataLst>
          </p:nvPr>
        </p:nvSpPr>
        <p:spPr>
          <a:xfrm rot="10800000">
            <a:off x="9608185" y="-1270"/>
            <a:ext cx="2583815" cy="258508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48599" name="矩形 1"/>
          <p:cNvSpPr/>
          <p:nvPr>
            <p:custDataLst>
              <p:tags r:id="rId4"/>
            </p:custDataLst>
          </p:nvPr>
        </p:nvSpPr>
        <p:spPr>
          <a:xfrm>
            <a:off x="718185" y="656590"/>
            <a:ext cx="10754995" cy="5544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lt1"/>
                </a:solidFill>
              </a:rPr>
              <a:t>Base-to-novel generalization</a:t>
            </a:r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" name="图片 3" descr="C:\Users\夏雯玥\Desktop\南邮\微信图片_20230514212926.png微信图片_20230514212926">
            <a:extLst>
              <a:ext uri="{FF2B5EF4-FFF2-40B4-BE49-F238E27FC236}">
                <a16:creationId xmlns:a16="http://schemas.microsoft.com/office/drawing/2014/main" id="{04530B40-0506-5BE4-DAF3-003CDB233B0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215689" y="212090"/>
            <a:ext cx="3519805" cy="889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B6EA96B-1EB0-C821-C82F-123E8411D56C}"/>
              </a:ext>
            </a:extLst>
          </p:cNvPr>
          <p:cNvSpPr txBox="1"/>
          <p:nvPr/>
        </p:nvSpPr>
        <p:spPr>
          <a:xfrm>
            <a:off x="4628558" y="287258"/>
            <a:ext cx="293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EC0608-7B37-B278-FB21-24432CDF2944}"/>
              </a:ext>
            </a:extLst>
          </p:cNvPr>
          <p:cNvSpPr txBox="1"/>
          <p:nvPr/>
        </p:nvSpPr>
        <p:spPr>
          <a:xfrm>
            <a:off x="213433" y="1342409"/>
            <a:ext cx="2107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泛化能力验证：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3625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直角三角形 13"/>
          <p:cNvSpPr/>
          <p:nvPr>
            <p:custDataLst>
              <p:tags r:id="rId2"/>
            </p:custDataLst>
          </p:nvPr>
        </p:nvSpPr>
        <p:spPr>
          <a:xfrm>
            <a:off x="1270" y="4272915"/>
            <a:ext cx="2583815" cy="258508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48597" name="直角三角形 14"/>
          <p:cNvSpPr/>
          <p:nvPr>
            <p:custDataLst>
              <p:tags r:id="rId3"/>
            </p:custDataLst>
          </p:nvPr>
        </p:nvSpPr>
        <p:spPr>
          <a:xfrm rot="10800000">
            <a:off x="9608185" y="-1270"/>
            <a:ext cx="2583815" cy="258508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48599" name="矩形 1"/>
          <p:cNvSpPr/>
          <p:nvPr>
            <p:custDataLst>
              <p:tags r:id="rId4"/>
            </p:custDataLst>
          </p:nvPr>
        </p:nvSpPr>
        <p:spPr>
          <a:xfrm>
            <a:off x="718185" y="656590"/>
            <a:ext cx="10754995" cy="5544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lt1"/>
                </a:solidFill>
              </a:rPr>
              <a:t>Pathological Non-IID setting</a:t>
            </a:r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" name="图片 3" descr="C:\Users\夏雯玥\Desktop\南邮\微信图片_20230514212926.png微信图片_20230514212926">
            <a:extLst>
              <a:ext uri="{FF2B5EF4-FFF2-40B4-BE49-F238E27FC236}">
                <a16:creationId xmlns:a16="http://schemas.microsoft.com/office/drawing/2014/main" id="{04530B40-0506-5BE4-DAF3-003CDB233B0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215689" y="212090"/>
            <a:ext cx="3519805" cy="889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3460080-85D2-54D4-3D97-B9ED54924BDE}"/>
              </a:ext>
            </a:extLst>
          </p:cNvPr>
          <p:cNvSpPr txBox="1"/>
          <p:nvPr/>
        </p:nvSpPr>
        <p:spPr>
          <a:xfrm>
            <a:off x="4628558" y="287258"/>
            <a:ext cx="293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527AD2-DC34-EE88-7AA4-F4A01318F738}"/>
              </a:ext>
            </a:extLst>
          </p:cNvPr>
          <p:cNvSpPr txBox="1"/>
          <p:nvPr/>
        </p:nvSpPr>
        <p:spPr>
          <a:xfrm>
            <a:off x="90846" y="1314757"/>
            <a:ext cx="2494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个性化能力验证：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817912-FD83-558E-CD51-7D45D9B20275}"/>
              </a:ext>
            </a:extLst>
          </p:cNvPr>
          <p:cNvSpPr txBox="1"/>
          <p:nvPr/>
        </p:nvSpPr>
        <p:spPr>
          <a:xfrm>
            <a:off x="90846" y="2317670"/>
            <a:ext cx="3644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①Pathological Non-IID setting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38FFE30-25ED-2069-9B0A-53C2EC00D0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8558" y="4045222"/>
            <a:ext cx="5334744" cy="260068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5AF06833-6932-D729-DF6C-10E41994DA5A}"/>
              </a:ext>
            </a:extLst>
          </p:cNvPr>
          <p:cNvSpPr txBox="1"/>
          <p:nvPr/>
        </p:nvSpPr>
        <p:spPr>
          <a:xfrm>
            <a:off x="1453272" y="5252674"/>
            <a:ext cx="327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Dirichlet Non-IID setting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04463AB-B68B-6CC1-C318-3C99D66CB5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35494" y="1025922"/>
            <a:ext cx="6877321" cy="23571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763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直角三角形 13"/>
          <p:cNvSpPr/>
          <p:nvPr>
            <p:custDataLst>
              <p:tags r:id="rId2"/>
            </p:custDataLst>
          </p:nvPr>
        </p:nvSpPr>
        <p:spPr>
          <a:xfrm>
            <a:off x="1270" y="4272915"/>
            <a:ext cx="2583815" cy="258508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48597" name="直角三角形 14"/>
          <p:cNvSpPr/>
          <p:nvPr>
            <p:custDataLst>
              <p:tags r:id="rId3"/>
            </p:custDataLst>
          </p:nvPr>
        </p:nvSpPr>
        <p:spPr>
          <a:xfrm rot="10800000">
            <a:off x="9608185" y="-1270"/>
            <a:ext cx="2583815" cy="258508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48599" name="矩形 1"/>
          <p:cNvSpPr/>
          <p:nvPr>
            <p:custDataLst>
              <p:tags r:id="rId4"/>
            </p:custDataLst>
          </p:nvPr>
        </p:nvSpPr>
        <p:spPr>
          <a:xfrm>
            <a:off x="718185" y="656590"/>
            <a:ext cx="10754995" cy="5544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" name="图片 3" descr="C:\Users\夏雯玥\Desktop\南邮\微信图片_20230514212926.png微信图片_20230514212926">
            <a:extLst>
              <a:ext uri="{FF2B5EF4-FFF2-40B4-BE49-F238E27FC236}">
                <a16:creationId xmlns:a16="http://schemas.microsoft.com/office/drawing/2014/main" id="{04530B40-0506-5BE4-DAF3-003CDB233B0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215689" y="212090"/>
            <a:ext cx="3519805" cy="889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0D4A1F0-9726-C066-20AE-FDE8C4354023}"/>
              </a:ext>
            </a:extLst>
          </p:cNvPr>
          <p:cNvSpPr txBox="1"/>
          <p:nvPr/>
        </p:nvSpPr>
        <p:spPr>
          <a:xfrm>
            <a:off x="4628558" y="287258"/>
            <a:ext cx="293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8E703E3-B9B3-CEE5-0CC0-1D816526FBB0}"/>
              </a:ext>
            </a:extLst>
          </p:cNvPr>
          <p:cNvSpPr txBox="1"/>
          <p:nvPr/>
        </p:nvSpPr>
        <p:spPr>
          <a:xfrm>
            <a:off x="215689" y="1297285"/>
            <a:ext cx="1747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消融实验：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ADF4DE-F7A0-54FD-EC62-DF7EDD462D1C}"/>
              </a:ext>
            </a:extLst>
          </p:cNvPr>
          <p:cNvSpPr txBox="1"/>
          <p:nvPr/>
        </p:nvSpPr>
        <p:spPr>
          <a:xfrm>
            <a:off x="1535625" y="2041658"/>
            <a:ext cx="16425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正样本对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低秩适应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对泛化能力的影响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CFD6D6-84E8-7274-3FAD-E62DE6C92A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3078" y="1251803"/>
            <a:ext cx="5201376" cy="234347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FEDA259-0A21-E457-3DD9-3D21BFC6CE04}"/>
              </a:ext>
            </a:extLst>
          </p:cNvPr>
          <p:cNvSpPr txBox="1"/>
          <p:nvPr/>
        </p:nvSpPr>
        <p:spPr>
          <a:xfrm>
            <a:off x="2231985" y="4642127"/>
            <a:ext cx="16425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负样本对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对个性化能力的影响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36FA222-A0E6-1A37-08AA-C18B1C2EFD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3295" y="4286254"/>
            <a:ext cx="5125165" cy="14956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7672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E700411-C0E7-811A-CBB2-6B9DE3C4E1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3855" y="1355992"/>
            <a:ext cx="8950556" cy="2916923"/>
          </a:xfrm>
          <a:prstGeom prst="rect">
            <a:avLst/>
          </a:prstGeom>
        </p:spPr>
      </p:pic>
      <p:sp>
        <p:nvSpPr>
          <p:cNvPr id="1048595" name="直角三角形 13"/>
          <p:cNvSpPr/>
          <p:nvPr>
            <p:custDataLst>
              <p:tags r:id="rId2"/>
            </p:custDataLst>
          </p:nvPr>
        </p:nvSpPr>
        <p:spPr>
          <a:xfrm>
            <a:off x="1270" y="4272915"/>
            <a:ext cx="2583815" cy="258508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48597" name="直角三角形 14"/>
          <p:cNvSpPr/>
          <p:nvPr>
            <p:custDataLst>
              <p:tags r:id="rId3"/>
            </p:custDataLst>
          </p:nvPr>
        </p:nvSpPr>
        <p:spPr>
          <a:xfrm rot="10800000">
            <a:off x="9608185" y="-1270"/>
            <a:ext cx="2583815" cy="258508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48599" name="矩形 1"/>
          <p:cNvSpPr/>
          <p:nvPr>
            <p:custDataLst>
              <p:tags r:id="rId4"/>
            </p:custDataLst>
          </p:nvPr>
        </p:nvSpPr>
        <p:spPr>
          <a:xfrm>
            <a:off x="718185" y="656590"/>
            <a:ext cx="10754995" cy="5544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" name="图片 3" descr="C:\Users\夏雯玥\Desktop\南邮\微信图片_20230514212926.png微信图片_20230514212926">
            <a:extLst>
              <a:ext uri="{FF2B5EF4-FFF2-40B4-BE49-F238E27FC236}">
                <a16:creationId xmlns:a16="http://schemas.microsoft.com/office/drawing/2014/main" id="{04530B40-0506-5BE4-DAF3-003CDB233B0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215689" y="212090"/>
            <a:ext cx="3519805" cy="889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739FC3F-BA24-8D0C-9F33-E8CC603795F9}"/>
              </a:ext>
            </a:extLst>
          </p:cNvPr>
          <p:cNvSpPr txBox="1"/>
          <p:nvPr/>
        </p:nvSpPr>
        <p:spPr>
          <a:xfrm>
            <a:off x="215689" y="1297285"/>
            <a:ext cx="1747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消融实验：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436063-FA7C-6852-995B-3899FA4A6CAD}"/>
              </a:ext>
            </a:extLst>
          </p:cNvPr>
          <p:cNvSpPr txBox="1"/>
          <p:nvPr/>
        </p:nvSpPr>
        <p:spPr>
          <a:xfrm>
            <a:off x="223735" y="2232144"/>
            <a:ext cx="1642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μ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的不同设置：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1A086F6-EEAD-E1F8-76C4-C6DD5F21334D}"/>
              </a:ext>
            </a:extLst>
          </p:cNvPr>
          <p:cNvSpPr txBox="1"/>
          <p:nvPr/>
        </p:nvSpPr>
        <p:spPr>
          <a:xfrm>
            <a:off x="4628558" y="287258"/>
            <a:ext cx="293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1CE039-83AB-1340-C416-DCCE4F6FBD2B}"/>
              </a:ext>
            </a:extLst>
          </p:cNvPr>
          <p:cNvSpPr/>
          <p:nvPr/>
        </p:nvSpPr>
        <p:spPr>
          <a:xfrm>
            <a:off x="7251073" y="1426101"/>
            <a:ext cx="623463" cy="3328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5712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直角三角形 13"/>
          <p:cNvSpPr/>
          <p:nvPr>
            <p:custDataLst>
              <p:tags r:id="rId2"/>
            </p:custDataLst>
          </p:nvPr>
        </p:nvSpPr>
        <p:spPr>
          <a:xfrm>
            <a:off x="1270" y="4272915"/>
            <a:ext cx="2583815" cy="258508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97" name="直角三角形 14"/>
          <p:cNvSpPr/>
          <p:nvPr>
            <p:custDataLst>
              <p:tags r:id="rId3"/>
            </p:custDataLst>
          </p:nvPr>
        </p:nvSpPr>
        <p:spPr>
          <a:xfrm rot="10800000">
            <a:off x="9608185" y="-1270"/>
            <a:ext cx="2583815" cy="258508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99" name="矩形 1"/>
          <p:cNvSpPr/>
          <p:nvPr>
            <p:custDataLst>
              <p:tags r:id="rId4"/>
            </p:custDataLst>
          </p:nvPr>
        </p:nvSpPr>
        <p:spPr>
          <a:xfrm>
            <a:off x="718185" y="656590"/>
            <a:ext cx="10754995" cy="5544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3" descr="C:\Users\夏雯玥\Desktop\南邮\微信图片_20230514212926.png微信图片_20230514212926">
            <a:extLst>
              <a:ext uri="{FF2B5EF4-FFF2-40B4-BE49-F238E27FC236}">
                <a16:creationId xmlns:a16="http://schemas.microsoft.com/office/drawing/2014/main" id="{04530B40-0506-5BE4-DAF3-003CDB233B0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215689" y="212090"/>
            <a:ext cx="3519805" cy="889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CB0DD56-A2D0-9BB5-5A6E-EC12AA449E20}"/>
              </a:ext>
            </a:extLst>
          </p:cNvPr>
          <p:cNvSpPr txBox="1"/>
          <p:nvPr/>
        </p:nvSpPr>
        <p:spPr>
          <a:xfrm>
            <a:off x="4299539" y="3044279"/>
            <a:ext cx="3592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zh-CN" altLang="en-US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491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直角三角形 13"/>
          <p:cNvSpPr/>
          <p:nvPr>
            <p:custDataLst>
              <p:tags r:id="rId2"/>
            </p:custDataLst>
          </p:nvPr>
        </p:nvSpPr>
        <p:spPr>
          <a:xfrm>
            <a:off x="1270" y="4272915"/>
            <a:ext cx="2583815" cy="258508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48597" name="直角三角形 14"/>
          <p:cNvSpPr/>
          <p:nvPr>
            <p:custDataLst>
              <p:tags r:id="rId3"/>
            </p:custDataLst>
          </p:nvPr>
        </p:nvSpPr>
        <p:spPr>
          <a:xfrm rot="10800000">
            <a:off x="9608185" y="-1270"/>
            <a:ext cx="2583815" cy="258508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48599" name="矩形 1"/>
          <p:cNvSpPr/>
          <p:nvPr>
            <p:custDataLst>
              <p:tags r:id="rId4"/>
            </p:custDataLst>
          </p:nvPr>
        </p:nvSpPr>
        <p:spPr>
          <a:xfrm>
            <a:off x="718185" y="656590"/>
            <a:ext cx="10754995" cy="5544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" name="图片 3" descr="C:\Users\夏雯玥\Desktop\南邮\微信图片_20230514212926.png微信图片_20230514212926">
            <a:extLst>
              <a:ext uri="{FF2B5EF4-FFF2-40B4-BE49-F238E27FC236}">
                <a16:creationId xmlns:a16="http://schemas.microsoft.com/office/drawing/2014/main" id="{04530B40-0506-5BE4-DAF3-003CDB233B0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215689" y="212090"/>
            <a:ext cx="3519805" cy="8890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BDC0A054-3312-0A3F-5830-21B651964FDF}"/>
              </a:ext>
            </a:extLst>
          </p:cNvPr>
          <p:cNvSpPr txBox="1"/>
          <p:nvPr/>
        </p:nvSpPr>
        <p:spPr>
          <a:xfrm>
            <a:off x="3505200" y="1004047"/>
            <a:ext cx="15060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E30DDE88-36F8-89C8-965A-8A47AACEB23D}"/>
              </a:ext>
            </a:extLst>
          </p:cNvPr>
          <p:cNvCxnSpPr>
            <a:cxnSpLocks/>
          </p:cNvCxnSpPr>
          <p:nvPr/>
        </p:nvCxnSpPr>
        <p:spPr>
          <a:xfrm>
            <a:off x="5100918" y="1004046"/>
            <a:ext cx="0" cy="8875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9F7559E-21A5-900A-1583-6D451142E596}"/>
              </a:ext>
            </a:extLst>
          </p:cNvPr>
          <p:cNvSpPr txBox="1"/>
          <p:nvPr/>
        </p:nvSpPr>
        <p:spPr>
          <a:xfrm>
            <a:off x="5273188" y="1004046"/>
            <a:ext cx="37632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EA27EA2-0780-1BA5-1407-02C40CA14230}"/>
              </a:ext>
            </a:extLst>
          </p:cNvPr>
          <p:cNvSpPr txBox="1"/>
          <p:nvPr/>
        </p:nvSpPr>
        <p:spPr>
          <a:xfrm>
            <a:off x="3604358" y="2409898"/>
            <a:ext cx="3337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1184010-E75B-DEF3-0108-D5C3462BA123}"/>
              </a:ext>
            </a:extLst>
          </p:cNvPr>
          <p:cNvSpPr txBox="1"/>
          <p:nvPr/>
        </p:nvSpPr>
        <p:spPr>
          <a:xfrm>
            <a:off x="3598905" y="3354084"/>
            <a:ext cx="307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核心算法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3D4D501-FA97-7C70-8D7A-608A5EA376FB}"/>
              </a:ext>
            </a:extLst>
          </p:cNvPr>
          <p:cNvSpPr txBox="1"/>
          <p:nvPr/>
        </p:nvSpPr>
        <p:spPr>
          <a:xfrm>
            <a:off x="3598905" y="4298270"/>
            <a:ext cx="293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17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直角三角形 13"/>
          <p:cNvSpPr/>
          <p:nvPr>
            <p:custDataLst>
              <p:tags r:id="rId2"/>
            </p:custDataLst>
          </p:nvPr>
        </p:nvSpPr>
        <p:spPr>
          <a:xfrm>
            <a:off x="1270" y="4272915"/>
            <a:ext cx="2583815" cy="258508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48597" name="直角三角形 14"/>
          <p:cNvSpPr/>
          <p:nvPr>
            <p:custDataLst>
              <p:tags r:id="rId3"/>
            </p:custDataLst>
          </p:nvPr>
        </p:nvSpPr>
        <p:spPr>
          <a:xfrm rot="10800000">
            <a:off x="9608185" y="-1270"/>
            <a:ext cx="2583815" cy="258508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48599" name="矩形 1"/>
          <p:cNvSpPr/>
          <p:nvPr>
            <p:custDataLst>
              <p:tags r:id="rId4"/>
            </p:custDataLst>
          </p:nvPr>
        </p:nvSpPr>
        <p:spPr>
          <a:xfrm>
            <a:off x="718185" y="656590"/>
            <a:ext cx="10754995" cy="5307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" name="图片 3" descr="C:\Users\夏雯玥\Desktop\南邮\微信图片_20230514212926.png微信图片_20230514212926">
            <a:extLst>
              <a:ext uri="{FF2B5EF4-FFF2-40B4-BE49-F238E27FC236}">
                <a16:creationId xmlns:a16="http://schemas.microsoft.com/office/drawing/2014/main" id="{04530B40-0506-5BE4-DAF3-003CDB233B0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215689" y="212090"/>
            <a:ext cx="3519805" cy="889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1FB066B-FD7F-1D2E-3099-CDE6B4787F49}"/>
              </a:ext>
            </a:extLst>
          </p:cNvPr>
          <p:cNvSpPr txBox="1"/>
          <p:nvPr/>
        </p:nvSpPr>
        <p:spPr>
          <a:xfrm>
            <a:off x="3966837" y="309902"/>
            <a:ext cx="4257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156E35-5246-BC11-7B44-16B8B32D4D29}"/>
              </a:ext>
            </a:extLst>
          </p:cNvPr>
          <p:cNvSpPr txBox="1"/>
          <p:nvPr/>
        </p:nvSpPr>
        <p:spPr>
          <a:xfrm>
            <a:off x="1358658" y="1884832"/>
            <a:ext cx="36665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客户端数量与源域数量不匹配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：在现实场景中，客户端数量显著超过源域数量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𝐾≫𝑀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，导致数据分布复杂，单一模型难以同时提取全局特征和域特定知识。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B3AB7D-15BD-CF44-B362-BC4DC8621025}"/>
              </a:ext>
            </a:extLst>
          </p:cNvPr>
          <p:cNvSpPr txBox="1"/>
          <p:nvPr/>
        </p:nvSpPr>
        <p:spPr>
          <a:xfrm>
            <a:off x="1402763" y="3689943"/>
            <a:ext cx="3666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域标签未知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：在许多实际场景中，域标签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(domain labels)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不可用，模型需要动态推断样本的潜在域归属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1758C51-33FB-0ACC-1C6B-486664A06FEE}"/>
              </a:ext>
            </a:extLst>
          </p:cNvPr>
          <p:cNvCxnSpPr/>
          <p:nvPr/>
        </p:nvCxnSpPr>
        <p:spPr>
          <a:xfrm>
            <a:off x="5665694" y="1335742"/>
            <a:ext cx="0" cy="443752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DD92180-5DF7-E7F9-93AA-D2CF579B9B36}"/>
              </a:ext>
            </a:extLst>
          </p:cNvPr>
          <p:cNvSpPr txBox="1"/>
          <p:nvPr/>
        </p:nvSpPr>
        <p:spPr>
          <a:xfrm>
            <a:off x="6391243" y="1473489"/>
            <a:ext cx="43328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191B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解耦提示调优 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(Disentangled Prompt Tuning)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：提出全局提示 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(G-Prompt)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和域提示 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(D-Prompt)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的解耦机制，以分别提取全局知识和域特定知识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D1CBFC5-F971-1F8F-8327-60536BA24C94}"/>
              </a:ext>
            </a:extLst>
          </p:cNvPr>
          <p:cNvSpPr txBox="1"/>
          <p:nvPr/>
        </p:nvSpPr>
        <p:spPr>
          <a:xfrm>
            <a:off x="6391243" y="3046217"/>
            <a:ext cx="4618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动态查询机制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(Q-Prompt)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：设计了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Q-Prompt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，用于在训练和推理过程中动态分配样本的潜在域标签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5588611-B7B3-7C51-8335-770393BD7C3E}"/>
              </a:ext>
            </a:extLst>
          </p:cNvPr>
          <p:cNvSpPr txBox="1"/>
          <p:nvPr/>
        </p:nvSpPr>
        <p:spPr>
          <a:xfrm>
            <a:off x="6429071" y="4341946"/>
            <a:ext cx="4449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协作集成机制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：推理阶段结合全局提示和域提示的协作集成，动态权重化地利用不同提示的知识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3EB0E1-88C2-5D1B-7DD6-8F23F5DF0D51}"/>
              </a:ext>
            </a:extLst>
          </p:cNvPr>
          <p:cNvSpPr txBox="1"/>
          <p:nvPr/>
        </p:nvSpPr>
        <p:spPr>
          <a:xfrm>
            <a:off x="1358658" y="1342156"/>
            <a:ext cx="265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核心问题：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2118EF-43BC-85FE-CAFB-618290E593F9}"/>
              </a:ext>
            </a:extLst>
          </p:cNvPr>
          <p:cNvSpPr txBox="1"/>
          <p:nvPr/>
        </p:nvSpPr>
        <p:spPr>
          <a:xfrm>
            <a:off x="6430366" y="937862"/>
            <a:ext cx="199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创新点：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669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直角三角形 13"/>
          <p:cNvSpPr/>
          <p:nvPr>
            <p:custDataLst>
              <p:tags r:id="rId2"/>
            </p:custDataLst>
          </p:nvPr>
        </p:nvSpPr>
        <p:spPr>
          <a:xfrm>
            <a:off x="1270" y="4272915"/>
            <a:ext cx="2583815" cy="258508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48597" name="直角三角形 14"/>
          <p:cNvSpPr/>
          <p:nvPr>
            <p:custDataLst>
              <p:tags r:id="rId3"/>
            </p:custDataLst>
          </p:nvPr>
        </p:nvSpPr>
        <p:spPr>
          <a:xfrm rot="10800000">
            <a:off x="9608185" y="-1270"/>
            <a:ext cx="2583815" cy="258508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48599" name="矩形 1"/>
          <p:cNvSpPr/>
          <p:nvPr>
            <p:custDataLst>
              <p:tags r:id="rId4"/>
            </p:custDataLst>
          </p:nvPr>
        </p:nvSpPr>
        <p:spPr>
          <a:xfrm>
            <a:off x="718185" y="656590"/>
            <a:ext cx="10754995" cy="5544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" name="图片 3" descr="C:\Users\夏雯玥\Desktop\南邮\微信图片_20230514212926.png微信图片_20230514212926">
            <a:extLst>
              <a:ext uri="{FF2B5EF4-FFF2-40B4-BE49-F238E27FC236}">
                <a16:creationId xmlns:a16="http://schemas.microsoft.com/office/drawing/2014/main" id="{04530B40-0506-5BE4-DAF3-003CDB233B0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215689" y="212090"/>
            <a:ext cx="3519805" cy="889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D9C5333-101A-042D-2717-E6FBE28F0A4D}"/>
              </a:ext>
            </a:extLst>
          </p:cNvPr>
          <p:cNvSpPr txBox="1"/>
          <p:nvPr/>
        </p:nvSpPr>
        <p:spPr>
          <a:xfrm>
            <a:off x="4559205" y="287258"/>
            <a:ext cx="307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核心算法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CB5818D-E918-A36C-018B-E5EF609D55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251" y="1857075"/>
            <a:ext cx="6109376" cy="440399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E30511F-7732-002C-2C53-9982987368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9627" y="1986805"/>
            <a:ext cx="5548745" cy="43339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20926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E773E-37FF-A3EA-6DE0-BF69767B1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直角三角形 13">
            <a:extLst>
              <a:ext uri="{FF2B5EF4-FFF2-40B4-BE49-F238E27FC236}">
                <a16:creationId xmlns:a16="http://schemas.microsoft.com/office/drawing/2014/main" id="{5542A7B3-27D8-E343-4F79-E8B39751998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70" y="4272915"/>
            <a:ext cx="2583815" cy="258508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48597" name="直角三角形 14">
            <a:extLst>
              <a:ext uri="{FF2B5EF4-FFF2-40B4-BE49-F238E27FC236}">
                <a16:creationId xmlns:a16="http://schemas.microsoft.com/office/drawing/2014/main" id="{364B2C85-1E42-B5C9-96F0-C82EE38C7D3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0800000">
            <a:off x="9608185" y="-1270"/>
            <a:ext cx="2583815" cy="258508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48599" name="矩形 1">
            <a:extLst>
              <a:ext uri="{FF2B5EF4-FFF2-40B4-BE49-F238E27FC236}">
                <a16:creationId xmlns:a16="http://schemas.microsoft.com/office/drawing/2014/main" id="{44F7451E-4C50-60CB-2E96-216E9DF5E7C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18185" y="656590"/>
            <a:ext cx="10754995" cy="5544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" name="图片 3" descr="C:\Users\夏雯玥\Desktop\南邮\微信图片_20230514212926.png微信图片_20230514212926">
            <a:extLst>
              <a:ext uri="{FF2B5EF4-FFF2-40B4-BE49-F238E27FC236}">
                <a16:creationId xmlns:a16="http://schemas.microsoft.com/office/drawing/2014/main" id="{FF3FE840-105E-2E27-56E4-03A7C82A175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215689" y="212090"/>
            <a:ext cx="3519805" cy="889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48284CC-04C2-C255-4C41-F5EEFF4816B3}"/>
              </a:ext>
            </a:extLst>
          </p:cNvPr>
          <p:cNvSpPr txBox="1"/>
          <p:nvPr/>
        </p:nvSpPr>
        <p:spPr>
          <a:xfrm>
            <a:off x="4559205" y="287258"/>
            <a:ext cx="307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算法流程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2AD3C95-1CF3-E8E6-1851-FD5C4C2A28D6}"/>
                  </a:ext>
                </a:extLst>
              </p:cNvPr>
              <p:cNvSpPr txBox="1"/>
              <p:nvPr/>
            </p:nvSpPr>
            <p:spPr>
              <a:xfrm>
                <a:off x="499426" y="1301547"/>
                <a:ext cx="10835324" cy="7226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下载提示 ：训练之前，模型的提示（包括初始全局提示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和初始域提示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𝑚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𝑄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）从服务器下载到每个客户端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：全局提示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𝑽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𝑸</m:t>
                        </m:r>
                      </m:sup>
                    </m:sSubSup>
                  </m:oMath>
                </a14:m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​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：域提示，针对第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域学习到的文本提示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2AD3C95-1CF3-E8E6-1851-FD5C4C2A2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26" y="1301547"/>
                <a:ext cx="10835324" cy="722634"/>
              </a:xfrm>
              <a:prstGeom prst="rect">
                <a:avLst/>
              </a:prstGeom>
              <a:blipFill>
                <a:blip r:embed="rId8"/>
                <a:stretch>
                  <a:fillRect l="-506" b="-13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7D52F6C-D3C7-701C-CD59-5A6EB60934DB}"/>
                  </a:ext>
                </a:extLst>
              </p:cNvPr>
              <p:cNvSpPr txBox="1"/>
              <p:nvPr/>
            </p:nvSpPr>
            <p:spPr>
              <a:xfrm>
                <a:off x="506517" y="2112614"/>
                <a:ext cx="72475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②图像嵌入提取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：为每个客户端提取输入图像的特征。</a:t>
                </a:r>
                <a:endParaRPr lang="en-US" altLang="zh-CN" b="1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图像嵌入向量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7D52F6C-D3C7-701C-CD59-5A6EB6093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17" y="2112614"/>
                <a:ext cx="7247573" cy="646331"/>
              </a:xfrm>
              <a:prstGeom prst="rect">
                <a:avLst/>
              </a:prstGeom>
              <a:blipFill>
                <a:blip r:embed="rId9"/>
                <a:stretch>
                  <a:fillRect l="-673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5426CA-F34A-D49E-9AFA-A90BBB9AB95D}"/>
                  </a:ext>
                </a:extLst>
              </p:cNvPr>
              <p:cNvSpPr txBox="1"/>
              <p:nvPr/>
            </p:nvSpPr>
            <p:spPr>
              <a:xfrm>
                <a:off x="618531" y="4121386"/>
                <a:ext cx="7526974" cy="6472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③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Q-Prompt 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优化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：调整文本提示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为每个输入图像选择最合适的域标签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Q-Prompt 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对应的文本嵌入。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35426CA-F34A-D49E-9AFA-A90BBB9AB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31" y="4121386"/>
                <a:ext cx="7526974" cy="647228"/>
              </a:xfrm>
              <a:prstGeom prst="rect">
                <a:avLst/>
              </a:prstGeom>
              <a:blipFill>
                <a:blip r:embed="rId10"/>
                <a:stretch>
                  <a:fillRect l="-648" t="-4717" r="-243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图片 29">
            <a:extLst>
              <a:ext uri="{FF2B5EF4-FFF2-40B4-BE49-F238E27FC236}">
                <a16:creationId xmlns:a16="http://schemas.microsoft.com/office/drawing/2014/main" id="{4A5F1CB9-B5DD-0695-5F24-C602574327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04777" y="4766808"/>
            <a:ext cx="4016106" cy="210656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E7C78774-C0DC-8EF0-C809-A5C7A5676E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20883" y="4548157"/>
            <a:ext cx="3149919" cy="169747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4BCFB7D2-746A-D3F6-05E3-B4EA951618E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93465" y="2750415"/>
            <a:ext cx="7468955" cy="14508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848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DDB86-5B66-FAEE-BA93-8CC506795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直角三角形 13">
            <a:extLst>
              <a:ext uri="{FF2B5EF4-FFF2-40B4-BE49-F238E27FC236}">
                <a16:creationId xmlns:a16="http://schemas.microsoft.com/office/drawing/2014/main" id="{1EF0D5C1-DC7C-3842-C4B5-CFC60B6FF30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70" y="4272915"/>
            <a:ext cx="2583815" cy="258508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48597" name="直角三角形 14">
            <a:extLst>
              <a:ext uri="{FF2B5EF4-FFF2-40B4-BE49-F238E27FC236}">
                <a16:creationId xmlns:a16="http://schemas.microsoft.com/office/drawing/2014/main" id="{0353EC84-3F1F-7025-624B-08B2143F2CD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0800000">
            <a:off x="9608185" y="-1270"/>
            <a:ext cx="2583815" cy="258508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48599" name="矩形 1">
            <a:extLst>
              <a:ext uri="{FF2B5EF4-FFF2-40B4-BE49-F238E27FC236}">
                <a16:creationId xmlns:a16="http://schemas.microsoft.com/office/drawing/2014/main" id="{DCBC2638-1FFA-9CCC-BE56-7B480CD85B2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18185" y="656590"/>
            <a:ext cx="10754995" cy="5544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" name="图片 3" descr="C:\Users\夏雯玥\Desktop\南邮\微信图片_20230514212926.png微信图片_20230514212926">
            <a:extLst>
              <a:ext uri="{FF2B5EF4-FFF2-40B4-BE49-F238E27FC236}">
                <a16:creationId xmlns:a16="http://schemas.microsoft.com/office/drawing/2014/main" id="{A39855A1-D4B5-354E-FF7C-119AB194218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215689" y="212090"/>
            <a:ext cx="3519805" cy="889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24087D7-3D34-AF95-D3F9-5C84C61B3C81}"/>
              </a:ext>
            </a:extLst>
          </p:cNvPr>
          <p:cNvSpPr txBox="1"/>
          <p:nvPr/>
        </p:nvSpPr>
        <p:spPr>
          <a:xfrm>
            <a:off x="4559205" y="287258"/>
            <a:ext cx="307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算法流程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6343C94-AD89-19D1-6FED-0F41344005E9}"/>
                  </a:ext>
                </a:extLst>
              </p:cNvPr>
              <p:cNvSpPr txBox="1"/>
              <p:nvPr/>
            </p:nvSpPr>
            <p:spPr>
              <a:xfrm>
                <a:off x="687494" y="1285756"/>
                <a:ext cx="7408756" cy="669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④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D-Prompt 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选择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：根据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Q-Prompt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选择合适的域提示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b="1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p>
                    </m:sSubSup>
                  </m:oMath>
                </a14:m>
                <a:r>
                  <a:rPr lang="zh-CN" altLang="en-US" dirty="0"/>
                  <a:t>：域提示对应的文本嵌入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6343C94-AD89-19D1-6FED-0F4134400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94" y="1285756"/>
                <a:ext cx="7408756" cy="669992"/>
              </a:xfrm>
              <a:prstGeom prst="rect">
                <a:avLst/>
              </a:prstGeom>
              <a:blipFill>
                <a:blip r:embed="rId8"/>
                <a:stretch>
                  <a:fillRect l="-741" t="-5455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93702F42-3B37-875B-A756-1310AD0C82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1840" y="1993094"/>
            <a:ext cx="6699760" cy="35250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00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CD09A-11BD-3F42-849B-889952929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直角三角形 13">
            <a:extLst>
              <a:ext uri="{FF2B5EF4-FFF2-40B4-BE49-F238E27FC236}">
                <a16:creationId xmlns:a16="http://schemas.microsoft.com/office/drawing/2014/main" id="{7F045226-686F-DCFC-B650-F57DECA2CF3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70" y="4272915"/>
            <a:ext cx="2583815" cy="258508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48597" name="直角三角形 14">
            <a:extLst>
              <a:ext uri="{FF2B5EF4-FFF2-40B4-BE49-F238E27FC236}">
                <a16:creationId xmlns:a16="http://schemas.microsoft.com/office/drawing/2014/main" id="{BC4D3835-B05A-159B-57B4-F2C77C20BDA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0800000">
            <a:off x="9608185" y="-1270"/>
            <a:ext cx="2583815" cy="258508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48599" name="矩形 1">
            <a:extLst>
              <a:ext uri="{FF2B5EF4-FFF2-40B4-BE49-F238E27FC236}">
                <a16:creationId xmlns:a16="http://schemas.microsoft.com/office/drawing/2014/main" id="{BE0E4F16-7E4C-2A60-D061-E45E83310F4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18185" y="656590"/>
            <a:ext cx="10754995" cy="5544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" name="图片 3" descr="C:\Users\夏雯玥\Desktop\南邮\微信图片_20230514212926.png微信图片_20230514212926">
            <a:extLst>
              <a:ext uri="{FF2B5EF4-FFF2-40B4-BE49-F238E27FC236}">
                <a16:creationId xmlns:a16="http://schemas.microsoft.com/office/drawing/2014/main" id="{08A5CF50-3276-596E-844C-03C468F6AAC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215689" y="212090"/>
            <a:ext cx="3519805" cy="889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FF9DFE4-E9D3-5A91-0DC5-22E1517052CF}"/>
              </a:ext>
            </a:extLst>
          </p:cNvPr>
          <p:cNvSpPr txBox="1"/>
          <p:nvPr/>
        </p:nvSpPr>
        <p:spPr>
          <a:xfrm>
            <a:off x="4559205" y="287258"/>
            <a:ext cx="307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算法流程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91345A2-3AD9-42AE-DCB1-6C2428C73479}"/>
                  </a:ext>
                </a:extLst>
              </p:cNvPr>
              <p:cNvSpPr txBox="1"/>
              <p:nvPr/>
            </p:nvSpPr>
            <p:spPr>
              <a:xfrm>
                <a:off x="687494" y="1285756"/>
                <a:ext cx="7408756" cy="953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⑤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G-Prompt 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优化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：优化全局提示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𝑮</m:t>
                        </m:r>
                      </m:sup>
                    </m:sSup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：全局提示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Z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G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：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全局提示对应的文本嵌入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91345A2-3AD9-42AE-DCB1-6C2428C73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94" y="1285756"/>
                <a:ext cx="7408756" cy="953210"/>
              </a:xfrm>
              <a:prstGeom prst="rect">
                <a:avLst/>
              </a:prstGeom>
              <a:blipFill>
                <a:blip r:embed="rId8"/>
                <a:stretch>
                  <a:fillRect l="-741" t="-3846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343E010-4DE3-E2A9-8D3D-D8C6F71FEB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8387" y="2257502"/>
            <a:ext cx="3818387" cy="20881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4EF1E6A-3CDC-148B-CE39-882C70C74E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70851" y="980236"/>
            <a:ext cx="2001950" cy="19700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8010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2A4FD-1EC1-DAAC-E85E-C814146D9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直角三角形 13">
            <a:extLst>
              <a:ext uri="{FF2B5EF4-FFF2-40B4-BE49-F238E27FC236}">
                <a16:creationId xmlns:a16="http://schemas.microsoft.com/office/drawing/2014/main" id="{A9298381-B0B3-EA9A-0A11-7CE26C78CDC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70" y="4272915"/>
            <a:ext cx="2583815" cy="258508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48597" name="直角三角形 14">
            <a:extLst>
              <a:ext uri="{FF2B5EF4-FFF2-40B4-BE49-F238E27FC236}">
                <a16:creationId xmlns:a16="http://schemas.microsoft.com/office/drawing/2014/main" id="{70624F96-0B41-A581-8B4F-84880E4C21D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10800000">
            <a:off x="9608185" y="-1270"/>
            <a:ext cx="2583815" cy="258508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48599" name="矩形 1">
            <a:extLst>
              <a:ext uri="{FF2B5EF4-FFF2-40B4-BE49-F238E27FC236}">
                <a16:creationId xmlns:a16="http://schemas.microsoft.com/office/drawing/2014/main" id="{DFC7BFEF-9998-7FCA-3F2F-0E99F6D9987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18185" y="656590"/>
            <a:ext cx="10754995" cy="5544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" name="图片 3" descr="C:\Users\夏雯玥\Desktop\南邮\微信图片_20230514212926.png微信图片_20230514212926">
            <a:extLst>
              <a:ext uri="{FF2B5EF4-FFF2-40B4-BE49-F238E27FC236}">
                <a16:creationId xmlns:a16="http://schemas.microsoft.com/office/drawing/2014/main" id="{DF9F478B-5080-6937-169D-80E6D2BF2D9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215689" y="212090"/>
            <a:ext cx="3519805" cy="889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8F797DB-C265-3B74-DE43-50018AE2BB5E}"/>
              </a:ext>
            </a:extLst>
          </p:cNvPr>
          <p:cNvSpPr txBox="1"/>
          <p:nvPr/>
        </p:nvSpPr>
        <p:spPr>
          <a:xfrm>
            <a:off x="4559205" y="287258"/>
            <a:ext cx="307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算法流程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8E06B7A-64B4-CC7B-F053-03FBE3575CF2}"/>
                  </a:ext>
                </a:extLst>
              </p:cNvPr>
              <p:cNvSpPr txBox="1"/>
              <p:nvPr/>
            </p:nvSpPr>
            <p:spPr>
              <a:xfrm>
                <a:off x="687494" y="1285756"/>
                <a:ext cx="7408756" cy="669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⑥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D-Prompt 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优化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：通过优化每个域的提示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专注于每个域的特定知识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b="1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sup>
                    </m:sSubSup>
                  </m:oMath>
                </a14:m>
                <a:r>
                  <a:rPr lang="zh-CN" altLang="en-US" dirty="0"/>
                  <a:t>：域提示对应的文本嵌入</a:t>
                </a:r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8E06B7A-64B4-CC7B-F053-03FBE3575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94" y="1285756"/>
                <a:ext cx="7408756" cy="669992"/>
              </a:xfrm>
              <a:prstGeom prst="rect">
                <a:avLst/>
              </a:prstGeom>
              <a:blipFill>
                <a:blip r:embed="rId8"/>
                <a:stretch>
                  <a:fillRect l="-741" t="-5455" b="-1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8B603B4-683A-02A3-C30A-ABE63EAE4C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9047" y="2214885"/>
            <a:ext cx="7109029" cy="28029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646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直角三角形 13"/>
          <p:cNvSpPr/>
          <p:nvPr>
            <p:custDataLst>
              <p:tags r:id="rId2"/>
            </p:custDataLst>
          </p:nvPr>
        </p:nvSpPr>
        <p:spPr>
          <a:xfrm>
            <a:off x="1270" y="4272915"/>
            <a:ext cx="2583815" cy="258508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48597" name="直角三角形 14"/>
          <p:cNvSpPr/>
          <p:nvPr>
            <p:custDataLst>
              <p:tags r:id="rId3"/>
            </p:custDataLst>
          </p:nvPr>
        </p:nvSpPr>
        <p:spPr>
          <a:xfrm rot="10800000">
            <a:off x="9608185" y="-1270"/>
            <a:ext cx="2583815" cy="2585085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48599" name="矩形 1"/>
          <p:cNvSpPr/>
          <p:nvPr>
            <p:custDataLst>
              <p:tags r:id="rId4"/>
            </p:custDataLst>
          </p:nvPr>
        </p:nvSpPr>
        <p:spPr>
          <a:xfrm>
            <a:off x="718185" y="656590"/>
            <a:ext cx="10754995" cy="55448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2" name="图片 3" descr="C:\Users\夏雯玥\Desktop\南邮\微信图片_20230514212926.png微信图片_20230514212926">
            <a:extLst>
              <a:ext uri="{FF2B5EF4-FFF2-40B4-BE49-F238E27FC236}">
                <a16:creationId xmlns:a16="http://schemas.microsoft.com/office/drawing/2014/main" id="{04530B40-0506-5BE4-DAF3-003CDB233B0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215689" y="212090"/>
            <a:ext cx="3519805" cy="889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19E4239-7BAA-7D08-AA51-FDCF19E5A26A}"/>
              </a:ext>
            </a:extLst>
          </p:cNvPr>
          <p:cNvSpPr txBox="1"/>
          <p:nvPr/>
        </p:nvSpPr>
        <p:spPr>
          <a:xfrm>
            <a:off x="4559205" y="287258"/>
            <a:ext cx="307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核心算法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Methods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FE8D10-5050-B5CF-2026-57958ED830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7287" y="3741041"/>
            <a:ext cx="5036045" cy="88730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2DB3009-7397-82BB-1812-AFC2C28A0E67}"/>
              </a:ext>
            </a:extLst>
          </p:cNvPr>
          <p:cNvSpPr txBox="1"/>
          <p:nvPr/>
        </p:nvSpPr>
        <p:spPr>
          <a:xfrm>
            <a:off x="1152239" y="3149459"/>
            <a:ext cx="2496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全局提示的预测概率：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471D20-ABAF-06EA-E9A5-25577CCF499B}"/>
              </a:ext>
            </a:extLst>
          </p:cNvPr>
          <p:cNvSpPr txBox="1"/>
          <p:nvPr/>
        </p:nvSpPr>
        <p:spPr>
          <a:xfrm>
            <a:off x="1152239" y="1263632"/>
            <a:ext cx="2496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全局提示的损失函数：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FB6B962-5ED5-482F-EB01-1CC00662FC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09975" y="1770008"/>
            <a:ext cx="5084872" cy="464575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153760B-8790-A000-03FC-A283F371FE30}"/>
              </a:ext>
            </a:extLst>
          </p:cNvPr>
          <p:cNvCxnSpPr/>
          <p:nvPr/>
        </p:nvCxnSpPr>
        <p:spPr>
          <a:xfrm flipH="1">
            <a:off x="3559882" y="2234583"/>
            <a:ext cx="2161053" cy="169236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765CB1DE-0D85-6809-79D9-B45094C1A9EE}"/>
              </a:ext>
            </a:extLst>
          </p:cNvPr>
          <p:cNvSpPr/>
          <p:nvPr/>
        </p:nvSpPr>
        <p:spPr>
          <a:xfrm>
            <a:off x="5152411" y="1770008"/>
            <a:ext cx="1289640" cy="4645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3B7B58B-A93B-B45A-E76D-B90A6B2AA3B0}"/>
              </a:ext>
            </a:extLst>
          </p:cNvPr>
          <p:cNvCxnSpPr>
            <a:cxnSpLocks/>
          </p:cNvCxnSpPr>
          <p:nvPr/>
        </p:nvCxnSpPr>
        <p:spPr>
          <a:xfrm flipV="1">
            <a:off x="5797231" y="3317298"/>
            <a:ext cx="851745" cy="36856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CC112784-4695-69D6-8C10-D96AAEF55BF6}"/>
              </a:ext>
            </a:extLst>
          </p:cNvPr>
          <p:cNvSpPr/>
          <p:nvPr/>
        </p:nvSpPr>
        <p:spPr>
          <a:xfrm>
            <a:off x="4936621" y="3723831"/>
            <a:ext cx="1099794" cy="464575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F188068-0982-8CEB-11EA-9223CEB534EA}"/>
              </a:ext>
            </a:extLst>
          </p:cNvPr>
          <p:cNvSpPr txBox="1"/>
          <p:nvPr/>
        </p:nvSpPr>
        <p:spPr>
          <a:xfrm>
            <a:off x="6648976" y="3039534"/>
            <a:ext cx="2481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图像嵌入和类别 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 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对应的文本嵌入的相似度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51942A4-78FB-A620-0EF3-CC7FE4A01815}"/>
              </a:ext>
            </a:extLst>
          </p:cNvPr>
          <p:cNvSpPr/>
          <p:nvPr/>
        </p:nvSpPr>
        <p:spPr>
          <a:xfrm>
            <a:off x="4236496" y="4226372"/>
            <a:ext cx="2412479" cy="464575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D67AE89-A49B-2E30-1815-1308E11534B5}"/>
              </a:ext>
            </a:extLst>
          </p:cNvPr>
          <p:cNvCxnSpPr>
            <a:cxnSpLocks/>
          </p:cNvCxnSpPr>
          <p:nvPr/>
        </p:nvCxnSpPr>
        <p:spPr>
          <a:xfrm>
            <a:off x="6330870" y="4728913"/>
            <a:ext cx="318105" cy="27773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29CC61D-A221-95B8-EABF-293B93DA345C}"/>
              </a:ext>
            </a:extLst>
          </p:cNvPr>
          <p:cNvSpPr txBox="1"/>
          <p:nvPr/>
        </p:nvSpPr>
        <p:spPr>
          <a:xfrm>
            <a:off x="6648976" y="4702476"/>
            <a:ext cx="2481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全部图像嵌入和类别 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</a:t>
            </a:r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对应的文本嵌入的相似度求和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97323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.25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.25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.25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.25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.25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.25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.25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.25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.25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.25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.25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.25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.25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.25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.25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.25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6251</TotalTime>
  <Words>567</Words>
  <Application>Microsoft Office PowerPoint</Application>
  <PresentationFormat>宽屏</PresentationFormat>
  <Paragraphs>67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-apple-system</vt:lpstr>
      <vt:lpstr>等线</vt:lpstr>
      <vt:lpstr>等线 Light</vt:lpstr>
      <vt:lpstr>微软雅黑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 Conrad</dc:creator>
  <cp:lastModifiedBy>Lee Conrad</cp:lastModifiedBy>
  <cp:revision>21</cp:revision>
  <dcterms:created xsi:type="dcterms:W3CDTF">2024-07-09T03:04:28Z</dcterms:created>
  <dcterms:modified xsi:type="dcterms:W3CDTF">2025-01-23T12:06:14Z</dcterms:modified>
</cp:coreProperties>
</file>