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303" r:id="rId4"/>
    <p:sldId id="329" r:id="rId5"/>
    <p:sldId id="330" r:id="rId6"/>
    <p:sldId id="331" r:id="rId7"/>
    <p:sldId id="319" r:id="rId8"/>
    <p:sldId id="332" r:id="rId9"/>
    <p:sldId id="320" r:id="rId10"/>
    <p:sldId id="333" r:id="rId11"/>
    <p:sldId id="334" r:id="rId12"/>
    <p:sldId id="323" r:id="rId13"/>
    <p:sldId id="335" r:id="rId14"/>
    <p:sldId id="336" r:id="rId15"/>
    <p:sldId id="337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5.xml"/><Relationship Id="rId7" Type="http://schemas.openxmlformats.org/officeDocument/2006/relationships/image" Target="../media/image1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1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6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1.xml"/><Relationship Id="rId7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图文框 156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3" name="图文框 192"/>
          <p:cNvSpPr/>
          <p:nvPr/>
        </p:nvSpPr>
        <p:spPr>
          <a:xfrm>
            <a:off x="228602" y="220121"/>
            <a:ext cx="11723484" cy="6428457"/>
          </a:xfrm>
          <a:prstGeom prst="frame">
            <a:avLst>
              <a:gd name="adj1" fmla="val 4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293370"/>
            <a:ext cx="1191260" cy="1276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87456A-97F4-0582-2B13-EBD2B6FD3F68}"/>
              </a:ext>
            </a:extLst>
          </p:cNvPr>
          <p:cNvSpPr txBox="1"/>
          <p:nvPr/>
        </p:nvSpPr>
        <p:spPr>
          <a:xfrm>
            <a:off x="5310108" y="4567499"/>
            <a:ext cx="156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 2025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85B20-A3E1-AFF1-81C2-E0E60405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19" y="2045696"/>
            <a:ext cx="11450648" cy="13908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7E014-E562-27F6-0CD9-F306C8019DBA}"/>
              </a:ext>
            </a:extLst>
          </p:cNvPr>
          <p:cNvSpPr txBox="1"/>
          <p:nvPr/>
        </p:nvSpPr>
        <p:spPr>
          <a:xfrm>
            <a:off x="3361267" y="3912516"/>
            <a:ext cx="5147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关注并增强：面向零样本学习的增强型视觉提示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92A5D-D331-F7C1-2D50-79A3DCFB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8841582E-5081-B585-608F-720B238BF2DF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D6D262E1-B6F4-1A44-10B7-9E0FB690BC7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16EA5638-3E4A-A0FF-11C7-F55AC145A07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8ADDCC-EA58-53F6-7589-95E4E7B5F7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FB890A-2D0E-A1EE-4671-EFC1F6D9A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01" y="1613216"/>
            <a:ext cx="5534797" cy="30388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F1E05F-CD64-DEF5-11B6-897B9B723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191" y="2163550"/>
            <a:ext cx="3692010" cy="77821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A2AD8F7-F329-00BB-D7DF-CBFC365E3DD6}"/>
              </a:ext>
            </a:extLst>
          </p:cNvPr>
          <p:cNvSpPr txBox="1"/>
          <p:nvPr/>
        </p:nvSpPr>
        <p:spPr>
          <a:xfrm>
            <a:off x="6455708" y="1588028"/>
            <a:ext cx="437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一个专门的线性预测层用来估计残差细节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56702BD-4108-538E-CA3B-48E85F69F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1110" y="4172423"/>
            <a:ext cx="4286848" cy="58110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974024F-79E6-075F-AA54-F3D24CD8A7E3}"/>
              </a:ext>
            </a:extLst>
          </p:cNvPr>
          <p:cNvSpPr txBox="1"/>
          <p:nvPr/>
        </p:nvSpPr>
        <p:spPr>
          <a:xfrm>
            <a:off x="6455707" y="3188015"/>
            <a:ext cx="527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确保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Z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真的携带了与真实语义属性相一致的含义</a:t>
            </a:r>
            <a:endParaRPr lang="en-US" altLang="zh-CN" b="0" i="0" dirty="0">
              <a:solidFill>
                <a:srgbClr val="1D2129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dirty="0">
                <a:solidFill>
                  <a:srgbClr val="1D2129"/>
                </a:solidFill>
                <a:latin typeface="Lato" panose="020F0502020204030203" pitchFamily="34" charset="0"/>
              </a:rPr>
              <a:t>让</a:t>
            </a:r>
            <a:r>
              <a:rPr lang="en-US" altLang="zh-CN" dirty="0">
                <a:solidFill>
                  <a:srgbClr val="1D2129"/>
                </a:solidFill>
                <a:latin typeface="Lato" panose="020F0502020204030203" pitchFamily="34" charset="0"/>
              </a:rPr>
              <a:t>Z</a:t>
            </a:r>
            <a:r>
              <a:rPr lang="zh-CN" altLang="en-US" dirty="0">
                <a:solidFill>
                  <a:srgbClr val="1D2129"/>
                </a:solidFill>
                <a:latin typeface="Lato" panose="020F0502020204030203" pitchFamily="34" charset="0"/>
              </a:rPr>
              <a:t>尽量靠近该图像所属类别的属性向量</a:t>
            </a:r>
            <a:r>
              <a:rPr lang="en-US" altLang="zh-CN" dirty="0">
                <a:solidFill>
                  <a:srgbClr val="1D2129"/>
                </a:solidFill>
                <a:latin typeface="Lato" panose="020F0502020204030203" pitchFamily="34" charset="0"/>
              </a:rPr>
              <a:t>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1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E6ABE-B922-3636-365C-E660498B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F5CC173-5723-0081-ED60-E44DF2DA61E6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4F9881E5-FF85-B6A0-B9C0-2516762DE7B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A3F8CD43-51EB-9B98-DC32-0D6D60641C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0BBE62-4A87-450C-48EE-A13042DE47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05AB07-98AB-1AFC-4514-FE2EF9FCD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25" y="720226"/>
            <a:ext cx="11333342" cy="4228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24F53F-2545-10A6-5579-3EF8EADD3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485" y="5359875"/>
            <a:ext cx="440116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807F9-8431-F1C8-E148-DD35F44D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9E28D61C-DD27-4F94-8B6E-D3A19E29A33D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037560AE-CA0A-FCD9-505B-AD7C512226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5543476C-2385-5380-F360-929CB27F9C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996658-D5C0-33E8-A867-25BF4F6D29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6B5E9F-62EF-0968-F82A-E6E8190EF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81" y="1325488"/>
            <a:ext cx="5696954" cy="5484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FF17FB-FCFD-B89E-C0BB-A2A87CD35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681" y="2690096"/>
            <a:ext cx="4572638" cy="4477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850C05C-FFEE-0EE8-44C6-2DF8AB8C8D18}"/>
              </a:ext>
            </a:extLst>
          </p:cNvPr>
          <p:cNvSpPr txBox="1"/>
          <p:nvPr/>
        </p:nvSpPr>
        <p:spPr>
          <a:xfrm>
            <a:off x="2391548" y="3244334"/>
            <a:ext cx="138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Lato" panose="020F0502020204030203" pitchFamily="34" charset="0"/>
              </a:rPr>
              <a:t>均值距离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AB8E7B-FE11-6A99-2ED7-9C310E9102EC}"/>
              </a:ext>
            </a:extLst>
          </p:cNvPr>
          <p:cNvSpPr txBox="1"/>
          <p:nvPr/>
        </p:nvSpPr>
        <p:spPr>
          <a:xfrm>
            <a:off x="4178015" y="3244334"/>
            <a:ext cx="138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D2129"/>
                </a:solidFill>
                <a:latin typeface="Lato" panose="020F0502020204030203" pitchFamily="34" charset="0"/>
              </a:rPr>
              <a:t>方差距离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7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AEA79-7FD2-60C9-4974-E50CDE1F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A1E3D36-67A4-7775-191E-ACED99153228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61B49B26-F086-D105-63B2-48C0B1E3A4F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6ED297B3-48F2-D45D-FC38-F6100B38566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</a:t>
            </a:r>
            <a:endParaRPr lang="zh-CN" alt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D20BEE-96C8-B79A-2927-57EA5BF604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1BEA83-2DF0-B341-441B-838562D68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147" y="1007534"/>
            <a:ext cx="7759053" cy="51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AD2BB-34FB-32F2-FD3B-97BAB6025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15C9D31-BCB6-F74E-533E-45D5553E215B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D5BD1B-FE89-E3A9-C68B-AB418E8F1F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8C4E21-73FF-A5AB-C0B8-A46D11981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80" y="2455334"/>
            <a:ext cx="9724573" cy="2269067"/>
          </a:xfrm>
          <a:prstGeom prst="rect">
            <a:avLst/>
          </a:prstGeom>
        </p:spPr>
      </p:pic>
      <p:sp>
        <p:nvSpPr>
          <p:cNvPr id="9" name="MH_Entry_1">
            <a:extLst>
              <a:ext uri="{FF2B5EF4-FFF2-40B4-BE49-F238E27FC236}">
                <a16:creationId xmlns:a16="http://schemas.microsoft.com/office/drawing/2014/main" id="{A26A64F9-F572-8929-AD83-08D4C848E9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02787" y="1036353"/>
            <a:ext cx="2387811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消融实验</a:t>
            </a:r>
          </a:p>
        </p:txBody>
      </p:sp>
      <p:sp>
        <p:nvSpPr>
          <p:cNvPr id="10" name="MH_Number_1">
            <a:extLst>
              <a:ext uri="{FF2B5EF4-FFF2-40B4-BE49-F238E27FC236}">
                <a16:creationId xmlns:a16="http://schemas.microsoft.com/office/drawing/2014/main" id="{62484C6A-829E-C3AA-3279-793A33B946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" name="MH_Entry_1">
            <a:extLst>
              <a:ext uri="{FF2B5EF4-FFF2-40B4-BE49-F238E27FC236}">
                <a16:creationId xmlns:a16="http://schemas.microsoft.com/office/drawing/2014/main" id="{69434384-6060-D86B-6521-E731E391A7D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</a:t>
            </a:r>
            <a:endParaRPr lang="zh-CN" alt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07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E7482-1D18-D83C-E0FB-7794F5969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64CAEC1-E15B-F78D-BDEA-79D3AA66E80E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9AD81A-E9CD-3B6D-0819-D18EF33243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sp>
        <p:nvSpPr>
          <p:cNvPr id="9" name="MH_Entry_1">
            <a:extLst>
              <a:ext uri="{FF2B5EF4-FFF2-40B4-BE49-F238E27FC236}">
                <a16:creationId xmlns:a16="http://schemas.microsoft.com/office/drawing/2014/main" id="{62FF48AE-F879-096C-456A-61824C319B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02787" y="1036353"/>
            <a:ext cx="2387811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消融实验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9466D0-16EF-AB8B-CC42-AA9F35AC0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311" y="1566602"/>
            <a:ext cx="8011643" cy="3724795"/>
          </a:xfrm>
          <a:prstGeom prst="rect">
            <a:avLst/>
          </a:prstGeom>
        </p:spPr>
      </p:pic>
      <p:sp>
        <p:nvSpPr>
          <p:cNvPr id="2" name="MH_Number_1">
            <a:extLst>
              <a:ext uri="{FF2B5EF4-FFF2-40B4-BE49-F238E27FC236}">
                <a16:creationId xmlns:a16="http://schemas.microsoft.com/office/drawing/2014/main" id="{8E421B6F-73CE-797A-F84D-C95E2A08CB4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MH_Entry_1">
            <a:extLst>
              <a:ext uri="{FF2B5EF4-FFF2-40B4-BE49-F238E27FC236}">
                <a16:creationId xmlns:a16="http://schemas.microsoft.com/office/drawing/2014/main" id="{3BC419AF-2957-A1E6-3234-1F7BF2D8A40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en-US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</a:t>
            </a:r>
            <a:endParaRPr lang="zh-CN" alt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29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sp>
        <p:nvSpPr>
          <p:cNvPr id="2" name="MH_Entry_1">
            <a:extLst>
              <a:ext uri="{FF2B5EF4-FFF2-40B4-BE49-F238E27FC236}">
                <a16:creationId xmlns:a16="http://schemas.microsoft.com/office/drawing/2014/main" id="{9CC6283B-8313-39C9-6134-7E01715A214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04427" y="936238"/>
            <a:ext cx="142023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2500" lnSpcReduction="1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核心问题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DFD166-B328-328E-E060-EFA53C545460}"/>
              </a:ext>
            </a:extLst>
          </p:cNvPr>
          <p:cNvSpPr txBox="1"/>
          <p:nvPr/>
        </p:nvSpPr>
        <p:spPr>
          <a:xfrm>
            <a:off x="1204427" y="18551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如何在 </a:t>
            </a:r>
            <a:r>
              <a:rPr lang="en-US" altLang="zh-CN" dirty="0"/>
              <a:t>ZSL</a:t>
            </a:r>
            <a:r>
              <a:rPr lang="zh-CN" altLang="en-US" dirty="0"/>
              <a:t>中增强模型对“未见类别”的泛化能力，尤其在现有 </a:t>
            </a:r>
            <a:r>
              <a:rPr lang="en-US" altLang="zh-CN" dirty="0"/>
              <a:t>prompt-based </a:t>
            </a:r>
            <a:r>
              <a:rPr lang="zh-CN" altLang="en-US" dirty="0"/>
              <a:t>方法中容易过拟合“已见类别”的主视觉特征，导致在未见类别识别时表现不佳。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412DCB-0882-8254-65E9-1957AC2D5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334" y="2960158"/>
            <a:ext cx="5172797" cy="22386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CCAFF-85AE-AF9F-96EC-BF91FBA2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9EA10E1B-5410-E98C-EC6C-5BD74F81F1EE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51DDC012-B006-35E9-7075-0727136C150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76B4B33E-9F55-F77C-0E31-106FEFED13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270F8E-0AFD-EA14-F5F4-34CAFC50ED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sp>
        <p:nvSpPr>
          <p:cNvPr id="9" name="MH_Entry_1">
            <a:extLst>
              <a:ext uri="{FF2B5EF4-FFF2-40B4-BE49-F238E27FC236}">
                <a16:creationId xmlns:a16="http://schemas.microsoft.com/office/drawing/2014/main" id="{B16938B7-971B-C0E8-5356-578F0D32E17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3094" y="861054"/>
            <a:ext cx="2072173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方法提出</a:t>
            </a:r>
            <a:r>
              <a:rPr lang="en-US" altLang="zh-CN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400" spc="200" dirty="0">
              <a:solidFill>
                <a:schemeClr val="tx1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4FFFD3-FC68-839A-B66C-5A33CA398B4A}"/>
              </a:ext>
            </a:extLst>
          </p:cNvPr>
          <p:cNvSpPr txBox="1"/>
          <p:nvPr/>
        </p:nvSpPr>
        <p:spPr>
          <a:xfrm>
            <a:off x="1634066" y="1580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Prompt </a:t>
            </a:r>
            <a:r>
              <a:rPr lang="zh-CN" altLang="en-US" b="1" dirty="0"/>
              <a:t>学习过拟合于已见类别，泛化性差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9F5DA6-2482-36F9-241B-8A99958F82F2}"/>
              </a:ext>
            </a:extLst>
          </p:cNvPr>
          <p:cNvSpPr txBox="1"/>
          <p:nvPr/>
        </p:nvSpPr>
        <p:spPr>
          <a:xfrm>
            <a:off x="1498599" y="2546908"/>
            <a:ext cx="8144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现有的 </a:t>
            </a:r>
            <a:r>
              <a:rPr lang="en-US" altLang="zh-CN" dirty="0"/>
              <a:t>prompt-based ZSL </a:t>
            </a:r>
            <a:r>
              <a:rPr lang="zh-CN" altLang="en-US" dirty="0"/>
              <a:t>方法，虽然可以让模型识别图像，但它们是在 </a:t>
            </a:r>
            <a:r>
              <a:rPr lang="en-US" altLang="zh-CN" b="1" dirty="0"/>
              <a:t>seen </a:t>
            </a:r>
            <a:r>
              <a:rPr lang="zh-CN" altLang="en-US" b="1" dirty="0"/>
              <a:t>类别上固定训练的</a:t>
            </a:r>
            <a:r>
              <a:rPr lang="zh-CN" altLang="en-US" dirty="0"/>
              <a:t>，导致 </a:t>
            </a:r>
            <a:r>
              <a:rPr lang="en-US" altLang="zh-CN" dirty="0"/>
              <a:t>prompt </a:t>
            </a:r>
            <a:r>
              <a:rPr lang="zh-CN" altLang="en-US" dirty="0"/>
              <a:t>学会的是“如何识别训练图像中的显眼视觉特征”（比如动物的颜色、身体形状），却无法泛化到那些需要理解 </a:t>
            </a:r>
            <a:r>
              <a:rPr lang="zh-CN" altLang="en-US" b="1" dirty="0"/>
              <a:t>语义细节（如“夜行性”“是否有蹄”）</a:t>
            </a:r>
            <a:r>
              <a:rPr lang="zh-CN" altLang="en-US" dirty="0"/>
              <a:t> 的 </a:t>
            </a:r>
            <a:r>
              <a:rPr lang="en-US" altLang="zh-CN" dirty="0"/>
              <a:t>unseen </a:t>
            </a:r>
            <a:r>
              <a:rPr lang="zh-CN" altLang="en-US" dirty="0"/>
              <a:t>类别。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91C44-F870-E5B6-BFF8-A9B15CF4BDEE}"/>
              </a:ext>
            </a:extLst>
          </p:cNvPr>
          <p:cNvSpPr txBox="1"/>
          <p:nvPr/>
        </p:nvSpPr>
        <p:spPr>
          <a:xfrm>
            <a:off x="1190629" y="3974975"/>
            <a:ext cx="2932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从什么角度解决这个问题？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6A9C9B-36DC-F71B-FEDF-88A713E50A58}"/>
              </a:ext>
            </a:extLst>
          </p:cNvPr>
          <p:cNvSpPr txBox="1"/>
          <p:nvPr/>
        </p:nvSpPr>
        <p:spPr>
          <a:xfrm>
            <a:off x="1190629" y="2218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发现了什么问题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EFBBD9-39AA-76AD-E083-D44F03F6F1AF}"/>
              </a:ext>
            </a:extLst>
          </p:cNvPr>
          <p:cNvSpPr txBox="1"/>
          <p:nvPr/>
        </p:nvSpPr>
        <p:spPr>
          <a:xfrm>
            <a:off x="1498599" y="4421510"/>
            <a:ext cx="3471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让</a:t>
            </a:r>
            <a:r>
              <a:rPr lang="en-US" altLang="zh-CN" dirty="0"/>
              <a:t>Prompt</a:t>
            </a:r>
            <a:r>
              <a:rPr lang="zh-CN" altLang="en-US" dirty="0"/>
              <a:t>带上语义理解能力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6E90B3-7423-62E9-1C71-C5A9DCE4B10C}"/>
              </a:ext>
            </a:extLst>
          </p:cNvPr>
          <p:cNvSpPr txBox="1"/>
          <p:nvPr/>
        </p:nvSpPr>
        <p:spPr>
          <a:xfrm>
            <a:off x="1190629" y="5073255"/>
            <a:ext cx="134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做了什么？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F5822B-D0F3-EA2F-FC49-6474601C23EE}"/>
              </a:ext>
            </a:extLst>
          </p:cNvPr>
          <p:cNvSpPr txBox="1"/>
          <p:nvPr/>
        </p:nvSpPr>
        <p:spPr>
          <a:xfrm>
            <a:off x="1498599" y="5519790"/>
            <a:ext cx="8144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AENet </a:t>
            </a:r>
            <a:r>
              <a:rPr lang="zh-CN" altLang="en-US" b="1" dirty="0"/>
              <a:t>框架</a:t>
            </a:r>
            <a:r>
              <a:rPr lang="zh-CN" altLang="en-US" dirty="0"/>
              <a:t>，不直接用视觉 </a:t>
            </a:r>
            <a:r>
              <a:rPr lang="en-US" altLang="zh-CN" dirty="0"/>
              <a:t>prompt</a:t>
            </a:r>
            <a:r>
              <a:rPr lang="zh-CN" altLang="en-US" dirty="0"/>
              <a:t>，而是先把 </a:t>
            </a:r>
            <a:r>
              <a:rPr lang="en-US" altLang="zh-CN" dirty="0"/>
              <a:t>prompt </a:t>
            </a:r>
            <a:r>
              <a:rPr lang="zh-CN" altLang="en-US" b="1" dirty="0"/>
              <a:t>语义增强</a:t>
            </a:r>
            <a:r>
              <a:rPr lang="zh-CN" altLang="en-US" dirty="0"/>
              <a:t>，再融合到视觉特征中。</a:t>
            </a:r>
          </a:p>
        </p:txBody>
      </p:sp>
    </p:spTree>
    <p:extLst>
      <p:ext uri="{BB962C8B-B14F-4D97-AF65-F5344CB8AC3E}">
        <p14:creationId xmlns:p14="http://schemas.microsoft.com/office/powerpoint/2010/main" val="340088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1583E-A38B-A246-8238-775AF464B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FADAFBF-DF6A-09E9-389A-2C63210F0CD7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E28DDA24-C5D7-4484-5F92-B229DF77B4E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47B25278-DD11-1583-9533-D83327E6B92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DD2128-7168-D188-C370-D17859AF16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sp>
        <p:nvSpPr>
          <p:cNvPr id="9" name="MH_Entry_1">
            <a:extLst>
              <a:ext uri="{FF2B5EF4-FFF2-40B4-BE49-F238E27FC236}">
                <a16:creationId xmlns:a16="http://schemas.microsoft.com/office/drawing/2014/main" id="{C4F92EC8-5C74-FC10-23F5-4762F219A0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3094" y="861054"/>
            <a:ext cx="2072173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方法提出</a:t>
            </a:r>
            <a:r>
              <a:rPr lang="en-US" altLang="zh-CN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400" spc="200" dirty="0">
              <a:solidFill>
                <a:schemeClr val="tx1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E80A42-9C4B-18E9-504E-4D432413A999}"/>
              </a:ext>
            </a:extLst>
          </p:cNvPr>
          <p:cNvSpPr txBox="1"/>
          <p:nvPr/>
        </p:nvSpPr>
        <p:spPr>
          <a:xfrm>
            <a:off x="1634066" y="1580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图像和属性语义之间缺乏一致性，导致融合效果差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9B2236-E646-E491-55F9-6F068E43C79D}"/>
              </a:ext>
            </a:extLst>
          </p:cNvPr>
          <p:cNvSpPr txBox="1"/>
          <p:nvPr/>
        </p:nvSpPr>
        <p:spPr>
          <a:xfrm>
            <a:off x="1498599" y="2546908"/>
            <a:ext cx="8144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视觉图像和属性描述来自不同模态，语义层次和表示粒度不同。直接把图像和属性拼接或平均融合，会因为信息不一致导致模型学不到对齐特征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5D6982-3CC8-6014-4B9E-B5D2A9838DD6}"/>
              </a:ext>
            </a:extLst>
          </p:cNvPr>
          <p:cNvSpPr txBox="1"/>
          <p:nvPr/>
        </p:nvSpPr>
        <p:spPr>
          <a:xfrm>
            <a:off x="1190629" y="3460522"/>
            <a:ext cx="2932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从什么角度解决这个问题？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A06778-F08A-DC9A-B49A-881FDCEC7970}"/>
              </a:ext>
            </a:extLst>
          </p:cNvPr>
          <p:cNvSpPr txBox="1"/>
          <p:nvPr/>
        </p:nvSpPr>
        <p:spPr>
          <a:xfrm>
            <a:off x="1190629" y="2218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发现了什么问题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BE8815-9337-CB9A-FEF2-3F63D2E18F6A}"/>
              </a:ext>
            </a:extLst>
          </p:cNvPr>
          <p:cNvSpPr txBox="1"/>
          <p:nvPr/>
        </p:nvSpPr>
        <p:spPr>
          <a:xfrm>
            <a:off x="1456265" y="3897556"/>
            <a:ext cx="673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先让这两种信息对齐，从而让语义提示真正对图像起作用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119105-B55D-0B25-23E0-0D55EF4C7FB1}"/>
              </a:ext>
            </a:extLst>
          </p:cNvPr>
          <p:cNvSpPr txBox="1"/>
          <p:nvPr/>
        </p:nvSpPr>
        <p:spPr>
          <a:xfrm>
            <a:off x="1190629" y="4446141"/>
            <a:ext cx="134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做了什么？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154AC4-FE8F-69A2-AD61-C8FB3514223E}"/>
              </a:ext>
            </a:extLst>
          </p:cNvPr>
          <p:cNvSpPr txBox="1"/>
          <p:nvPr/>
        </p:nvSpPr>
        <p:spPr>
          <a:xfrm>
            <a:off x="1498599" y="4883175"/>
            <a:ext cx="8144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概念感知注意力（</a:t>
            </a:r>
            <a:r>
              <a:rPr lang="en-US" altLang="zh-CN" b="1" dirty="0"/>
              <a:t>Concept-Aware Attention, CAA</a:t>
            </a:r>
            <a:r>
              <a:rPr lang="zh-CN" altLang="en-US" b="1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创造了一个 </a:t>
            </a:r>
            <a:r>
              <a:rPr lang="en-US" altLang="zh-CN" dirty="0"/>
              <a:t>modal-sharing token</a:t>
            </a:r>
            <a:r>
              <a:rPr lang="zh-CN" altLang="en-US" dirty="0"/>
              <a:t>，作为</a:t>
            </a:r>
            <a:r>
              <a:rPr lang="zh-CN" altLang="en-US" b="1" dirty="0"/>
              <a:t>语义锚点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让图像特征和属性描述都以它为参照进行注意力交互；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最终得到两个 “</a:t>
            </a:r>
            <a:r>
              <a:rPr lang="zh-CN" altLang="en-US" b="1" dirty="0"/>
              <a:t>概念协调（</a:t>
            </a:r>
            <a:r>
              <a:rPr lang="en-US" altLang="zh-CN" b="1" dirty="0"/>
              <a:t>harmonized</a:t>
            </a:r>
            <a:r>
              <a:rPr lang="zh-CN" altLang="en-US" b="1" dirty="0"/>
              <a:t>）”的表示向量</a:t>
            </a:r>
            <a:r>
              <a:rPr lang="zh-CN" altLang="en-US" dirty="0"/>
              <a:t>：图像的、文本的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916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FF012-DB4C-36F4-73D2-8581B7438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C598B28-6719-CAF3-9737-B71EF977D6A4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6D53B3CF-7DCD-1A72-7A34-DA4BDF5C85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8EF40C6F-0CA1-8437-24FA-5D3B0C054C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155F2-6FFA-7282-0D75-7173AAB603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sp>
        <p:nvSpPr>
          <p:cNvPr id="9" name="MH_Entry_1">
            <a:extLst>
              <a:ext uri="{FF2B5EF4-FFF2-40B4-BE49-F238E27FC236}">
                <a16:creationId xmlns:a16="http://schemas.microsoft.com/office/drawing/2014/main" id="{182F0632-7E9F-8EA7-169D-67DDD45269B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3094" y="861054"/>
            <a:ext cx="2072173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方法提出</a:t>
            </a:r>
            <a:r>
              <a:rPr lang="en-US" altLang="zh-CN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2400" spc="200" dirty="0">
              <a:solidFill>
                <a:schemeClr val="tx1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3B9636-3617-58C5-E0BC-F86654EEB099}"/>
              </a:ext>
            </a:extLst>
          </p:cNvPr>
          <p:cNvSpPr txBox="1"/>
          <p:nvPr/>
        </p:nvSpPr>
        <p:spPr>
          <a:xfrm>
            <a:off x="1634066" y="1580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prompt </a:t>
            </a:r>
            <a:r>
              <a:rPr lang="zh-CN" altLang="en-US" b="1" dirty="0"/>
              <a:t>中缺乏对语义细节的建模能力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25DDA1-FC8C-E379-5B87-BC1C214455EB}"/>
              </a:ext>
            </a:extLst>
          </p:cNvPr>
          <p:cNvSpPr txBox="1"/>
          <p:nvPr/>
        </p:nvSpPr>
        <p:spPr>
          <a:xfrm>
            <a:off x="1498599" y="2546908"/>
            <a:ext cx="8144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即使 </a:t>
            </a:r>
            <a:r>
              <a:rPr lang="en-US" altLang="zh-CN" dirty="0"/>
              <a:t>prompt </a:t>
            </a:r>
            <a:r>
              <a:rPr lang="zh-CN" altLang="en-US" dirty="0"/>
              <a:t>和视觉特征对齐了，但 </a:t>
            </a:r>
            <a:r>
              <a:rPr lang="en-US" altLang="zh-CN" dirty="0"/>
              <a:t>prompt </a:t>
            </a:r>
            <a:r>
              <a:rPr lang="zh-CN" altLang="en-US" dirty="0"/>
              <a:t>本身还是靠训练图像优化来的，它容易集中在主视觉区域。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709072-138C-65E3-4F1C-1903012C6CF1}"/>
              </a:ext>
            </a:extLst>
          </p:cNvPr>
          <p:cNvSpPr txBox="1"/>
          <p:nvPr/>
        </p:nvSpPr>
        <p:spPr>
          <a:xfrm>
            <a:off x="1190629" y="3460522"/>
            <a:ext cx="2932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从什么角度解决这个问题？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C045D1-AE99-6D55-B07A-0D9DC5826357}"/>
              </a:ext>
            </a:extLst>
          </p:cNvPr>
          <p:cNvSpPr txBox="1"/>
          <p:nvPr/>
        </p:nvSpPr>
        <p:spPr>
          <a:xfrm>
            <a:off x="1190629" y="2218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发现了什么问题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8D02E3-7768-D845-7180-AE92F2C875C3}"/>
              </a:ext>
            </a:extLst>
          </p:cNvPr>
          <p:cNvSpPr txBox="1"/>
          <p:nvPr/>
        </p:nvSpPr>
        <p:spPr>
          <a:xfrm>
            <a:off x="1456265" y="3897556"/>
            <a:ext cx="835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从属性和图像的融合信息中“预测出一些语义细节残差”，然后加回 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0883B8-F35A-1D65-A7CD-E4BC6C98F237}"/>
              </a:ext>
            </a:extLst>
          </p:cNvPr>
          <p:cNvSpPr txBox="1"/>
          <p:nvPr/>
        </p:nvSpPr>
        <p:spPr>
          <a:xfrm>
            <a:off x="1190629" y="4446141"/>
            <a:ext cx="134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做了什么？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45B0D0-1ECB-69FB-8DE5-F25E9376A6CE}"/>
              </a:ext>
            </a:extLst>
          </p:cNvPr>
          <p:cNvSpPr txBox="1"/>
          <p:nvPr/>
        </p:nvSpPr>
        <p:spPr>
          <a:xfrm>
            <a:off x="1498599" y="4877882"/>
            <a:ext cx="8144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提出</a:t>
            </a:r>
            <a:r>
              <a:rPr lang="zh-CN" altLang="en-US" b="1" dirty="0"/>
              <a:t>视觉残差预测单元</a:t>
            </a:r>
            <a:r>
              <a:rPr lang="zh-CN" altLang="en-US" dirty="0"/>
              <a:t>（</a:t>
            </a:r>
            <a:r>
              <a:rPr lang="en-US" altLang="zh-CN" dirty="0"/>
              <a:t>VRRU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把 </a:t>
            </a:r>
            <a:r>
              <a:rPr lang="en-US" altLang="zh-CN" b="1" dirty="0"/>
              <a:t>harmonized </a:t>
            </a:r>
            <a:r>
              <a:rPr lang="zh-CN" altLang="en-US" b="1" dirty="0"/>
              <a:t>图文特征拼接；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用一个轻量线性层（</a:t>
            </a:r>
            <a:r>
              <a:rPr lang="en-US" altLang="zh-CN" b="1" dirty="0"/>
              <a:t>ZLinear</a:t>
            </a:r>
            <a:r>
              <a:rPr lang="zh-CN" altLang="en-US" b="1" dirty="0"/>
              <a:t>）预测出“语义残差信息”</a:t>
            </a:r>
            <a:r>
              <a:rPr lang="en-US" altLang="zh-CN" b="1" dirty="0"/>
              <a:t>Z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然后把这个 </a:t>
            </a:r>
            <a:r>
              <a:rPr lang="en-US" altLang="zh-CN" b="1" dirty="0"/>
              <a:t>Z </a:t>
            </a:r>
            <a:r>
              <a:rPr lang="zh-CN" altLang="en-US" b="1" dirty="0"/>
              <a:t>加回到每一个 </a:t>
            </a:r>
            <a:r>
              <a:rPr lang="en-US" altLang="zh-CN" b="1" dirty="0"/>
              <a:t>prompt token </a:t>
            </a:r>
            <a:r>
              <a:rPr lang="zh-CN" altLang="en-US" b="1" dirty="0"/>
              <a:t>上，得到 语义增强提示（</a:t>
            </a:r>
            <a:r>
              <a:rPr lang="en-US" altLang="zh-CN" b="1" dirty="0"/>
              <a:t>semantic-enhanced prompt</a:t>
            </a:r>
            <a:r>
              <a:rPr lang="zh-CN" altLang="en-US" b="1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94210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48F09-24B7-EBF8-62CA-32387A7D9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53C98C8-A684-6932-B998-CAEAC7A8AC2A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52490131-552F-1B95-4E65-99FB5ED52D2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FFF512A2-C2E4-7CFA-0AB4-E83E07FC40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FA135A-6E0A-A05C-2801-2311C277F8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sp>
        <p:nvSpPr>
          <p:cNvPr id="9" name="MH_Entry_1">
            <a:extLst>
              <a:ext uri="{FF2B5EF4-FFF2-40B4-BE49-F238E27FC236}">
                <a16:creationId xmlns:a16="http://schemas.microsoft.com/office/drawing/2014/main" id="{B1033297-EC3C-CFAF-4848-7BACC4D59F1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3094" y="861054"/>
            <a:ext cx="2072173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方法提出</a:t>
            </a:r>
            <a:r>
              <a:rPr lang="en-US" altLang="zh-CN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2400" spc="200" dirty="0">
              <a:solidFill>
                <a:schemeClr val="tx1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5EA6DD-856F-9482-80AE-740AE3F1C360}"/>
              </a:ext>
            </a:extLst>
          </p:cNvPr>
          <p:cNvSpPr txBox="1"/>
          <p:nvPr/>
        </p:nvSpPr>
        <p:spPr>
          <a:xfrm>
            <a:off x="1634066" y="1580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prompt </a:t>
            </a:r>
            <a:r>
              <a:rPr lang="zh-CN" altLang="en-US" b="1" dirty="0"/>
              <a:t>增强不一定对 </a:t>
            </a:r>
            <a:r>
              <a:rPr lang="en-US" altLang="zh-CN" b="1" dirty="0"/>
              <a:t>unseen </a:t>
            </a:r>
            <a:r>
              <a:rPr lang="zh-CN" altLang="en-US" b="1" dirty="0"/>
              <a:t>类别有用，需要语义监督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4A7C5A-80AC-23BF-A88F-5A91250455E5}"/>
              </a:ext>
            </a:extLst>
          </p:cNvPr>
          <p:cNvSpPr txBox="1"/>
          <p:nvPr/>
        </p:nvSpPr>
        <p:spPr>
          <a:xfrm>
            <a:off x="1498599" y="2546908"/>
            <a:ext cx="8144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加入残差</a:t>
            </a:r>
            <a:r>
              <a:rPr lang="en-US" altLang="zh-CN" dirty="0"/>
              <a:t>Z</a:t>
            </a:r>
            <a:r>
              <a:rPr lang="zh-CN" altLang="en-US" dirty="0"/>
              <a:t>后，怎么确保不是噪声，而是真正“语义相关”的？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2B6566-80D6-DB37-B9D5-EFB09A518063}"/>
              </a:ext>
            </a:extLst>
          </p:cNvPr>
          <p:cNvSpPr txBox="1"/>
          <p:nvPr/>
        </p:nvSpPr>
        <p:spPr>
          <a:xfrm>
            <a:off x="1190629" y="3312354"/>
            <a:ext cx="2932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从什么角度解决这个问题？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71EE4D-8183-6180-9AAD-C15BCDC04BA8}"/>
              </a:ext>
            </a:extLst>
          </p:cNvPr>
          <p:cNvSpPr txBox="1"/>
          <p:nvPr/>
        </p:nvSpPr>
        <p:spPr>
          <a:xfrm>
            <a:off x="1190629" y="2218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发现了什么问题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B883C9-8E78-EBED-D92C-7AD55EC8FF27}"/>
              </a:ext>
            </a:extLst>
          </p:cNvPr>
          <p:cNvSpPr txBox="1"/>
          <p:nvPr/>
        </p:nvSpPr>
        <p:spPr>
          <a:xfrm>
            <a:off x="1498599" y="3844984"/>
            <a:ext cx="835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用真实的语义标签去监督</a:t>
            </a:r>
            <a:r>
              <a:rPr lang="en-US" altLang="zh-CN" dirty="0"/>
              <a:t>Z</a:t>
            </a:r>
            <a:r>
              <a:rPr lang="zh-CN" altLang="en-US" dirty="0"/>
              <a:t>，让它靠近真实属性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3D3E50-F2D2-6898-B4BC-9E16C4C2C8E0}"/>
              </a:ext>
            </a:extLst>
          </p:cNvPr>
          <p:cNvSpPr txBox="1"/>
          <p:nvPr/>
        </p:nvSpPr>
        <p:spPr>
          <a:xfrm>
            <a:off x="1190629" y="4446141"/>
            <a:ext cx="134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做了什么？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3384F7-9D8D-2031-5F82-3C5803274076}"/>
              </a:ext>
            </a:extLst>
          </p:cNvPr>
          <p:cNvSpPr txBox="1"/>
          <p:nvPr/>
        </p:nvSpPr>
        <p:spPr>
          <a:xfrm>
            <a:off x="1498599" y="4877882"/>
            <a:ext cx="8144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属性一致性损失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把 </a:t>
            </a:r>
            <a:r>
              <a:rPr lang="en-US" altLang="zh-CN" b="1" dirty="0"/>
              <a:t>ground-truth </a:t>
            </a:r>
            <a:r>
              <a:rPr lang="zh-CN" altLang="en-US" b="1" dirty="0"/>
              <a:t>类别属性 </a:t>
            </a:r>
            <a:r>
              <a:rPr lang="en-US" altLang="zh-CN" b="1" dirty="0"/>
              <a:t>ay </a:t>
            </a:r>
            <a:r>
              <a:rPr lang="zh-CN" altLang="en-US" b="1" dirty="0"/>
              <a:t>通过一个 </a:t>
            </a:r>
            <a:r>
              <a:rPr lang="en-US" altLang="zh-CN" b="1" dirty="0"/>
              <a:t>MLP </a:t>
            </a:r>
            <a:r>
              <a:rPr lang="zh-CN" altLang="en-US" b="1" dirty="0"/>
              <a:t>映射；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然后用 </a:t>
            </a:r>
            <a:r>
              <a:rPr lang="en-US" altLang="zh-CN" b="1" dirty="0"/>
              <a:t>Z </a:t>
            </a:r>
            <a:r>
              <a:rPr lang="zh-CN" altLang="en-US" b="1" dirty="0"/>
              <a:t>和这个语义投影去做距离最小化；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保证 </a:t>
            </a:r>
            <a:r>
              <a:rPr lang="en-US" altLang="zh-CN" b="1" dirty="0"/>
              <a:t>Z </a:t>
            </a:r>
            <a:r>
              <a:rPr lang="zh-CN" altLang="en-US" b="1" dirty="0"/>
              <a:t>真正代表的是“语义上的残差补充”。</a:t>
            </a:r>
          </a:p>
        </p:txBody>
      </p:sp>
    </p:spTree>
    <p:extLst>
      <p:ext uri="{BB962C8B-B14F-4D97-AF65-F5344CB8AC3E}">
        <p14:creationId xmlns:p14="http://schemas.microsoft.com/office/powerpoint/2010/main" val="14975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AD4FA-C84D-9255-FE7A-9108D195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1DC37562-8224-A387-6CCA-F8492B925E84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D3826D27-9744-EF78-DD0D-5D0534A4DC1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C5531FEB-99AE-F8FD-A65C-09B1925EB5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8380D3-D236-F65E-84CA-3E36540BB0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0F3066-557B-3C39-E7FF-AE2B36170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25" y="720226"/>
            <a:ext cx="11333342" cy="42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440A-B6E7-D8E6-8C1C-3E44FE7D4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0A5E59CA-0696-60C1-70D6-8812A2BDD978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F1B225E3-0241-1846-CDFC-FC1EF4A35D4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92BBDAE7-1E98-2E61-0C81-AC23BB4831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65422B-9A0F-209F-5DD9-A0321AC15D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8D5095-2489-255E-4CE0-C5AD31F1D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57" y="720226"/>
            <a:ext cx="4525006" cy="52585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B422490-C6C2-F555-B068-DC302660CBD7}"/>
              </a:ext>
            </a:extLst>
          </p:cNvPr>
          <p:cNvSpPr txBox="1"/>
          <p:nvPr/>
        </p:nvSpPr>
        <p:spPr>
          <a:xfrm>
            <a:off x="4899871" y="1718945"/>
            <a:ext cx="6731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</a:t>
            </a:r>
            <a:r>
              <a:rPr lang="en-US" altLang="zh-CN" dirty="0"/>
              <a:t>+</a:t>
            </a:r>
            <a:r>
              <a:rPr lang="zh-CN" altLang="en-US" dirty="0"/>
              <a:t>提示输入：</a:t>
            </a:r>
            <a:r>
              <a:rPr lang="en-US" altLang="zh-CN" dirty="0"/>
              <a:t>E</a:t>
            </a:r>
            <a:r>
              <a:rPr lang="zh-CN" altLang="en-US" dirty="0"/>
              <a:t>（图像 </a:t>
            </a:r>
            <a:r>
              <a:rPr lang="en-US" altLang="zh-CN" dirty="0"/>
              <a:t>patch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初始提示向量 </a:t>
            </a:r>
            <a:r>
              <a:rPr lang="en-US" altLang="zh-CN" dirty="0"/>
              <a:t>P</a:t>
            </a:r>
          </a:p>
          <a:p>
            <a:r>
              <a:rPr lang="zh-CN" altLang="en-US" dirty="0"/>
              <a:t>输出：视觉 </a:t>
            </a:r>
            <a:r>
              <a:rPr lang="en-US" altLang="zh-CN" dirty="0"/>
              <a:t>token </a:t>
            </a:r>
            <a:r>
              <a:rPr lang="zh-CN" altLang="en-US" dirty="0"/>
              <a:t>表示 </a:t>
            </a:r>
            <a:r>
              <a:rPr lang="en-US" altLang="zh-CN" dirty="0"/>
              <a:t>Ē ∈ ℝ^(</a:t>
            </a:r>
            <a:r>
              <a:rPr lang="en-US" altLang="zh-CN" dirty="0" err="1"/>
              <a:t>Nv×D</a:t>
            </a:r>
            <a:r>
              <a:rPr lang="en-US" altLang="zh-CN" dirty="0"/>
              <a:t>)+</a:t>
            </a:r>
            <a:r>
              <a:rPr lang="zh-CN" altLang="en-US" dirty="0"/>
              <a:t>嵌入表示 </a:t>
            </a:r>
            <a:r>
              <a:rPr lang="en-US" altLang="zh-CN" dirty="0"/>
              <a:t>P̄ ∈ ℝ^(T×D)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19F3BA-81C1-1E4A-CF1C-C0B06C0FEE74}"/>
              </a:ext>
            </a:extLst>
          </p:cNvPr>
          <p:cNvSpPr txBox="1"/>
          <p:nvPr/>
        </p:nvSpPr>
        <p:spPr>
          <a:xfrm>
            <a:off x="5013168" y="44129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属性文本输入：</a:t>
            </a:r>
            <a:r>
              <a:rPr lang="en-US" altLang="zh-CN" dirty="0"/>
              <a:t>S</a:t>
            </a:r>
            <a:r>
              <a:rPr lang="zh-CN" altLang="en-US" dirty="0"/>
              <a:t>将每个属性词（如“有蹄”、“夜行性”）用 </a:t>
            </a:r>
            <a:r>
              <a:rPr lang="en-US" altLang="zh-CN" dirty="0"/>
              <a:t>GloVe </a:t>
            </a:r>
            <a:r>
              <a:rPr lang="zh-CN" altLang="en-US" dirty="0"/>
              <a:t>向量表示得到嵌入表示 </a:t>
            </a:r>
            <a:r>
              <a:rPr lang="en-US" altLang="zh-CN" dirty="0"/>
              <a:t>S ∈ ℝ^(</a:t>
            </a:r>
            <a:r>
              <a:rPr lang="en-US" altLang="zh-CN" dirty="0" err="1"/>
              <a:t>Ns×D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属性词数量</a:t>
            </a:r>
          </a:p>
        </p:txBody>
      </p:sp>
    </p:spTree>
    <p:extLst>
      <p:ext uri="{BB962C8B-B14F-4D97-AF65-F5344CB8AC3E}">
        <p14:creationId xmlns:p14="http://schemas.microsoft.com/office/powerpoint/2010/main" val="249272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1A74-BD85-0210-A787-58BCFDB8A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6C3B2B7-F297-6007-0555-0FE03C1B5E31}"/>
              </a:ext>
            </a:extLst>
          </p:cNvPr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AE21160A-B569-372D-0AC5-06EE4281A7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4810EB3D-3A6B-09D3-ABA8-D2397FC1F17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INTRODUCTION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A21A7C-6058-B6E1-A8AB-341DBBCDCB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5" y="138430"/>
            <a:ext cx="977265" cy="10471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D9C99B-E447-7355-3BF6-EDE56AB90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305" y="1624378"/>
            <a:ext cx="5753903" cy="25435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ADCF8A6-551C-EC0F-F48C-CB682C80B094}"/>
              </a:ext>
            </a:extLst>
          </p:cNvPr>
          <p:cNvSpPr txBox="1"/>
          <p:nvPr/>
        </p:nvSpPr>
        <p:spPr>
          <a:xfrm>
            <a:off x="6096000" y="1624378"/>
            <a:ext cx="4879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CAA </a:t>
            </a:r>
            <a:r>
              <a:rPr lang="zh-CN" altLang="en-US" dirty="0"/>
              <a:t>使用共享 </a:t>
            </a:r>
            <a:r>
              <a:rPr lang="en-US" altLang="zh-CN" dirty="0"/>
              <a:t>token R</a:t>
            </a:r>
            <a:r>
              <a:rPr lang="zh-CN" altLang="en-US" dirty="0"/>
              <a:t>作为统一的语义基准，将视觉或文本 </a:t>
            </a:r>
            <a:r>
              <a:rPr lang="en-US" altLang="zh-CN" dirty="0"/>
              <a:t>token </a:t>
            </a:r>
            <a:r>
              <a:rPr lang="zh-CN" altLang="en-US" dirty="0"/>
              <a:t>映射到一个共享的概念空间。</a:t>
            </a:r>
          </a:p>
        </p:txBody>
      </p:sp>
      <p:sp>
        <p:nvSpPr>
          <p:cNvPr id="2" name="MH_Entry_1">
            <a:extLst>
              <a:ext uri="{FF2B5EF4-FFF2-40B4-BE49-F238E27FC236}">
                <a16:creationId xmlns:a16="http://schemas.microsoft.com/office/drawing/2014/main" id="{9F3AFD30-77D8-21E7-2DF8-35241AA58F3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02787" y="1036353"/>
            <a:ext cx="2387811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/>
          </a:bodyPr>
          <a:lstStyle/>
          <a:p>
            <a:pPr algn="ctr"/>
            <a:r>
              <a:rPr lang="en-US" altLang="zh-CN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CAA</a:t>
            </a:r>
            <a:r>
              <a:rPr lang="zh-CN" altLang="en-US" sz="2400" spc="2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内部结构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1BAE2E-AD92-F9D0-D0F3-17667DF44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690" y="3794378"/>
            <a:ext cx="3090043" cy="289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55CA81-2D2A-5E6F-070D-7A0CCB23A6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690" y="2896143"/>
            <a:ext cx="328658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9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lkODVmNjVjZWRjYTk3MDgwYzYzYmRkY2NmNzA1NGYifQ=="/>
  <p:tag name="KSO_WPP_MARK_KEY" val="53f802fb-9daf-4309-868a-7483fd8f8ce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4.6488188976377,&quot;width&quot;:4674.89133858267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8809</TotalTime>
  <Words>722</Words>
  <Application>Microsoft Office PowerPoint</Application>
  <PresentationFormat>宽屏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Lato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强朝蓬</dc:creator>
  <cp:lastModifiedBy>Lee Conrad</cp:lastModifiedBy>
  <cp:revision>46</cp:revision>
  <dcterms:created xsi:type="dcterms:W3CDTF">2023-11-01T14:39:00Z</dcterms:created>
  <dcterms:modified xsi:type="dcterms:W3CDTF">2025-05-18T00:55:49Z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D65EA87970544F02B0D76244B2C749D2</vt:lpwstr>
  </property>
  <property fmtid="{D5CDD505-2E9C-101B-9397-08002B2CF9AE}" pid="3" name="KSOProductBuildVer">
    <vt:lpwstr>2052-11.1.0.12165</vt:lpwstr>
  </property>
</Properties>
</file>