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3" r:id="rId3"/>
  </p:sldMasterIdLst>
  <p:notesMasterIdLst>
    <p:notesMasterId r:id="rId57"/>
  </p:notesMasterIdLst>
  <p:handoutMasterIdLst>
    <p:handoutMasterId r:id="rId58"/>
  </p:handoutMasterIdLst>
  <p:sldIdLst>
    <p:sldId id="257" r:id="rId4"/>
    <p:sldId id="483" r:id="rId5"/>
    <p:sldId id="260" r:id="rId6"/>
    <p:sldId id="482" r:id="rId7"/>
    <p:sldId id="431" r:id="rId8"/>
    <p:sldId id="433" r:id="rId9"/>
    <p:sldId id="432" r:id="rId10"/>
    <p:sldId id="434" r:id="rId11"/>
    <p:sldId id="435" r:id="rId12"/>
    <p:sldId id="436" r:id="rId13"/>
    <p:sldId id="437" r:id="rId14"/>
    <p:sldId id="480" r:id="rId15"/>
    <p:sldId id="481" r:id="rId16"/>
    <p:sldId id="478" r:id="rId17"/>
    <p:sldId id="439" r:id="rId18"/>
    <p:sldId id="479" r:id="rId19"/>
    <p:sldId id="438" r:id="rId20"/>
    <p:sldId id="440" r:id="rId21"/>
    <p:sldId id="441" r:id="rId22"/>
    <p:sldId id="442" r:id="rId23"/>
    <p:sldId id="443" r:id="rId24"/>
    <p:sldId id="444" r:id="rId25"/>
    <p:sldId id="445" r:id="rId26"/>
    <p:sldId id="446" r:id="rId27"/>
    <p:sldId id="447" r:id="rId28"/>
    <p:sldId id="448" r:id="rId29"/>
    <p:sldId id="449" r:id="rId30"/>
    <p:sldId id="450" r:id="rId31"/>
    <p:sldId id="451" r:id="rId32"/>
    <p:sldId id="452" r:id="rId33"/>
    <p:sldId id="453" r:id="rId34"/>
    <p:sldId id="454" r:id="rId35"/>
    <p:sldId id="455" r:id="rId36"/>
    <p:sldId id="456" r:id="rId37"/>
    <p:sldId id="457" r:id="rId38"/>
    <p:sldId id="458" r:id="rId39"/>
    <p:sldId id="459" r:id="rId40"/>
    <p:sldId id="467" r:id="rId41"/>
    <p:sldId id="460" r:id="rId42"/>
    <p:sldId id="462" r:id="rId43"/>
    <p:sldId id="355" r:id="rId44"/>
    <p:sldId id="356" r:id="rId45"/>
    <p:sldId id="464" r:id="rId46"/>
    <p:sldId id="465" r:id="rId47"/>
    <p:sldId id="411" r:id="rId48"/>
    <p:sldId id="412" r:id="rId49"/>
    <p:sldId id="466" r:id="rId50"/>
    <p:sldId id="404" r:id="rId51"/>
    <p:sldId id="473" r:id="rId52"/>
    <p:sldId id="475" r:id="rId53"/>
    <p:sldId id="477" r:id="rId54"/>
    <p:sldId id="472" r:id="rId55"/>
    <p:sldId id="398" r:id="rId56"/>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01" autoAdjust="0"/>
    <p:restoredTop sz="94343" autoAdjust="0"/>
  </p:normalViewPr>
  <p:slideViewPr>
    <p:cSldViewPr snapToGrid="0">
      <p:cViewPr varScale="1">
        <p:scale>
          <a:sx n="72" d="100"/>
          <a:sy n="72" d="100"/>
        </p:scale>
        <p:origin x="2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handoutMaster" Target="handoutMasters/handoutMaster1.xml"/><Relationship Id="rId5" Type="http://schemas.openxmlformats.org/officeDocument/2006/relationships/slide" Target="slides/slide2.xml"/><Relationship Id="rId61"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notesMaster" Target="notesMasters/notesMaster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A52883-3996-4C76-BDC4-8A11D6E4E24B}"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en-US"/>
        </a:p>
      </dgm:t>
    </dgm:pt>
    <dgm:pt modelId="{B2B4FA67-2A62-4841-9D94-46DC5818958F}">
      <dgm:prSet phldrT="[Text]" custT="1"/>
      <dgm:spPr>
        <a:xfrm>
          <a:off x="1371599" y="320"/>
          <a:ext cx="914401" cy="424874"/>
        </a:xfrm>
        <a:prstGeom prst="roundRect">
          <a:avLst/>
        </a:prstGeom>
        <a:solidFill>
          <a:schemeClr val="tx2"/>
        </a:solidFill>
        <a:ln w="25400" cap="flat" cmpd="sng" algn="ctr">
          <a:solidFill>
            <a:sysClr val="window" lastClr="FFFFFF">
              <a:hueOff val="0"/>
              <a:satOff val="0"/>
              <a:lumOff val="0"/>
              <a:alphaOff val="0"/>
            </a:sysClr>
          </a:solidFill>
          <a:prstDash val="solid"/>
        </a:ln>
        <a:effectLst/>
      </dgm:spPr>
      <dgm:t>
        <a:bodyPr/>
        <a:lstStyle/>
        <a:p>
          <a:r>
            <a:rPr lang="en-US" sz="1100" b="1" dirty="0">
              <a:solidFill>
                <a:sysClr val="window" lastClr="FFFFFF"/>
              </a:solidFill>
              <a:latin typeface="Calibri"/>
              <a:ea typeface="+mn-ea"/>
              <a:cs typeface="+mn-cs"/>
            </a:rPr>
            <a:t>Biostatics</a:t>
          </a:r>
        </a:p>
      </dgm:t>
    </dgm:pt>
    <dgm:pt modelId="{EABA6191-7156-4BFC-8EE0-E3726DDEF51E}" type="parTrans" cxnId="{33318304-E199-461F-95FF-A4B34019F3BE}">
      <dgm:prSet/>
      <dgm:spPr/>
      <dgm:t>
        <a:bodyPr/>
        <a:lstStyle/>
        <a:p>
          <a:endParaRPr lang="en-US"/>
        </a:p>
      </dgm:t>
    </dgm:pt>
    <dgm:pt modelId="{03F10FD0-3841-4306-92CA-93D534A6FE44}" type="sibTrans" cxnId="{33318304-E199-461F-95FF-A4B34019F3BE}">
      <dgm:prSet>
        <dgm:style>
          <a:lnRef idx="3">
            <a:schemeClr val="accent2"/>
          </a:lnRef>
          <a:fillRef idx="0">
            <a:schemeClr val="accent2"/>
          </a:fillRef>
          <a:effectRef idx="2">
            <a:schemeClr val="accent2"/>
          </a:effectRef>
          <a:fontRef idx="minor">
            <a:schemeClr val="tx1"/>
          </a:fontRef>
        </dgm:style>
      </dgm:prSet>
      <dgm:spPr>
        <a:xfrm>
          <a:off x="827303" y="212758"/>
          <a:ext cx="2002993" cy="2002993"/>
        </a:xfrm>
        <a:custGeom>
          <a:avLst/>
          <a:gdLst/>
          <a:ahLst/>
          <a:cxnLst/>
          <a:rect l="0" t="0" r="0" b="0"/>
          <a:pathLst>
            <a:path>
              <a:moveTo>
                <a:pt x="1461395" y="111840"/>
              </a:moveTo>
              <a:arcTo wR="1001496" hR="1001496" stAng="17840175" swAng="1024949"/>
            </a:path>
          </a:pathLst>
        </a:custGeom>
        <a:ln/>
      </dgm:spPr>
      <dgm:t>
        <a:bodyPr/>
        <a:lstStyle/>
        <a:p>
          <a:endParaRPr lang="en-US"/>
        </a:p>
      </dgm:t>
    </dgm:pt>
    <dgm:pt modelId="{CC87AA59-6731-438A-8C3A-EAEDE6057600}">
      <dgm:prSet phldrT="[Text]" custT="1"/>
      <dgm:spPr>
        <a:xfrm>
          <a:off x="2238920" y="501069"/>
          <a:ext cx="914401" cy="424874"/>
        </a:xfrm>
        <a:prstGeom prst="roundRect">
          <a:avLst/>
        </a:prstGeom>
        <a:solidFill>
          <a:schemeClr val="tx2"/>
        </a:solidFill>
        <a:ln w="25400" cap="flat" cmpd="sng" algn="ctr">
          <a:solidFill>
            <a:sysClr val="window" lastClr="FFFFFF">
              <a:hueOff val="0"/>
              <a:satOff val="0"/>
              <a:lumOff val="0"/>
              <a:alphaOff val="0"/>
            </a:sysClr>
          </a:solidFill>
          <a:prstDash val="solid"/>
        </a:ln>
        <a:effectLst/>
      </dgm:spPr>
      <dgm:t>
        <a:bodyPr/>
        <a:lstStyle/>
        <a:p>
          <a:r>
            <a:rPr lang="en-US" sz="1100" b="1" dirty="0">
              <a:solidFill>
                <a:sysClr val="window" lastClr="FFFFFF"/>
              </a:solidFill>
              <a:latin typeface="Calibri"/>
              <a:ea typeface="+mn-ea"/>
              <a:cs typeface="+mn-cs"/>
            </a:rPr>
            <a:t>Biology</a:t>
          </a:r>
        </a:p>
      </dgm:t>
    </dgm:pt>
    <dgm:pt modelId="{7053FDC2-4689-4719-B1EB-1C18B10A02DD}" type="parTrans" cxnId="{F4779F0E-EF77-4904-8DB3-C33DE5827685}">
      <dgm:prSet/>
      <dgm:spPr/>
      <dgm:t>
        <a:bodyPr/>
        <a:lstStyle/>
        <a:p>
          <a:endParaRPr lang="en-US"/>
        </a:p>
      </dgm:t>
    </dgm:pt>
    <dgm:pt modelId="{3410E591-2FAD-45DA-8312-6F4AB3A5930C}" type="sibTrans" cxnId="{F4779F0E-EF77-4904-8DB3-C33DE5827685}">
      <dgm:prSet>
        <dgm:style>
          <a:lnRef idx="3">
            <a:schemeClr val="accent2"/>
          </a:lnRef>
          <a:fillRef idx="0">
            <a:schemeClr val="accent2"/>
          </a:fillRef>
          <a:effectRef idx="2">
            <a:schemeClr val="accent2"/>
          </a:effectRef>
          <a:fontRef idx="minor">
            <a:schemeClr val="tx1"/>
          </a:fontRef>
        </dgm:style>
      </dgm:prSet>
      <dgm:spPr>
        <a:xfrm>
          <a:off x="827303" y="212758"/>
          <a:ext cx="2002993" cy="2002993"/>
        </a:xfrm>
        <a:custGeom>
          <a:avLst/>
          <a:gdLst/>
          <a:ahLst/>
          <a:cxnLst/>
          <a:rect l="0" t="0" r="0" b="0"/>
          <a:pathLst>
            <a:path>
              <a:moveTo>
                <a:pt x="1962240" y="718712"/>
              </a:moveTo>
              <a:arcTo wR="1001496" hR="1001496" stAng="20615928" swAng="1968145"/>
            </a:path>
          </a:pathLst>
        </a:custGeom>
        <a:ln/>
      </dgm:spPr>
      <dgm:t>
        <a:bodyPr/>
        <a:lstStyle/>
        <a:p>
          <a:endParaRPr lang="en-US"/>
        </a:p>
      </dgm:t>
    </dgm:pt>
    <dgm:pt modelId="{E3D36B47-94D2-4B43-B8D8-3D4DF9923F6E}">
      <dgm:prSet phldrT="[Text]" custT="1"/>
      <dgm:spPr>
        <a:xfrm>
          <a:off x="1371599" y="2003314"/>
          <a:ext cx="914401" cy="424874"/>
        </a:xfrm>
        <a:prstGeom prst="roundRect">
          <a:avLst/>
        </a:prstGeom>
        <a:solidFill>
          <a:schemeClr val="tx2"/>
        </a:solidFill>
        <a:ln w="25400" cap="flat" cmpd="sng" algn="ctr">
          <a:solidFill>
            <a:sysClr val="window" lastClr="FFFFFF">
              <a:hueOff val="0"/>
              <a:satOff val="0"/>
              <a:lumOff val="0"/>
              <a:alphaOff val="0"/>
            </a:sysClr>
          </a:solidFill>
          <a:prstDash val="solid"/>
        </a:ln>
        <a:effectLst/>
      </dgm:spPr>
      <dgm:t>
        <a:bodyPr/>
        <a:lstStyle/>
        <a:p>
          <a:r>
            <a:rPr lang="en-US" sz="1100" b="1" dirty="0">
              <a:solidFill>
                <a:sysClr val="window" lastClr="FFFFFF"/>
              </a:solidFill>
              <a:latin typeface="Calibri"/>
              <a:ea typeface="+mn-ea"/>
              <a:cs typeface="+mn-cs"/>
            </a:rPr>
            <a:t>Economics</a:t>
          </a:r>
        </a:p>
      </dgm:t>
    </dgm:pt>
    <dgm:pt modelId="{280803CC-B237-4A1F-95EE-C25A831640AC}" type="parTrans" cxnId="{583B1354-1D3D-4697-BECD-AEF148E587FF}">
      <dgm:prSet/>
      <dgm:spPr/>
      <dgm:t>
        <a:bodyPr/>
        <a:lstStyle/>
        <a:p>
          <a:endParaRPr lang="en-US"/>
        </a:p>
      </dgm:t>
    </dgm:pt>
    <dgm:pt modelId="{24093D0E-A071-45DF-9074-D98BE48EB92E}" type="sibTrans" cxnId="{583B1354-1D3D-4697-BECD-AEF148E587FF}">
      <dgm:prSet>
        <dgm:style>
          <a:lnRef idx="3">
            <a:schemeClr val="accent2"/>
          </a:lnRef>
          <a:fillRef idx="0">
            <a:schemeClr val="accent2"/>
          </a:fillRef>
          <a:effectRef idx="2">
            <a:schemeClr val="accent2"/>
          </a:effectRef>
          <a:fontRef idx="minor">
            <a:schemeClr val="tx1"/>
          </a:fontRef>
        </dgm:style>
      </dgm:prSet>
      <dgm:spPr>
        <a:xfrm>
          <a:off x="827303" y="212758"/>
          <a:ext cx="2002993" cy="2002993"/>
        </a:xfrm>
        <a:custGeom>
          <a:avLst/>
          <a:gdLst/>
          <a:ahLst/>
          <a:cxnLst/>
          <a:rect l="0" t="0" r="0" b="0"/>
          <a:pathLst>
            <a:path>
              <a:moveTo>
                <a:pt x="541597" y="1891153"/>
              </a:moveTo>
              <a:arcTo wR="1001496" hR="1001496" stAng="7040175" swAng="1024949"/>
            </a:path>
          </a:pathLst>
        </a:custGeom>
        <a:ln/>
      </dgm:spPr>
      <dgm:t>
        <a:bodyPr/>
        <a:lstStyle/>
        <a:p>
          <a:endParaRPr lang="en-US"/>
        </a:p>
      </dgm:t>
    </dgm:pt>
    <dgm:pt modelId="{FF15C70A-E3FF-4996-BE13-6699A9159594}">
      <dgm:prSet phldrT="[Text]" custT="1"/>
      <dgm:spPr>
        <a:xfrm>
          <a:off x="504277" y="1502566"/>
          <a:ext cx="914401" cy="424874"/>
        </a:xfrm>
        <a:prstGeom prst="roundRect">
          <a:avLst/>
        </a:prstGeom>
        <a:solidFill>
          <a:schemeClr val="tx2"/>
        </a:solidFill>
        <a:ln w="25400" cap="flat" cmpd="sng" algn="ctr">
          <a:solidFill>
            <a:sysClr val="window" lastClr="FFFFFF">
              <a:hueOff val="0"/>
              <a:satOff val="0"/>
              <a:lumOff val="0"/>
              <a:alphaOff val="0"/>
            </a:sysClr>
          </a:solidFill>
          <a:prstDash val="solid"/>
        </a:ln>
        <a:effectLst/>
      </dgm:spPr>
      <dgm:t>
        <a:bodyPr/>
        <a:lstStyle/>
        <a:p>
          <a:r>
            <a:rPr lang="en-US" sz="1100" b="1" dirty="0">
              <a:solidFill>
                <a:sysClr val="window" lastClr="FFFFFF"/>
              </a:solidFill>
              <a:latin typeface="Calibri"/>
              <a:ea typeface="+mn-ea"/>
              <a:cs typeface="+mn-cs"/>
            </a:rPr>
            <a:t>Sociology</a:t>
          </a:r>
        </a:p>
      </dgm:t>
    </dgm:pt>
    <dgm:pt modelId="{A8526942-7FBA-441A-AE44-51CA2291781F}" type="parTrans" cxnId="{21A0E65E-34AC-4037-B790-8FF2C29C8C8F}">
      <dgm:prSet/>
      <dgm:spPr/>
      <dgm:t>
        <a:bodyPr/>
        <a:lstStyle/>
        <a:p>
          <a:endParaRPr lang="en-US"/>
        </a:p>
      </dgm:t>
    </dgm:pt>
    <dgm:pt modelId="{92971F3A-60EA-4352-8DD1-5C88316778A6}" type="sibTrans" cxnId="{21A0E65E-34AC-4037-B790-8FF2C29C8C8F}">
      <dgm:prSet>
        <dgm:style>
          <a:lnRef idx="3">
            <a:schemeClr val="accent2"/>
          </a:lnRef>
          <a:fillRef idx="0">
            <a:schemeClr val="accent2"/>
          </a:fillRef>
          <a:effectRef idx="2">
            <a:schemeClr val="accent2"/>
          </a:effectRef>
          <a:fontRef idx="minor">
            <a:schemeClr val="tx1"/>
          </a:fontRef>
        </dgm:style>
      </dgm:prSet>
      <dgm:spPr>
        <a:xfrm>
          <a:off x="827303" y="212758"/>
          <a:ext cx="2002993" cy="2002993"/>
        </a:xfrm>
        <a:custGeom>
          <a:avLst/>
          <a:gdLst/>
          <a:ahLst/>
          <a:cxnLst/>
          <a:rect l="0" t="0" r="0" b="0"/>
          <a:pathLst>
            <a:path>
              <a:moveTo>
                <a:pt x="40752" y="1284281"/>
              </a:moveTo>
              <a:arcTo wR="1001496" hR="1001496" stAng="9815928" swAng="1968145"/>
            </a:path>
          </a:pathLst>
        </a:custGeom>
        <a:ln/>
      </dgm:spPr>
      <dgm:t>
        <a:bodyPr/>
        <a:lstStyle/>
        <a:p>
          <a:endParaRPr lang="en-US"/>
        </a:p>
      </dgm:t>
    </dgm:pt>
    <dgm:pt modelId="{F8E18EBD-4442-4A3C-AF50-804F18B04D86}">
      <dgm:prSet phldrT="[Text]" custT="1"/>
      <dgm:spPr>
        <a:xfrm>
          <a:off x="504277" y="501069"/>
          <a:ext cx="914401" cy="424874"/>
        </a:xfrm>
        <a:prstGeom prst="roundRect">
          <a:avLst/>
        </a:prstGeom>
        <a:solidFill>
          <a:schemeClr val="tx2"/>
        </a:solidFill>
        <a:ln w="25400" cap="flat" cmpd="sng" algn="ctr">
          <a:solidFill>
            <a:sysClr val="window" lastClr="FFFFFF">
              <a:hueOff val="0"/>
              <a:satOff val="0"/>
              <a:lumOff val="0"/>
              <a:alphaOff val="0"/>
            </a:sysClr>
          </a:solidFill>
          <a:prstDash val="solid"/>
        </a:ln>
        <a:effectLst/>
      </dgm:spPr>
      <dgm:t>
        <a:bodyPr/>
        <a:lstStyle/>
        <a:p>
          <a:r>
            <a:rPr lang="en-US" sz="1100" b="1" dirty="0">
              <a:solidFill>
                <a:sysClr val="window" lastClr="FFFFFF"/>
              </a:solidFill>
              <a:latin typeface="Calibri"/>
              <a:ea typeface="+mn-ea"/>
              <a:cs typeface="+mn-cs"/>
            </a:rPr>
            <a:t>Ethnography</a:t>
          </a:r>
        </a:p>
      </dgm:t>
    </dgm:pt>
    <dgm:pt modelId="{09BCA24D-4D9B-4DA3-959E-5D638691CB7C}" type="parTrans" cxnId="{D0E936B4-66CF-4AB9-B63C-9243C82EE128}">
      <dgm:prSet/>
      <dgm:spPr/>
      <dgm:t>
        <a:bodyPr/>
        <a:lstStyle/>
        <a:p>
          <a:endParaRPr lang="en-US"/>
        </a:p>
      </dgm:t>
    </dgm:pt>
    <dgm:pt modelId="{0D24E132-AEF5-42B8-A89B-9AEF5FD8640D}" type="sibTrans" cxnId="{D0E936B4-66CF-4AB9-B63C-9243C82EE128}">
      <dgm:prSet>
        <dgm:style>
          <a:lnRef idx="3">
            <a:schemeClr val="accent2"/>
          </a:lnRef>
          <a:fillRef idx="0">
            <a:schemeClr val="accent2"/>
          </a:fillRef>
          <a:effectRef idx="2">
            <a:schemeClr val="accent2"/>
          </a:effectRef>
          <a:fontRef idx="minor">
            <a:schemeClr val="tx1"/>
          </a:fontRef>
        </dgm:style>
      </dgm:prSet>
      <dgm:spPr>
        <a:xfrm>
          <a:off x="827303" y="212758"/>
          <a:ext cx="2002993" cy="2002993"/>
        </a:xfrm>
        <a:custGeom>
          <a:avLst/>
          <a:gdLst/>
          <a:ahLst/>
          <a:cxnLst/>
          <a:rect l="0" t="0" r="0" b="0"/>
          <a:pathLst>
            <a:path>
              <a:moveTo>
                <a:pt x="300552" y="286183"/>
              </a:moveTo>
              <a:arcTo wR="1001496" hR="1001496" stAng="13534876" swAng="1024949"/>
            </a:path>
          </a:pathLst>
        </a:custGeom>
        <a:ln/>
      </dgm:spPr>
      <dgm:t>
        <a:bodyPr/>
        <a:lstStyle/>
        <a:p>
          <a:endParaRPr lang="en-US"/>
        </a:p>
      </dgm:t>
    </dgm:pt>
    <dgm:pt modelId="{6A7E9A7A-698B-48AB-92C7-DB7DE356F762}">
      <dgm:prSet/>
      <dgm:spPr>
        <a:xfrm>
          <a:off x="2238920" y="1502566"/>
          <a:ext cx="914401" cy="424874"/>
        </a:xfrm>
        <a:prstGeom prst="roundRect">
          <a:avLst/>
        </a:prstGeom>
        <a:solidFill>
          <a:schemeClr val="tx2"/>
        </a:solidFill>
        <a:ln w="25400" cap="flat" cmpd="sng" algn="ctr">
          <a:solidFill>
            <a:sysClr val="window" lastClr="FFFFFF">
              <a:hueOff val="0"/>
              <a:satOff val="0"/>
              <a:lumOff val="0"/>
              <a:alphaOff val="0"/>
            </a:sysClr>
          </a:solidFill>
          <a:prstDash val="solid"/>
        </a:ln>
        <a:effectLst/>
      </dgm:spPr>
      <dgm:t>
        <a:bodyPr/>
        <a:lstStyle/>
        <a:p>
          <a:r>
            <a:rPr lang="en-US" b="1" dirty="0">
              <a:solidFill>
                <a:sysClr val="window" lastClr="FFFFFF"/>
              </a:solidFill>
              <a:latin typeface="Calibri"/>
              <a:ea typeface="+mn-ea"/>
              <a:cs typeface="+mn-cs"/>
            </a:rPr>
            <a:t>Informatics</a:t>
          </a:r>
        </a:p>
      </dgm:t>
    </dgm:pt>
    <dgm:pt modelId="{D5C2781F-3C0E-41DD-BA2D-B93DE623F7F1}" type="parTrans" cxnId="{162A9FAA-2FEC-433E-83C1-959142982DC2}">
      <dgm:prSet/>
      <dgm:spPr/>
      <dgm:t>
        <a:bodyPr/>
        <a:lstStyle/>
        <a:p>
          <a:endParaRPr lang="en-US"/>
        </a:p>
      </dgm:t>
    </dgm:pt>
    <dgm:pt modelId="{5C462DFB-6C60-4748-9B06-350B3B9E919C}" type="sibTrans" cxnId="{162A9FAA-2FEC-433E-83C1-959142982DC2}">
      <dgm:prSet>
        <dgm:style>
          <a:lnRef idx="3">
            <a:schemeClr val="accent2"/>
          </a:lnRef>
          <a:fillRef idx="0">
            <a:schemeClr val="accent2"/>
          </a:fillRef>
          <a:effectRef idx="2">
            <a:schemeClr val="accent2"/>
          </a:effectRef>
          <a:fontRef idx="minor">
            <a:schemeClr val="tx1"/>
          </a:fontRef>
        </dgm:style>
      </dgm:prSet>
      <dgm:spPr>
        <a:xfrm>
          <a:off x="827303" y="212758"/>
          <a:ext cx="2002993" cy="2002993"/>
        </a:xfrm>
        <a:custGeom>
          <a:avLst/>
          <a:gdLst/>
          <a:ahLst/>
          <a:cxnLst/>
          <a:rect l="0" t="0" r="0" b="0"/>
          <a:pathLst>
            <a:path>
              <a:moveTo>
                <a:pt x="1702441" y="1716809"/>
              </a:moveTo>
              <a:arcTo wR="1001496" hR="1001496" stAng="2734876" swAng="1024949"/>
            </a:path>
          </a:pathLst>
        </a:custGeom>
        <a:ln/>
      </dgm:spPr>
      <dgm:t>
        <a:bodyPr/>
        <a:lstStyle/>
        <a:p>
          <a:endParaRPr lang="en-US"/>
        </a:p>
      </dgm:t>
    </dgm:pt>
    <dgm:pt modelId="{6A694468-2202-4FA3-8498-7E3540B91A22}" type="pres">
      <dgm:prSet presAssocID="{5BA52883-3996-4C76-BDC4-8A11D6E4E24B}" presName="cycle" presStyleCnt="0">
        <dgm:presLayoutVars>
          <dgm:dir/>
          <dgm:resizeHandles val="exact"/>
        </dgm:presLayoutVars>
      </dgm:prSet>
      <dgm:spPr/>
    </dgm:pt>
    <dgm:pt modelId="{2C1DB5DF-2AE2-40D1-AA81-60EB35108C48}" type="pres">
      <dgm:prSet presAssocID="{B2B4FA67-2A62-4841-9D94-46DC5818958F}" presName="node" presStyleLbl="node1" presStyleIdx="0" presStyleCnt="6" custScaleX="139891">
        <dgm:presLayoutVars>
          <dgm:bulletEnabled val="1"/>
        </dgm:presLayoutVars>
      </dgm:prSet>
      <dgm:spPr/>
    </dgm:pt>
    <dgm:pt modelId="{CE4C26DE-A193-4D2C-909D-B5E7FE791666}" type="pres">
      <dgm:prSet presAssocID="{B2B4FA67-2A62-4841-9D94-46DC5818958F}" presName="spNode" presStyleCnt="0"/>
      <dgm:spPr/>
    </dgm:pt>
    <dgm:pt modelId="{8936A775-6831-4256-91A3-55CDD2626391}" type="pres">
      <dgm:prSet presAssocID="{03F10FD0-3841-4306-92CA-93D534A6FE44}" presName="sibTrans" presStyleLbl="sibTrans1D1" presStyleIdx="0" presStyleCnt="6"/>
      <dgm:spPr/>
    </dgm:pt>
    <dgm:pt modelId="{1B4A446B-26BF-4943-8BA2-054A4B13AC25}" type="pres">
      <dgm:prSet presAssocID="{CC87AA59-6731-438A-8C3A-EAEDE6057600}" presName="node" presStyleLbl="node1" presStyleIdx="1" presStyleCnt="6" custScaleX="139891">
        <dgm:presLayoutVars>
          <dgm:bulletEnabled val="1"/>
        </dgm:presLayoutVars>
      </dgm:prSet>
      <dgm:spPr/>
    </dgm:pt>
    <dgm:pt modelId="{06506730-2752-4ECB-81BB-C6A965460C2D}" type="pres">
      <dgm:prSet presAssocID="{CC87AA59-6731-438A-8C3A-EAEDE6057600}" presName="spNode" presStyleCnt="0"/>
      <dgm:spPr/>
    </dgm:pt>
    <dgm:pt modelId="{9FDD693C-36CF-4517-95B2-26BEC5FBB5C2}" type="pres">
      <dgm:prSet presAssocID="{3410E591-2FAD-45DA-8312-6F4AB3A5930C}" presName="sibTrans" presStyleLbl="sibTrans1D1" presStyleIdx="1" presStyleCnt="6"/>
      <dgm:spPr/>
    </dgm:pt>
    <dgm:pt modelId="{907B88A9-9916-47C8-B697-41DA9F359FFC}" type="pres">
      <dgm:prSet presAssocID="{6A7E9A7A-698B-48AB-92C7-DB7DE356F762}" presName="node" presStyleLbl="node1" presStyleIdx="2" presStyleCnt="6" custScaleX="139891">
        <dgm:presLayoutVars>
          <dgm:bulletEnabled val="1"/>
        </dgm:presLayoutVars>
      </dgm:prSet>
      <dgm:spPr/>
    </dgm:pt>
    <dgm:pt modelId="{33BE67EF-0B00-4AB2-8948-9BC7D9F242BC}" type="pres">
      <dgm:prSet presAssocID="{6A7E9A7A-698B-48AB-92C7-DB7DE356F762}" presName="spNode" presStyleCnt="0"/>
      <dgm:spPr/>
    </dgm:pt>
    <dgm:pt modelId="{1358E2C2-DB83-41A8-801C-9BE384F189E2}" type="pres">
      <dgm:prSet presAssocID="{5C462DFB-6C60-4748-9B06-350B3B9E919C}" presName="sibTrans" presStyleLbl="sibTrans1D1" presStyleIdx="2" presStyleCnt="6"/>
      <dgm:spPr/>
    </dgm:pt>
    <dgm:pt modelId="{8A2CE0F4-4CAB-4A12-846B-6A5B3C39D77A}" type="pres">
      <dgm:prSet presAssocID="{E3D36B47-94D2-4B43-B8D8-3D4DF9923F6E}" presName="node" presStyleLbl="node1" presStyleIdx="3" presStyleCnt="6" custScaleX="139891">
        <dgm:presLayoutVars>
          <dgm:bulletEnabled val="1"/>
        </dgm:presLayoutVars>
      </dgm:prSet>
      <dgm:spPr/>
    </dgm:pt>
    <dgm:pt modelId="{91C75B33-EF72-4861-8830-8A9D0958B444}" type="pres">
      <dgm:prSet presAssocID="{E3D36B47-94D2-4B43-B8D8-3D4DF9923F6E}" presName="spNode" presStyleCnt="0"/>
      <dgm:spPr/>
    </dgm:pt>
    <dgm:pt modelId="{BA3D2C8A-7E4A-46E2-BCA4-B9B783663E14}" type="pres">
      <dgm:prSet presAssocID="{24093D0E-A071-45DF-9074-D98BE48EB92E}" presName="sibTrans" presStyleLbl="sibTrans1D1" presStyleIdx="3" presStyleCnt="6"/>
      <dgm:spPr/>
    </dgm:pt>
    <dgm:pt modelId="{69E12840-F8DA-4BD9-B142-43F8B569A62E}" type="pres">
      <dgm:prSet presAssocID="{FF15C70A-E3FF-4996-BE13-6699A9159594}" presName="node" presStyleLbl="node1" presStyleIdx="4" presStyleCnt="6" custScaleX="139891">
        <dgm:presLayoutVars>
          <dgm:bulletEnabled val="1"/>
        </dgm:presLayoutVars>
      </dgm:prSet>
      <dgm:spPr/>
    </dgm:pt>
    <dgm:pt modelId="{0D923029-CC22-4555-AB3B-776C3E2C0BB0}" type="pres">
      <dgm:prSet presAssocID="{FF15C70A-E3FF-4996-BE13-6699A9159594}" presName="spNode" presStyleCnt="0"/>
      <dgm:spPr/>
    </dgm:pt>
    <dgm:pt modelId="{7B412D23-46CF-42AB-ADEE-020B15A1CE8B}" type="pres">
      <dgm:prSet presAssocID="{92971F3A-60EA-4352-8DD1-5C88316778A6}" presName="sibTrans" presStyleLbl="sibTrans1D1" presStyleIdx="4" presStyleCnt="6"/>
      <dgm:spPr/>
    </dgm:pt>
    <dgm:pt modelId="{7179D56F-7971-437E-B366-57CEE76B10DD}" type="pres">
      <dgm:prSet presAssocID="{F8E18EBD-4442-4A3C-AF50-804F18B04D86}" presName="node" presStyleLbl="node1" presStyleIdx="5" presStyleCnt="6" custScaleX="139891">
        <dgm:presLayoutVars>
          <dgm:bulletEnabled val="1"/>
        </dgm:presLayoutVars>
      </dgm:prSet>
      <dgm:spPr/>
    </dgm:pt>
    <dgm:pt modelId="{11E23931-B2EE-4D5C-821A-20B9E08D8BEC}" type="pres">
      <dgm:prSet presAssocID="{F8E18EBD-4442-4A3C-AF50-804F18B04D86}" presName="spNode" presStyleCnt="0"/>
      <dgm:spPr/>
    </dgm:pt>
    <dgm:pt modelId="{25834A84-FAF6-490E-BA53-732893E7EAC8}" type="pres">
      <dgm:prSet presAssocID="{0D24E132-AEF5-42B8-A89B-9AEF5FD8640D}" presName="sibTrans" presStyleLbl="sibTrans1D1" presStyleIdx="5" presStyleCnt="6"/>
      <dgm:spPr/>
    </dgm:pt>
  </dgm:ptLst>
  <dgm:cxnLst>
    <dgm:cxn modelId="{769BB201-ED6C-4684-98C8-B5A46B02626C}" type="presOf" srcId="{0D24E132-AEF5-42B8-A89B-9AEF5FD8640D}" destId="{25834A84-FAF6-490E-BA53-732893E7EAC8}" srcOrd="0" destOrd="0" presId="urn:microsoft.com/office/officeart/2005/8/layout/cycle6"/>
    <dgm:cxn modelId="{33318304-E199-461F-95FF-A4B34019F3BE}" srcId="{5BA52883-3996-4C76-BDC4-8A11D6E4E24B}" destId="{B2B4FA67-2A62-4841-9D94-46DC5818958F}" srcOrd="0" destOrd="0" parTransId="{EABA6191-7156-4BFC-8EE0-E3726DDEF51E}" sibTransId="{03F10FD0-3841-4306-92CA-93D534A6FE44}"/>
    <dgm:cxn modelId="{F4779F0E-EF77-4904-8DB3-C33DE5827685}" srcId="{5BA52883-3996-4C76-BDC4-8A11D6E4E24B}" destId="{CC87AA59-6731-438A-8C3A-EAEDE6057600}" srcOrd="1" destOrd="0" parTransId="{7053FDC2-4689-4719-B1EB-1C18B10A02DD}" sibTransId="{3410E591-2FAD-45DA-8312-6F4AB3A5930C}"/>
    <dgm:cxn modelId="{BD007821-5F64-4FE5-A062-46EAC4D3FA64}" type="presOf" srcId="{5C462DFB-6C60-4748-9B06-350B3B9E919C}" destId="{1358E2C2-DB83-41A8-801C-9BE384F189E2}" srcOrd="0" destOrd="0" presId="urn:microsoft.com/office/officeart/2005/8/layout/cycle6"/>
    <dgm:cxn modelId="{8610B234-91F1-4DB0-A67F-07207353D09F}" type="presOf" srcId="{E3D36B47-94D2-4B43-B8D8-3D4DF9923F6E}" destId="{8A2CE0F4-4CAB-4A12-846B-6A5B3C39D77A}" srcOrd="0" destOrd="0" presId="urn:microsoft.com/office/officeart/2005/8/layout/cycle6"/>
    <dgm:cxn modelId="{8CB1B139-BC3B-45D4-A09B-1CE91142A269}" type="presOf" srcId="{5BA52883-3996-4C76-BDC4-8A11D6E4E24B}" destId="{6A694468-2202-4FA3-8498-7E3540B91A22}" srcOrd="0" destOrd="0" presId="urn:microsoft.com/office/officeart/2005/8/layout/cycle6"/>
    <dgm:cxn modelId="{DBB79B3B-78D5-4FC6-8372-CF40E9F4B272}" type="presOf" srcId="{6A7E9A7A-698B-48AB-92C7-DB7DE356F762}" destId="{907B88A9-9916-47C8-B697-41DA9F359FFC}" srcOrd="0" destOrd="0" presId="urn:microsoft.com/office/officeart/2005/8/layout/cycle6"/>
    <dgm:cxn modelId="{21A0E65E-34AC-4037-B790-8FF2C29C8C8F}" srcId="{5BA52883-3996-4C76-BDC4-8A11D6E4E24B}" destId="{FF15C70A-E3FF-4996-BE13-6699A9159594}" srcOrd="4" destOrd="0" parTransId="{A8526942-7FBA-441A-AE44-51CA2291781F}" sibTransId="{92971F3A-60EA-4352-8DD1-5C88316778A6}"/>
    <dgm:cxn modelId="{1594C366-8AED-483E-A423-B2BC68C230F7}" type="presOf" srcId="{B2B4FA67-2A62-4841-9D94-46DC5818958F}" destId="{2C1DB5DF-2AE2-40D1-AA81-60EB35108C48}" srcOrd="0" destOrd="0" presId="urn:microsoft.com/office/officeart/2005/8/layout/cycle6"/>
    <dgm:cxn modelId="{528BBF52-31C7-45B5-B9D7-A3B1B69A2195}" type="presOf" srcId="{24093D0E-A071-45DF-9074-D98BE48EB92E}" destId="{BA3D2C8A-7E4A-46E2-BCA4-B9B783663E14}" srcOrd="0" destOrd="0" presId="urn:microsoft.com/office/officeart/2005/8/layout/cycle6"/>
    <dgm:cxn modelId="{583B1354-1D3D-4697-BECD-AEF148E587FF}" srcId="{5BA52883-3996-4C76-BDC4-8A11D6E4E24B}" destId="{E3D36B47-94D2-4B43-B8D8-3D4DF9923F6E}" srcOrd="3" destOrd="0" parTransId="{280803CC-B237-4A1F-95EE-C25A831640AC}" sibTransId="{24093D0E-A071-45DF-9074-D98BE48EB92E}"/>
    <dgm:cxn modelId="{54D46A55-ADE2-4404-863D-9E9020836528}" type="presOf" srcId="{FF15C70A-E3FF-4996-BE13-6699A9159594}" destId="{69E12840-F8DA-4BD9-B142-43F8B569A62E}" srcOrd="0" destOrd="0" presId="urn:microsoft.com/office/officeart/2005/8/layout/cycle6"/>
    <dgm:cxn modelId="{1958758A-463B-4BB9-9D70-557416D69CBE}" type="presOf" srcId="{3410E591-2FAD-45DA-8312-6F4AB3A5930C}" destId="{9FDD693C-36CF-4517-95B2-26BEC5FBB5C2}" srcOrd="0" destOrd="0" presId="urn:microsoft.com/office/officeart/2005/8/layout/cycle6"/>
    <dgm:cxn modelId="{6CD22198-2CFC-4A96-BB32-73F506F50E31}" type="presOf" srcId="{CC87AA59-6731-438A-8C3A-EAEDE6057600}" destId="{1B4A446B-26BF-4943-8BA2-054A4B13AC25}" srcOrd="0" destOrd="0" presId="urn:microsoft.com/office/officeart/2005/8/layout/cycle6"/>
    <dgm:cxn modelId="{00269FA0-C551-4D04-8F41-449396BB1585}" type="presOf" srcId="{F8E18EBD-4442-4A3C-AF50-804F18B04D86}" destId="{7179D56F-7971-437E-B366-57CEE76B10DD}" srcOrd="0" destOrd="0" presId="urn:microsoft.com/office/officeart/2005/8/layout/cycle6"/>
    <dgm:cxn modelId="{162A9FAA-2FEC-433E-83C1-959142982DC2}" srcId="{5BA52883-3996-4C76-BDC4-8A11D6E4E24B}" destId="{6A7E9A7A-698B-48AB-92C7-DB7DE356F762}" srcOrd="2" destOrd="0" parTransId="{D5C2781F-3C0E-41DD-BA2D-B93DE623F7F1}" sibTransId="{5C462DFB-6C60-4748-9B06-350B3B9E919C}"/>
    <dgm:cxn modelId="{D0E936B4-66CF-4AB9-B63C-9243C82EE128}" srcId="{5BA52883-3996-4C76-BDC4-8A11D6E4E24B}" destId="{F8E18EBD-4442-4A3C-AF50-804F18B04D86}" srcOrd="5" destOrd="0" parTransId="{09BCA24D-4D9B-4DA3-959E-5D638691CB7C}" sibTransId="{0D24E132-AEF5-42B8-A89B-9AEF5FD8640D}"/>
    <dgm:cxn modelId="{4C3F3FE8-8E98-43E0-ACB3-05F6C1B7AD1B}" type="presOf" srcId="{92971F3A-60EA-4352-8DD1-5C88316778A6}" destId="{7B412D23-46CF-42AB-ADEE-020B15A1CE8B}" srcOrd="0" destOrd="0" presId="urn:microsoft.com/office/officeart/2005/8/layout/cycle6"/>
    <dgm:cxn modelId="{308AD5F9-883D-4D05-B877-5A8F174BC0A5}" type="presOf" srcId="{03F10FD0-3841-4306-92CA-93D534A6FE44}" destId="{8936A775-6831-4256-91A3-55CDD2626391}" srcOrd="0" destOrd="0" presId="urn:microsoft.com/office/officeart/2005/8/layout/cycle6"/>
    <dgm:cxn modelId="{0438FE79-CB43-4D94-9DD2-3E6429B8E457}" type="presParOf" srcId="{6A694468-2202-4FA3-8498-7E3540B91A22}" destId="{2C1DB5DF-2AE2-40D1-AA81-60EB35108C48}" srcOrd="0" destOrd="0" presId="urn:microsoft.com/office/officeart/2005/8/layout/cycle6"/>
    <dgm:cxn modelId="{51ED375F-7063-4B5C-BAD4-74ABCE608CEC}" type="presParOf" srcId="{6A694468-2202-4FA3-8498-7E3540B91A22}" destId="{CE4C26DE-A193-4D2C-909D-B5E7FE791666}" srcOrd="1" destOrd="0" presId="urn:microsoft.com/office/officeart/2005/8/layout/cycle6"/>
    <dgm:cxn modelId="{0F4EE45F-3D29-4892-A610-7BB59094FF21}" type="presParOf" srcId="{6A694468-2202-4FA3-8498-7E3540B91A22}" destId="{8936A775-6831-4256-91A3-55CDD2626391}" srcOrd="2" destOrd="0" presId="urn:microsoft.com/office/officeart/2005/8/layout/cycle6"/>
    <dgm:cxn modelId="{950A8E1C-778F-4244-BFC7-1BF91E997761}" type="presParOf" srcId="{6A694468-2202-4FA3-8498-7E3540B91A22}" destId="{1B4A446B-26BF-4943-8BA2-054A4B13AC25}" srcOrd="3" destOrd="0" presId="urn:microsoft.com/office/officeart/2005/8/layout/cycle6"/>
    <dgm:cxn modelId="{D3A95850-0596-4985-B0F3-FF8D520CCB8C}" type="presParOf" srcId="{6A694468-2202-4FA3-8498-7E3540B91A22}" destId="{06506730-2752-4ECB-81BB-C6A965460C2D}" srcOrd="4" destOrd="0" presId="urn:microsoft.com/office/officeart/2005/8/layout/cycle6"/>
    <dgm:cxn modelId="{1F8AB9B9-FF6C-4267-88DF-49A3C13C21CF}" type="presParOf" srcId="{6A694468-2202-4FA3-8498-7E3540B91A22}" destId="{9FDD693C-36CF-4517-95B2-26BEC5FBB5C2}" srcOrd="5" destOrd="0" presId="urn:microsoft.com/office/officeart/2005/8/layout/cycle6"/>
    <dgm:cxn modelId="{8E2EA50A-2EF2-48F9-957E-65B36DBD3103}" type="presParOf" srcId="{6A694468-2202-4FA3-8498-7E3540B91A22}" destId="{907B88A9-9916-47C8-B697-41DA9F359FFC}" srcOrd="6" destOrd="0" presId="urn:microsoft.com/office/officeart/2005/8/layout/cycle6"/>
    <dgm:cxn modelId="{A70C82AD-E353-4954-9F30-F4FBA5C94140}" type="presParOf" srcId="{6A694468-2202-4FA3-8498-7E3540B91A22}" destId="{33BE67EF-0B00-4AB2-8948-9BC7D9F242BC}" srcOrd="7" destOrd="0" presId="urn:microsoft.com/office/officeart/2005/8/layout/cycle6"/>
    <dgm:cxn modelId="{C20F4E26-ED52-4B31-A905-1854D7B64DCB}" type="presParOf" srcId="{6A694468-2202-4FA3-8498-7E3540B91A22}" destId="{1358E2C2-DB83-41A8-801C-9BE384F189E2}" srcOrd="8" destOrd="0" presId="urn:microsoft.com/office/officeart/2005/8/layout/cycle6"/>
    <dgm:cxn modelId="{B99468C0-B51D-41A2-85F9-E456B530D571}" type="presParOf" srcId="{6A694468-2202-4FA3-8498-7E3540B91A22}" destId="{8A2CE0F4-4CAB-4A12-846B-6A5B3C39D77A}" srcOrd="9" destOrd="0" presId="urn:microsoft.com/office/officeart/2005/8/layout/cycle6"/>
    <dgm:cxn modelId="{AAD1F7B2-F71A-402F-BCDF-C7A6F2436855}" type="presParOf" srcId="{6A694468-2202-4FA3-8498-7E3540B91A22}" destId="{91C75B33-EF72-4861-8830-8A9D0958B444}" srcOrd="10" destOrd="0" presId="urn:microsoft.com/office/officeart/2005/8/layout/cycle6"/>
    <dgm:cxn modelId="{05F26517-2220-456B-9ABB-609CC45D0F22}" type="presParOf" srcId="{6A694468-2202-4FA3-8498-7E3540B91A22}" destId="{BA3D2C8A-7E4A-46E2-BCA4-B9B783663E14}" srcOrd="11" destOrd="0" presId="urn:microsoft.com/office/officeart/2005/8/layout/cycle6"/>
    <dgm:cxn modelId="{DE5C9755-488D-427C-80D7-38D15C879128}" type="presParOf" srcId="{6A694468-2202-4FA3-8498-7E3540B91A22}" destId="{69E12840-F8DA-4BD9-B142-43F8B569A62E}" srcOrd="12" destOrd="0" presId="urn:microsoft.com/office/officeart/2005/8/layout/cycle6"/>
    <dgm:cxn modelId="{2B22A2A5-549E-4702-A903-3C3F5F7B9A09}" type="presParOf" srcId="{6A694468-2202-4FA3-8498-7E3540B91A22}" destId="{0D923029-CC22-4555-AB3B-776C3E2C0BB0}" srcOrd="13" destOrd="0" presId="urn:microsoft.com/office/officeart/2005/8/layout/cycle6"/>
    <dgm:cxn modelId="{889720BA-EF35-4381-88D5-5E528983840F}" type="presParOf" srcId="{6A694468-2202-4FA3-8498-7E3540B91A22}" destId="{7B412D23-46CF-42AB-ADEE-020B15A1CE8B}" srcOrd="14" destOrd="0" presId="urn:microsoft.com/office/officeart/2005/8/layout/cycle6"/>
    <dgm:cxn modelId="{5A4999C9-5999-43DD-AD91-FE396A258FB7}" type="presParOf" srcId="{6A694468-2202-4FA3-8498-7E3540B91A22}" destId="{7179D56F-7971-437E-B366-57CEE76B10DD}" srcOrd="15" destOrd="0" presId="urn:microsoft.com/office/officeart/2005/8/layout/cycle6"/>
    <dgm:cxn modelId="{559BDA77-9502-4914-B1F4-143AE54BB8CC}" type="presParOf" srcId="{6A694468-2202-4FA3-8498-7E3540B91A22}" destId="{11E23931-B2EE-4D5C-821A-20B9E08D8BEC}" srcOrd="16" destOrd="0" presId="urn:microsoft.com/office/officeart/2005/8/layout/cycle6"/>
    <dgm:cxn modelId="{D1C2E066-D817-40D1-8E3B-7B15B332054F}" type="presParOf" srcId="{6A694468-2202-4FA3-8498-7E3540B91A22}" destId="{25834A84-FAF6-490E-BA53-732893E7EAC8}" srcOrd="17"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DB5DF-2AE2-40D1-AA81-60EB35108C48}">
      <dsp:nvSpPr>
        <dsp:cNvPr id="0" name=""/>
        <dsp:cNvSpPr/>
      </dsp:nvSpPr>
      <dsp:spPr>
        <a:xfrm>
          <a:off x="2226847" y="1098"/>
          <a:ext cx="914943" cy="425126"/>
        </a:xfrm>
        <a:prstGeom prst="roundRect">
          <a:avLst/>
        </a:prstGeom>
        <a:solidFill>
          <a:schemeClr val="tx2"/>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ysClr val="window" lastClr="FFFFFF"/>
              </a:solidFill>
              <a:latin typeface="Calibri"/>
              <a:ea typeface="+mn-ea"/>
              <a:cs typeface="+mn-cs"/>
            </a:rPr>
            <a:t>Biostatics</a:t>
          </a:r>
        </a:p>
      </dsp:txBody>
      <dsp:txXfrm>
        <a:off x="2247600" y="21851"/>
        <a:ext cx="873437" cy="383620"/>
      </dsp:txXfrm>
    </dsp:sp>
    <dsp:sp modelId="{8936A775-6831-4256-91A3-55CDD2626391}">
      <dsp:nvSpPr>
        <dsp:cNvPr id="0" name=""/>
        <dsp:cNvSpPr/>
      </dsp:nvSpPr>
      <dsp:spPr>
        <a:xfrm>
          <a:off x="1683725" y="213661"/>
          <a:ext cx="2001186" cy="2001186"/>
        </a:xfrm>
        <a:custGeom>
          <a:avLst/>
          <a:gdLst/>
          <a:ahLst/>
          <a:cxnLst/>
          <a:rect l="0" t="0" r="0" b="0"/>
          <a:pathLst>
            <a:path>
              <a:moveTo>
                <a:pt x="1461395" y="111840"/>
              </a:moveTo>
              <a:arcTo wR="1001496" hR="1001496" stAng="17840175" swAng="1024949"/>
            </a:path>
          </a:pathLst>
        </a:custGeom>
        <a:noFill/>
        <a:ln w="38100" cap="flat" cmpd="sng" algn="ctr">
          <a:solidFill>
            <a:schemeClr val="accent2"/>
          </a:solidFill>
          <a:prstDash val="solid"/>
        </a:ln>
        <a:effectLst>
          <a:outerShdw blurRad="40000" dist="23000" dir="5400000" rotWithShape="0">
            <a:srgbClr val="000000">
              <a:alpha val="35000"/>
            </a:srgbClr>
          </a:outerShdw>
        </a:effectLst>
      </dsp:spPr>
      <dsp:style>
        <a:lnRef idx="3">
          <a:schemeClr val="accent2"/>
        </a:lnRef>
        <a:fillRef idx="0">
          <a:schemeClr val="accent2"/>
        </a:fillRef>
        <a:effectRef idx="2">
          <a:schemeClr val="accent2"/>
        </a:effectRef>
        <a:fontRef idx="minor">
          <a:schemeClr val="tx1"/>
        </a:fontRef>
      </dsp:style>
    </dsp:sp>
    <dsp:sp modelId="{1B4A446B-26BF-4943-8BA2-054A4B13AC25}">
      <dsp:nvSpPr>
        <dsp:cNvPr id="0" name=""/>
        <dsp:cNvSpPr/>
      </dsp:nvSpPr>
      <dsp:spPr>
        <a:xfrm>
          <a:off x="3093386" y="501395"/>
          <a:ext cx="914943" cy="425126"/>
        </a:xfrm>
        <a:prstGeom prst="roundRect">
          <a:avLst/>
        </a:prstGeom>
        <a:solidFill>
          <a:schemeClr val="tx2"/>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ysClr val="window" lastClr="FFFFFF"/>
              </a:solidFill>
              <a:latin typeface="Calibri"/>
              <a:ea typeface="+mn-ea"/>
              <a:cs typeface="+mn-cs"/>
            </a:rPr>
            <a:t>Biology</a:t>
          </a:r>
        </a:p>
      </dsp:txBody>
      <dsp:txXfrm>
        <a:off x="3114139" y="522148"/>
        <a:ext cx="873437" cy="383620"/>
      </dsp:txXfrm>
    </dsp:sp>
    <dsp:sp modelId="{9FDD693C-36CF-4517-95B2-26BEC5FBB5C2}">
      <dsp:nvSpPr>
        <dsp:cNvPr id="0" name=""/>
        <dsp:cNvSpPr/>
      </dsp:nvSpPr>
      <dsp:spPr>
        <a:xfrm>
          <a:off x="1683725" y="213661"/>
          <a:ext cx="2001186" cy="2001186"/>
        </a:xfrm>
        <a:custGeom>
          <a:avLst/>
          <a:gdLst/>
          <a:ahLst/>
          <a:cxnLst/>
          <a:rect l="0" t="0" r="0" b="0"/>
          <a:pathLst>
            <a:path>
              <a:moveTo>
                <a:pt x="1962240" y="718712"/>
              </a:moveTo>
              <a:arcTo wR="1001496" hR="1001496" stAng="20615928" swAng="1968145"/>
            </a:path>
          </a:pathLst>
        </a:custGeom>
        <a:noFill/>
        <a:ln w="38100" cap="flat" cmpd="sng" algn="ctr">
          <a:solidFill>
            <a:schemeClr val="accent2"/>
          </a:solidFill>
          <a:prstDash val="solid"/>
        </a:ln>
        <a:effectLst>
          <a:outerShdw blurRad="40000" dist="23000" dir="5400000" rotWithShape="0">
            <a:srgbClr val="000000">
              <a:alpha val="35000"/>
            </a:srgbClr>
          </a:outerShdw>
        </a:effectLst>
      </dsp:spPr>
      <dsp:style>
        <a:lnRef idx="3">
          <a:schemeClr val="accent2"/>
        </a:lnRef>
        <a:fillRef idx="0">
          <a:schemeClr val="accent2"/>
        </a:fillRef>
        <a:effectRef idx="2">
          <a:schemeClr val="accent2"/>
        </a:effectRef>
        <a:fontRef idx="minor">
          <a:schemeClr val="tx1"/>
        </a:fontRef>
      </dsp:style>
    </dsp:sp>
    <dsp:sp modelId="{907B88A9-9916-47C8-B697-41DA9F359FFC}">
      <dsp:nvSpPr>
        <dsp:cNvPr id="0" name=""/>
        <dsp:cNvSpPr/>
      </dsp:nvSpPr>
      <dsp:spPr>
        <a:xfrm>
          <a:off x="3093386" y="1501988"/>
          <a:ext cx="914943" cy="425126"/>
        </a:xfrm>
        <a:prstGeom prst="roundRect">
          <a:avLst/>
        </a:prstGeom>
        <a:solidFill>
          <a:schemeClr val="tx2"/>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ysClr val="window" lastClr="FFFFFF"/>
              </a:solidFill>
              <a:latin typeface="Calibri"/>
              <a:ea typeface="+mn-ea"/>
              <a:cs typeface="+mn-cs"/>
            </a:rPr>
            <a:t>Informatics</a:t>
          </a:r>
        </a:p>
      </dsp:txBody>
      <dsp:txXfrm>
        <a:off x="3114139" y="1522741"/>
        <a:ext cx="873437" cy="383620"/>
      </dsp:txXfrm>
    </dsp:sp>
    <dsp:sp modelId="{1358E2C2-DB83-41A8-801C-9BE384F189E2}">
      <dsp:nvSpPr>
        <dsp:cNvPr id="0" name=""/>
        <dsp:cNvSpPr/>
      </dsp:nvSpPr>
      <dsp:spPr>
        <a:xfrm>
          <a:off x="1683725" y="213661"/>
          <a:ext cx="2001186" cy="2001186"/>
        </a:xfrm>
        <a:custGeom>
          <a:avLst/>
          <a:gdLst/>
          <a:ahLst/>
          <a:cxnLst/>
          <a:rect l="0" t="0" r="0" b="0"/>
          <a:pathLst>
            <a:path>
              <a:moveTo>
                <a:pt x="1702441" y="1716809"/>
              </a:moveTo>
              <a:arcTo wR="1001496" hR="1001496" stAng="2734876" swAng="1024949"/>
            </a:path>
          </a:pathLst>
        </a:custGeom>
        <a:noFill/>
        <a:ln w="38100" cap="flat" cmpd="sng" algn="ctr">
          <a:solidFill>
            <a:schemeClr val="accent2"/>
          </a:solidFill>
          <a:prstDash val="solid"/>
        </a:ln>
        <a:effectLst>
          <a:outerShdw blurRad="40000" dist="23000" dir="5400000" rotWithShape="0">
            <a:srgbClr val="000000">
              <a:alpha val="35000"/>
            </a:srgbClr>
          </a:outerShdw>
        </a:effectLst>
      </dsp:spPr>
      <dsp:style>
        <a:lnRef idx="3">
          <a:schemeClr val="accent2"/>
        </a:lnRef>
        <a:fillRef idx="0">
          <a:schemeClr val="accent2"/>
        </a:fillRef>
        <a:effectRef idx="2">
          <a:schemeClr val="accent2"/>
        </a:effectRef>
        <a:fontRef idx="minor">
          <a:schemeClr val="tx1"/>
        </a:fontRef>
      </dsp:style>
    </dsp:sp>
    <dsp:sp modelId="{8A2CE0F4-4CAB-4A12-846B-6A5B3C39D77A}">
      <dsp:nvSpPr>
        <dsp:cNvPr id="0" name=""/>
        <dsp:cNvSpPr/>
      </dsp:nvSpPr>
      <dsp:spPr>
        <a:xfrm>
          <a:off x="2226847" y="2002284"/>
          <a:ext cx="914943" cy="425126"/>
        </a:xfrm>
        <a:prstGeom prst="roundRect">
          <a:avLst/>
        </a:prstGeom>
        <a:solidFill>
          <a:schemeClr val="tx2"/>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ysClr val="window" lastClr="FFFFFF"/>
              </a:solidFill>
              <a:latin typeface="Calibri"/>
              <a:ea typeface="+mn-ea"/>
              <a:cs typeface="+mn-cs"/>
            </a:rPr>
            <a:t>Economics</a:t>
          </a:r>
        </a:p>
      </dsp:txBody>
      <dsp:txXfrm>
        <a:off x="2247600" y="2023037"/>
        <a:ext cx="873437" cy="383620"/>
      </dsp:txXfrm>
    </dsp:sp>
    <dsp:sp modelId="{BA3D2C8A-7E4A-46E2-BCA4-B9B783663E14}">
      <dsp:nvSpPr>
        <dsp:cNvPr id="0" name=""/>
        <dsp:cNvSpPr/>
      </dsp:nvSpPr>
      <dsp:spPr>
        <a:xfrm>
          <a:off x="1683725" y="213661"/>
          <a:ext cx="2001186" cy="2001186"/>
        </a:xfrm>
        <a:custGeom>
          <a:avLst/>
          <a:gdLst/>
          <a:ahLst/>
          <a:cxnLst/>
          <a:rect l="0" t="0" r="0" b="0"/>
          <a:pathLst>
            <a:path>
              <a:moveTo>
                <a:pt x="541597" y="1891153"/>
              </a:moveTo>
              <a:arcTo wR="1001496" hR="1001496" stAng="7040175" swAng="1024949"/>
            </a:path>
          </a:pathLst>
        </a:custGeom>
        <a:noFill/>
        <a:ln w="38100" cap="flat" cmpd="sng" algn="ctr">
          <a:solidFill>
            <a:schemeClr val="accent2"/>
          </a:solidFill>
          <a:prstDash val="solid"/>
        </a:ln>
        <a:effectLst>
          <a:outerShdw blurRad="40000" dist="23000" dir="5400000" rotWithShape="0">
            <a:srgbClr val="000000">
              <a:alpha val="35000"/>
            </a:srgbClr>
          </a:outerShdw>
        </a:effectLst>
      </dsp:spPr>
      <dsp:style>
        <a:lnRef idx="3">
          <a:schemeClr val="accent2"/>
        </a:lnRef>
        <a:fillRef idx="0">
          <a:schemeClr val="accent2"/>
        </a:fillRef>
        <a:effectRef idx="2">
          <a:schemeClr val="accent2"/>
        </a:effectRef>
        <a:fontRef idx="minor">
          <a:schemeClr val="tx1"/>
        </a:fontRef>
      </dsp:style>
    </dsp:sp>
    <dsp:sp modelId="{69E12840-F8DA-4BD9-B142-43F8B569A62E}">
      <dsp:nvSpPr>
        <dsp:cNvPr id="0" name=""/>
        <dsp:cNvSpPr/>
      </dsp:nvSpPr>
      <dsp:spPr>
        <a:xfrm>
          <a:off x="1360308" y="1501988"/>
          <a:ext cx="914943" cy="425126"/>
        </a:xfrm>
        <a:prstGeom prst="roundRect">
          <a:avLst/>
        </a:prstGeom>
        <a:solidFill>
          <a:schemeClr val="tx2"/>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ysClr val="window" lastClr="FFFFFF"/>
              </a:solidFill>
              <a:latin typeface="Calibri"/>
              <a:ea typeface="+mn-ea"/>
              <a:cs typeface="+mn-cs"/>
            </a:rPr>
            <a:t>Sociology</a:t>
          </a:r>
        </a:p>
      </dsp:txBody>
      <dsp:txXfrm>
        <a:off x="1381061" y="1522741"/>
        <a:ext cx="873437" cy="383620"/>
      </dsp:txXfrm>
    </dsp:sp>
    <dsp:sp modelId="{7B412D23-46CF-42AB-ADEE-020B15A1CE8B}">
      <dsp:nvSpPr>
        <dsp:cNvPr id="0" name=""/>
        <dsp:cNvSpPr/>
      </dsp:nvSpPr>
      <dsp:spPr>
        <a:xfrm>
          <a:off x="1683725" y="213661"/>
          <a:ext cx="2001186" cy="2001186"/>
        </a:xfrm>
        <a:custGeom>
          <a:avLst/>
          <a:gdLst/>
          <a:ahLst/>
          <a:cxnLst/>
          <a:rect l="0" t="0" r="0" b="0"/>
          <a:pathLst>
            <a:path>
              <a:moveTo>
                <a:pt x="40752" y="1284281"/>
              </a:moveTo>
              <a:arcTo wR="1001496" hR="1001496" stAng="9815928" swAng="1968145"/>
            </a:path>
          </a:pathLst>
        </a:custGeom>
        <a:noFill/>
        <a:ln w="38100" cap="flat" cmpd="sng" algn="ctr">
          <a:solidFill>
            <a:schemeClr val="accent2"/>
          </a:solidFill>
          <a:prstDash val="solid"/>
        </a:ln>
        <a:effectLst>
          <a:outerShdw blurRad="40000" dist="23000" dir="5400000" rotWithShape="0">
            <a:srgbClr val="000000">
              <a:alpha val="35000"/>
            </a:srgbClr>
          </a:outerShdw>
        </a:effectLst>
      </dsp:spPr>
      <dsp:style>
        <a:lnRef idx="3">
          <a:schemeClr val="accent2"/>
        </a:lnRef>
        <a:fillRef idx="0">
          <a:schemeClr val="accent2"/>
        </a:fillRef>
        <a:effectRef idx="2">
          <a:schemeClr val="accent2"/>
        </a:effectRef>
        <a:fontRef idx="minor">
          <a:schemeClr val="tx1"/>
        </a:fontRef>
      </dsp:style>
    </dsp:sp>
    <dsp:sp modelId="{7179D56F-7971-437E-B366-57CEE76B10DD}">
      <dsp:nvSpPr>
        <dsp:cNvPr id="0" name=""/>
        <dsp:cNvSpPr/>
      </dsp:nvSpPr>
      <dsp:spPr>
        <a:xfrm>
          <a:off x="1360308" y="501395"/>
          <a:ext cx="914943" cy="425126"/>
        </a:xfrm>
        <a:prstGeom prst="roundRect">
          <a:avLst/>
        </a:prstGeom>
        <a:solidFill>
          <a:schemeClr val="tx2"/>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ysClr val="window" lastClr="FFFFFF"/>
              </a:solidFill>
              <a:latin typeface="Calibri"/>
              <a:ea typeface="+mn-ea"/>
              <a:cs typeface="+mn-cs"/>
            </a:rPr>
            <a:t>Ethnography</a:t>
          </a:r>
        </a:p>
      </dsp:txBody>
      <dsp:txXfrm>
        <a:off x="1381061" y="522148"/>
        <a:ext cx="873437" cy="383620"/>
      </dsp:txXfrm>
    </dsp:sp>
    <dsp:sp modelId="{25834A84-FAF6-490E-BA53-732893E7EAC8}">
      <dsp:nvSpPr>
        <dsp:cNvPr id="0" name=""/>
        <dsp:cNvSpPr/>
      </dsp:nvSpPr>
      <dsp:spPr>
        <a:xfrm>
          <a:off x="1683725" y="213661"/>
          <a:ext cx="2001186" cy="2001186"/>
        </a:xfrm>
        <a:custGeom>
          <a:avLst/>
          <a:gdLst/>
          <a:ahLst/>
          <a:cxnLst/>
          <a:rect l="0" t="0" r="0" b="0"/>
          <a:pathLst>
            <a:path>
              <a:moveTo>
                <a:pt x="300552" y="286183"/>
              </a:moveTo>
              <a:arcTo wR="1001496" hR="1001496" stAng="13534876" swAng="1024949"/>
            </a:path>
          </a:pathLst>
        </a:custGeom>
        <a:noFill/>
        <a:ln w="38100" cap="flat" cmpd="sng" algn="ctr">
          <a:solidFill>
            <a:schemeClr val="accent2"/>
          </a:solidFill>
          <a:prstDash val="solid"/>
        </a:ln>
        <a:effectLst>
          <a:outerShdw blurRad="40000" dist="23000" dir="5400000" rotWithShape="0">
            <a:srgbClr val="000000">
              <a:alpha val="35000"/>
            </a:srgbClr>
          </a:outerShdw>
        </a:effectLst>
      </dsp:spPr>
      <dsp:style>
        <a:lnRef idx="3">
          <a:schemeClr val="accent2"/>
        </a:lnRef>
        <a:fillRef idx="0">
          <a:schemeClr val="accent2"/>
        </a:fillRef>
        <a:effectRef idx="2">
          <a:schemeClr val="accent2"/>
        </a:effectRef>
        <a:fontRef idx="minor">
          <a:schemeClr val="tx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48C29165-E21A-45CF-B98D-75621C075A98}" type="datetimeFigureOut">
              <a:rPr lang="en-ZA" smtClean="0"/>
              <a:t>2025/07/23</a:t>
            </a:fld>
            <a:endParaRPr lang="en-ZA"/>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DE9213D2-82E3-4F67-AC64-A7BCA32F43BC}" type="slidenum">
              <a:rPr lang="en-ZA" smtClean="0"/>
              <a:t>‹#›</a:t>
            </a:fld>
            <a:endParaRPr lang="en-ZA"/>
          </a:p>
        </p:txBody>
      </p:sp>
    </p:spTree>
    <p:extLst>
      <p:ext uri="{BB962C8B-B14F-4D97-AF65-F5344CB8AC3E}">
        <p14:creationId xmlns:p14="http://schemas.microsoft.com/office/powerpoint/2010/main" val="27783021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F3F9CAED-02E9-4271-A70A-43427881B62C}" type="datetimeFigureOut">
              <a:rPr lang="en-US" smtClean="0"/>
              <a:t>7/23/2025</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615ACA76-219D-45E7-B055-193218571404}" type="slidenum">
              <a:rPr lang="en-US" smtClean="0"/>
              <a:t>‹#›</a:t>
            </a:fld>
            <a:endParaRPr lang="en-US"/>
          </a:p>
        </p:txBody>
      </p:sp>
    </p:spTree>
    <p:extLst>
      <p:ext uri="{BB962C8B-B14F-4D97-AF65-F5344CB8AC3E}">
        <p14:creationId xmlns:p14="http://schemas.microsoft.com/office/powerpoint/2010/main" val="3212228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0" i="0" dirty="0">
                <a:solidFill>
                  <a:srgbClr val="4D5156"/>
                </a:solidFill>
                <a:effectLst/>
                <a:highlight>
                  <a:srgbClr val="FFFFFF"/>
                </a:highlight>
                <a:latin typeface="Google Sans"/>
              </a:rPr>
              <a:t> Hawthorne Effect is </a:t>
            </a:r>
            <a:r>
              <a:rPr lang="en-ZA" b="0" i="0" dirty="0">
                <a:solidFill>
                  <a:srgbClr val="040C28"/>
                </a:solidFill>
                <a:effectLst/>
                <a:highlight>
                  <a:srgbClr val="D3E3FD"/>
                </a:highlight>
                <a:latin typeface="Google Sans"/>
              </a:rPr>
              <a:t>when subjects of an experimental study attempt to change or improve their </a:t>
            </a:r>
            <a:r>
              <a:rPr lang="en-ZA" b="0" i="0" dirty="0" err="1">
                <a:solidFill>
                  <a:srgbClr val="040C28"/>
                </a:solidFill>
                <a:effectLst/>
                <a:highlight>
                  <a:srgbClr val="D3E3FD"/>
                </a:highlight>
                <a:latin typeface="Google Sans"/>
              </a:rPr>
              <a:t>behavior</a:t>
            </a:r>
            <a:r>
              <a:rPr lang="en-ZA" b="0" i="0" dirty="0">
                <a:solidFill>
                  <a:srgbClr val="040C28"/>
                </a:solidFill>
                <a:effectLst/>
                <a:highlight>
                  <a:srgbClr val="D3E3FD"/>
                </a:highlight>
                <a:latin typeface="Google Sans"/>
              </a:rPr>
              <a:t> simply because it is being evaluated or studied</a:t>
            </a:r>
            <a:endParaRPr lang="en-ZA" dirty="0"/>
          </a:p>
        </p:txBody>
      </p:sp>
      <p:sp>
        <p:nvSpPr>
          <p:cNvPr id="4" name="Slide Number Placeholder 3"/>
          <p:cNvSpPr>
            <a:spLocks noGrp="1"/>
          </p:cNvSpPr>
          <p:nvPr>
            <p:ph type="sldNum" sz="quarter" idx="5"/>
          </p:nvPr>
        </p:nvSpPr>
        <p:spPr/>
        <p:txBody>
          <a:bodyPr/>
          <a:lstStyle/>
          <a:p>
            <a:fld id="{615ACA76-219D-45E7-B055-193218571404}" type="slidenum">
              <a:rPr lang="en-US" smtClean="0"/>
              <a:t>34</a:t>
            </a:fld>
            <a:endParaRPr lang="en-US"/>
          </a:p>
        </p:txBody>
      </p:sp>
    </p:spTree>
    <p:extLst>
      <p:ext uri="{BB962C8B-B14F-4D97-AF65-F5344CB8AC3E}">
        <p14:creationId xmlns:p14="http://schemas.microsoft.com/office/powerpoint/2010/main" val="419701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69D387-D454-4413-83B5-BD8CA4816CF7}" type="slidenum">
              <a:rPr lang="en-US" smtClean="0"/>
              <a:t>50</a:t>
            </a:fld>
            <a:endParaRPr lang="en-US"/>
          </a:p>
        </p:txBody>
      </p:sp>
    </p:spTree>
    <p:extLst>
      <p:ext uri="{BB962C8B-B14F-4D97-AF65-F5344CB8AC3E}">
        <p14:creationId xmlns:p14="http://schemas.microsoft.com/office/powerpoint/2010/main" val="2896621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0" i="0" dirty="0">
                <a:solidFill>
                  <a:srgbClr val="4D5156"/>
                </a:solidFill>
                <a:effectLst/>
                <a:highlight>
                  <a:srgbClr val="FFFFFF"/>
                </a:highlight>
                <a:latin typeface="Google Sans"/>
              </a:rPr>
              <a:t> Hawthorne Effect is </a:t>
            </a:r>
            <a:r>
              <a:rPr lang="en-ZA" b="0" i="0" dirty="0">
                <a:solidFill>
                  <a:srgbClr val="040C28"/>
                </a:solidFill>
                <a:effectLst/>
                <a:highlight>
                  <a:srgbClr val="D3E3FD"/>
                </a:highlight>
                <a:latin typeface="Google Sans"/>
              </a:rPr>
              <a:t>when subjects of an experimental study attempt to change or improve their </a:t>
            </a:r>
            <a:r>
              <a:rPr lang="en-ZA" b="0" i="0" dirty="0" err="1">
                <a:solidFill>
                  <a:srgbClr val="040C28"/>
                </a:solidFill>
                <a:effectLst/>
                <a:highlight>
                  <a:srgbClr val="D3E3FD"/>
                </a:highlight>
                <a:latin typeface="Google Sans"/>
              </a:rPr>
              <a:t>behavior</a:t>
            </a:r>
            <a:r>
              <a:rPr lang="en-ZA" b="0" i="0" dirty="0">
                <a:solidFill>
                  <a:srgbClr val="040C28"/>
                </a:solidFill>
                <a:effectLst/>
                <a:highlight>
                  <a:srgbClr val="D3E3FD"/>
                </a:highlight>
                <a:latin typeface="Google Sans"/>
              </a:rPr>
              <a:t> simply because it is being evaluated or studied</a:t>
            </a:r>
            <a:endParaRPr lang="en-ZA" dirty="0"/>
          </a:p>
        </p:txBody>
      </p:sp>
      <p:sp>
        <p:nvSpPr>
          <p:cNvPr id="4" name="Slide Number Placeholder 3"/>
          <p:cNvSpPr>
            <a:spLocks noGrp="1"/>
          </p:cNvSpPr>
          <p:nvPr>
            <p:ph type="sldNum" sz="quarter" idx="5"/>
          </p:nvPr>
        </p:nvSpPr>
        <p:spPr/>
        <p:txBody>
          <a:bodyPr/>
          <a:lstStyle/>
          <a:p>
            <a:fld id="{615ACA76-219D-45E7-B055-193218571404}" type="slidenum">
              <a:rPr lang="en-US" smtClean="0"/>
              <a:t>35</a:t>
            </a:fld>
            <a:endParaRPr lang="en-US"/>
          </a:p>
        </p:txBody>
      </p:sp>
    </p:spTree>
    <p:extLst>
      <p:ext uri="{BB962C8B-B14F-4D97-AF65-F5344CB8AC3E}">
        <p14:creationId xmlns:p14="http://schemas.microsoft.com/office/powerpoint/2010/main" val="54157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69D387-D454-4413-83B5-BD8CA4816CF7}" type="slidenum">
              <a:rPr lang="en-US" smtClean="0"/>
              <a:t>38</a:t>
            </a:fld>
            <a:endParaRPr lang="en-US"/>
          </a:p>
        </p:txBody>
      </p:sp>
    </p:spTree>
    <p:extLst>
      <p:ext uri="{BB962C8B-B14F-4D97-AF65-F5344CB8AC3E}">
        <p14:creationId xmlns:p14="http://schemas.microsoft.com/office/powerpoint/2010/main" val="3961898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69D387-D454-4413-83B5-BD8CA4816CF7}" type="slidenum">
              <a:rPr lang="en-US" smtClean="0"/>
              <a:t>40</a:t>
            </a:fld>
            <a:endParaRPr lang="en-US"/>
          </a:p>
        </p:txBody>
      </p:sp>
    </p:spTree>
    <p:extLst>
      <p:ext uri="{BB962C8B-B14F-4D97-AF65-F5344CB8AC3E}">
        <p14:creationId xmlns:p14="http://schemas.microsoft.com/office/powerpoint/2010/main" val="972035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69D387-D454-4413-83B5-BD8CA4816CF7}" type="slidenum">
              <a:rPr lang="en-US" smtClean="0"/>
              <a:t>43</a:t>
            </a:fld>
            <a:endParaRPr lang="en-US"/>
          </a:p>
        </p:txBody>
      </p:sp>
    </p:spTree>
    <p:extLst>
      <p:ext uri="{BB962C8B-B14F-4D97-AF65-F5344CB8AC3E}">
        <p14:creationId xmlns:p14="http://schemas.microsoft.com/office/powerpoint/2010/main" val="2387294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69D387-D454-4413-83B5-BD8CA4816CF7}" type="slidenum">
              <a:rPr lang="en-US" smtClean="0"/>
              <a:t>44</a:t>
            </a:fld>
            <a:endParaRPr lang="en-US"/>
          </a:p>
        </p:txBody>
      </p:sp>
    </p:spTree>
    <p:extLst>
      <p:ext uri="{BB962C8B-B14F-4D97-AF65-F5344CB8AC3E}">
        <p14:creationId xmlns:p14="http://schemas.microsoft.com/office/powerpoint/2010/main" val="4087754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68CD70F-C4AF-4F83-A202-52474A6E3BD5}" type="slidenum">
              <a:rPr lang="en-US" altLang="en-US"/>
              <a:pPr/>
              <a:t>45</a:t>
            </a:fld>
            <a:endParaRPr lang="en-US"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xfrm>
            <a:off x="906357" y="4715153"/>
            <a:ext cx="4984962" cy="4466987"/>
          </a:xfrm>
          <a:noFill/>
        </p:spPr>
        <p:txBody>
          <a:bodyPr/>
          <a:lstStyle/>
          <a:p>
            <a:pPr eaLnBrk="1" hangingPunct="1"/>
            <a:endParaRPr lang="en-US" altLang="en-US"/>
          </a:p>
        </p:txBody>
      </p:sp>
    </p:spTree>
    <p:extLst>
      <p:ext uri="{BB962C8B-B14F-4D97-AF65-F5344CB8AC3E}">
        <p14:creationId xmlns:p14="http://schemas.microsoft.com/office/powerpoint/2010/main" val="1499348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69D387-D454-4413-83B5-BD8CA4816CF7}" type="slidenum">
              <a:rPr lang="en-US" smtClean="0"/>
              <a:t>47</a:t>
            </a:fld>
            <a:endParaRPr lang="en-US"/>
          </a:p>
        </p:txBody>
      </p:sp>
    </p:spTree>
    <p:extLst>
      <p:ext uri="{BB962C8B-B14F-4D97-AF65-F5344CB8AC3E}">
        <p14:creationId xmlns:p14="http://schemas.microsoft.com/office/powerpoint/2010/main" val="109429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69D387-D454-4413-83B5-BD8CA4816CF7}" type="slidenum">
              <a:rPr lang="en-US" smtClean="0"/>
              <a:t>49</a:t>
            </a:fld>
            <a:endParaRPr lang="en-US"/>
          </a:p>
        </p:txBody>
      </p:sp>
    </p:spTree>
    <p:extLst>
      <p:ext uri="{BB962C8B-B14F-4D97-AF65-F5344CB8AC3E}">
        <p14:creationId xmlns:p14="http://schemas.microsoft.com/office/powerpoint/2010/main" val="300978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E6E2DD-CAE8-4EED-9D0D-F613BCE588F9}" type="slidenum">
              <a:rPr lang="en-US" smtClean="0"/>
              <a:t>‹#›</a:t>
            </a:fld>
            <a:endParaRPr lang="en-US"/>
          </a:p>
        </p:txBody>
      </p:sp>
    </p:spTree>
    <p:extLst>
      <p:ext uri="{BB962C8B-B14F-4D97-AF65-F5344CB8AC3E}">
        <p14:creationId xmlns:p14="http://schemas.microsoft.com/office/powerpoint/2010/main" val="3252614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E6E2DD-CAE8-4EED-9D0D-F613BCE588F9}" type="slidenum">
              <a:rPr lang="en-US" smtClean="0"/>
              <a:t>‹#›</a:t>
            </a:fld>
            <a:endParaRPr lang="en-US"/>
          </a:p>
        </p:txBody>
      </p:sp>
    </p:spTree>
    <p:extLst>
      <p:ext uri="{BB962C8B-B14F-4D97-AF65-F5344CB8AC3E}">
        <p14:creationId xmlns:p14="http://schemas.microsoft.com/office/powerpoint/2010/main" val="2044429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E6E2DD-CAE8-4EED-9D0D-F613BCE588F9}" type="slidenum">
              <a:rPr lang="en-US" smtClean="0"/>
              <a:t>‹#›</a:t>
            </a:fld>
            <a:endParaRPr lang="en-US"/>
          </a:p>
        </p:txBody>
      </p:sp>
    </p:spTree>
    <p:extLst>
      <p:ext uri="{BB962C8B-B14F-4D97-AF65-F5344CB8AC3E}">
        <p14:creationId xmlns:p14="http://schemas.microsoft.com/office/powerpoint/2010/main" val="2972925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2" name="Picture 10" descr="footer"/>
          <p:cNvPicPr>
            <a:picLocks noChangeAspect="1" noChangeArrowheads="1"/>
          </p:cNvPicPr>
          <p:nvPr userDrawn="1"/>
        </p:nvPicPr>
        <p:blipFill>
          <a:blip r:embed="rId2" cstate="print"/>
          <a:srcRect/>
          <a:stretch>
            <a:fillRect/>
          </a:stretch>
        </p:blipFill>
        <p:spPr bwMode="auto">
          <a:xfrm>
            <a:off x="0" y="4725988"/>
            <a:ext cx="12192000" cy="2132012"/>
          </a:xfrm>
          <a:prstGeom prst="rect">
            <a:avLst/>
          </a:prstGeom>
          <a:noFill/>
          <a:ln w="9525">
            <a:noFill/>
            <a:miter lim="800000"/>
            <a:headEnd/>
            <a:tailEnd/>
          </a:ln>
        </p:spPr>
      </p:pic>
      <p:pic>
        <p:nvPicPr>
          <p:cNvPr id="3" name="Picture 13" descr="logo"/>
          <p:cNvPicPr>
            <a:picLocks noChangeAspect="1" noChangeArrowheads="1"/>
          </p:cNvPicPr>
          <p:nvPr userDrawn="1"/>
        </p:nvPicPr>
        <p:blipFill>
          <a:blip r:embed="rId3" cstate="print"/>
          <a:srcRect/>
          <a:stretch>
            <a:fillRect/>
          </a:stretch>
        </p:blipFill>
        <p:spPr bwMode="auto">
          <a:xfrm>
            <a:off x="3151719" y="620714"/>
            <a:ext cx="5056517" cy="1206421"/>
          </a:xfrm>
          <a:prstGeom prst="rect">
            <a:avLst/>
          </a:prstGeom>
          <a:noFill/>
          <a:ln w="9525">
            <a:noFill/>
            <a:miter lim="800000"/>
            <a:headEnd/>
            <a:tailEnd/>
          </a:ln>
        </p:spPr>
      </p:pic>
      <p:sp>
        <p:nvSpPr>
          <p:cNvPr id="4" name="Title 3"/>
          <p:cNvSpPr>
            <a:spLocks noGrp="1"/>
          </p:cNvSpPr>
          <p:nvPr>
            <p:ph type="ctrTitle"/>
          </p:nvPr>
        </p:nvSpPr>
        <p:spPr>
          <a:xfrm>
            <a:off x="914400" y="2130426"/>
            <a:ext cx="10363200" cy="1470025"/>
          </a:xfrm>
        </p:spPr>
        <p:txBody>
          <a:bodyPr/>
          <a:lstStyle/>
          <a:p>
            <a:r>
              <a:rPr lang="en-US"/>
              <a:t>Click to edit Master title style</a:t>
            </a:r>
          </a:p>
        </p:txBody>
      </p:sp>
      <p:sp>
        <p:nvSpPr>
          <p:cNvPr id="5" name="Round Single Corner Rectangle 4"/>
          <p:cNvSpPr/>
          <p:nvPr userDrawn="1"/>
        </p:nvSpPr>
        <p:spPr>
          <a:xfrm>
            <a:off x="0" y="6237312"/>
            <a:ext cx="12192000" cy="620688"/>
          </a:xfrm>
          <a:prstGeom prst="round1Rect">
            <a:avLst>
              <a:gd name="adj" fmla="val 8037"/>
            </a:avLst>
          </a:prstGeom>
          <a:solidFill>
            <a:srgbClr val="C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6" name="TextBox 5"/>
          <p:cNvSpPr txBox="1"/>
          <p:nvPr userDrawn="1"/>
        </p:nvSpPr>
        <p:spPr>
          <a:xfrm>
            <a:off x="3983765" y="6381328"/>
            <a:ext cx="4320480" cy="369332"/>
          </a:xfrm>
          <a:prstGeom prst="rect">
            <a:avLst/>
          </a:prstGeom>
          <a:noFill/>
        </p:spPr>
        <p:txBody>
          <a:bodyPr wrap="square" rtlCol="0">
            <a:spAutoFit/>
          </a:bodyPr>
          <a:lstStyle/>
          <a:p>
            <a:pPr fontAlgn="base">
              <a:spcBef>
                <a:spcPct val="0"/>
              </a:spcBef>
              <a:spcAft>
                <a:spcPct val="0"/>
              </a:spcAft>
            </a:pPr>
            <a:r>
              <a:rPr lang="en-US" sz="1800" dirty="0">
                <a:solidFill>
                  <a:srgbClr val="FFFFFF"/>
                </a:solidFill>
                <a:latin typeface="Century Gothic" pitchFamily="34" charset="0"/>
              </a:rPr>
              <a:t>UKZN INSPIRING GREATNESS</a:t>
            </a:r>
          </a:p>
        </p:txBody>
      </p:sp>
    </p:spTree>
    <p:extLst>
      <p:ext uri="{BB962C8B-B14F-4D97-AF65-F5344CB8AC3E}">
        <p14:creationId xmlns:p14="http://schemas.microsoft.com/office/powerpoint/2010/main" val="3518335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10" descr="footer"/>
          <p:cNvPicPr>
            <a:picLocks noChangeAspect="1" noChangeArrowheads="1"/>
          </p:cNvPicPr>
          <p:nvPr userDrawn="1"/>
        </p:nvPicPr>
        <p:blipFill>
          <a:blip r:embed="rId2" cstate="print"/>
          <a:srcRect/>
          <a:stretch>
            <a:fillRect/>
          </a:stretch>
        </p:blipFill>
        <p:spPr bwMode="auto">
          <a:xfrm>
            <a:off x="0" y="4725988"/>
            <a:ext cx="12192000" cy="2132012"/>
          </a:xfrm>
          <a:prstGeom prst="rect">
            <a:avLst/>
          </a:prstGeom>
          <a:noFill/>
          <a:ln w="9525">
            <a:noFill/>
            <a:miter lim="800000"/>
            <a:headEnd/>
            <a:tailEnd/>
          </a:ln>
        </p:spPr>
      </p:pic>
      <p:pic>
        <p:nvPicPr>
          <p:cNvPr id="3" name="Picture 13" descr="logo"/>
          <p:cNvPicPr>
            <a:picLocks noChangeAspect="1" noChangeArrowheads="1"/>
          </p:cNvPicPr>
          <p:nvPr userDrawn="1"/>
        </p:nvPicPr>
        <p:blipFill>
          <a:blip r:embed="rId3" cstate="print"/>
          <a:srcRect/>
          <a:stretch>
            <a:fillRect/>
          </a:stretch>
        </p:blipFill>
        <p:spPr bwMode="auto">
          <a:xfrm>
            <a:off x="3151719" y="620714"/>
            <a:ext cx="5056517" cy="1206421"/>
          </a:xfrm>
          <a:prstGeom prst="rect">
            <a:avLst/>
          </a:prstGeom>
          <a:noFill/>
          <a:ln w="9525">
            <a:noFill/>
            <a:miter lim="800000"/>
            <a:headEnd/>
            <a:tailEnd/>
          </a:ln>
        </p:spPr>
      </p:pic>
      <p:sp>
        <p:nvSpPr>
          <p:cNvPr id="4" name="Title 3"/>
          <p:cNvSpPr>
            <a:spLocks noGrp="1"/>
          </p:cNvSpPr>
          <p:nvPr>
            <p:ph type="ctrTitle"/>
          </p:nvPr>
        </p:nvSpPr>
        <p:spPr>
          <a:xfrm>
            <a:off x="914400" y="2130426"/>
            <a:ext cx="10363200" cy="1470025"/>
          </a:xfrm>
        </p:spPr>
        <p:txBody>
          <a:bodyPr/>
          <a:lstStyle/>
          <a:p>
            <a:r>
              <a:rPr lang="en-US"/>
              <a:t>Click to edit Master title style</a:t>
            </a:r>
          </a:p>
        </p:txBody>
      </p:sp>
      <p:sp>
        <p:nvSpPr>
          <p:cNvPr id="5" name="Round Single Corner Rectangle 4"/>
          <p:cNvSpPr/>
          <p:nvPr userDrawn="1"/>
        </p:nvSpPr>
        <p:spPr>
          <a:xfrm>
            <a:off x="0" y="6237312"/>
            <a:ext cx="12192000" cy="620688"/>
          </a:xfrm>
          <a:prstGeom prst="round1Rect">
            <a:avLst>
              <a:gd name="adj" fmla="val 8037"/>
            </a:avLst>
          </a:prstGeom>
          <a:solidFill>
            <a:srgbClr val="C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6" name="TextBox 5"/>
          <p:cNvSpPr txBox="1"/>
          <p:nvPr userDrawn="1"/>
        </p:nvSpPr>
        <p:spPr>
          <a:xfrm>
            <a:off x="3983765" y="6381328"/>
            <a:ext cx="4320480" cy="369332"/>
          </a:xfrm>
          <a:prstGeom prst="rect">
            <a:avLst/>
          </a:prstGeom>
          <a:noFill/>
        </p:spPr>
        <p:txBody>
          <a:bodyPr wrap="square" rtlCol="0">
            <a:spAutoFit/>
          </a:bodyPr>
          <a:lstStyle/>
          <a:p>
            <a:pPr fontAlgn="base">
              <a:spcBef>
                <a:spcPct val="0"/>
              </a:spcBef>
              <a:spcAft>
                <a:spcPct val="0"/>
              </a:spcAft>
            </a:pPr>
            <a:r>
              <a:rPr lang="en-US" sz="1800" dirty="0">
                <a:solidFill>
                  <a:srgbClr val="FFFFFF"/>
                </a:solidFill>
                <a:latin typeface="Century Gothic" pitchFamily="34" charset="0"/>
              </a:rPr>
              <a:t>UKZN INSPIRING GREATNESS</a:t>
            </a:r>
          </a:p>
        </p:txBody>
      </p:sp>
    </p:spTree>
    <p:extLst>
      <p:ext uri="{BB962C8B-B14F-4D97-AF65-F5344CB8AC3E}">
        <p14:creationId xmlns:p14="http://schemas.microsoft.com/office/powerpoint/2010/main" val="2056737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2549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04952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9973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93992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507178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3908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E6E2DD-CAE8-4EED-9D0D-F613BCE588F9}" type="slidenum">
              <a:rPr lang="en-US" smtClean="0"/>
              <a:t>‹#›</a:t>
            </a:fld>
            <a:endParaRPr lang="en-US"/>
          </a:p>
        </p:txBody>
      </p:sp>
    </p:spTree>
    <p:extLst>
      <p:ext uri="{BB962C8B-B14F-4D97-AF65-F5344CB8AC3E}">
        <p14:creationId xmlns:p14="http://schemas.microsoft.com/office/powerpoint/2010/main" val="32085001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921632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649403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24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20127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8658" name="Group 2"/>
          <p:cNvGrpSpPr>
            <a:grpSpLocks/>
          </p:cNvGrpSpPr>
          <p:nvPr/>
        </p:nvGrpSpPr>
        <p:grpSpPr bwMode="auto">
          <a:xfrm>
            <a:off x="1" y="1"/>
            <a:ext cx="12187767" cy="6850063"/>
            <a:chOff x="0" y="0"/>
            <a:chExt cx="5758" cy="4315"/>
          </a:xfrm>
        </p:grpSpPr>
        <p:grpSp>
          <p:nvGrpSpPr>
            <p:cNvPr id="198659" name="Group 3"/>
            <p:cNvGrpSpPr>
              <a:grpSpLocks/>
            </p:cNvGrpSpPr>
            <p:nvPr userDrawn="1"/>
          </p:nvGrpSpPr>
          <p:grpSpPr bwMode="auto">
            <a:xfrm>
              <a:off x="1728" y="2230"/>
              <a:ext cx="4027" cy="2085"/>
              <a:chOff x="1728" y="2230"/>
              <a:chExt cx="4027" cy="2085"/>
            </a:xfrm>
          </p:grpSpPr>
          <p:sp>
            <p:nvSpPr>
              <p:cNvPr id="198660" name="Freeform 4"/>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800">
                  <a:solidFill>
                    <a:srgbClr val="FFFFFF"/>
                  </a:solidFill>
                  <a:latin typeface="Arial" panose="020B0604020202020204" pitchFamily="34" charset="0"/>
                </a:endParaRPr>
              </a:p>
            </p:txBody>
          </p:sp>
          <p:sp>
            <p:nvSpPr>
              <p:cNvPr id="198661" name="Freeform 5"/>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800">
                  <a:solidFill>
                    <a:srgbClr val="FFFFFF"/>
                  </a:solidFill>
                  <a:latin typeface="Arial" panose="020B0604020202020204" pitchFamily="34" charset="0"/>
                </a:endParaRPr>
              </a:p>
            </p:txBody>
          </p:sp>
          <p:sp>
            <p:nvSpPr>
              <p:cNvPr id="198662" name="Freeform 6"/>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800">
                  <a:solidFill>
                    <a:srgbClr val="FFFFFF"/>
                  </a:solidFill>
                  <a:latin typeface="Arial" panose="020B0604020202020204" pitchFamily="34" charset="0"/>
                </a:endParaRPr>
              </a:p>
            </p:txBody>
          </p:sp>
          <p:sp>
            <p:nvSpPr>
              <p:cNvPr id="198663"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800">
                  <a:solidFill>
                    <a:srgbClr val="FFFFFF"/>
                  </a:solidFill>
                  <a:latin typeface="Arial" panose="020B0604020202020204" pitchFamily="34" charset="0"/>
                </a:endParaRPr>
              </a:p>
            </p:txBody>
          </p:sp>
          <p:sp>
            <p:nvSpPr>
              <p:cNvPr id="198664" name="Freeform 8"/>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800">
                  <a:solidFill>
                    <a:srgbClr val="FFFFFF"/>
                  </a:solidFill>
                  <a:latin typeface="Arial" panose="020B0604020202020204" pitchFamily="34" charset="0"/>
                </a:endParaRPr>
              </a:p>
            </p:txBody>
          </p:sp>
        </p:grpSp>
        <p:sp>
          <p:nvSpPr>
            <p:cNvPr id="198665" name="Freeform 9"/>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800">
                <a:solidFill>
                  <a:srgbClr val="FFFFFF"/>
                </a:solidFill>
                <a:latin typeface="Arial" panose="020B0604020202020204" pitchFamily="34" charset="0"/>
              </a:endParaRPr>
            </a:p>
          </p:txBody>
        </p:sp>
        <p:sp>
          <p:nvSpPr>
            <p:cNvPr id="198666" name="Freeform 10"/>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800">
                <a:solidFill>
                  <a:srgbClr val="FFFFFF"/>
                </a:solidFill>
                <a:latin typeface="Arial" panose="020B0604020202020204" pitchFamily="34" charset="0"/>
              </a:endParaRPr>
            </a:p>
          </p:txBody>
        </p:sp>
      </p:grpSp>
      <p:sp>
        <p:nvSpPr>
          <p:cNvPr id="198667" name="Rectangle 11"/>
          <p:cNvSpPr>
            <a:spLocks noGrp="1" noChangeArrowheads="1"/>
          </p:cNvSpPr>
          <p:nvPr>
            <p:ph type="ctrTitle" sz="quarter"/>
          </p:nvPr>
        </p:nvSpPr>
        <p:spPr>
          <a:xfrm>
            <a:off x="914400" y="1736726"/>
            <a:ext cx="10363200" cy="1920875"/>
          </a:xfrm>
        </p:spPr>
        <p:txBody>
          <a:bodyPr/>
          <a:lstStyle>
            <a:lvl1pPr>
              <a:defRPr sz="6000"/>
            </a:lvl1pPr>
          </a:lstStyle>
          <a:p>
            <a:pPr lvl="0"/>
            <a:r>
              <a:rPr lang="en-US" altLang="en-US" noProof="0"/>
              <a:t>Click to edit Master title style</a:t>
            </a:r>
          </a:p>
        </p:txBody>
      </p:sp>
      <p:sp>
        <p:nvSpPr>
          <p:cNvPr id="198668" name="Rectangle 12"/>
          <p:cNvSpPr>
            <a:spLocks noGrp="1" noChangeArrowheads="1"/>
          </p:cNvSpPr>
          <p:nvPr>
            <p:ph type="subTitle" sz="quarter"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198669" name="Rectangle 13"/>
          <p:cNvSpPr>
            <a:spLocks noGrp="1" noChangeArrowheads="1"/>
          </p:cNvSpPr>
          <p:nvPr>
            <p:ph type="dt" sz="quarter" idx="2"/>
          </p:nvPr>
        </p:nvSpPr>
        <p:spPr>
          <a:xfrm>
            <a:off x="609600" y="6248400"/>
            <a:ext cx="2844800" cy="476250"/>
          </a:xfrm>
        </p:spPr>
        <p:txBody>
          <a:bodyPr/>
          <a:lstStyle>
            <a:lvl1pPr>
              <a:defRPr/>
            </a:lvl1pPr>
          </a:lstStyle>
          <a:p>
            <a:endParaRPr lang="en-US" altLang="en-US">
              <a:solidFill>
                <a:srgbClr val="FFFFFF"/>
              </a:solidFill>
            </a:endParaRPr>
          </a:p>
        </p:txBody>
      </p:sp>
      <p:sp>
        <p:nvSpPr>
          <p:cNvPr id="198670" name="Rectangle 14"/>
          <p:cNvSpPr>
            <a:spLocks noGrp="1" noChangeArrowheads="1"/>
          </p:cNvSpPr>
          <p:nvPr>
            <p:ph type="ftr" sz="quarter" idx="3"/>
          </p:nvPr>
        </p:nvSpPr>
        <p:spPr>
          <a:xfrm>
            <a:off x="4165600" y="6251575"/>
            <a:ext cx="3860800" cy="476250"/>
          </a:xfrm>
        </p:spPr>
        <p:txBody>
          <a:bodyPr/>
          <a:lstStyle>
            <a:lvl1pPr>
              <a:defRPr/>
            </a:lvl1pPr>
          </a:lstStyle>
          <a:p>
            <a:endParaRPr lang="en-US" altLang="en-US">
              <a:solidFill>
                <a:srgbClr val="FFFFFF"/>
              </a:solidFill>
            </a:endParaRPr>
          </a:p>
        </p:txBody>
      </p:sp>
      <p:sp>
        <p:nvSpPr>
          <p:cNvPr id="198671" name="Rectangle 15"/>
          <p:cNvSpPr>
            <a:spLocks noGrp="1" noChangeArrowheads="1"/>
          </p:cNvSpPr>
          <p:nvPr>
            <p:ph type="sldNum" sz="quarter" idx="4"/>
          </p:nvPr>
        </p:nvSpPr>
        <p:spPr>
          <a:xfrm>
            <a:off x="8737600" y="6254750"/>
            <a:ext cx="2844800" cy="476250"/>
          </a:xfrm>
        </p:spPr>
        <p:txBody>
          <a:bodyPr/>
          <a:lstStyle>
            <a:lvl1pPr>
              <a:defRPr/>
            </a:lvl1pPr>
          </a:lstStyle>
          <a:p>
            <a:fld id="{7724CCB5-F5A4-4E88-96D4-FB717D74CA2D}"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2496836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4AE70FE1-8ED6-44E8-98B8-65A2DED1B605}" type="slidenum">
              <a:rPr lang="en-US" altLang="en-US">
                <a:solidFill>
                  <a:srgbClr val="FFFFFF"/>
                </a:solidFill>
              </a:rPr>
              <a:pPr/>
              <a:t>‹#›</a:t>
            </a:fld>
            <a:endParaRPr lang="en-US" altLang="en-US">
              <a:solidFill>
                <a:srgbClr val="FFFFFF"/>
              </a:solidFill>
            </a:endParaRPr>
          </a:p>
        </p:txBody>
      </p:sp>
      <p:sp>
        <p:nvSpPr>
          <p:cNvPr id="6" name="Footer Placeholder 5"/>
          <p:cNvSpPr>
            <a:spLocks noGrp="1"/>
          </p:cNvSpPr>
          <p:nvPr>
            <p:ph type="ftr" sz="quarter" idx="12"/>
          </p:nvPr>
        </p:nvSpPr>
        <p:spPr/>
        <p:txBody>
          <a:bodyPr/>
          <a:lstStyle>
            <a:lvl1pPr>
              <a:defRPr/>
            </a:lvl1pPr>
          </a:lstStyle>
          <a:p>
            <a:endParaRPr lang="en-US" altLang="en-US">
              <a:solidFill>
                <a:srgbClr val="FFFFFF"/>
              </a:solidFill>
            </a:endParaRPr>
          </a:p>
        </p:txBody>
      </p:sp>
    </p:spTree>
    <p:extLst>
      <p:ext uri="{BB962C8B-B14F-4D97-AF65-F5344CB8AC3E}">
        <p14:creationId xmlns:p14="http://schemas.microsoft.com/office/powerpoint/2010/main" val="27465007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09B5C0EC-7541-4EBE-9B19-EDBFDFBBC521}" type="slidenum">
              <a:rPr lang="en-US" altLang="en-US">
                <a:solidFill>
                  <a:srgbClr val="FFFFFF"/>
                </a:solidFill>
              </a:rPr>
              <a:pPr/>
              <a:t>‹#›</a:t>
            </a:fld>
            <a:endParaRPr lang="en-US" altLang="en-US">
              <a:solidFill>
                <a:srgbClr val="FFFFFF"/>
              </a:solidFill>
            </a:endParaRPr>
          </a:p>
        </p:txBody>
      </p:sp>
      <p:sp>
        <p:nvSpPr>
          <p:cNvPr id="6" name="Footer Placeholder 5"/>
          <p:cNvSpPr>
            <a:spLocks noGrp="1"/>
          </p:cNvSpPr>
          <p:nvPr>
            <p:ph type="ftr" sz="quarter" idx="12"/>
          </p:nvPr>
        </p:nvSpPr>
        <p:spPr/>
        <p:txBody>
          <a:bodyPr/>
          <a:lstStyle>
            <a:lvl1pPr>
              <a:defRPr/>
            </a:lvl1pPr>
          </a:lstStyle>
          <a:p>
            <a:endParaRPr lang="en-US" altLang="en-US">
              <a:solidFill>
                <a:srgbClr val="FFFFFF"/>
              </a:solidFill>
            </a:endParaRPr>
          </a:p>
        </p:txBody>
      </p:sp>
    </p:spTree>
    <p:extLst>
      <p:ext uri="{BB962C8B-B14F-4D97-AF65-F5344CB8AC3E}">
        <p14:creationId xmlns:p14="http://schemas.microsoft.com/office/powerpoint/2010/main" val="7745109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CC4B1D89-12D0-4543-8165-A479E04E2846}" type="slidenum">
              <a:rPr lang="en-US" altLang="en-US">
                <a:solidFill>
                  <a:srgbClr val="FFFFFF"/>
                </a:solidFill>
              </a:rPr>
              <a:pPr/>
              <a:t>‹#›</a:t>
            </a:fld>
            <a:endParaRPr lang="en-US" altLang="en-US">
              <a:solidFill>
                <a:srgbClr val="FFFFFF"/>
              </a:solidFill>
            </a:endParaRPr>
          </a:p>
        </p:txBody>
      </p:sp>
      <p:sp>
        <p:nvSpPr>
          <p:cNvPr id="7" name="Footer Placeholder 6"/>
          <p:cNvSpPr>
            <a:spLocks noGrp="1"/>
          </p:cNvSpPr>
          <p:nvPr>
            <p:ph type="ftr" sz="quarter" idx="12"/>
          </p:nvPr>
        </p:nvSpPr>
        <p:spPr/>
        <p:txBody>
          <a:bodyPr/>
          <a:lstStyle>
            <a:lvl1pPr>
              <a:defRPr/>
            </a:lvl1pPr>
          </a:lstStyle>
          <a:p>
            <a:endParaRPr lang="en-US" altLang="en-US">
              <a:solidFill>
                <a:srgbClr val="FFFFFF"/>
              </a:solidFill>
            </a:endParaRPr>
          </a:p>
        </p:txBody>
      </p:sp>
    </p:spTree>
    <p:extLst>
      <p:ext uri="{BB962C8B-B14F-4D97-AF65-F5344CB8AC3E}">
        <p14:creationId xmlns:p14="http://schemas.microsoft.com/office/powerpoint/2010/main" val="2705856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solidFill>
                <a:srgbClr val="FFFFFF"/>
              </a:solidFill>
            </a:endParaRPr>
          </a:p>
        </p:txBody>
      </p:sp>
      <p:sp>
        <p:nvSpPr>
          <p:cNvPr id="8" name="Slide Number Placeholder 7"/>
          <p:cNvSpPr>
            <a:spLocks noGrp="1"/>
          </p:cNvSpPr>
          <p:nvPr>
            <p:ph type="sldNum" sz="quarter" idx="11"/>
          </p:nvPr>
        </p:nvSpPr>
        <p:spPr/>
        <p:txBody>
          <a:bodyPr/>
          <a:lstStyle>
            <a:lvl1pPr>
              <a:defRPr/>
            </a:lvl1pPr>
          </a:lstStyle>
          <a:p>
            <a:fld id="{9D7BE9F8-A46E-46FC-977F-BDF69B3874D5}" type="slidenum">
              <a:rPr lang="en-US" altLang="en-US">
                <a:solidFill>
                  <a:srgbClr val="FFFFFF"/>
                </a:solidFill>
              </a:rPr>
              <a:pPr/>
              <a:t>‹#›</a:t>
            </a:fld>
            <a:endParaRPr lang="en-US" altLang="en-US">
              <a:solidFill>
                <a:srgbClr val="FFFFFF"/>
              </a:solidFill>
            </a:endParaRPr>
          </a:p>
        </p:txBody>
      </p:sp>
      <p:sp>
        <p:nvSpPr>
          <p:cNvPr id="9" name="Footer Placeholder 8"/>
          <p:cNvSpPr>
            <a:spLocks noGrp="1"/>
          </p:cNvSpPr>
          <p:nvPr>
            <p:ph type="ftr" sz="quarter" idx="12"/>
          </p:nvPr>
        </p:nvSpPr>
        <p:spPr/>
        <p:txBody>
          <a:bodyPr/>
          <a:lstStyle>
            <a:lvl1pPr>
              <a:defRPr/>
            </a:lvl1pPr>
          </a:lstStyle>
          <a:p>
            <a:endParaRPr lang="en-US" altLang="en-US">
              <a:solidFill>
                <a:srgbClr val="FFFFFF"/>
              </a:solidFill>
            </a:endParaRPr>
          </a:p>
        </p:txBody>
      </p:sp>
    </p:spTree>
    <p:extLst>
      <p:ext uri="{BB962C8B-B14F-4D97-AF65-F5344CB8AC3E}">
        <p14:creationId xmlns:p14="http://schemas.microsoft.com/office/powerpoint/2010/main" val="2843390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solidFill>
                <a:srgbClr val="FFFFFF"/>
              </a:solidFill>
            </a:endParaRPr>
          </a:p>
        </p:txBody>
      </p:sp>
      <p:sp>
        <p:nvSpPr>
          <p:cNvPr id="4" name="Slide Number Placeholder 3"/>
          <p:cNvSpPr>
            <a:spLocks noGrp="1"/>
          </p:cNvSpPr>
          <p:nvPr>
            <p:ph type="sldNum" sz="quarter" idx="11"/>
          </p:nvPr>
        </p:nvSpPr>
        <p:spPr/>
        <p:txBody>
          <a:bodyPr/>
          <a:lstStyle>
            <a:lvl1pPr>
              <a:defRPr/>
            </a:lvl1pPr>
          </a:lstStyle>
          <a:p>
            <a:fld id="{7905D98B-E00E-4D39-A638-4331AD8C00EA}" type="slidenum">
              <a:rPr lang="en-US" altLang="en-US">
                <a:solidFill>
                  <a:srgbClr val="FFFFFF"/>
                </a:solidFill>
              </a:rPr>
              <a:pPr/>
              <a:t>‹#›</a:t>
            </a:fld>
            <a:endParaRPr lang="en-US" altLang="en-US">
              <a:solidFill>
                <a:srgbClr val="FFFFFF"/>
              </a:solidFill>
            </a:endParaRPr>
          </a:p>
        </p:txBody>
      </p:sp>
      <p:sp>
        <p:nvSpPr>
          <p:cNvPr id="5" name="Footer Placeholder 4"/>
          <p:cNvSpPr>
            <a:spLocks noGrp="1"/>
          </p:cNvSpPr>
          <p:nvPr>
            <p:ph type="ftr" sz="quarter" idx="12"/>
          </p:nvPr>
        </p:nvSpPr>
        <p:spPr/>
        <p:txBody>
          <a:bodyPr/>
          <a:lstStyle>
            <a:lvl1pPr>
              <a:defRPr/>
            </a:lvl1pPr>
          </a:lstStyle>
          <a:p>
            <a:endParaRPr lang="en-US" altLang="en-US">
              <a:solidFill>
                <a:srgbClr val="FFFFFF"/>
              </a:solidFill>
            </a:endParaRPr>
          </a:p>
        </p:txBody>
      </p:sp>
    </p:spTree>
    <p:extLst>
      <p:ext uri="{BB962C8B-B14F-4D97-AF65-F5344CB8AC3E}">
        <p14:creationId xmlns:p14="http://schemas.microsoft.com/office/powerpoint/2010/main" val="620009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E6E2DD-CAE8-4EED-9D0D-F613BCE588F9}" type="slidenum">
              <a:rPr lang="en-US" smtClean="0"/>
              <a:t>‹#›</a:t>
            </a:fld>
            <a:endParaRPr lang="en-US"/>
          </a:p>
        </p:txBody>
      </p:sp>
    </p:spTree>
    <p:extLst>
      <p:ext uri="{BB962C8B-B14F-4D97-AF65-F5344CB8AC3E}">
        <p14:creationId xmlns:p14="http://schemas.microsoft.com/office/powerpoint/2010/main" val="33291412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FFFF"/>
              </a:solidFill>
            </a:endParaRPr>
          </a:p>
        </p:txBody>
      </p:sp>
      <p:sp>
        <p:nvSpPr>
          <p:cNvPr id="3" name="Slide Number Placeholder 2"/>
          <p:cNvSpPr>
            <a:spLocks noGrp="1"/>
          </p:cNvSpPr>
          <p:nvPr>
            <p:ph type="sldNum" sz="quarter" idx="11"/>
          </p:nvPr>
        </p:nvSpPr>
        <p:spPr/>
        <p:txBody>
          <a:bodyPr/>
          <a:lstStyle>
            <a:lvl1pPr>
              <a:defRPr/>
            </a:lvl1pPr>
          </a:lstStyle>
          <a:p>
            <a:fld id="{1F9EB3CB-28BC-48E7-9CA7-1716EE8894D3}" type="slidenum">
              <a:rPr lang="en-US" altLang="en-US">
                <a:solidFill>
                  <a:srgbClr val="FFFFFF"/>
                </a:solidFill>
              </a:rPr>
              <a:pPr/>
              <a:t>‹#›</a:t>
            </a:fld>
            <a:endParaRPr lang="en-US" altLang="en-US">
              <a:solidFill>
                <a:srgbClr val="FFFFFF"/>
              </a:solidFill>
            </a:endParaRPr>
          </a:p>
        </p:txBody>
      </p:sp>
      <p:sp>
        <p:nvSpPr>
          <p:cNvPr id="4" name="Footer Placeholder 3"/>
          <p:cNvSpPr>
            <a:spLocks noGrp="1"/>
          </p:cNvSpPr>
          <p:nvPr>
            <p:ph type="ftr" sz="quarter" idx="12"/>
          </p:nvPr>
        </p:nvSpPr>
        <p:spPr/>
        <p:txBody>
          <a:bodyPr/>
          <a:lstStyle>
            <a:lvl1pPr>
              <a:defRPr/>
            </a:lvl1pPr>
          </a:lstStyle>
          <a:p>
            <a:endParaRPr lang="en-US" altLang="en-US">
              <a:solidFill>
                <a:srgbClr val="FFFFFF"/>
              </a:solidFill>
            </a:endParaRPr>
          </a:p>
        </p:txBody>
      </p:sp>
    </p:spTree>
    <p:extLst>
      <p:ext uri="{BB962C8B-B14F-4D97-AF65-F5344CB8AC3E}">
        <p14:creationId xmlns:p14="http://schemas.microsoft.com/office/powerpoint/2010/main" val="39571766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4F53579D-1532-482B-ABEA-C950A04335A2}" type="slidenum">
              <a:rPr lang="en-US" altLang="en-US">
                <a:solidFill>
                  <a:srgbClr val="FFFFFF"/>
                </a:solidFill>
              </a:rPr>
              <a:pPr/>
              <a:t>‹#›</a:t>
            </a:fld>
            <a:endParaRPr lang="en-US" altLang="en-US">
              <a:solidFill>
                <a:srgbClr val="FFFFFF"/>
              </a:solidFill>
            </a:endParaRPr>
          </a:p>
        </p:txBody>
      </p:sp>
      <p:sp>
        <p:nvSpPr>
          <p:cNvPr id="7" name="Footer Placeholder 6"/>
          <p:cNvSpPr>
            <a:spLocks noGrp="1"/>
          </p:cNvSpPr>
          <p:nvPr>
            <p:ph type="ftr" sz="quarter" idx="12"/>
          </p:nvPr>
        </p:nvSpPr>
        <p:spPr/>
        <p:txBody>
          <a:bodyPr/>
          <a:lstStyle>
            <a:lvl1pPr>
              <a:defRPr/>
            </a:lvl1pPr>
          </a:lstStyle>
          <a:p>
            <a:endParaRPr lang="en-US" altLang="en-US">
              <a:solidFill>
                <a:srgbClr val="FFFFFF"/>
              </a:solidFill>
            </a:endParaRPr>
          </a:p>
        </p:txBody>
      </p:sp>
    </p:spTree>
    <p:extLst>
      <p:ext uri="{BB962C8B-B14F-4D97-AF65-F5344CB8AC3E}">
        <p14:creationId xmlns:p14="http://schemas.microsoft.com/office/powerpoint/2010/main" val="18032314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FFFF"/>
              </a:solidFill>
            </a:endParaRPr>
          </a:p>
        </p:txBody>
      </p:sp>
      <p:sp>
        <p:nvSpPr>
          <p:cNvPr id="6" name="Slide Number Placeholder 5"/>
          <p:cNvSpPr>
            <a:spLocks noGrp="1"/>
          </p:cNvSpPr>
          <p:nvPr>
            <p:ph type="sldNum" sz="quarter" idx="11"/>
          </p:nvPr>
        </p:nvSpPr>
        <p:spPr/>
        <p:txBody>
          <a:bodyPr/>
          <a:lstStyle>
            <a:lvl1pPr>
              <a:defRPr/>
            </a:lvl1pPr>
          </a:lstStyle>
          <a:p>
            <a:fld id="{B9746168-3976-4090-9035-F15DA2268F7E}" type="slidenum">
              <a:rPr lang="en-US" altLang="en-US">
                <a:solidFill>
                  <a:srgbClr val="FFFFFF"/>
                </a:solidFill>
              </a:rPr>
              <a:pPr/>
              <a:t>‹#›</a:t>
            </a:fld>
            <a:endParaRPr lang="en-US" altLang="en-US">
              <a:solidFill>
                <a:srgbClr val="FFFFFF"/>
              </a:solidFill>
            </a:endParaRPr>
          </a:p>
        </p:txBody>
      </p:sp>
      <p:sp>
        <p:nvSpPr>
          <p:cNvPr id="7" name="Footer Placeholder 6"/>
          <p:cNvSpPr>
            <a:spLocks noGrp="1"/>
          </p:cNvSpPr>
          <p:nvPr>
            <p:ph type="ftr" sz="quarter" idx="12"/>
          </p:nvPr>
        </p:nvSpPr>
        <p:spPr/>
        <p:txBody>
          <a:bodyPr/>
          <a:lstStyle>
            <a:lvl1pPr>
              <a:defRPr/>
            </a:lvl1pPr>
          </a:lstStyle>
          <a:p>
            <a:endParaRPr lang="en-US" altLang="en-US">
              <a:solidFill>
                <a:srgbClr val="FFFFFF"/>
              </a:solidFill>
            </a:endParaRPr>
          </a:p>
        </p:txBody>
      </p:sp>
    </p:spTree>
    <p:extLst>
      <p:ext uri="{BB962C8B-B14F-4D97-AF65-F5344CB8AC3E}">
        <p14:creationId xmlns:p14="http://schemas.microsoft.com/office/powerpoint/2010/main" val="2233211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B24CFB78-CF1C-49D1-B730-7BB5AE2ADC5B}" type="slidenum">
              <a:rPr lang="en-US" altLang="en-US">
                <a:solidFill>
                  <a:srgbClr val="FFFFFF"/>
                </a:solidFill>
              </a:rPr>
              <a:pPr/>
              <a:t>‹#›</a:t>
            </a:fld>
            <a:endParaRPr lang="en-US" altLang="en-US">
              <a:solidFill>
                <a:srgbClr val="FFFFFF"/>
              </a:solidFill>
            </a:endParaRPr>
          </a:p>
        </p:txBody>
      </p:sp>
      <p:sp>
        <p:nvSpPr>
          <p:cNvPr id="6" name="Footer Placeholder 5"/>
          <p:cNvSpPr>
            <a:spLocks noGrp="1"/>
          </p:cNvSpPr>
          <p:nvPr>
            <p:ph type="ftr" sz="quarter" idx="12"/>
          </p:nvPr>
        </p:nvSpPr>
        <p:spPr/>
        <p:txBody>
          <a:bodyPr/>
          <a:lstStyle>
            <a:lvl1pPr>
              <a:defRPr/>
            </a:lvl1pPr>
          </a:lstStyle>
          <a:p>
            <a:endParaRPr lang="en-US" altLang="en-US">
              <a:solidFill>
                <a:srgbClr val="FFFFFF"/>
              </a:solidFill>
            </a:endParaRPr>
          </a:p>
        </p:txBody>
      </p:sp>
    </p:spTree>
    <p:extLst>
      <p:ext uri="{BB962C8B-B14F-4D97-AF65-F5344CB8AC3E}">
        <p14:creationId xmlns:p14="http://schemas.microsoft.com/office/powerpoint/2010/main" val="42648736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fld id="{B6292609-4E68-4319-B320-B2D5C9D541F8}" type="slidenum">
              <a:rPr lang="en-US" altLang="en-US">
                <a:solidFill>
                  <a:srgbClr val="FFFFFF"/>
                </a:solidFill>
              </a:rPr>
              <a:pPr/>
              <a:t>‹#›</a:t>
            </a:fld>
            <a:endParaRPr lang="en-US" altLang="en-US">
              <a:solidFill>
                <a:srgbClr val="FFFFFF"/>
              </a:solidFill>
            </a:endParaRPr>
          </a:p>
        </p:txBody>
      </p:sp>
      <p:sp>
        <p:nvSpPr>
          <p:cNvPr id="6" name="Footer Placeholder 5"/>
          <p:cNvSpPr>
            <a:spLocks noGrp="1"/>
          </p:cNvSpPr>
          <p:nvPr>
            <p:ph type="ftr" sz="quarter" idx="12"/>
          </p:nvPr>
        </p:nvSpPr>
        <p:spPr/>
        <p:txBody>
          <a:bodyPr/>
          <a:lstStyle>
            <a:lvl1pPr>
              <a:defRPr/>
            </a:lvl1pPr>
          </a:lstStyle>
          <a:p>
            <a:endParaRPr lang="en-US" altLang="en-US">
              <a:solidFill>
                <a:srgbClr val="FFFFFF"/>
              </a:solidFill>
            </a:endParaRPr>
          </a:p>
        </p:txBody>
      </p:sp>
    </p:spTree>
    <p:extLst>
      <p:ext uri="{BB962C8B-B14F-4D97-AF65-F5344CB8AC3E}">
        <p14:creationId xmlns:p14="http://schemas.microsoft.com/office/powerpoint/2010/main" val="34536164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609600" y="6251575"/>
            <a:ext cx="2844800" cy="476250"/>
          </a:xfrm>
        </p:spPr>
        <p:txBody>
          <a:bodyPr/>
          <a:lstStyle>
            <a:lvl1pPr>
              <a:defRPr/>
            </a:lvl1pPr>
          </a:lstStyle>
          <a:p>
            <a:endParaRPr lang="en-US" altLang="en-US">
              <a:solidFill>
                <a:srgbClr val="FFFFFF"/>
              </a:solidFill>
            </a:endParaRPr>
          </a:p>
        </p:txBody>
      </p:sp>
      <p:sp>
        <p:nvSpPr>
          <p:cNvPr id="4" name="Slide Number Placeholder 3"/>
          <p:cNvSpPr>
            <a:spLocks noGrp="1"/>
          </p:cNvSpPr>
          <p:nvPr>
            <p:ph type="sldNum" sz="quarter" idx="11"/>
          </p:nvPr>
        </p:nvSpPr>
        <p:spPr>
          <a:xfrm>
            <a:off x="8737600" y="6248400"/>
            <a:ext cx="2844800" cy="476250"/>
          </a:xfrm>
        </p:spPr>
        <p:txBody>
          <a:bodyPr/>
          <a:lstStyle>
            <a:lvl1pPr>
              <a:defRPr/>
            </a:lvl1pPr>
          </a:lstStyle>
          <a:p>
            <a:fld id="{808452AF-89B0-4276-8BAB-D42B93DE693E}" type="slidenum">
              <a:rPr lang="en-US" altLang="en-US">
                <a:solidFill>
                  <a:srgbClr val="FFFFFF"/>
                </a:solidFill>
              </a:rPr>
              <a:pPr/>
              <a:t>‹#›</a:t>
            </a:fld>
            <a:endParaRPr lang="en-US" altLang="en-US">
              <a:solidFill>
                <a:srgbClr val="FFFFFF"/>
              </a:solidFill>
            </a:endParaRPr>
          </a:p>
        </p:txBody>
      </p:sp>
      <p:sp>
        <p:nvSpPr>
          <p:cNvPr id="5" name="Footer Placeholder 4"/>
          <p:cNvSpPr>
            <a:spLocks noGrp="1"/>
          </p:cNvSpPr>
          <p:nvPr>
            <p:ph type="ftr" sz="quarter" idx="12"/>
          </p:nvPr>
        </p:nvSpPr>
        <p:spPr>
          <a:xfrm>
            <a:off x="4165600" y="6248400"/>
            <a:ext cx="3860800" cy="476250"/>
          </a:xfrm>
        </p:spPr>
        <p:txBody>
          <a:bodyPr/>
          <a:lstStyle>
            <a:lvl1pPr>
              <a:defRPr/>
            </a:lvl1pPr>
          </a:lstStyle>
          <a:p>
            <a:endParaRPr lang="en-US" altLang="en-US">
              <a:solidFill>
                <a:srgbClr val="FFFFFF"/>
              </a:solidFill>
            </a:endParaRPr>
          </a:p>
        </p:txBody>
      </p:sp>
    </p:spTree>
    <p:extLst>
      <p:ext uri="{BB962C8B-B14F-4D97-AF65-F5344CB8AC3E}">
        <p14:creationId xmlns:p14="http://schemas.microsoft.com/office/powerpoint/2010/main" val="3012004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E6E2DD-CAE8-4EED-9D0D-F613BCE588F9}" type="slidenum">
              <a:rPr lang="en-US" smtClean="0"/>
              <a:t>‹#›</a:t>
            </a:fld>
            <a:endParaRPr lang="en-US"/>
          </a:p>
        </p:txBody>
      </p:sp>
    </p:spTree>
    <p:extLst>
      <p:ext uri="{BB962C8B-B14F-4D97-AF65-F5344CB8AC3E}">
        <p14:creationId xmlns:p14="http://schemas.microsoft.com/office/powerpoint/2010/main" val="1362672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E6E2DD-CAE8-4EED-9D0D-F613BCE588F9}" type="slidenum">
              <a:rPr lang="en-US" smtClean="0"/>
              <a:t>‹#›</a:t>
            </a:fld>
            <a:endParaRPr lang="en-US"/>
          </a:p>
        </p:txBody>
      </p:sp>
    </p:spTree>
    <p:extLst>
      <p:ext uri="{BB962C8B-B14F-4D97-AF65-F5344CB8AC3E}">
        <p14:creationId xmlns:p14="http://schemas.microsoft.com/office/powerpoint/2010/main" val="2341747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E6E2DD-CAE8-4EED-9D0D-F613BCE588F9}" type="slidenum">
              <a:rPr lang="en-US" smtClean="0"/>
              <a:t>‹#›</a:t>
            </a:fld>
            <a:endParaRPr lang="en-US"/>
          </a:p>
        </p:txBody>
      </p:sp>
    </p:spTree>
    <p:extLst>
      <p:ext uri="{BB962C8B-B14F-4D97-AF65-F5344CB8AC3E}">
        <p14:creationId xmlns:p14="http://schemas.microsoft.com/office/powerpoint/2010/main" val="3010398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E6E2DD-CAE8-4EED-9D0D-F613BCE588F9}" type="slidenum">
              <a:rPr lang="en-US" smtClean="0"/>
              <a:t>‹#›</a:t>
            </a:fld>
            <a:endParaRPr lang="en-US"/>
          </a:p>
        </p:txBody>
      </p:sp>
    </p:spTree>
    <p:extLst>
      <p:ext uri="{BB962C8B-B14F-4D97-AF65-F5344CB8AC3E}">
        <p14:creationId xmlns:p14="http://schemas.microsoft.com/office/powerpoint/2010/main" val="897865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E6E2DD-CAE8-4EED-9D0D-F613BCE588F9}" type="slidenum">
              <a:rPr lang="en-US" smtClean="0"/>
              <a:t>‹#›</a:t>
            </a:fld>
            <a:endParaRPr lang="en-US"/>
          </a:p>
        </p:txBody>
      </p:sp>
    </p:spTree>
    <p:extLst>
      <p:ext uri="{BB962C8B-B14F-4D97-AF65-F5344CB8AC3E}">
        <p14:creationId xmlns:p14="http://schemas.microsoft.com/office/powerpoint/2010/main" val="1361331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E6E2DD-CAE8-4EED-9D0D-F613BCE588F9}" type="slidenum">
              <a:rPr lang="en-US" smtClean="0"/>
              <a:t>‹#›</a:t>
            </a:fld>
            <a:endParaRPr lang="en-US"/>
          </a:p>
        </p:txBody>
      </p:sp>
    </p:spTree>
    <p:extLst>
      <p:ext uri="{BB962C8B-B14F-4D97-AF65-F5344CB8AC3E}">
        <p14:creationId xmlns:p14="http://schemas.microsoft.com/office/powerpoint/2010/main" val="2366763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6E2DD-CAE8-4EED-9D0D-F613BCE588F9}" type="slidenum">
              <a:rPr lang="en-US" smtClean="0"/>
              <a:t>‹#›</a:t>
            </a:fld>
            <a:endParaRPr lang="en-US"/>
          </a:p>
        </p:txBody>
      </p:sp>
    </p:spTree>
    <p:extLst>
      <p:ext uri="{BB962C8B-B14F-4D97-AF65-F5344CB8AC3E}">
        <p14:creationId xmlns:p14="http://schemas.microsoft.com/office/powerpoint/2010/main" val="458433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20757" y="44624"/>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cxnSp>
        <p:nvCxnSpPr>
          <p:cNvPr id="6" name="Straight Connector 5"/>
          <p:cNvCxnSpPr/>
          <p:nvPr/>
        </p:nvCxnSpPr>
        <p:spPr>
          <a:xfrm>
            <a:off x="0" y="1052736"/>
            <a:ext cx="12192000" cy="0"/>
          </a:xfrm>
          <a:prstGeom prst="line">
            <a:avLst/>
          </a:prstGeom>
          <a:ln>
            <a:solidFill>
              <a:srgbClr val="C0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Round Single Corner Rectangle 6"/>
          <p:cNvSpPr/>
          <p:nvPr/>
        </p:nvSpPr>
        <p:spPr>
          <a:xfrm>
            <a:off x="0" y="6381328"/>
            <a:ext cx="12192000" cy="476672"/>
          </a:xfrm>
          <a:prstGeom prst="round1Rect">
            <a:avLst>
              <a:gd name="adj" fmla="val 50000"/>
            </a:avLst>
          </a:prstGeom>
          <a:solidFill>
            <a:srgbClr val="C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8" name="TextBox 7"/>
          <p:cNvSpPr txBox="1"/>
          <p:nvPr/>
        </p:nvSpPr>
        <p:spPr>
          <a:xfrm>
            <a:off x="3695733" y="6444044"/>
            <a:ext cx="4320480" cy="369332"/>
          </a:xfrm>
          <a:prstGeom prst="rect">
            <a:avLst/>
          </a:prstGeom>
          <a:noFill/>
        </p:spPr>
        <p:txBody>
          <a:bodyPr wrap="square" rtlCol="0">
            <a:spAutoFit/>
          </a:bodyPr>
          <a:lstStyle/>
          <a:p>
            <a:pPr fontAlgn="base">
              <a:spcBef>
                <a:spcPct val="0"/>
              </a:spcBef>
              <a:spcAft>
                <a:spcPct val="0"/>
              </a:spcAft>
            </a:pPr>
            <a:r>
              <a:rPr lang="en-US" sz="1800" dirty="0">
                <a:solidFill>
                  <a:srgbClr val="FFFFFF"/>
                </a:solidFill>
                <a:latin typeface="Century Gothic" pitchFamily="34" charset="0"/>
              </a:rPr>
              <a:t>UKZN INSPIRING GREATNESS</a:t>
            </a:r>
          </a:p>
        </p:txBody>
      </p:sp>
    </p:spTree>
    <p:extLst>
      <p:ext uri="{BB962C8B-B14F-4D97-AF65-F5344CB8AC3E}">
        <p14:creationId xmlns:p14="http://schemas.microsoft.com/office/powerpoint/2010/main" val="392551439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dt" sz="half" idx="2"/>
          </p:nvPr>
        </p:nvSpPr>
        <p:spPr bwMode="auto">
          <a:xfrm>
            <a:off x="609600" y="625157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fontAlgn="base">
              <a:spcBef>
                <a:spcPct val="0"/>
              </a:spcBef>
              <a:spcAft>
                <a:spcPct val="0"/>
              </a:spcAft>
            </a:pPr>
            <a:endParaRPr lang="en-US" altLang="en-US">
              <a:solidFill>
                <a:srgbClr val="FFFFFF"/>
              </a:solidFill>
              <a:latin typeface="Arial" panose="020B0604020202020204" pitchFamily="34" charset="0"/>
            </a:endParaRPr>
          </a:p>
        </p:txBody>
      </p:sp>
      <p:sp>
        <p:nvSpPr>
          <p:cNvPr id="197635" name="Rectangle 3"/>
          <p:cNvSpPr>
            <a:spLocks noGrp="1" noChangeArrowheads="1"/>
          </p:cNvSpPr>
          <p:nvPr>
            <p:ph type="sldNum" sz="quarter" idx="4"/>
          </p:nvPr>
        </p:nvSpPr>
        <p:spPr bwMode="auto">
          <a:xfrm>
            <a:off x="8737600" y="6248400"/>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fontAlgn="base">
              <a:spcBef>
                <a:spcPct val="0"/>
              </a:spcBef>
              <a:spcAft>
                <a:spcPct val="0"/>
              </a:spcAft>
            </a:pPr>
            <a:fld id="{11D5C2E1-4AAC-4CE8-B744-7A481C659D35}" type="slidenum">
              <a:rPr lang="en-US" altLang="en-US" smtClean="0">
                <a:solidFill>
                  <a:srgbClr val="FFFFFF"/>
                </a:solidFill>
                <a:latin typeface="Arial" panose="020B0604020202020204" pitchFamily="34" charset="0"/>
              </a:rPr>
              <a:pPr fontAlgn="base">
                <a:spcBef>
                  <a:spcPct val="0"/>
                </a:spcBef>
                <a:spcAft>
                  <a:spcPct val="0"/>
                </a:spcAft>
              </a:pPr>
              <a:t>‹#›</a:t>
            </a:fld>
            <a:endParaRPr lang="en-US" altLang="en-US">
              <a:solidFill>
                <a:srgbClr val="FFFFFF"/>
              </a:solidFill>
              <a:latin typeface="Arial" panose="020B0604020202020204" pitchFamily="34" charset="0"/>
            </a:endParaRPr>
          </a:p>
        </p:txBody>
      </p:sp>
      <p:grpSp>
        <p:nvGrpSpPr>
          <p:cNvPr id="197636" name="Group 4"/>
          <p:cNvGrpSpPr>
            <a:grpSpLocks/>
          </p:cNvGrpSpPr>
          <p:nvPr/>
        </p:nvGrpSpPr>
        <p:grpSpPr bwMode="auto">
          <a:xfrm>
            <a:off x="1" y="1"/>
            <a:ext cx="12187767" cy="6850063"/>
            <a:chOff x="0" y="0"/>
            <a:chExt cx="5758" cy="4315"/>
          </a:xfrm>
        </p:grpSpPr>
        <p:grpSp>
          <p:nvGrpSpPr>
            <p:cNvPr id="197637" name="Group 5"/>
            <p:cNvGrpSpPr>
              <a:grpSpLocks/>
            </p:cNvGrpSpPr>
            <p:nvPr userDrawn="1"/>
          </p:nvGrpSpPr>
          <p:grpSpPr bwMode="auto">
            <a:xfrm>
              <a:off x="1728" y="2230"/>
              <a:ext cx="4027" cy="2085"/>
              <a:chOff x="1728" y="2230"/>
              <a:chExt cx="4027" cy="2085"/>
            </a:xfrm>
          </p:grpSpPr>
          <p:sp>
            <p:nvSpPr>
              <p:cNvPr id="197638" name="Freeform 6"/>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800">
                  <a:solidFill>
                    <a:srgbClr val="FFFFFF"/>
                  </a:solidFill>
                  <a:latin typeface="Arial" panose="020B0604020202020204" pitchFamily="34" charset="0"/>
                </a:endParaRPr>
              </a:p>
            </p:txBody>
          </p:sp>
          <p:sp>
            <p:nvSpPr>
              <p:cNvPr id="197639" name="Freeform 7"/>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800">
                  <a:solidFill>
                    <a:srgbClr val="FFFFFF"/>
                  </a:solidFill>
                  <a:latin typeface="Arial" panose="020B0604020202020204" pitchFamily="34" charset="0"/>
                </a:endParaRPr>
              </a:p>
            </p:txBody>
          </p:sp>
          <p:sp>
            <p:nvSpPr>
              <p:cNvPr id="197640" name="Freeform 8"/>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800">
                  <a:solidFill>
                    <a:srgbClr val="FFFFFF"/>
                  </a:solidFill>
                  <a:latin typeface="Arial" panose="020B0604020202020204" pitchFamily="34" charset="0"/>
                </a:endParaRPr>
              </a:p>
            </p:txBody>
          </p:sp>
          <p:sp>
            <p:nvSpPr>
              <p:cNvPr id="197641"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800">
                  <a:solidFill>
                    <a:srgbClr val="FFFFFF"/>
                  </a:solidFill>
                  <a:latin typeface="Arial" panose="020B0604020202020204" pitchFamily="34" charset="0"/>
                </a:endParaRPr>
              </a:p>
            </p:txBody>
          </p:sp>
          <p:sp>
            <p:nvSpPr>
              <p:cNvPr id="197642" name="Freeform 10"/>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800">
                  <a:solidFill>
                    <a:srgbClr val="FFFFFF"/>
                  </a:solidFill>
                  <a:latin typeface="Arial" panose="020B0604020202020204" pitchFamily="34" charset="0"/>
                </a:endParaRPr>
              </a:p>
            </p:txBody>
          </p:sp>
        </p:grpSp>
        <p:sp>
          <p:nvSpPr>
            <p:cNvPr id="197643" name="Freeform 11"/>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800">
                <a:solidFill>
                  <a:srgbClr val="FFFFFF"/>
                </a:solidFill>
                <a:latin typeface="Arial" panose="020B0604020202020204" pitchFamily="34" charset="0"/>
              </a:endParaRPr>
            </a:p>
          </p:txBody>
        </p:sp>
        <p:sp>
          <p:nvSpPr>
            <p:cNvPr id="197644" name="Freeform 12"/>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800">
                <a:solidFill>
                  <a:srgbClr val="FFFFFF"/>
                </a:solidFill>
                <a:latin typeface="Arial" panose="020B0604020202020204" pitchFamily="34" charset="0"/>
              </a:endParaRPr>
            </a:p>
          </p:txBody>
        </p:sp>
      </p:grpSp>
      <p:sp>
        <p:nvSpPr>
          <p:cNvPr id="197645" name="Rectangle 13"/>
          <p:cNvSpPr>
            <a:spLocks noGrp="1" noRot="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97646" name="Rectangle 14"/>
          <p:cNvSpPr>
            <a:spLocks noGrp="1" noChangeArrowheads="1"/>
          </p:cNvSpPr>
          <p:nvPr>
            <p:ph type="ftr" sz="quarter" idx="3"/>
          </p:nvPr>
        </p:nvSpPr>
        <p:spPr bwMode="auto">
          <a:xfrm>
            <a:off x="4165600" y="6248400"/>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vl1pPr>
          </a:lstStyle>
          <a:p>
            <a:pPr fontAlgn="base">
              <a:spcBef>
                <a:spcPct val="0"/>
              </a:spcBef>
              <a:spcAft>
                <a:spcPct val="0"/>
              </a:spcAft>
            </a:pPr>
            <a:endParaRPr lang="en-US" altLang="en-US">
              <a:solidFill>
                <a:srgbClr val="FFFFFF"/>
              </a:solidFill>
              <a:latin typeface="Arial" panose="020B0604020202020204" pitchFamily="34" charset="0"/>
            </a:endParaRPr>
          </a:p>
        </p:txBody>
      </p:sp>
      <p:sp>
        <p:nvSpPr>
          <p:cNvPr id="197647" name="Rectangle 15"/>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251417984"/>
      </p:ext>
    </p:extLst>
  </p:cSld>
  <p:clrMap bg1="dk2" tx1="lt1" bg2="dk1"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ctr" rtl="0" fontAlgn="base">
        <a:spcBef>
          <a:spcPct val="0"/>
        </a:spcBef>
        <a:spcAft>
          <a:spcPct val="0"/>
        </a:spcAft>
        <a:defRPr sz="4400" b="1"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9pPr>
    </p:titleStyle>
    <p:bodyStyle>
      <a:lvl1pPr marL="342900" indent="-342900" algn="l" rtl="0" fontAlgn="base">
        <a:spcBef>
          <a:spcPct val="20000"/>
        </a:spcBef>
        <a:spcAft>
          <a:spcPct val="0"/>
        </a:spcAft>
        <a:buClr>
          <a:schemeClr val="hlink"/>
        </a:buClr>
        <a:buSzPct val="70000"/>
        <a:buFont typeface="Wingdings" panose="05000000000000000000" pitchFamily="2" charset="2"/>
        <a:buChar char="n"/>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panose="05000000000000000000" pitchFamily="2" charset="2"/>
        <a:buChar char="n"/>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tx2"/>
        </a:buClr>
        <a:buSzPct val="70000"/>
        <a:buFont typeface="Wingdings" panose="05000000000000000000" pitchFamily="2" charset="2"/>
        <a:buChar char="n"/>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SzPct val="7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inindza@ukzn.ac.za"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93964" y="2125683"/>
            <a:ext cx="11637818" cy="1098962"/>
          </a:xfrm>
          <a:solidFill>
            <a:srgbClr val="FFFFFF"/>
          </a:solidFill>
        </p:spPr>
        <p:txBody>
          <a:bodyPr>
            <a:noAutofit/>
          </a:bodyPr>
          <a:lstStyle/>
          <a:p>
            <a:pPr algn="ctr" eaLnBrk="1" hangingPunct="1"/>
            <a:r>
              <a:rPr lang="en-GB" sz="4000" b="1" dirty="0">
                <a:solidFill>
                  <a:srgbClr val="800000"/>
                </a:solidFill>
                <a:latin typeface="Tahoma" panose="020B0604030504040204" pitchFamily="34" charset="0"/>
                <a:ea typeface="Tahoma" panose="020B0604030504040204" pitchFamily="34" charset="0"/>
                <a:cs typeface="Tahoma" panose="020B0604030504040204" pitchFamily="34" charset="0"/>
              </a:rPr>
              <a:t>Intro. to Study Designs &amp; Observational Descriptive study design </a:t>
            </a:r>
          </a:p>
        </p:txBody>
      </p:sp>
      <p:sp>
        <p:nvSpPr>
          <p:cNvPr id="2" name="Rectangle 1"/>
          <p:cNvSpPr/>
          <p:nvPr/>
        </p:nvSpPr>
        <p:spPr>
          <a:xfrm>
            <a:off x="4681911" y="3224645"/>
            <a:ext cx="7316125" cy="1440394"/>
          </a:xfrm>
          <a:prstGeom prst="rect">
            <a:avLst/>
          </a:prstGeom>
        </p:spPr>
        <p:txBody>
          <a:bodyPr wrap="square">
            <a:spAutoFit/>
          </a:bodyPr>
          <a:lstStyle/>
          <a:p>
            <a:pPr>
              <a:lnSpc>
                <a:spcPct val="80000"/>
              </a:lnSpc>
            </a:pPr>
            <a:r>
              <a:rPr lang="en-US" altLang="en-US" sz="1700" b="1" dirty="0">
                <a:solidFill>
                  <a:schemeClr val="tx2"/>
                </a:solidFill>
                <a:latin typeface="Tahoma" panose="020B0604030504040204" pitchFamily="34" charset="0"/>
                <a:ea typeface="Tahoma" panose="020B0604030504040204" pitchFamily="34" charset="0"/>
                <a:cs typeface="Tahoma" panose="020B0604030504040204" pitchFamily="34" charset="0"/>
              </a:rPr>
              <a:t>Themba Ginindza, PhD, MSc, MPH</a:t>
            </a:r>
          </a:p>
          <a:p>
            <a:pPr>
              <a:lnSpc>
                <a:spcPct val="80000"/>
              </a:lnSpc>
            </a:pPr>
            <a:endParaRPr lang="en-US" altLang="en-US" sz="500" b="1" dirty="0">
              <a:solidFill>
                <a:schemeClr val="tx2"/>
              </a:solidFill>
              <a:latin typeface="Tahoma" panose="020B0604030504040204" pitchFamily="34" charset="0"/>
              <a:ea typeface="Tahoma" panose="020B0604030504040204" pitchFamily="34" charset="0"/>
              <a:cs typeface="Tahoma" panose="020B0604030504040204" pitchFamily="34" charset="0"/>
            </a:endParaRPr>
          </a:p>
          <a:p>
            <a:r>
              <a:rPr lang="en-US" altLang="en-US" sz="1400" b="1" dirty="0">
                <a:solidFill>
                  <a:schemeClr val="tx2"/>
                </a:solidFill>
                <a:latin typeface="Tahoma" panose="020B0604030504040204" pitchFamily="34" charset="0"/>
                <a:ea typeface="Tahoma" panose="020B0604030504040204" pitchFamily="34" charset="0"/>
                <a:cs typeface="Tahoma" panose="020B0604030504040204" pitchFamily="34" charset="0"/>
              </a:rPr>
              <a:t>Professor/Epidemiologist/MLCCP Lead PI/CCPAC PI</a:t>
            </a:r>
          </a:p>
          <a:p>
            <a:r>
              <a:rPr lang="en-US" altLang="en-US" sz="1400" b="1" dirty="0">
                <a:solidFill>
                  <a:schemeClr val="tx2"/>
                </a:solidFill>
                <a:latin typeface="Tahoma" panose="020B0604030504040204" pitchFamily="34" charset="0"/>
                <a:ea typeface="Tahoma" panose="020B0604030504040204" pitchFamily="34" charset="0"/>
                <a:cs typeface="Tahoma" panose="020B0604030504040204" pitchFamily="34" charset="0"/>
              </a:rPr>
              <a:t>Director: Cancer &amp; Infectious Diseases Epidemiology Research Unit (CIDERU)</a:t>
            </a:r>
          </a:p>
          <a:p>
            <a:r>
              <a:rPr lang="en-US" altLang="en-US" sz="1400" b="1" dirty="0">
                <a:solidFill>
                  <a:schemeClr val="tx2"/>
                </a:solidFill>
                <a:latin typeface="Tahoma" panose="020B0604030504040204" pitchFamily="34" charset="0"/>
                <a:ea typeface="Tahoma" panose="020B0604030504040204" pitchFamily="34" charset="0"/>
                <a:cs typeface="Tahoma" panose="020B0604030504040204" pitchFamily="34" charset="0"/>
              </a:rPr>
              <a:t>Department of Public Health Medicine, University of KwaZulu-Natal</a:t>
            </a:r>
          </a:p>
          <a:p>
            <a:r>
              <a:rPr lang="en-US" altLang="en-US" sz="1400" b="1" dirty="0">
                <a:solidFill>
                  <a:schemeClr val="tx2"/>
                </a:solidFill>
                <a:latin typeface="Tahoma" panose="020B0604030504040204" pitchFamily="34" charset="0"/>
                <a:ea typeface="Tahoma" panose="020B0604030504040204" pitchFamily="34" charset="0"/>
                <a:cs typeface="Tahoma" panose="020B0604030504040204" pitchFamily="34" charset="0"/>
              </a:rPr>
              <a:t>Tel: +27 31 260 4214 </a:t>
            </a:r>
            <a:r>
              <a:rPr lang="en-US" altLang="en-US" sz="1400" b="1" dirty="0">
                <a:solidFill>
                  <a:srgbClr val="FF0000"/>
                </a:solidFill>
                <a:latin typeface="Tahoma" panose="020B0604030504040204" pitchFamily="34" charset="0"/>
                <a:ea typeface="Tahoma" panose="020B0604030504040204" pitchFamily="34" charset="0"/>
                <a:cs typeface="Tahoma" panose="020B0604030504040204" pitchFamily="34" charset="0"/>
              </a:rPr>
              <a:t>|</a:t>
            </a:r>
            <a:r>
              <a:rPr lang="en-US" altLang="en-US" sz="1400" b="1" dirty="0">
                <a:solidFill>
                  <a:schemeClr val="tx2"/>
                </a:solidFill>
                <a:latin typeface="Tahoma" panose="020B0604030504040204" pitchFamily="34" charset="0"/>
                <a:ea typeface="Tahoma" panose="020B0604030504040204" pitchFamily="34" charset="0"/>
                <a:cs typeface="Tahoma" panose="020B0604030504040204" pitchFamily="34" charset="0"/>
              </a:rPr>
              <a:t> Mob:+27 719 1111 79</a:t>
            </a:r>
          </a:p>
          <a:p>
            <a:r>
              <a:rPr lang="en-US" altLang="en-US" sz="1400" b="1" dirty="0">
                <a:solidFill>
                  <a:schemeClr val="tx2"/>
                </a:solidFill>
                <a:latin typeface="Tahoma" panose="020B0604030504040204" pitchFamily="34" charset="0"/>
                <a:ea typeface="Tahoma" panose="020B0604030504040204" pitchFamily="34" charset="0"/>
                <a:cs typeface="Tahoma" panose="020B0604030504040204" pitchFamily="34" charset="0"/>
              </a:rPr>
              <a:t>Email:</a:t>
            </a:r>
            <a:r>
              <a:rPr lang="en-US" altLang="en-US" sz="1400"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altLang="en-US" sz="1400" dirty="0">
                <a:solidFill>
                  <a:srgbClr val="C00000"/>
                </a:solidFill>
                <a:latin typeface="Tahoma" panose="020B0604030504040204" pitchFamily="34" charset="0"/>
                <a:ea typeface="Tahoma" panose="020B0604030504040204" pitchFamily="34" charset="0"/>
                <a:cs typeface="Tahoma" panose="020B0604030504040204" pitchFamily="34" charset="0"/>
                <a:hlinkClick r:id="rId2"/>
              </a:rPr>
              <a:t>Ginindza@ukzn.ac.za</a:t>
            </a:r>
            <a:endParaRPr lang="en-US" altLang="en-US" sz="1400"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19440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3" y="117566"/>
            <a:ext cx="9416020" cy="809897"/>
          </a:xfrm>
        </p:spPr>
        <p:txBody>
          <a:bodyPr/>
          <a:lstStyle/>
          <a:p>
            <a:r>
              <a:rPr lang="en-ZA" sz="3600" b="1" dirty="0">
                <a:latin typeface="Tahoma" panose="020B0604030504040204" pitchFamily="34" charset="0"/>
                <a:ea typeface="Tahoma" panose="020B0604030504040204" pitchFamily="34" charset="0"/>
                <a:cs typeface="Tahoma" panose="020B0604030504040204" pitchFamily="34" charset="0"/>
              </a:rPr>
              <a:t>Elements of Study design </a:t>
            </a:r>
          </a:p>
        </p:txBody>
      </p:sp>
      <p:sp>
        <p:nvSpPr>
          <p:cNvPr id="3" name="Content Placeholder 2"/>
          <p:cNvSpPr>
            <a:spLocks noGrp="1"/>
          </p:cNvSpPr>
          <p:nvPr>
            <p:ph idx="1"/>
          </p:nvPr>
        </p:nvSpPr>
        <p:spPr>
          <a:xfrm>
            <a:off x="139335" y="1077686"/>
            <a:ext cx="11878494" cy="5270863"/>
          </a:xfrm>
        </p:spPr>
        <p:txBody>
          <a:bodyPr/>
          <a:lstStyle/>
          <a:p>
            <a:pPr>
              <a:buFont typeface="Wingdings" panose="05000000000000000000" pitchFamily="2" charset="2"/>
              <a:buChar char="v"/>
            </a:pPr>
            <a:r>
              <a:rPr lang="en-ZA" sz="2800" b="1" dirty="0">
                <a:latin typeface="Tahoma" panose="020B0604030504040204" pitchFamily="34" charset="0"/>
                <a:ea typeface="Tahoma" panose="020B0604030504040204" pitchFamily="34" charset="0"/>
                <a:cs typeface="Tahoma" panose="020B0604030504040204" pitchFamily="34" charset="0"/>
              </a:rPr>
              <a:t>Tools and methods of data collection</a:t>
            </a:r>
            <a:r>
              <a:rPr lang="en-ZA" sz="2800" dirty="0">
                <a:latin typeface="Tahoma" panose="020B0604030504040204" pitchFamily="34" charset="0"/>
                <a:ea typeface="Tahoma" panose="020B0604030504040204" pitchFamily="34" charset="0"/>
                <a:cs typeface="Tahoma" panose="020B0604030504040204" pitchFamily="34" charset="0"/>
              </a:rPr>
              <a:t>:</a:t>
            </a:r>
          </a:p>
          <a:p>
            <a:pPr marL="0" indent="0">
              <a:buNone/>
            </a:pPr>
            <a:endParaRPr lang="en-ZA" sz="2500" dirty="0">
              <a:latin typeface="Tahoma" panose="020B0604030504040204" pitchFamily="34" charset="0"/>
              <a:ea typeface="Tahoma" panose="020B0604030504040204" pitchFamily="34" charset="0"/>
              <a:cs typeface="Tahoma" panose="020B0604030504040204" pitchFamily="34" charset="0"/>
            </a:endParaRPr>
          </a:p>
          <a:p>
            <a:pPr lvl="1">
              <a:lnSpc>
                <a:spcPct val="150000"/>
              </a:lnSpc>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It involves the description of different tools and methods of data collection</a:t>
            </a:r>
          </a:p>
          <a:p>
            <a:pPr marL="457200" lvl="1" indent="0">
              <a:lnSpc>
                <a:spcPct val="150000"/>
              </a:lnSpc>
              <a:buNone/>
            </a:pPr>
            <a:r>
              <a:rPr lang="en-ZA" sz="2400" dirty="0">
                <a:latin typeface="Tahoma" panose="020B0604030504040204" pitchFamily="34" charset="0"/>
                <a:ea typeface="Tahoma" panose="020B0604030504040204" pitchFamily="34" charset="0"/>
                <a:cs typeface="Tahoma" panose="020B0604030504040204" pitchFamily="34" charset="0"/>
              </a:rPr>
              <a:t>Example: </a:t>
            </a:r>
          </a:p>
          <a:p>
            <a:pPr lvl="1">
              <a:lnSpc>
                <a:spcPct val="150000"/>
              </a:lnSpc>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Questionnaires</a:t>
            </a:r>
          </a:p>
          <a:p>
            <a:pPr lvl="1">
              <a:lnSpc>
                <a:spcPct val="150000"/>
              </a:lnSpc>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Interviews</a:t>
            </a:r>
          </a:p>
          <a:p>
            <a:pPr lvl="1">
              <a:lnSpc>
                <a:spcPct val="150000"/>
              </a:lnSpc>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Direct observation </a:t>
            </a:r>
          </a:p>
          <a:p>
            <a:pPr lvl="1">
              <a:lnSpc>
                <a:spcPct val="150000"/>
              </a:lnSpc>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Any other method that suit the particular approach of research as well as nature of the phenomenon under study.</a:t>
            </a:r>
          </a:p>
          <a:p>
            <a:pPr marL="457200" lvl="1" indent="0" algn="just">
              <a:buNone/>
            </a:pPr>
            <a:endParaRPr lang="en-ZA" sz="22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txBox="1">
            <a:spLocks/>
          </p:cNvSpPr>
          <p:nvPr/>
        </p:nvSpPr>
        <p:spPr>
          <a:xfrm>
            <a:off x="11155680" y="6513227"/>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9</a:t>
            </a:r>
          </a:p>
        </p:txBody>
      </p:sp>
    </p:spTree>
    <p:extLst>
      <p:ext uri="{BB962C8B-B14F-4D97-AF65-F5344CB8AC3E}">
        <p14:creationId xmlns:p14="http://schemas.microsoft.com/office/powerpoint/2010/main" val="273498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3" y="117566"/>
            <a:ext cx="9416020" cy="809897"/>
          </a:xfrm>
        </p:spPr>
        <p:txBody>
          <a:bodyPr/>
          <a:lstStyle/>
          <a:p>
            <a:r>
              <a:rPr lang="en-ZA" sz="3600" b="1" dirty="0">
                <a:latin typeface="Tahoma" panose="020B0604030504040204" pitchFamily="34" charset="0"/>
                <a:ea typeface="Tahoma" panose="020B0604030504040204" pitchFamily="34" charset="0"/>
                <a:cs typeface="Tahoma" panose="020B0604030504040204" pitchFamily="34" charset="0"/>
              </a:rPr>
              <a:t>Elements of Study design </a:t>
            </a:r>
          </a:p>
        </p:txBody>
      </p:sp>
      <p:sp>
        <p:nvSpPr>
          <p:cNvPr id="3" name="Content Placeholder 2"/>
          <p:cNvSpPr>
            <a:spLocks noGrp="1"/>
          </p:cNvSpPr>
          <p:nvPr>
            <p:ph idx="1"/>
          </p:nvPr>
        </p:nvSpPr>
        <p:spPr>
          <a:xfrm>
            <a:off x="139335" y="1077686"/>
            <a:ext cx="11878494" cy="5270863"/>
          </a:xfrm>
        </p:spPr>
        <p:txBody>
          <a:bodyPr/>
          <a:lstStyle/>
          <a:p>
            <a:pPr marL="0" indent="0" algn="just">
              <a:buNone/>
            </a:pPr>
            <a:r>
              <a:rPr lang="en-ZA" sz="2800" b="1" dirty="0">
                <a:latin typeface="Tahoma" panose="020B0604030504040204" pitchFamily="34" charset="0"/>
                <a:ea typeface="Tahoma" panose="020B0604030504040204" pitchFamily="34" charset="0"/>
                <a:cs typeface="Tahoma" panose="020B0604030504040204" pitchFamily="34" charset="0"/>
              </a:rPr>
              <a:t>Data Analysis Methods</a:t>
            </a:r>
            <a:r>
              <a:rPr lang="en-ZA" sz="2800" dirty="0">
                <a:latin typeface="Tahoma" panose="020B0604030504040204" pitchFamily="34" charset="0"/>
                <a:ea typeface="Tahoma" panose="020B0604030504040204" pitchFamily="34" charset="0"/>
                <a:cs typeface="Tahoma" panose="020B0604030504040204" pitchFamily="34" charset="0"/>
              </a:rPr>
              <a:t>:</a:t>
            </a:r>
          </a:p>
          <a:p>
            <a:pPr lvl="1" algn="just">
              <a:lnSpc>
                <a:spcPct val="150000"/>
              </a:lnSpc>
              <a:buFont typeface="Wingdings" panose="05000000000000000000" pitchFamily="2" charset="2"/>
              <a:buChar char="v"/>
            </a:pPr>
            <a:r>
              <a:rPr lang="en-US" sz="2400" b="1" dirty="0">
                <a:latin typeface="Tahoma" panose="020B0604030504040204" pitchFamily="34" charset="0"/>
                <a:ea typeface="Tahoma" panose="020B0604030504040204" pitchFamily="34" charset="0"/>
                <a:cs typeface="Tahoma" panose="020B0604030504040204" pitchFamily="34" charset="0"/>
              </a:rPr>
              <a:t>Data-driven</a:t>
            </a:r>
            <a:r>
              <a:rPr lang="en-US" sz="2400" dirty="0">
                <a:latin typeface="Tahoma" panose="020B0604030504040204" pitchFamily="34" charset="0"/>
                <a:ea typeface="Tahoma" panose="020B0604030504040204" pitchFamily="34" charset="0"/>
                <a:cs typeface="Tahoma" panose="020B0604030504040204" pitchFamily="34" charset="0"/>
              </a:rPr>
              <a:t> and relies on a </a:t>
            </a:r>
            <a:r>
              <a:rPr lang="en-US" sz="2400" b="1" dirty="0">
                <a:solidFill>
                  <a:srgbClr val="C00000"/>
                </a:solidFill>
                <a:latin typeface="Tahoma" panose="020B0604030504040204" pitchFamily="34" charset="0"/>
                <a:ea typeface="Tahoma" panose="020B0604030504040204" pitchFamily="34" charset="0"/>
                <a:cs typeface="Tahoma" panose="020B0604030504040204" pitchFamily="34" charset="0"/>
              </a:rPr>
              <a:t>systematic</a:t>
            </a:r>
            <a:r>
              <a:rPr lang="en-US" sz="2400" dirty="0">
                <a:latin typeface="Tahoma" panose="020B0604030504040204" pitchFamily="34" charset="0"/>
                <a:ea typeface="Tahoma" panose="020B0604030504040204" pitchFamily="34" charset="0"/>
                <a:cs typeface="Tahoma" panose="020B0604030504040204" pitchFamily="34" charset="0"/>
              </a:rPr>
              <a:t> and </a:t>
            </a:r>
            <a:r>
              <a:rPr lang="en-US" sz="2400" b="1" dirty="0">
                <a:solidFill>
                  <a:srgbClr val="C00000"/>
                </a:solidFill>
                <a:latin typeface="Tahoma" panose="020B0604030504040204" pitchFamily="34" charset="0"/>
                <a:ea typeface="Tahoma" panose="020B0604030504040204" pitchFamily="34" charset="0"/>
                <a:cs typeface="Tahoma" panose="020B0604030504040204" pitchFamily="34" charset="0"/>
              </a:rPr>
              <a:t>unbiased</a:t>
            </a:r>
            <a:r>
              <a:rPr lang="en-US" sz="2400" dirty="0">
                <a:latin typeface="Tahoma" panose="020B0604030504040204" pitchFamily="34" charset="0"/>
                <a:ea typeface="Tahoma" panose="020B0604030504040204" pitchFamily="34" charset="0"/>
                <a:cs typeface="Tahoma" panose="020B0604030504040204" pitchFamily="34" charset="0"/>
              </a:rPr>
              <a:t> approach to </a:t>
            </a:r>
            <a:r>
              <a:rPr lang="en-US" sz="2400" b="1" dirty="0">
                <a:latin typeface="Tahoma" panose="020B0604030504040204" pitchFamily="34" charset="0"/>
                <a:ea typeface="Tahoma" panose="020B0604030504040204" pitchFamily="34" charset="0"/>
                <a:cs typeface="Tahoma" panose="020B0604030504040204" pitchFamily="34" charset="0"/>
              </a:rPr>
              <a:t>collect</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b="1" dirty="0">
                <a:latin typeface="Tahoma" panose="020B0604030504040204" pitchFamily="34" charset="0"/>
                <a:ea typeface="Tahoma" panose="020B0604030504040204" pitchFamily="34" charset="0"/>
                <a:cs typeface="Tahoma" panose="020B0604030504040204" pitchFamily="34" charset="0"/>
              </a:rPr>
              <a:t>analyze</a:t>
            </a:r>
            <a:r>
              <a:rPr lang="en-US" sz="2400" dirty="0">
                <a:latin typeface="Tahoma" panose="020B0604030504040204" pitchFamily="34" charset="0"/>
                <a:ea typeface="Tahoma" panose="020B0604030504040204" pitchFamily="34" charset="0"/>
                <a:cs typeface="Tahoma" panose="020B0604030504040204" pitchFamily="34" charset="0"/>
              </a:rPr>
              <a:t>, and </a:t>
            </a:r>
            <a:r>
              <a:rPr lang="en-US" sz="2400" b="1" dirty="0">
                <a:latin typeface="Tahoma" panose="020B0604030504040204" pitchFamily="34" charset="0"/>
                <a:ea typeface="Tahoma" panose="020B0604030504040204" pitchFamily="34" charset="0"/>
                <a:cs typeface="Tahoma" panose="020B0604030504040204" pitchFamily="34" charset="0"/>
              </a:rPr>
              <a:t>interpret</a:t>
            </a:r>
            <a:r>
              <a:rPr lang="en-US" sz="2400" dirty="0">
                <a:latin typeface="Tahoma" panose="020B0604030504040204" pitchFamily="34" charset="0"/>
                <a:ea typeface="Tahoma" panose="020B0604030504040204" pitchFamily="34" charset="0"/>
                <a:cs typeface="Tahoma" panose="020B0604030504040204" pitchFamily="34" charset="0"/>
              </a:rPr>
              <a:t> data</a:t>
            </a:r>
            <a:endParaRPr lang="en-ZA" sz="2400" dirty="0">
              <a:latin typeface="Tahoma" panose="020B0604030504040204" pitchFamily="34" charset="0"/>
              <a:ea typeface="Tahoma" panose="020B0604030504040204" pitchFamily="34" charset="0"/>
              <a:cs typeface="Tahoma" panose="020B0604030504040204" pitchFamily="34" charset="0"/>
            </a:endParaRPr>
          </a:p>
          <a:p>
            <a:pPr lvl="1" algn="just">
              <a:lnSpc>
                <a:spcPct val="150000"/>
              </a:lnSpc>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Research design </a:t>
            </a:r>
            <a:r>
              <a:rPr lang="en-ZA" sz="2400" b="1" u="sng" dirty="0">
                <a:solidFill>
                  <a:srgbClr val="FF0000"/>
                </a:solidFill>
                <a:latin typeface="Tahoma" panose="020B0604030504040204" pitchFamily="34" charset="0"/>
                <a:ea typeface="Tahoma" panose="020B0604030504040204" pitchFamily="34" charset="0"/>
                <a:cs typeface="Tahoma" panose="020B0604030504040204" pitchFamily="34" charset="0"/>
              </a:rPr>
              <a:t>MUST</a:t>
            </a:r>
            <a:r>
              <a:rPr lang="en-ZA" sz="2400" dirty="0">
                <a:latin typeface="Tahoma" panose="020B0604030504040204" pitchFamily="34" charset="0"/>
                <a:ea typeface="Tahoma" panose="020B0604030504040204" pitchFamily="34" charset="0"/>
                <a:cs typeface="Tahoma" panose="020B0604030504040204" pitchFamily="34" charset="0"/>
              </a:rPr>
              <a:t> also include the description of the methods of data analysis – either quantitative or qualitative data analysis techniques.</a:t>
            </a:r>
          </a:p>
          <a:p>
            <a:pPr lvl="1" algn="just">
              <a:lnSpc>
                <a:spcPct val="150000"/>
              </a:lnSpc>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That helps the researcher/investigator to collect relevant data, which later can be analysed as per research design plan.</a:t>
            </a:r>
          </a:p>
          <a:p>
            <a:pPr lvl="1" algn="just">
              <a:lnSpc>
                <a:spcPct val="150000"/>
              </a:lnSpc>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Without a formal plan of data analysis an investigator may collect irrelevant data, which can later become difficult to analyse </a:t>
            </a:r>
            <a:r>
              <a:rPr lang="en-ZA" sz="3200" b="1" i="1" dirty="0">
                <a:solidFill>
                  <a:srgbClr val="FF0000"/>
                </a:solidFill>
                <a:latin typeface="Tahoma" panose="020B0604030504040204" pitchFamily="34" charset="0"/>
                <a:ea typeface="Tahoma" panose="020B0604030504040204" pitchFamily="34" charset="0"/>
                <a:cs typeface="Tahoma" panose="020B0604030504040204" pitchFamily="34" charset="0"/>
              </a:rPr>
              <a:t>(GIGO).</a:t>
            </a:r>
          </a:p>
          <a:p>
            <a:pPr marL="457200" lvl="1" indent="0" algn="just">
              <a:buNone/>
            </a:pPr>
            <a:endParaRPr lang="en-ZA" sz="22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txBox="1">
            <a:spLocks/>
          </p:cNvSpPr>
          <p:nvPr/>
        </p:nvSpPr>
        <p:spPr>
          <a:xfrm>
            <a:off x="11155680" y="6513227"/>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10</a:t>
            </a:r>
          </a:p>
        </p:txBody>
      </p:sp>
    </p:spTree>
    <p:extLst>
      <p:ext uri="{BB962C8B-B14F-4D97-AF65-F5344CB8AC3E}">
        <p14:creationId xmlns:p14="http://schemas.microsoft.com/office/powerpoint/2010/main" val="2824475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764" y="166255"/>
            <a:ext cx="10903527" cy="720436"/>
          </a:xfrm>
        </p:spPr>
        <p:txBody>
          <a:bodyPr/>
          <a:lstStyle/>
          <a:p>
            <a:r>
              <a:rPr lang="en-US" sz="3200" b="1" dirty="0">
                <a:latin typeface="Tahoma" panose="020B0604030504040204" pitchFamily="34" charset="0"/>
                <a:ea typeface="Tahoma" panose="020B0604030504040204" pitchFamily="34" charset="0"/>
                <a:cs typeface="Tahoma" panose="020B0604030504040204" pitchFamily="34" charset="0"/>
              </a:rPr>
              <a:t>Data Analysis (Guided by Statistical Analysis Plan)</a:t>
            </a:r>
            <a:endParaRPr lang="en-ZA"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35527" y="1094509"/>
            <a:ext cx="11623963" cy="5334000"/>
          </a:xfrm>
        </p:spPr>
        <p:txBody>
          <a:bodyPr/>
          <a:lstStyle/>
          <a:p>
            <a:pPr marL="0" lvl="0" indent="0">
              <a:buNone/>
            </a:pPr>
            <a:r>
              <a:rPr lang="en-US" sz="1600" b="1" dirty="0">
                <a:latin typeface="Tahoma" panose="020B0604030504040204" pitchFamily="34" charset="0"/>
                <a:ea typeface="Tahoma" panose="020B0604030504040204" pitchFamily="34" charset="0"/>
                <a:cs typeface="Tahoma" panose="020B0604030504040204" pitchFamily="34" charset="0"/>
              </a:rPr>
              <a:t>A. Univariable </a:t>
            </a:r>
          </a:p>
          <a:p>
            <a:pPr lvl="0">
              <a:lnSpc>
                <a:spcPct val="150000"/>
              </a:lnSpc>
              <a:buFont typeface="Wingdings" panose="05000000000000000000" pitchFamily="2" charset="2"/>
              <a:buChar char="v"/>
            </a:pPr>
            <a:r>
              <a:rPr lang="en-US" sz="1800" dirty="0">
                <a:latin typeface="Tahoma" panose="020B0604030504040204" pitchFamily="34" charset="0"/>
                <a:ea typeface="Tahoma" panose="020B0604030504040204" pitchFamily="34" charset="0"/>
                <a:cs typeface="Tahoma" panose="020B0604030504040204" pitchFamily="34" charset="0"/>
              </a:rPr>
              <a:t>Descriptive</a:t>
            </a:r>
          </a:p>
          <a:p>
            <a:pPr>
              <a:lnSpc>
                <a:spcPct val="150000"/>
              </a:lnSpc>
              <a:buFont typeface="Wingdings" panose="05000000000000000000" pitchFamily="2" charset="2"/>
              <a:buChar char="v"/>
            </a:pPr>
            <a:r>
              <a:rPr lang="en-US" sz="1800" dirty="0">
                <a:latin typeface="Tahoma" panose="020B0604030504040204" pitchFamily="34" charset="0"/>
                <a:ea typeface="Tahoma" panose="020B0604030504040204" pitchFamily="34" charset="0"/>
                <a:cs typeface="Tahoma" panose="020B0604030504040204" pitchFamily="34" charset="0"/>
              </a:rPr>
              <a:t>Describes the study population (generalizability); compare intended vs actual population</a:t>
            </a:r>
          </a:p>
          <a:p>
            <a:pPr>
              <a:lnSpc>
                <a:spcPct val="150000"/>
              </a:lnSpc>
              <a:buFont typeface="Wingdings" panose="05000000000000000000" pitchFamily="2" charset="2"/>
              <a:buChar char="v"/>
            </a:pPr>
            <a:r>
              <a:rPr lang="en-US" sz="1800" dirty="0">
                <a:latin typeface="Tahoma" panose="020B0604030504040204" pitchFamily="34" charset="0"/>
                <a:ea typeface="Tahoma" panose="020B0604030504040204" pitchFamily="34" charset="0"/>
                <a:cs typeface="Tahoma" panose="020B0604030504040204" pitchFamily="34" charset="0"/>
              </a:rPr>
              <a:t>Precedes bivariable and multivariable data analyses</a:t>
            </a:r>
          </a:p>
          <a:p>
            <a:pPr marL="0" indent="0">
              <a:buNone/>
            </a:pPr>
            <a:endParaRPr lang="en-US" sz="1600" b="1"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1600" b="1"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1600" b="1" dirty="0">
                <a:latin typeface="Tahoma" panose="020B0604030504040204" pitchFamily="34" charset="0"/>
                <a:ea typeface="Tahoma" panose="020B0604030504040204" pitchFamily="34" charset="0"/>
                <a:cs typeface="Tahoma" panose="020B0604030504040204" pitchFamily="34" charset="0"/>
              </a:rPr>
              <a:t>B. Bivariable</a:t>
            </a:r>
          </a:p>
          <a:p>
            <a:pPr>
              <a:lnSpc>
                <a:spcPct val="150000"/>
              </a:lnSpc>
              <a:buFont typeface="Wingdings" panose="05000000000000000000" pitchFamily="2" charset="2"/>
              <a:buChar char="v"/>
            </a:pPr>
            <a:r>
              <a:rPr lang="en-US" sz="1800" dirty="0">
                <a:latin typeface="Tahoma" panose="020B0604030504040204" pitchFamily="34" charset="0"/>
                <a:ea typeface="Tahoma" panose="020B0604030504040204" pitchFamily="34" charset="0"/>
                <a:cs typeface="Tahoma" panose="020B0604030504040204" pitchFamily="34" charset="0"/>
              </a:rPr>
              <a:t>Simple, unadjusted associations between two variables</a:t>
            </a:r>
          </a:p>
          <a:p>
            <a:pPr>
              <a:lnSpc>
                <a:spcPct val="150000"/>
              </a:lnSpc>
              <a:buFont typeface="Wingdings" panose="05000000000000000000" pitchFamily="2" charset="2"/>
              <a:buChar char="v"/>
            </a:pPr>
            <a:r>
              <a:rPr lang="en-US" sz="1800" dirty="0">
                <a:latin typeface="Tahoma" panose="020B0604030504040204" pitchFamily="34" charset="0"/>
                <a:ea typeface="Tahoma" panose="020B0604030504040204" pitchFamily="34" charset="0"/>
                <a:cs typeface="Tahoma" panose="020B0604030504040204" pitchFamily="34" charset="0"/>
              </a:rPr>
              <a:t>2x2, 2xX, Chi-Square, T-tests</a:t>
            </a:r>
          </a:p>
          <a:p>
            <a:pPr>
              <a:lnSpc>
                <a:spcPct val="150000"/>
              </a:lnSpc>
              <a:buFont typeface="Wingdings" panose="05000000000000000000" pitchFamily="2" charset="2"/>
              <a:buChar char="v"/>
            </a:pPr>
            <a:r>
              <a:rPr lang="en-US" sz="1800" dirty="0">
                <a:latin typeface="Tahoma" panose="020B0604030504040204" pitchFamily="34" charset="0"/>
                <a:ea typeface="Tahoma" panose="020B0604030504040204" pitchFamily="34" charset="0"/>
                <a:cs typeface="Tahoma" panose="020B0604030504040204" pitchFamily="34" charset="0"/>
              </a:rPr>
              <a:t>Check test assumptions; Expected and Low Values </a:t>
            </a:r>
          </a:p>
          <a:p>
            <a:pPr>
              <a:lnSpc>
                <a:spcPct val="150000"/>
              </a:lnSpc>
              <a:buFont typeface="Wingdings" panose="05000000000000000000" pitchFamily="2" charset="2"/>
              <a:buChar char="v"/>
            </a:pPr>
            <a:r>
              <a:rPr lang="en-US" sz="1800" dirty="0">
                <a:latin typeface="Tahoma" panose="020B0604030504040204" pitchFamily="34" charset="0"/>
                <a:ea typeface="Tahoma" panose="020B0604030504040204" pitchFamily="34" charset="0"/>
                <a:cs typeface="Tahoma" panose="020B0604030504040204" pitchFamily="34" charset="0"/>
              </a:rPr>
              <a:t>Avoid bivariable regression models until the end </a:t>
            </a:r>
          </a:p>
          <a:p>
            <a:pPr>
              <a:lnSpc>
                <a:spcPct val="150000"/>
              </a:lnSpc>
              <a:buFont typeface="Wingdings" panose="05000000000000000000" pitchFamily="2" charset="2"/>
              <a:buChar char="v"/>
            </a:pPr>
            <a:r>
              <a:rPr lang="en-US" sz="1800" dirty="0">
                <a:latin typeface="Tahoma" panose="020B0604030504040204" pitchFamily="34" charset="0"/>
                <a:ea typeface="Tahoma" panose="020B0604030504040204" pitchFamily="34" charset="0"/>
                <a:cs typeface="Tahoma" panose="020B0604030504040204" pitchFamily="34" charset="0"/>
              </a:rPr>
              <a:t>Multiple testing (a-priori analyses otherwise report as exploratory)</a:t>
            </a:r>
          </a:p>
          <a:p>
            <a:pPr marL="0" indent="0">
              <a:buNone/>
            </a:pPr>
            <a:endParaRPr lang="en-ZA" sz="1600" dirty="0">
              <a:latin typeface="Tahoma" panose="020B0604030504040204" pitchFamily="34" charset="0"/>
              <a:ea typeface="Tahoma" panose="020B0604030504040204" pitchFamily="34" charset="0"/>
              <a:cs typeface="Tahoma" panose="020B0604030504040204" pitchFamily="34" charset="0"/>
            </a:endParaRPr>
          </a:p>
        </p:txBody>
      </p:sp>
      <p:grpSp>
        <p:nvGrpSpPr>
          <p:cNvPr id="4" name="Group 3"/>
          <p:cNvGrpSpPr/>
          <p:nvPr/>
        </p:nvGrpSpPr>
        <p:grpSpPr>
          <a:xfrm>
            <a:off x="6998539" y="3688914"/>
            <a:ext cx="2533390" cy="339150"/>
            <a:chOff x="6041681" y="2890584"/>
            <a:chExt cx="1979372" cy="369332"/>
          </a:xfrm>
        </p:grpSpPr>
        <p:sp>
          <p:nvSpPr>
            <p:cNvPr id="5" name="TextBox 4"/>
            <p:cNvSpPr txBox="1"/>
            <p:nvPr/>
          </p:nvSpPr>
          <p:spPr>
            <a:xfrm>
              <a:off x="6041681" y="2890584"/>
              <a:ext cx="1979372" cy="369332"/>
            </a:xfrm>
            <a:prstGeom prst="rect">
              <a:avLst/>
            </a:prstGeom>
            <a:solidFill>
              <a:schemeClr val="bg1"/>
            </a:solidFill>
            <a:ln>
              <a:solidFill>
                <a:schemeClr val="tx1"/>
              </a:solidFill>
            </a:ln>
          </p:spPr>
          <p:txBody>
            <a:bodyPr wrap="square" rtlCol="0">
              <a:spAutoFit/>
            </a:bodyPr>
            <a:lstStyle/>
            <a:p>
              <a:r>
                <a:rPr lang="en-US" sz="1600" b="1" dirty="0"/>
                <a:t>Alcohol</a:t>
              </a:r>
              <a:r>
                <a:rPr lang="en-US" sz="1600" dirty="0"/>
                <a:t>                  </a:t>
              </a:r>
              <a:r>
                <a:rPr lang="en-US" sz="1600" b="1" dirty="0"/>
                <a:t>LC</a:t>
              </a:r>
            </a:p>
          </p:txBody>
        </p:sp>
        <p:cxnSp>
          <p:nvCxnSpPr>
            <p:cNvPr id="6" name="Straight Arrow Connector 5"/>
            <p:cNvCxnSpPr/>
            <p:nvPr/>
          </p:nvCxnSpPr>
          <p:spPr>
            <a:xfrm>
              <a:off x="6769053" y="3075250"/>
              <a:ext cx="653363" cy="0"/>
            </a:xfrm>
            <a:prstGeom prst="straightConnector1">
              <a:avLst/>
            </a:prstGeom>
            <a:ln w="50800">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pic>
        <p:nvPicPr>
          <p:cNvPr id="7" name="Picture 6"/>
          <p:cNvPicPr>
            <a:picLocks noChangeAspect="1"/>
          </p:cNvPicPr>
          <p:nvPr/>
        </p:nvPicPr>
        <p:blipFill>
          <a:blip r:embed="rId2"/>
          <a:stretch>
            <a:fillRect/>
          </a:stretch>
        </p:blipFill>
        <p:spPr>
          <a:xfrm>
            <a:off x="6998539" y="4198215"/>
            <a:ext cx="2136309" cy="832525"/>
          </a:xfrm>
          <a:prstGeom prst="rect">
            <a:avLst/>
          </a:prstGeom>
        </p:spPr>
      </p:pic>
      <p:sp>
        <p:nvSpPr>
          <p:cNvPr id="8" name="Slide Number Placeholder 3"/>
          <p:cNvSpPr txBox="1">
            <a:spLocks/>
          </p:cNvSpPr>
          <p:nvPr/>
        </p:nvSpPr>
        <p:spPr>
          <a:xfrm>
            <a:off x="11155680" y="6513227"/>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11</a:t>
            </a:r>
          </a:p>
        </p:txBody>
      </p:sp>
    </p:spTree>
    <p:extLst>
      <p:ext uri="{BB962C8B-B14F-4D97-AF65-F5344CB8AC3E}">
        <p14:creationId xmlns:p14="http://schemas.microsoft.com/office/powerpoint/2010/main" val="547954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479" y="124691"/>
            <a:ext cx="10972800" cy="720436"/>
          </a:xfrm>
        </p:spPr>
        <p:txBody>
          <a:bodyPr/>
          <a:lstStyle/>
          <a:p>
            <a:r>
              <a:rPr lang="en-US" sz="3200" b="1" dirty="0">
                <a:latin typeface="Tahoma" panose="020B0604030504040204" pitchFamily="34" charset="0"/>
                <a:ea typeface="Tahoma" panose="020B0604030504040204" pitchFamily="34" charset="0"/>
                <a:cs typeface="Tahoma" panose="020B0604030504040204" pitchFamily="34" charset="0"/>
              </a:rPr>
              <a:t>Data Analysis (Guided by Statistical Analysis Plan)</a:t>
            </a:r>
            <a:endParaRPr lang="en-ZA" sz="32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52400" y="1316183"/>
            <a:ext cx="11831782" cy="4809982"/>
          </a:xfrm>
        </p:spPr>
        <p:txBody>
          <a:bodyPr/>
          <a:lstStyle/>
          <a:p>
            <a:pPr marL="0" indent="0">
              <a:buNone/>
            </a:pPr>
            <a:r>
              <a:rPr lang="en-US" sz="2000" b="1" dirty="0"/>
              <a:t>C. Multivariable </a:t>
            </a:r>
          </a:p>
          <a:p>
            <a:pPr>
              <a:lnSpc>
                <a:spcPct val="150000"/>
              </a:lnSpc>
              <a:buFont typeface="Wingdings" panose="05000000000000000000" pitchFamily="2" charset="2"/>
              <a:buChar char="v"/>
            </a:pPr>
            <a:r>
              <a:rPr lang="en-US" sz="2000" dirty="0" err="1">
                <a:latin typeface="Tahoma" panose="020B0604030504040204" pitchFamily="34" charset="0"/>
                <a:ea typeface="Tahoma" panose="020B0604030504040204" pitchFamily="34" charset="0"/>
                <a:cs typeface="Tahoma" panose="020B0604030504040204" pitchFamily="34" charset="0"/>
              </a:rPr>
              <a:t>Y</a:t>
            </a:r>
            <a:r>
              <a:rPr lang="en-US" sz="2000" baseline="-25000" dirty="0" err="1">
                <a:latin typeface="Tahoma" panose="020B0604030504040204" pitchFamily="34" charset="0"/>
                <a:ea typeface="Tahoma" panose="020B0604030504040204" pitchFamily="34" charset="0"/>
                <a:cs typeface="Tahoma" panose="020B0604030504040204" pitchFamily="34" charset="0"/>
              </a:rPr>
              <a:t>ii</a:t>
            </a:r>
            <a:r>
              <a:rPr lang="en-US" sz="2000" dirty="0">
                <a:latin typeface="Tahoma" panose="020B0604030504040204" pitchFamily="34" charset="0"/>
                <a:ea typeface="Tahoma" panose="020B0604030504040204" pitchFamily="34" charset="0"/>
                <a:cs typeface="Tahoma" panose="020B0604030504040204" pitchFamily="34" charset="0"/>
              </a:rPr>
              <a:t> = </a:t>
            </a:r>
            <a:r>
              <a:rPr lang="el-GR" sz="2000" dirty="0">
                <a:latin typeface="Tahoma" panose="020B0604030504040204" pitchFamily="34" charset="0"/>
                <a:ea typeface="Tahoma" panose="020B0604030504040204" pitchFamily="34" charset="0"/>
                <a:cs typeface="Tahoma" panose="020B0604030504040204" pitchFamily="34" charset="0"/>
              </a:rPr>
              <a:t>α</a:t>
            </a:r>
            <a:r>
              <a:rPr lang="en-US" sz="2000" baseline="-25000" dirty="0" err="1">
                <a:latin typeface="Tahoma" panose="020B0604030504040204" pitchFamily="34" charset="0"/>
                <a:ea typeface="Tahoma" panose="020B0604030504040204" pitchFamily="34" charset="0"/>
                <a:cs typeface="Tahoma" panose="020B0604030504040204" pitchFamily="34" charset="0"/>
              </a:rPr>
              <a:t>i</a:t>
            </a:r>
            <a:r>
              <a:rPr lang="en-US" sz="2000" dirty="0">
                <a:latin typeface="Tahoma" panose="020B0604030504040204" pitchFamily="34" charset="0"/>
                <a:ea typeface="Tahoma" panose="020B0604030504040204" pitchFamily="34" charset="0"/>
                <a:cs typeface="Tahoma" panose="020B0604030504040204" pitchFamily="34" charset="0"/>
              </a:rPr>
              <a:t> + E</a:t>
            </a:r>
            <a:r>
              <a:rPr lang="en-US" sz="2000" baseline="-25000" dirty="0">
                <a:latin typeface="Tahoma" panose="020B0604030504040204" pitchFamily="34" charset="0"/>
                <a:ea typeface="Tahoma" panose="020B0604030504040204" pitchFamily="34" charset="0"/>
                <a:cs typeface="Tahoma" panose="020B0604030504040204" pitchFamily="34" charset="0"/>
              </a:rPr>
              <a:t>1</a:t>
            </a:r>
            <a:r>
              <a:rPr lang="el-GR" sz="2000" dirty="0">
                <a:latin typeface="Tahoma" panose="020B0604030504040204" pitchFamily="34" charset="0"/>
                <a:ea typeface="Tahoma" panose="020B0604030504040204" pitchFamily="34" charset="0"/>
                <a:cs typeface="Tahoma" panose="020B0604030504040204" pitchFamily="34" charset="0"/>
              </a:rPr>
              <a:t>β</a:t>
            </a:r>
            <a:r>
              <a:rPr lang="en-US" sz="2000" baseline="-25000" dirty="0">
                <a:latin typeface="Tahoma" panose="020B0604030504040204" pitchFamily="34" charset="0"/>
                <a:ea typeface="Tahoma" panose="020B0604030504040204" pitchFamily="34" charset="0"/>
                <a:cs typeface="Tahoma" panose="020B0604030504040204" pitchFamily="34" charset="0"/>
              </a:rPr>
              <a:t>1</a:t>
            </a:r>
            <a:r>
              <a:rPr lang="en-US" sz="2000" dirty="0">
                <a:latin typeface="Tahoma" panose="020B0604030504040204" pitchFamily="34" charset="0"/>
                <a:ea typeface="Tahoma" panose="020B0604030504040204" pitchFamily="34" charset="0"/>
                <a:cs typeface="Tahoma" panose="020B0604030504040204" pitchFamily="34" charset="0"/>
              </a:rPr>
              <a:t> + E</a:t>
            </a:r>
            <a:r>
              <a:rPr lang="en-US" sz="2000" baseline="-25000" dirty="0">
                <a:latin typeface="Tahoma" panose="020B0604030504040204" pitchFamily="34" charset="0"/>
                <a:ea typeface="Tahoma" panose="020B0604030504040204" pitchFamily="34" charset="0"/>
                <a:cs typeface="Tahoma" panose="020B0604030504040204" pitchFamily="34" charset="0"/>
              </a:rPr>
              <a:t>2</a:t>
            </a:r>
            <a:r>
              <a:rPr lang="el-GR" sz="2000" dirty="0">
                <a:latin typeface="Tahoma" panose="020B0604030504040204" pitchFamily="34" charset="0"/>
                <a:ea typeface="Tahoma" panose="020B0604030504040204" pitchFamily="34" charset="0"/>
                <a:cs typeface="Tahoma" panose="020B0604030504040204" pitchFamily="34" charset="0"/>
              </a:rPr>
              <a:t>β</a:t>
            </a:r>
            <a:r>
              <a:rPr lang="en-US" sz="2000" baseline="-25000" dirty="0">
                <a:latin typeface="Tahoma" panose="020B0604030504040204" pitchFamily="34" charset="0"/>
                <a:ea typeface="Tahoma" panose="020B0604030504040204" pitchFamily="34" charset="0"/>
                <a:cs typeface="Tahoma" panose="020B0604030504040204" pitchFamily="34" charset="0"/>
              </a:rPr>
              <a:t>2</a:t>
            </a:r>
            <a:r>
              <a:rPr lang="en-US" sz="2000" dirty="0">
                <a:latin typeface="Tahoma" panose="020B0604030504040204" pitchFamily="34" charset="0"/>
                <a:ea typeface="Tahoma" panose="020B0604030504040204" pitchFamily="34" charset="0"/>
                <a:cs typeface="Tahoma" panose="020B0604030504040204" pitchFamily="34" charset="0"/>
              </a:rPr>
              <a:t> + E</a:t>
            </a:r>
            <a:r>
              <a:rPr lang="en-US" sz="2000" baseline="-25000" dirty="0">
                <a:latin typeface="Tahoma" panose="020B0604030504040204" pitchFamily="34" charset="0"/>
                <a:ea typeface="Tahoma" panose="020B0604030504040204" pitchFamily="34" charset="0"/>
                <a:cs typeface="Tahoma" panose="020B0604030504040204" pitchFamily="34" charset="0"/>
              </a:rPr>
              <a:t>3</a:t>
            </a:r>
            <a:r>
              <a:rPr lang="el-GR" sz="2000" dirty="0">
                <a:latin typeface="Tahoma" panose="020B0604030504040204" pitchFamily="34" charset="0"/>
                <a:ea typeface="Tahoma" panose="020B0604030504040204" pitchFamily="34" charset="0"/>
                <a:cs typeface="Tahoma" panose="020B0604030504040204" pitchFamily="34" charset="0"/>
              </a:rPr>
              <a:t>β</a:t>
            </a:r>
            <a:r>
              <a:rPr lang="en-US" sz="2000" baseline="-25000" dirty="0">
                <a:latin typeface="Tahoma" panose="020B0604030504040204" pitchFamily="34" charset="0"/>
                <a:ea typeface="Tahoma" panose="020B0604030504040204" pitchFamily="34" charset="0"/>
                <a:cs typeface="Tahoma" panose="020B0604030504040204" pitchFamily="34" charset="0"/>
              </a:rPr>
              <a:t>3</a:t>
            </a:r>
            <a:r>
              <a:rPr lang="en-US" sz="2000" dirty="0">
                <a:latin typeface="Tahoma" panose="020B0604030504040204" pitchFamily="34" charset="0"/>
                <a:ea typeface="Tahoma" panose="020B0604030504040204" pitchFamily="34" charset="0"/>
                <a:cs typeface="Tahoma" panose="020B0604030504040204" pitchFamily="34" charset="0"/>
              </a:rPr>
              <a:t> + E</a:t>
            </a:r>
            <a:r>
              <a:rPr lang="en-US" sz="2000" baseline="-25000" dirty="0">
                <a:latin typeface="Tahoma" panose="020B0604030504040204" pitchFamily="34" charset="0"/>
                <a:ea typeface="Tahoma" panose="020B0604030504040204" pitchFamily="34" charset="0"/>
                <a:cs typeface="Tahoma" panose="020B0604030504040204" pitchFamily="34" charset="0"/>
              </a:rPr>
              <a:t>4</a:t>
            </a:r>
            <a:r>
              <a:rPr lang="el-GR" sz="2000" dirty="0">
                <a:latin typeface="Tahoma" panose="020B0604030504040204" pitchFamily="34" charset="0"/>
                <a:ea typeface="Tahoma" panose="020B0604030504040204" pitchFamily="34" charset="0"/>
                <a:cs typeface="Tahoma" panose="020B0604030504040204" pitchFamily="34" charset="0"/>
              </a:rPr>
              <a:t>β</a:t>
            </a:r>
            <a:r>
              <a:rPr lang="en-US" sz="2000" baseline="-25000" dirty="0">
                <a:latin typeface="Tahoma" panose="020B0604030504040204" pitchFamily="34" charset="0"/>
                <a:ea typeface="Tahoma" panose="020B0604030504040204" pitchFamily="34" charset="0"/>
                <a:cs typeface="Tahoma" panose="020B0604030504040204" pitchFamily="34" charset="0"/>
              </a:rPr>
              <a:t>4</a:t>
            </a:r>
            <a:r>
              <a:rPr lang="en-US" sz="2000" dirty="0">
                <a:latin typeface="Tahoma" panose="020B0604030504040204" pitchFamily="34" charset="0"/>
                <a:ea typeface="Tahoma" panose="020B0604030504040204" pitchFamily="34" charset="0"/>
                <a:cs typeface="Tahoma" panose="020B0604030504040204" pitchFamily="34" charset="0"/>
              </a:rPr>
              <a:t> + E</a:t>
            </a:r>
            <a:r>
              <a:rPr lang="en-US" sz="2000" baseline="-25000" dirty="0">
                <a:latin typeface="Tahoma" panose="020B0604030504040204" pitchFamily="34" charset="0"/>
                <a:ea typeface="Tahoma" panose="020B0604030504040204" pitchFamily="34" charset="0"/>
                <a:cs typeface="Tahoma" panose="020B0604030504040204" pitchFamily="34" charset="0"/>
              </a:rPr>
              <a:t>5</a:t>
            </a:r>
            <a:r>
              <a:rPr lang="el-GR" sz="2000" dirty="0">
                <a:latin typeface="Tahoma" panose="020B0604030504040204" pitchFamily="34" charset="0"/>
                <a:ea typeface="Tahoma" panose="020B0604030504040204" pitchFamily="34" charset="0"/>
                <a:cs typeface="Tahoma" panose="020B0604030504040204" pitchFamily="34" charset="0"/>
              </a:rPr>
              <a:t>β</a:t>
            </a:r>
            <a:r>
              <a:rPr lang="en-US" sz="2000" baseline="-25000" dirty="0">
                <a:latin typeface="Tahoma" panose="020B0604030504040204" pitchFamily="34" charset="0"/>
                <a:ea typeface="Tahoma" panose="020B0604030504040204" pitchFamily="34" charset="0"/>
                <a:cs typeface="Tahoma" panose="020B0604030504040204" pitchFamily="34" charset="0"/>
              </a:rPr>
              <a:t>5</a:t>
            </a:r>
            <a:r>
              <a:rPr lang="en-US" sz="2000" dirty="0">
                <a:latin typeface="Tahoma" panose="020B0604030504040204" pitchFamily="34" charset="0"/>
                <a:ea typeface="Tahoma" panose="020B0604030504040204" pitchFamily="34" charset="0"/>
                <a:cs typeface="Tahoma" panose="020B0604030504040204" pitchFamily="34" charset="0"/>
              </a:rPr>
              <a:t> (Risk Factor)</a:t>
            </a:r>
          </a:p>
          <a:p>
            <a:pPr>
              <a:lnSpc>
                <a:spcPct val="150000"/>
              </a:lnSpc>
              <a:buFont typeface="Wingdings" panose="05000000000000000000" pitchFamily="2" charset="2"/>
              <a:buChar char="v"/>
            </a:pPr>
            <a:r>
              <a:rPr lang="en-US" sz="2000" dirty="0" err="1">
                <a:latin typeface="Tahoma" panose="020B0604030504040204" pitchFamily="34" charset="0"/>
                <a:ea typeface="Tahoma" panose="020B0604030504040204" pitchFamily="34" charset="0"/>
                <a:cs typeface="Tahoma" panose="020B0604030504040204" pitchFamily="34" charset="0"/>
              </a:rPr>
              <a:t>Y</a:t>
            </a:r>
            <a:r>
              <a:rPr lang="en-US" sz="2000" baseline="-25000" dirty="0" err="1">
                <a:latin typeface="Tahoma" panose="020B0604030504040204" pitchFamily="34" charset="0"/>
                <a:ea typeface="Tahoma" panose="020B0604030504040204" pitchFamily="34" charset="0"/>
                <a:cs typeface="Tahoma" panose="020B0604030504040204" pitchFamily="34" charset="0"/>
              </a:rPr>
              <a:t>ii</a:t>
            </a:r>
            <a:r>
              <a:rPr lang="en-US" sz="2000" dirty="0">
                <a:latin typeface="Tahoma" panose="020B0604030504040204" pitchFamily="34" charset="0"/>
                <a:ea typeface="Tahoma" panose="020B0604030504040204" pitchFamily="34" charset="0"/>
                <a:cs typeface="Tahoma" panose="020B0604030504040204" pitchFamily="34" charset="0"/>
              </a:rPr>
              <a:t> = </a:t>
            </a:r>
            <a:r>
              <a:rPr lang="el-GR" sz="2000" dirty="0">
                <a:latin typeface="Tahoma" panose="020B0604030504040204" pitchFamily="34" charset="0"/>
                <a:ea typeface="Tahoma" panose="020B0604030504040204" pitchFamily="34" charset="0"/>
                <a:cs typeface="Tahoma" panose="020B0604030504040204" pitchFamily="34" charset="0"/>
              </a:rPr>
              <a:t>α</a:t>
            </a:r>
            <a:r>
              <a:rPr lang="en-US" sz="2000" baseline="-25000" dirty="0" err="1">
                <a:latin typeface="Tahoma" panose="020B0604030504040204" pitchFamily="34" charset="0"/>
                <a:ea typeface="Tahoma" panose="020B0604030504040204" pitchFamily="34" charset="0"/>
                <a:cs typeface="Tahoma" panose="020B0604030504040204" pitchFamily="34" charset="0"/>
              </a:rPr>
              <a:t>i</a:t>
            </a:r>
            <a:r>
              <a:rPr lang="en-US" sz="2000" dirty="0">
                <a:latin typeface="Tahoma" panose="020B0604030504040204" pitchFamily="34" charset="0"/>
                <a:ea typeface="Tahoma" panose="020B0604030504040204" pitchFamily="34" charset="0"/>
                <a:cs typeface="Tahoma" panose="020B0604030504040204" pitchFamily="34" charset="0"/>
              </a:rPr>
              <a:t> + E</a:t>
            </a:r>
            <a:r>
              <a:rPr lang="en-US" sz="2000" baseline="-25000" dirty="0">
                <a:latin typeface="Tahoma" panose="020B0604030504040204" pitchFamily="34" charset="0"/>
                <a:ea typeface="Tahoma" panose="020B0604030504040204" pitchFamily="34" charset="0"/>
                <a:cs typeface="Tahoma" panose="020B0604030504040204" pitchFamily="34" charset="0"/>
              </a:rPr>
              <a:t>1</a:t>
            </a:r>
            <a:r>
              <a:rPr lang="el-GR" sz="2000" dirty="0">
                <a:latin typeface="Tahoma" panose="020B0604030504040204" pitchFamily="34" charset="0"/>
                <a:ea typeface="Tahoma" panose="020B0604030504040204" pitchFamily="34" charset="0"/>
                <a:cs typeface="Tahoma" panose="020B0604030504040204" pitchFamily="34" charset="0"/>
              </a:rPr>
              <a:t>β</a:t>
            </a:r>
            <a:r>
              <a:rPr lang="en-US" sz="2000" baseline="-25000" dirty="0">
                <a:latin typeface="Tahoma" panose="020B0604030504040204" pitchFamily="34" charset="0"/>
                <a:ea typeface="Tahoma" panose="020B0604030504040204" pitchFamily="34" charset="0"/>
                <a:cs typeface="Tahoma" panose="020B0604030504040204" pitchFamily="34" charset="0"/>
              </a:rPr>
              <a:t>1</a:t>
            </a:r>
            <a:r>
              <a:rPr lang="en-US" sz="2000" dirty="0">
                <a:latin typeface="Tahoma" panose="020B0604030504040204" pitchFamily="34" charset="0"/>
                <a:ea typeface="Tahoma" panose="020B0604030504040204" pitchFamily="34" charset="0"/>
                <a:cs typeface="Tahoma" panose="020B0604030504040204" pitchFamily="34" charset="0"/>
              </a:rPr>
              <a:t> + C</a:t>
            </a:r>
            <a:r>
              <a:rPr lang="en-US" sz="2000" baseline="-25000" dirty="0">
                <a:latin typeface="Tahoma" panose="020B0604030504040204" pitchFamily="34" charset="0"/>
                <a:ea typeface="Tahoma" panose="020B0604030504040204" pitchFamily="34" charset="0"/>
                <a:cs typeface="Tahoma" panose="020B0604030504040204" pitchFamily="34" charset="0"/>
              </a:rPr>
              <a:t>1</a:t>
            </a:r>
            <a:r>
              <a:rPr lang="el-GR" sz="2000" dirty="0">
                <a:latin typeface="Tahoma" panose="020B0604030504040204" pitchFamily="34" charset="0"/>
                <a:ea typeface="Tahoma" panose="020B0604030504040204" pitchFamily="34" charset="0"/>
                <a:cs typeface="Tahoma" panose="020B0604030504040204" pitchFamily="34" charset="0"/>
              </a:rPr>
              <a:t>β</a:t>
            </a:r>
            <a:r>
              <a:rPr lang="en-US" sz="2000" baseline="-25000" dirty="0">
                <a:latin typeface="Tahoma" panose="020B0604030504040204" pitchFamily="34" charset="0"/>
                <a:ea typeface="Tahoma" panose="020B0604030504040204" pitchFamily="34" charset="0"/>
                <a:cs typeface="Tahoma" panose="020B0604030504040204" pitchFamily="34" charset="0"/>
              </a:rPr>
              <a:t>2</a:t>
            </a:r>
            <a:r>
              <a:rPr lang="en-US" sz="2000" dirty="0">
                <a:latin typeface="Tahoma" panose="020B0604030504040204" pitchFamily="34" charset="0"/>
                <a:ea typeface="Tahoma" panose="020B0604030504040204" pitchFamily="34" charset="0"/>
                <a:cs typeface="Tahoma" panose="020B0604030504040204" pitchFamily="34" charset="0"/>
              </a:rPr>
              <a:t> + C</a:t>
            </a:r>
            <a:r>
              <a:rPr lang="en-US" sz="2000" baseline="-25000" dirty="0">
                <a:latin typeface="Tahoma" panose="020B0604030504040204" pitchFamily="34" charset="0"/>
                <a:ea typeface="Tahoma" panose="020B0604030504040204" pitchFamily="34" charset="0"/>
                <a:cs typeface="Tahoma" panose="020B0604030504040204" pitchFamily="34" charset="0"/>
              </a:rPr>
              <a:t>2</a:t>
            </a:r>
            <a:r>
              <a:rPr lang="el-GR" sz="2000" dirty="0">
                <a:latin typeface="Tahoma" panose="020B0604030504040204" pitchFamily="34" charset="0"/>
                <a:ea typeface="Tahoma" panose="020B0604030504040204" pitchFamily="34" charset="0"/>
                <a:cs typeface="Tahoma" panose="020B0604030504040204" pitchFamily="34" charset="0"/>
              </a:rPr>
              <a:t>β</a:t>
            </a:r>
            <a:r>
              <a:rPr lang="en-US" sz="2000" baseline="-25000" dirty="0">
                <a:latin typeface="Tahoma" panose="020B0604030504040204" pitchFamily="34" charset="0"/>
                <a:ea typeface="Tahoma" panose="020B0604030504040204" pitchFamily="34" charset="0"/>
                <a:cs typeface="Tahoma" panose="020B0604030504040204" pitchFamily="34" charset="0"/>
              </a:rPr>
              <a:t>3</a:t>
            </a:r>
            <a:r>
              <a:rPr lang="en-US" sz="2000" dirty="0">
                <a:latin typeface="Tahoma" panose="020B0604030504040204" pitchFamily="34" charset="0"/>
                <a:ea typeface="Tahoma" panose="020B0604030504040204" pitchFamily="34" charset="0"/>
                <a:cs typeface="Tahoma" panose="020B0604030504040204" pitchFamily="34" charset="0"/>
              </a:rPr>
              <a:t> + C</a:t>
            </a:r>
            <a:r>
              <a:rPr lang="en-US" sz="2000" baseline="-25000" dirty="0">
                <a:latin typeface="Tahoma" panose="020B0604030504040204" pitchFamily="34" charset="0"/>
                <a:ea typeface="Tahoma" panose="020B0604030504040204" pitchFamily="34" charset="0"/>
                <a:cs typeface="Tahoma" panose="020B0604030504040204" pitchFamily="34" charset="0"/>
              </a:rPr>
              <a:t>3</a:t>
            </a:r>
            <a:r>
              <a:rPr lang="el-GR" sz="2000" dirty="0">
                <a:latin typeface="Tahoma" panose="020B0604030504040204" pitchFamily="34" charset="0"/>
                <a:ea typeface="Tahoma" panose="020B0604030504040204" pitchFamily="34" charset="0"/>
                <a:cs typeface="Tahoma" panose="020B0604030504040204" pitchFamily="34" charset="0"/>
              </a:rPr>
              <a:t>β</a:t>
            </a:r>
            <a:r>
              <a:rPr lang="en-US" sz="2000" baseline="-25000" dirty="0">
                <a:latin typeface="Tahoma" panose="020B0604030504040204" pitchFamily="34" charset="0"/>
                <a:ea typeface="Tahoma" panose="020B0604030504040204" pitchFamily="34" charset="0"/>
                <a:cs typeface="Tahoma" panose="020B0604030504040204" pitchFamily="34" charset="0"/>
              </a:rPr>
              <a:t>4</a:t>
            </a:r>
            <a:r>
              <a:rPr lang="en-US" sz="2000" dirty="0">
                <a:latin typeface="Tahoma" panose="020B0604030504040204" pitchFamily="34" charset="0"/>
                <a:ea typeface="Tahoma" panose="020B0604030504040204" pitchFamily="34" charset="0"/>
                <a:cs typeface="Tahoma" panose="020B0604030504040204" pitchFamily="34" charset="0"/>
              </a:rPr>
              <a:t> + E</a:t>
            </a:r>
            <a:r>
              <a:rPr lang="en-US" sz="2000" baseline="-25000" dirty="0">
                <a:latin typeface="Tahoma" panose="020B0604030504040204" pitchFamily="34" charset="0"/>
                <a:ea typeface="Tahoma" panose="020B0604030504040204" pitchFamily="34" charset="0"/>
                <a:cs typeface="Tahoma" panose="020B0604030504040204" pitchFamily="34" charset="0"/>
              </a:rPr>
              <a:t>1</a:t>
            </a:r>
            <a:r>
              <a:rPr lang="en-US" sz="2000" dirty="0">
                <a:latin typeface="Tahoma" panose="020B0604030504040204" pitchFamily="34" charset="0"/>
                <a:ea typeface="Tahoma" panose="020B0604030504040204" pitchFamily="34" charset="0"/>
                <a:cs typeface="Tahoma" panose="020B0604030504040204" pitchFamily="34" charset="0"/>
              </a:rPr>
              <a:t>*C</a:t>
            </a:r>
            <a:r>
              <a:rPr lang="en-US" sz="2000" baseline="-25000" dirty="0">
                <a:latin typeface="Tahoma" panose="020B0604030504040204" pitchFamily="34" charset="0"/>
                <a:ea typeface="Tahoma" panose="020B0604030504040204" pitchFamily="34" charset="0"/>
                <a:cs typeface="Tahoma" panose="020B0604030504040204" pitchFamily="34" charset="0"/>
              </a:rPr>
              <a:t>2</a:t>
            </a:r>
            <a:r>
              <a:rPr lang="el-GR" sz="2000" dirty="0">
                <a:latin typeface="Tahoma" panose="020B0604030504040204" pitchFamily="34" charset="0"/>
                <a:ea typeface="Tahoma" panose="020B0604030504040204" pitchFamily="34" charset="0"/>
                <a:cs typeface="Tahoma" panose="020B0604030504040204" pitchFamily="34" charset="0"/>
              </a:rPr>
              <a:t>β</a:t>
            </a:r>
            <a:r>
              <a:rPr lang="en-US" sz="2000" baseline="-25000" dirty="0">
                <a:latin typeface="Tahoma" panose="020B0604030504040204" pitchFamily="34" charset="0"/>
                <a:ea typeface="Tahoma" panose="020B0604030504040204" pitchFamily="34" charset="0"/>
                <a:cs typeface="Tahoma" panose="020B0604030504040204" pitchFamily="34" charset="0"/>
              </a:rPr>
              <a:t>5</a:t>
            </a:r>
            <a:r>
              <a:rPr lang="en-US" sz="2000" dirty="0">
                <a:latin typeface="Tahoma" panose="020B0604030504040204" pitchFamily="34" charset="0"/>
                <a:ea typeface="Tahoma" panose="020B0604030504040204" pitchFamily="34" charset="0"/>
                <a:cs typeface="Tahoma" panose="020B0604030504040204" pitchFamily="34" charset="0"/>
              </a:rPr>
              <a:t> (Hypothesis Driven)</a:t>
            </a:r>
          </a:p>
          <a:p>
            <a:pPr>
              <a:lnSpc>
                <a:spcPct val="150000"/>
              </a:lnSpc>
              <a:buFont typeface="Wingdings" panose="05000000000000000000" pitchFamily="2" charset="2"/>
              <a:buChar char="v"/>
            </a:pPr>
            <a:r>
              <a:rPr lang="en-US" sz="2000" dirty="0">
                <a:latin typeface="Tahoma" panose="020B0604030504040204" pitchFamily="34" charset="0"/>
                <a:ea typeface="Tahoma" panose="020B0604030504040204" pitchFamily="34" charset="0"/>
                <a:cs typeface="Tahoma" panose="020B0604030504040204" pitchFamily="34" charset="0"/>
              </a:rPr>
              <a:t>Exposure, Confounders, Mediators, Effect Measure Modifiers</a:t>
            </a:r>
          </a:p>
          <a:p>
            <a:pPr>
              <a:lnSpc>
                <a:spcPct val="150000"/>
              </a:lnSpc>
              <a:buFont typeface="Wingdings" panose="05000000000000000000" pitchFamily="2" charset="2"/>
              <a:buChar char="v"/>
            </a:pPr>
            <a:r>
              <a:rPr lang="en-US" sz="2000" dirty="0">
                <a:latin typeface="Tahoma" panose="020B0604030504040204" pitchFamily="34" charset="0"/>
                <a:ea typeface="Tahoma" panose="020B0604030504040204" pitchFamily="34" charset="0"/>
                <a:cs typeface="Tahoma" panose="020B0604030504040204" pitchFamily="34" charset="0"/>
              </a:rPr>
              <a:t>Should know what the results will be even before running models</a:t>
            </a:r>
          </a:p>
          <a:p>
            <a:pPr>
              <a:lnSpc>
                <a:spcPct val="150000"/>
              </a:lnSpc>
              <a:buFont typeface="Wingdings" panose="05000000000000000000" pitchFamily="2" charset="2"/>
              <a:buChar char="v"/>
            </a:pPr>
            <a:r>
              <a:rPr lang="en-US" sz="2000" dirty="0">
                <a:latin typeface="Tahoma" panose="020B0604030504040204" pitchFamily="34" charset="0"/>
                <a:ea typeface="Tahoma" panose="020B0604030504040204" pitchFamily="34" charset="0"/>
                <a:cs typeface="Tahoma" panose="020B0604030504040204" pitchFamily="34" charset="0"/>
              </a:rPr>
              <a:t>Model assumptions – Confounder Criteria – Confounding - Modification</a:t>
            </a:r>
          </a:p>
          <a:p>
            <a:pPr>
              <a:lnSpc>
                <a:spcPct val="150000"/>
              </a:lnSpc>
              <a:buFont typeface="Wingdings" panose="05000000000000000000" pitchFamily="2" charset="2"/>
              <a:buChar char="v"/>
            </a:pPr>
            <a:r>
              <a:rPr lang="en-US" sz="2000" dirty="0">
                <a:latin typeface="Tahoma" panose="020B0604030504040204" pitchFamily="34" charset="0"/>
                <a:ea typeface="Tahoma" panose="020B0604030504040204" pitchFamily="34" charset="0"/>
                <a:cs typeface="Tahoma" panose="020B0604030504040204" pitchFamily="34" charset="0"/>
              </a:rPr>
              <a:t>Study type &amp; measures of association </a:t>
            </a:r>
          </a:p>
          <a:p>
            <a:pPr>
              <a:lnSpc>
                <a:spcPct val="150000"/>
              </a:lnSpc>
              <a:buFont typeface="Wingdings" panose="05000000000000000000" pitchFamily="2" charset="2"/>
              <a:buChar char="v"/>
            </a:pPr>
            <a:r>
              <a:rPr lang="en-US" sz="2000" dirty="0">
                <a:latin typeface="Tahoma" panose="020B0604030504040204" pitchFamily="34" charset="0"/>
                <a:ea typeface="Tahoma" panose="020B0604030504040204" pitchFamily="34" charset="0"/>
                <a:cs typeface="Tahoma" panose="020B0604030504040204" pitchFamily="34" charset="0"/>
              </a:rPr>
              <a:t>Sensitivity analysis</a:t>
            </a:r>
          </a:p>
          <a:p>
            <a:pPr>
              <a:lnSpc>
                <a:spcPct val="150000"/>
              </a:lnSpc>
              <a:buFont typeface="Wingdings" panose="05000000000000000000" pitchFamily="2" charset="2"/>
              <a:buChar char="v"/>
            </a:pPr>
            <a:r>
              <a:rPr lang="en-US" sz="2000" dirty="0">
                <a:latin typeface="Tahoma" panose="020B0604030504040204" pitchFamily="34" charset="0"/>
                <a:ea typeface="Tahoma" panose="020B0604030504040204" pitchFamily="34" charset="0"/>
                <a:cs typeface="Tahoma" panose="020B0604030504040204" pitchFamily="34" charset="0"/>
              </a:rPr>
              <a:t>Model fitness</a:t>
            </a:r>
          </a:p>
          <a:p>
            <a:pPr>
              <a:lnSpc>
                <a:spcPct val="150000"/>
              </a:lnSpc>
              <a:buFont typeface="Wingdings" panose="05000000000000000000" pitchFamily="2" charset="2"/>
              <a:buChar char="v"/>
            </a:pPr>
            <a:endParaRPr lang="en-ZA" sz="2000" dirty="0">
              <a:latin typeface="Tahoma" panose="020B0604030504040204" pitchFamily="34" charset="0"/>
              <a:ea typeface="Tahoma" panose="020B0604030504040204" pitchFamily="34" charset="0"/>
              <a:cs typeface="Tahoma" panose="020B0604030504040204" pitchFamily="34" charset="0"/>
            </a:endParaRPr>
          </a:p>
        </p:txBody>
      </p:sp>
      <p:grpSp>
        <p:nvGrpSpPr>
          <p:cNvPr id="4" name="Group 3"/>
          <p:cNvGrpSpPr/>
          <p:nvPr/>
        </p:nvGrpSpPr>
        <p:grpSpPr>
          <a:xfrm>
            <a:off x="9074726" y="1773847"/>
            <a:ext cx="2563091" cy="1138773"/>
            <a:chOff x="6358469" y="4612223"/>
            <a:chExt cx="2563091" cy="1138773"/>
          </a:xfrm>
        </p:grpSpPr>
        <p:sp>
          <p:nvSpPr>
            <p:cNvPr id="5" name="TextBox 4"/>
            <p:cNvSpPr txBox="1"/>
            <p:nvPr/>
          </p:nvSpPr>
          <p:spPr>
            <a:xfrm>
              <a:off x="6358469" y="4612223"/>
              <a:ext cx="2563091" cy="1138773"/>
            </a:xfrm>
            <a:prstGeom prst="rect">
              <a:avLst/>
            </a:prstGeom>
            <a:solidFill>
              <a:sysClr val="window" lastClr="FFFFFF"/>
            </a:solidFill>
            <a:ln>
              <a:solidFill>
                <a:sysClr val="windowText" lastClr="000000"/>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a:rPr>
                <a:t>   </a:t>
              </a:r>
              <a:r>
                <a:rPr kumimoji="0" lang="en-US" sz="2000" b="1" i="0" u="none" strike="noStrike" kern="0" cap="none" spc="0" normalizeH="0" baseline="0" noProof="0" dirty="0">
                  <a:ln>
                    <a:noFill/>
                  </a:ln>
                  <a:solidFill>
                    <a:prstClr val="black"/>
                  </a:solidFill>
                  <a:effectLst/>
                  <a:uLnTx/>
                  <a:uFillTx/>
                  <a:latin typeface="Calibri"/>
                </a:rPr>
                <a:t>x</a:t>
              </a:r>
              <a:r>
                <a:rPr kumimoji="0" lang="en-US" sz="1600" b="0" i="0" u="none" strike="noStrike" kern="0" cap="none" spc="0" normalizeH="0" baseline="0" noProof="0" dirty="0">
                  <a:ln>
                    <a:noFill/>
                  </a:ln>
                  <a:solidFill>
                    <a:prstClr val="black"/>
                  </a:solidFill>
                  <a:effectLst/>
                  <a:uLnTx/>
                  <a:uFillTx/>
                  <a:latin typeface="Calibri"/>
                </a:rPr>
                <a:t>                    </a:t>
              </a:r>
              <a:r>
                <a:rPr kumimoji="0" lang="en-US" sz="1600" b="1" i="0" u="none" strike="noStrike" kern="0" cap="none" spc="0" normalizeH="0" baseline="0" noProof="0" dirty="0">
                  <a:ln>
                    <a:noFill/>
                  </a:ln>
                  <a:solidFill>
                    <a:prstClr val="black"/>
                  </a:solidFill>
                  <a:effectLst/>
                  <a:uLnTx/>
                  <a:uFillTx/>
                  <a:latin typeface="Calibri"/>
                </a:rPr>
                <a:t>Smoking</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alibri"/>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Calibri"/>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Calibri"/>
                </a:rPr>
                <a:t>Alcohol                          LC</a:t>
              </a:r>
            </a:p>
          </p:txBody>
        </p:sp>
        <p:cxnSp>
          <p:nvCxnSpPr>
            <p:cNvPr id="6" name="Straight Arrow Connector 5"/>
            <p:cNvCxnSpPr/>
            <p:nvPr/>
          </p:nvCxnSpPr>
          <p:spPr>
            <a:xfrm flipV="1">
              <a:off x="6838632" y="4777730"/>
              <a:ext cx="734291" cy="13854"/>
            </a:xfrm>
            <a:prstGeom prst="straightConnector1">
              <a:avLst/>
            </a:prstGeom>
            <a:noFill/>
            <a:ln w="53975"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7" name="Straight Arrow Connector 6"/>
            <p:cNvCxnSpPr/>
            <p:nvPr/>
          </p:nvCxnSpPr>
          <p:spPr>
            <a:xfrm>
              <a:off x="8108504" y="4919409"/>
              <a:ext cx="272730" cy="524400"/>
            </a:xfrm>
            <a:prstGeom prst="straightConnector1">
              <a:avLst/>
            </a:prstGeom>
            <a:noFill/>
            <a:ln w="53975" cap="flat" cmpd="sng" algn="ctr">
              <a:solidFill>
                <a:srgbClr val="4F81BD"/>
              </a:solidFill>
              <a:prstDash val="solid"/>
              <a:tailEnd type="triangle"/>
            </a:ln>
            <a:effectLst>
              <a:outerShdw blurRad="40000" dist="20000" dir="5400000" rotWithShape="0">
                <a:srgbClr val="000000">
                  <a:alpha val="38000"/>
                </a:srgbClr>
              </a:outerShdw>
            </a:effectLst>
          </p:spPr>
        </p:cxnSp>
      </p:grpSp>
      <p:cxnSp>
        <p:nvCxnSpPr>
          <p:cNvPr id="9" name="Straight Arrow Connector 8"/>
          <p:cNvCxnSpPr/>
          <p:nvPr/>
        </p:nvCxnSpPr>
        <p:spPr>
          <a:xfrm flipH="1">
            <a:off x="9393381" y="2081159"/>
            <a:ext cx="1881" cy="524274"/>
          </a:xfrm>
          <a:prstGeom prst="straightConnector1">
            <a:avLst/>
          </a:prstGeom>
          <a:noFill/>
          <a:ln w="53975"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18" name="Straight Arrow Connector 17"/>
          <p:cNvCxnSpPr/>
          <p:nvPr/>
        </p:nvCxnSpPr>
        <p:spPr>
          <a:xfrm flipV="1">
            <a:off x="9922034" y="2708282"/>
            <a:ext cx="902727" cy="1385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0" name="Slide Number Placeholder 3"/>
          <p:cNvSpPr txBox="1">
            <a:spLocks/>
          </p:cNvSpPr>
          <p:nvPr/>
        </p:nvSpPr>
        <p:spPr>
          <a:xfrm>
            <a:off x="11155680" y="6513227"/>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12</a:t>
            </a:r>
          </a:p>
        </p:txBody>
      </p:sp>
    </p:spTree>
    <p:extLst>
      <p:ext uri="{BB962C8B-B14F-4D97-AF65-F5344CB8AC3E}">
        <p14:creationId xmlns:p14="http://schemas.microsoft.com/office/powerpoint/2010/main" val="92981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3600" y="221673"/>
            <a:ext cx="6040581" cy="646331"/>
          </a:xfrm>
          <a:prstGeom prst="rect">
            <a:avLst/>
          </a:prstGeom>
          <a:noFill/>
        </p:spPr>
        <p:txBody>
          <a:bodyPr wrap="square" rtlCol="0">
            <a:spAutoFit/>
          </a:bodyPr>
          <a:lstStyle/>
          <a:p>
            <a:r>
              <a:rPr lang="en-ZA" sz="3600" b="1" dirty="0">
                <a:latin typeface="Tahoma" panose="020B0604030504040204" pitchFamily="34" charset="0"/>
                <a:ea typeface="Tahoma" panose="020B0604030504040204" pitchFamily="34" charset="0"/>
                <a:cs typeface="Tahoma" panose="020B0604030504040204" pitchFamily="34" charset="0"/>
              </a:rPr>
              <a:t>Data Analysis Methods</a:t>
            </a:r>
            <a:endParaRPr lang="en-ZA" sz="3600" dirty="0"/>
          </a:p>
        </p:txBody>
      </p:sp>
      <p:sp>
        <p:nvSpPr>
          <p:cNvPr id="5" name="TextBox 4"/>
          <p:cNvSpPr txBox="1"/>
          <p:nvPr/>
        </p:nvSpPr>
        <p:spPr>
          <a:xfrm>
            <a:off x="124691" y="1094508"/>
            <a:ext cx="11887200" cy="3000821"/>
          </a:xfrm>
          <a:prstGeom prst="rect">
            <a:avLst/>
          </a:prstGeom>
          <a:noFill/>
        </p:spPr>
        <p:txBody>
          <a:bodyPr wrap="square" rtlCol="0">
            <a:spAutoFit/>
          </a:bodyPr>
          <a:lstStyle/>
          <a:p>
            <a:pPr marL="457200" indent="-457200" algn="just">
              <a:buFont typeface="Wingdings" panose="05000000000000000000" pitchFamily="2" charset="2"/>
              <a:buChar char="v"/>
            </a:pPr>
            <a:r>
              <a:rPr lang="en-US" sz="2700" dirty="0">
                <a:latin typeface="Tahoma" panose="020B0604030504040204" pitchFamily="34" charset="0"/>
                <a:ea typeface="Tahoma" panose="020B0604030504040204" pitchFamily="34" charset="0"/>
                <a:cs typeface="Tahoma" panose="020B0604030504040204" pitchFamily="34" charset="0"/>
              </a:rPr>
              <a:t>Draws on methods from </a:t>
            </a:r>
            <a:r>
              <a:rPr lang="en-US" sz="2700" b="1" dirty="0">
                <a:latin typeface="Tahoma" panose="020B0604030504040204" pitchFamily="34" charset="0"/>
                <a:ea typeface="Tahoma" panose="020B0604030504040204" pitchFamily="34" charset="0"/>
                <a:cs typeface="Tahoma" panose="020B0604030504040204" pitchFamily="34" charset="0"/>
              </a:rPr>
              <a:t>various scientific fields </a:t>
            </a:r>
            <a:r>
              <a:rPr lang="en-US" sz="2700" dirty="0">
                <a:latin typeface="Tahoma" panose="020B0604030504040204" pitchFamily="34" charset="0"/>
                <a:ea typeface="Tahoma" panose="020B0604030504040204" pitchFamily="34" charset="0"/>
                <a:cs typeface="Tahoma" panose="020B0604030504040204" pitchFamily="34" charset="0"/>
              </a:rPr>
              <a:t>such as biostatistics, informatics, biology, economics, social and behavioral sciences.</a:t>
            </a:r>
          </a:p>
          <a:p>
            <a:pPr marL="457200" indent="-457200" algn="just">
              <a:buFont typeface="Wingdings" panose="05000000000000000000" pitchFamily="2" charset="2"/>
              <a:buChar char="v"/>
            </a:pPr>
            <a:endParaRPr lang="en-US" sz="2700" dirty="0">
              <a:latin typeface="Tahoma" panose="020B0604030504040204" pitchFamily="34" charset="0"/>
              <a:ea typeface="Tahoma" panose="020B0604030504040204" pitchFamily="34" charset="0"/>
              <a:cs typeface="Tahoma" panose="020B0604030504040204" pitchFamily="34" charset="0"/>
            </a:endParaRPr>
          </a:p>
          <a:p>
            <a:pPr marL="457200" indent="-457200" algn="just">
              <a:buFont typeface="Wingdings" panose="05000000000000000000" pitchFamily="2" charset="2"/>
              <a:buChar char="v"/>
            </a:pPr>
            <a:endParaRPr lang="en-US" sz="2700" dirty="0">
              <a:latin typeface="Tahoma" panose="020B0604030504040204" pitchFamily="34" charset="0"/>
              <a:ea typeface="Tahoma" panose="020B0604030504040204" pitchFamily="34" charset="0"/>
              <a:cs typeface="Tahoma" panose="020B0604030504040204" pitchFamily="34" charset="0"/>
            </a:endParaRPr>
          </a:p>
          <a:p>
            <a:pPr marL="457200" indent="-457200" algn="just">
              <a:buFont typeface="Wingdings" panose="05000000000000000000" pitchFamily="2" charset="2"/>
              <a:buChar char="v"/>
            </a:pPr>
            <a:r>
              <a:rPr lang="en-US" sz="2700" dirty="0"/>
              <a:t>Considers the role of </a:t>
            </a:r>
            <a:r>
              <a:rPr lang="en-US" sz="2700" b="1" dirty="0"/>
              <a:t>genetics/biology, individual behavior, community, socio-economic, cultural (Anthropology), environmental and historical factors </a:t>
            </a:r>
            <a:r>
              <a:rPr lang="en-US" sz="2700" dirty="0"/>
              <a:t>on health.</a:t>
            </a:r>
          </a:p>
        </p:txBody>
      </p:sp>
      <p:grpSp>
        <p:nvGrpSpPr>
          <p:cNvPr id="6" name="Group 5"/>
          <p:cNvGrpSpPr/>
          <p:nvPr/>
        </p:nvGrpSpPr>
        <p:grpSpPr>
          <a:xfrm>
            <a:off x="5604162" y="3744409"/>
            <a:ext cx="5368638" cy="2428510"/>
            <a:chOff x="2450592" y="3273552"/>
            <a:chExt cx="3657600" cy="2428510"/>
          </a:xfrm>
        </p:grpSpPr>
        <p:graphicFrame>
          <p:nvGraphicFramePr>
            <p:cNvPr id="7" name="Diagram 6"/>
            <p:cNvGraphicFramePr/>
            <p:nvPr>
              <p:extLst>
                <p:ext uri="{D42A27DB-BD31-4B8C-83A1-F6EECF244321}">
                  <p14:modId xmlns:p14="http://schemas.microsoft.com/office/powerpoint/2010/main" val="427777887"/>
                </p:ext>
              </p:extLst>
            </p:nvPr>
          </p:nvGraphicFramePr>
          <p:xfrm>
            <a:off x="2450592" y="3273552"/>
            <a:ext cx="3657600" cy="24285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3748452" y="4296116"/>
              <a:ext cx="1019409" cy="323165"/>
            </a:xfrm>
            <a:prstGeom prst="rect">
              <a:avLst/>
            </a:prstGeom>
            <a:solidFill>
              <a:srgbClr val="FF0000"/>
            </a:solid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Epidemiology</a:t>
              </a:r>
            </a:p>
          </p:txBody>
        </p:sp>
      </p:grpSp>
      <p:sp>
        <p:nvSpPr>
          <p:cNvPr id="9" name="Slide Number Placeholder 3"/>
          <p:cNvSpPr txBox="1">
            <a:spLocks/>
          </p:cNvSpPr>
          <p:nvPr/>
        </p:nvSpPr>
        <p:spPr>
          <a:xfrm>
            <a:off x="11155680" y="6513227"/>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13</a:t>
            </a:r>
          </a:p>
        </p:txBody>
      </p:sp>
    </p:spTree>
    <p:extLst>
      <p:ext uri="{BB962C8B-B14F-4D97-AF65-F5344CB8AC3E}">
        <p14:creationId xmlns:p14="http://schemas.microsoft.com/office/powerpoint/2010/main" val="580291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5943" y="2272937"/>
            <a:ext cx="11678194" cy="1446550"/>
          </a:xfrm>
          <a:prstGeom prst="rect">
            <a:avLst/>
          </a:prstGeom>
          <a:noFill/>
        </p:spPr>
        <p:txBody>
          <a:bodyPr wrap="square" rtlCol="0">
            <a:spAutoFit/>
          </a:bodyPr>
          <a:lstStyle/>
          <a:p>
            <a:pPr algn="ctr"/>
            <a:r>
              <a:rPr lang="en-ZA" sz="4400" b="1" dirty="0">
                <a:latin typeface="Tahoma" panose="020B0604030504040204" pitchFamily="34" charset="0"/>
                <a:ea typeface="Tahoma" panose="020B0604030504040204" pitchFamily="34" charset="0"/>
                <a:cs typeface="Tahoma" panose="020B0604030504040204" pitchFamily="34" charset="0"/>
              </a:rPr>
              <a:t>DECISION: SELECTION OF RESEARCH DESIGN</a:t>
            </a:r>
          </a:p>
        </p:txBody>
      </p:sp>
      <p:sp>
        <p:nvSpPr>
          <p:cNvPr id="3" name="Slide Number Placeholder 3"/>
          <p:cNvSpPr txBox="1">
            <a:spLocks/>
          </p:cNvSpPr>
          <p:nvPr/>
        </p:nvSpPr>
        <p:spPr>
          <a:xfrm>
            <a:off x="11155680" y="6513227"/>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14</a:t>
            </a:r>
          </a:p>
        </p:txBody>
      </p:sp>
    </p:spTree>
    <p:extLst>
      <p:ext uri="{BB962C8B-B14F-4D97-AF65-F5344CB8AC3E}">
        <p14:creationId xmlns:p14="http://schemas.microsoft.com/office/powerpoint/2010/main" val="1472796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873" y="235527"/>
            <a:ext cx="8285018" cy="692728"/>
          </a:xfrm>
        </p:spPr>
        <p:txBody>
          <a:bodyPr>
            <a:normAutofit fontScale="90000"/>
          </a:bodyPr>
          <a:lstStyle/>
          <a:p>
            <a:r>
              <a:rPr lang="en-US" b="1" dirty="0">
                <a:latin typeface="Tahoma" panose="020B0604030504040204" pitchFamily="34" charset="0"/>
                <a:ea typeface="Tahoma" panose="020B0604030504040204" pitchFamily="34" charset="0"/>
                <a:cs typeface="Tahoma" panose="020B0604030504040204" pitchFamily="34" charset="0"/>
              </a:rPr>
              <a:t>Epidemiology In action</a:t>
            </a:r>
            <a:endParaRPr lang="en-ZA"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80109" y="1260764"/>
            <a:ext cx="11720946" cy="5112327"/>
          </a:xfrm>
        </p:spPr>
        <p:txBody>
          <a:bodyPr/>
          <a:lstStyle/>
          <a:p>
            <a:pPr algn="just">
              <a:buFont typeface="Wingdings" panose="05000000000000000000" pitchFamily="2" charset="2"/>
              <a:buChar char="v"/>
            </a:pPr>
            <a:r>
              <a:rPr lang="en-ZA" sz="2800" b="1" dirty="0">
                <a:solidFill>
                  <a:srgbClr val="FF0000"/>
                </a:solidFill>
                <a:latin typeface="Tahoma" panose="020B0604030504040204" pitchFamily="34" charset="0"/>
                <a:ea typeface="Tahoma" panose="020B0604030504040204" pitchFamily="34" charset="0"/>
                <a:cs typeface="Tahoma" panose="020B0604030504040204" pitchFamily="34" charset="0"/>
              </a:rPr>
              <a:t>Def. Epidemiology: </a:t>
            </a:r>
            <a:r>
              <a:rPr lang="en-US" sz="2800" dirty="0">
                <a:latin typeface="Tahoma" panose="020B0604030504040204" pitchFamily="34" charset="0"/>
                <a:ea typeface="Tahoma" panose="020B0604030504040204" pitchFamily="34" charset="0"/>
                <a:cs typeface="Tahoma" panose="020B0604030504040204" pitchFamily="34" charset="0"/>
              </a:rPr>
              <a:t>The study of the </a:t>
            </a:r>
            <a:r>
              <a:rPr lang="en-US" sz="2800" b="1" dirty="0">
                <a:solidFill>
                  <a:srgbClr val="FF0000"/>
                </a:solidFill>
                <a:latin typeface="Tahoma" panose="020B0604030504040204" pitchFamily="34" charset="0"/>
                <a:ea typeface="Tahoma" panose="020B0604030504040204" pitchFamily="34" charset="0"/>
                <a:cs typeface="Tahoma" panose="020B0604030504040204" pitchFamily="34" charset="0"/>
              </a:rPr>
              <a:t>distribution</a:t>
            </a:r>
            <a:r>
              <a:rPr lang="en-US" sz="2800" dirty="0">
                <a:latin typeface="Tahoma" panose="020B0604030504040204" pitchFamily="34" charset="0"/>
                <a:ea typeface="Tahoma" panose="020B0604030504040204" pitchFamily="34" charset="0"/>
                <a:cs typeface="Tahoma" panose="020B0604030504040204" pitchFamily="34" charset="0"/>
              </a:rPr>
              <a:t> and </a:t>
            </a:r>
            <a:r>
              <a:rPr lang="en-US" sz="2800" b="1" dirty="0">
                <a:solidFill>
                  <a:srgbClr val="FF0000"/>
                </a:solidFill>
                <a:latin typeface="Tahoma" panose="020B0604030504040204" pitchFamily="34" charset="0"/>
                <a:ea typeface="Tahoma" panose="020B0604030504040204" pitchFamily="34" charset="0"/>
                <a:cs typeface="Tahoma" panose="020B0604030504040204" pitchFamily="34" charset="0"/>
              </a:rPr>
              <a:t>determinants</a:t>
            </a:r>
            <a:r>
              <a:rPr lang="en-US" sz="2800" dirty="0">
                <a:latin typeface="Tahoma" panose="020B0604030504040204" pitchFamily="34" charset="0"/>
                <a:ea typeface="Tahoma" panose="020B0604030504040204" pitchFamily="34" charset="0"/>
                <a:cs typeface="Tahoma" panose="020B0604030504040204" pitchFamily="34" charset="0"/>
              </a:rPr>
              <a:t> of health-related </a:t>
            </a:r>
            <a:r>
              <a:rPr lang="en-US" sz="2800" b="1" dirty="0">
                <a:solidFill>
                  <a:srgbClr val="FF0000"/>
                </a:solidFill>
                <a:latin typeface="Tahoma" panose="020B0604030504040204" pitchFamily="34" charset="0"/>
                <a:ea typeface="Tahoma" panose="020B0604030504040204" pitchFamily="34" charset="0"/>
                <a:cs typeface="Tahoma" panose="020B0604030504040204" pitchFamily="34" charset="0"/>
              </a:rPr>
              <a:t>states or events </a:t>
            </a:r>
            <a:r>
              <a:rPr lang="en-US" sz="2800" dirty="0">
                <a:latin typeface="Tahoma" panose="020B0604030504040204" pitchFamily="34" charset="0"/>
                <a:ea typeface="Tahoma" panose="020B0604030504040204" pitchFamily="34" charset="0"/>
                <a:cs typeface="Tahoma" panose="020B0604030504040204" pitchFamily="34" charset="0"/>
              </a:rPr>
              <a:t>in specified </a:t>
            </a:r>
            <a:r>
              <a:rPr lang="en-US" sz="2800" b="1" dirty="0">
                <a:solidFill>
                  <a:srgbClr val="FF0000"/>
                </a:solidFill>
                <a:latin typeface="Tahoma" panose="020B0604030504040204" pitchFamily="34" charset="0"/>
                <a:ea typeface="Tahoma" panose="020B0604030504040204" pitchFamily="34" charset="0"/>
                <a:cs typeface="Tahoma" panose="020B0604030504040204" pitchFamily="34" charset="0"/>
              </a:rPr>
              <a:t>populations</a:t>
            </a:r>
            <a:r>
              <a:rPr lang="en-US" sz="2800" dirty="0">
                <a:latin typeface="Tahoma" panose="020B0604030504040204" pitchFamily="34" charset="0"/>
                <a:ea typeface="Tahoma" panose="020B0604030504040204" pitchFamily="34" charset="0"/>
                <a:cs typeface="Tahoma" panose="020B0604030504040204" pitchFamily="34" charset="0"/>
              </a:rPr>
              <a:t>, and the </a:t>
            </a:r>
            <a:r>
              <a:rPr lang="en-US" sz="2800" b="1" dirty="0">
                <a:solidFill>
                  <a:srgbClr val="FF0000"/>
                </a:solidFill>
                <a:latin typeface="Tahoma" panose="020B0604030504040204" pitchFamily="34" charset="0"/>
                <a:ea typeface="Tahoma" panose="020B0604030504040204" pitchFamily="34" charset="0"/>
                <a:cs typeface="Tahoma" panose="020B0604030504040204" pitchFamily="34" charset="0"/>
              </a:rPr>
              <a:t>application</a:t>
            </a:r>
            <a:r>
              <a:rPr lang="en-US" sz="2800" dirty="0">
                <a:latin typeface="Tahoma" panose="020B0604030504040204" pitchFamily="34" charset="0"/>
                <a:ea typeface="Tahoma" panose="020B0604030504040204" pitchFamily="34" charset="0"/>
                <a:cs typeface="Tahoma" panose="020B0604030504040204" pitchFamily="34" charset="0"/>
              </a:rPr>
              <a:t> of this </a:t>
            </a:r>
            <a:r>
              <a:rPr lang="en-US" sz="2800" b="1" dirty="0">
                <a:solidFill>
                  <a:srgbClr val="FF0000"/>
                </a:solidFill>
                <a:latin typeface="Tahoma" panose="020B0604030504040204" pitchFamily="34" charset="0"/>
                <a:ea typeface="Tahoma" panose="020B0604030504040204" pitchFamily="34" charset="0"/>
                <a:cs typeface="Tahoma" panose="020B0604030504040204" pitchFamily="34" charset="0"/>
              </a:rPr>
              <a:t>study to the control </a:t>
            </a:r>
            <a:r>
              <a:rPr lang="en-US" sz="2800" dirty="0">
                <a:latin typeface="Tahoma" panose="020B0604030504040204" pitchFamily="34" charset="0"/>
                <a:ea typeface="Tahoma" panose="020B0604030504040204" pitchFamily="34" charset="0"/>
                <a:cs typeface="Tahoma" panose="020B0604030504040204" pitchFamily="34" charset="0"/>
              </a:rPr>
              <a:t>of health problems.</a:t>
            </a:r>
            <a:endParaRPr lang="en-ZA" sz="2800" dirty="0">
              <a:latin typeface="Tahoma" panose="020B0604030504040204" pitchFamily="34" charset="0"/>
              <a:ea typeface="Tahoma" panose="020B0604030504040204" pitchFamily="34" charset="0"/>
              <a:cs typeface="Tahoma" panose="020B0604030504040204" pitchFamily="34" charset="0"/>
            </a:endParaRPr>
          </a:p>
          <a:p>
            <a:pPr marL="0" indent="0" algn="just">
              <a:buNone/>
            </a:pPr>
            <a:endParaRPr lang="en-ZA" sz="1200" dirty="0">
              <a:latin typeface="Tahoma" panose="020B0604030504040204" pitchFamily="34" charset="0"/>
              <a:ea typeface="Tahoma" panose="020B0604030504040204" pitchFamily="34" charset="0"/>
              <a:cs typeface="Tahoma" panose="020B0604030504040204" pitchFamily="34" charset="0"/>
            </a:endParaRPr>
          </a:p>
          <a:p>
            <a:pPr marL="0" indent="0" algn="just">
              <a:buNone/>
            </a:pPr>
            <a:endParaRPr lang="en-ZA" sz="1200" dirty="0">
              <a:latin typeface="Tahoma" panose="020B0604030504040204" pitchFamily="34" charset="0"/>
              <a:ea typeface="Tahoma" panose="020B0604030504040204" pitchFamily="34" charset="0"/>
              <a:cs typeface="Tahoma" panose="020B0604030504040204" pitchFamily="34" charset="0"/>
            </a:endParaRPr>
          </a:p>
          <a:p>
            <a:pPr algn="just">
              <a:buFont typeface="Wingdings" panose="05000000000000000000" pitchFamily="2" charset="2"/>
              <a:buChar char="v"/>
            </a:pPr>
            <a:r>
              <a:rPr lang="en-ZA" sz="2800" dirty="0">
                <a:latin typeface="Tahoma" panose="020B0604030504040204" pitchFamily="34" charset="0"/>
                <a:ea typeface="Tahoma" panose="020B0604030504040204" pitchFamily="34" charset="0"/>
                <a:cs typeface="Tahoma" panose="020B0604030504040204" pitchFamily="34" charset="0"/>
              </a:rPr>
              <a:t>Study designs are </a:t>
            </a:r>
            <a:r>
              <a:rPr lang="en-ZA" sz="2800" u="sng" dirty="0">
                <a:latin typeface="Tahoma" panose="020B0604030504040204" pitchFamily="34" charset="0"/>
                <a:ea typeface="Tahoma" panose="020B0604030504040204" pitchFamily="34" charset="0"/>
                <a:cs typeface="Tahoma" panose="020B0604030504040204" pitchFamily="34" charset="0"/>
              </a:rPr>
              <a:t>plans and procedures for research </a:t>
            </a:r>
            <a:r>
              <a:rPr lang="en-ZA" sz="2800" dirty="0">
                <a:latin typeface="Tahoma" panose="020B0604030504040204" pitchFamily="34" charset="0"/>
                <a:ea typeface="Tahoma" panose="020B0604030504040204" pitchFamily="34" charset="0"/>
                <a:cs typeface="Tahoma" panose="020B0604030504040204" pitchFamily="34" charset="0"/>
              </a:rPr>
              <a:t>that extend the decisions from broad assumptions </a:t>
            </a:r>
            <a:r>
              <a:rPr lang="en-ZA" sz="2800" u="sng" dirty="0">
                <a:latin typeface="Tahoma" panose="020B0604030504040204" pitchFamily="34" charset="0"/>
                <a:ea typeface="Tahoma" panose="020B0604030504040204" pitchFamily="34" charset="0"/>
                <a:cs typeface="Tahoma" panose="020B0604030504040204" pitchFamily="34" charset="0"/>
              </a:rPr>
              <a:t>to detailed methods of data collections and analysis</a:t>
            </a:r>
            <a:r>
              <a:rPr lang="en-ZA" sz="2800" dirty="0">
                <a:latin typeface="Tahoma" panose="020B0604030504040204" pitchFamily="34" charset="0"/>
                <a:ea typeface="Tahoma" panose="020B0604030504040204" pitchFamily="34" charset="0"/>
                <a:cs typeface="Tahoma" panose="020B0604030504040204" pitchFamily="34" charset="0"/>
              </a:rPr>
              <a:t>.</a:t>
            </a:r>
          </a:p>
          <a:p>
            <a:pPr marL="0" indent="0" algn="just">
              <a:buNone/>
            </a:pPr>
            <a:endParaRPr lang="en-ZA" sz="1200" dirty="0">
              <a:latin typeface="Tahoma" panose="020B0604030504040204" pitchFamily="34" charset="0"/>
              <a:ea typeface="Tahoma" panose="020B0604030504040204" pitchFamily="34" charset="0"/>
              <a:cs typeface="Tahoma" panose="020B0604030504040204" pitchFamily="34" charset="0"/>
            </a:endParaRPr>
          </a:p>
          <a:p>
            <a:pPr algn="just">
              <a:buFont typeface="Wingdings" panose="05000000000000000000" pitchFamily="2" charset="2"/>
              <a:buChar char="v"/>
            </a:pPr>
            <a:r>
              <a:rPr lang="en-ZA" sz="2800" dirty="0">
                <a:latin typeface="Tahoma" panose="020B0604030504040204" pitchFamily="34" charset="0"/>
                <a:ea typeface="Tahoma" panose="020B0604030504040204" pitchFamily="34" charset="0"/>
                <a:cs typeface="Tahoma" panose="020B0604030504040204" pitchFamily="34" charset="0"/>
              </a:rPr>
              <a:t>Investigators must select the most appropriate design in order to achieve the aims and objectives of the study.</a:t>
            </a:r>
          </a:p>
        </p:txBody>
      </p:sp>
      <p:sp>
        <p:nvSpPr>
          <p:cNvPr id="4" name="Slide Number Placeholder 3"/>
          <p:cNvSpPr txBox="1">
            <a:spLocks/>
          </p:cNvSpPr>
          <p:nvPr/>
        </p:nvSpPr>
        <p:spPr>
          <a:xfrm>
            <a:off x="11155680" y="6513227"/>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15</a:t>
            </a:r>
          </a:p>
        </p:txBody>
      </p:sp>
    </p:spTree>
    <p:extLst>
      <p:ext uri="{BB962C8B-B14F-4D97-AF65-F5344CB8AC3E}">
        <p14:creationId xmlns:p14="http://schemas.microsoft.com/office/powerpoint/2010/main" val="436648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335" y="1202377"/>
            <a:ext cx="11878494" cy="4838205"/>
          </a:xfrm>
        </p:spPr>
        <p:txBody>
          <a:bodyPr/>
          <a:lstStyle/>
          <a:p>
            <a:pPr>
              <a:buFont typeface="Wingdings" panose="05000000000000000000" pitchFamily="2" charset="2"/>
              <a:buChar char="v"/>
            </a:pPr>
            <a:r>
              <a:rPr lang="en-ZA" sz="2800" dirty="0">
                <a:latin typeface="Tahoma" panose="020B0604030504040204" pitchFamily="34" charset="0"/>
                <a:ea typeface="Tahoma" panose="020B0604030504040204" pitchFamily="34" charset="0"/>
                <a:cs typeface="Tahoma" panose="020B0604030504040204" pitchFamily="34" charset="0"/>
              </a:rPr>
              <a:t>The selection of study design largely depends on the: </a:t>
            </a:r>
          </a:p>
          <a:p>
            <a:pPr lvl="1">
              <a:buFont typeface="Wingdings" panose="05000000000000000000" pitchFamily="2" charset="2"/>
              <a:buChar char="v"/>
            </a:pPr>
            <a:r>
              <a:rPr lang="en-ZA" sz="2400" dirty="0">
                <a:solidFill>
                  <a:srgbClr val="C00000"/>
                </a:solidFill>
                <a:latin typeface="Tahoma" panose="020B0604030504040204" pitchFamily="34" charset="0"/>
                <a:ea typeface="Tahoma" panose="020B0604030504040204" pitchFamily="34" charset="0"/>
                <a:cs typeface="Tahoma" panose="020B0604030504040204" pitchFamily="34" charset="0"/>
              </a:rPr>
              <a:t>Nature of the research problem</a:t>
            </a:r>
          </a:p>
          <a:p>
            <a:pPr lvl="1">
              <a:buFont typeface="Wingdings" panose="05000000000000000000" pitchFamily="2" charset="2"/>
              <a:buChar char="v"/>
            </a:pPr>
            <a:r>
              <a:rPr lang="en-US" sz="2400" dirty="0">
                <a:solidFill>
                  <a:srgbClr val="C00000"/>
                </a:solidFill>
                <a:latin typeface="Tahoma" panose="020B0604030504040204" pitchFamily="34" charset="0"/>
                <a:ea typeface="Tahoma" panose="020B0604030504040204" pitchFamily="34" charset="0"/>
                <a:cs typeface="Tahoma" panose="020B0604030504040204" pitchFamily="34" charset="0"/>
              </a:rPr>
              <a:t>What is the purpose of your investigation</a:t>
            </a:r>
            <a:r>
              <a:rPr lang="en-US" sz="2400" dirty="0">
                <a:latin typeface="Tahoma" panose="020B0604030504040204" pitchFamily="34" charset="0"/>
                <a:ea typeface="Tahoma" panose="020B0604030504040204" pitchFamily="34" charset="0"/>
                <a:cs typeface="Tahoma" panose="020B0604030504040204" pitchFamily="34" charset="0"/>
              </a:rPr>
              <a:t>?</a:t>
            </a:r>
          </a:p>
          <a:p>
            <a:pPr lvl="2">
              <a:buFont typeface="Wingdings" panose="05000000000000000000" pitchFamily="2" charset="2"/>
              <a:buChar char="v"/>
            </a:pPr>
            <a:r>
              <a:rPr lang="en-US" sz="2000" dirty="0">
                <a:latin typeface="Tahoma" panose="020B0604030504040204" pitchFamily="34" charset="0"/>
                <a:ea typeface="Tahoma" panose="020B0604030504040204" pitchFamily="34" charset="0"/>
                <a:cs typeface="Tahoma" panose="020B0604030504040204" pitchFamily="34" charset="0"/>
              </a:rPr>
              <a:t>Health challenges you observe; review of the literature</a:t>
            </a:r>
            <a:endParaRPr lang="en-ZA" sz="2000" dirty="0">
              <a:latin typeface="Tahoma" panose="020B0604030504040204" pitchFamily="34" charset="0"/>
              <a:ea typeface="Tahoma" panose="020B0604030504040204" pitchFamily="34" charset="0"/>
              <a:cs typeface="Tahoma" panose="020B0604030504040204" pitchFamily="34" charset="0"/>
            </a:endParaRPr>
          </a:p>
          <a:p>
            <a:pPr lvl="1">
              <a:buFont typeface="Wingdings" panose="05000000000000000000" pitchFamily="2" charset="2"/>
              <a:buChar char="v"/>
            </a:pPr>
            <a:r>
              <a:rPr lang="en-ZA" sz="2400" dirty="0">
                <a:solidFill>
                  <a:srgbClr val="C00000"/>
                </a:solidFill>
                <a:latin typeface="Tahoma" panose="020B0604030504040204" pitchFamily="34" charset="0"/>
                <a:ea typeface="Tahoma" panose="020B0604030504040204" pitchFamily="34" charset="0"/>
                <a:cs typeface="Tahoma" panose="020B0604030504040204" pitchFamily="34" charset="0"/>
              </a:rPr>
              <a:t>Availability of Resources </a:t>
            </a:r>
            <a:r>
              <a:rPr lang="en-ZA" sz="2400" dirty="0">
                <a:latin typeface="Tahoma" panose="020B0604030504040204" pitchFamily="34" charset="0"/>
                <a:ea typeface="Tahoma" panose="020B0604030504040204" pitchFamily="34" charset="0"/>
                <a:cs typeface="Tahoma" panose="020B0604030504040204" pitchFamily="34" charset="0"/>
              </a:rPr>
              <a:t>(Time, Cost, Materials, expertise of the investigator (</a:t>
            </a:r>
            <a:r>
              <a:rPr lang="en-ZA" sz="2400" b="1" dirty="0">
                <a:solidFill>
                  <a:srgbClr val="FF0000"/>
                </a:solidFill>
                <a:latin typeface="Tahoma" panose="020B0604030504040204" pitchFamily="34" charset="0"/>
                <a:ea typeface="Tahoma" panose="020B0604030504040204" pitchFamily="34" charset="0"/>
                <a:cs typeface="Tahoma" panose="020B0604030504040204" pitchFamily="34" charset="0"/>
              </a:rPr>
              <a:t>4Ms</a:t>
            </a:r>
            <a:r>
              <a:rPr lang="en-ZA" sz="2400" dirty="0">
                <a:latin typeface="Tahoma" panose="020B0604030504040204" pitchFamily="34" charset="0"/>
                <a:ea typeface="Tahoma" panose="020B0604030504040204" pitchFamily="34" charset="0"/>
                <a:cs typeface="Tahoma" panose="020B0604030504040204" pitchFamily="34" charset="0"/>
              </a:rPr>
              <a:t>))</a:t>
            </a:r>
          </a:p>
          <a:p>
            <a:pPr lvl="1">
              <a:buFont typeface="Wingdings" panose="05000000000000000000" pitchFamily="2" charset="2"/>
              <a:buChar char="v"/>
            </a:pPr>
            <a:r>
              <a:rPr lang="en-ZA" sz="2400" dirty="0">
                <a:solidFill>
                  <a:srgbClr val="C00000"/>
                </a:solidFill>
                <a:latin typeface="Tahoma" panose="020B0604030504040204" pitchFamily="34" charset="0"/>
                <a:ea typeface="Tahoma" panose="020B0604030504040204" pitchFamily="34" charset="0"/>
                <a:cs typeface="Tahoma" panose="020B0604030504040204" pitchFamily="34" charset="0"/>
              </a:rPr>
              <a:t>Subjects/participants accessibility</a:t>
            </a:r>
          </a:p>
          <a:p>
            <a:pPr lvl="1">
              <a:buFont typeface="Wingdings" panose="05000000000000000000" pitchFamily="2" charset="2"/>
              <a:buChar char="v"/>
            </a:pPr>
            <a:r>
              <a:rPr lang="en-ZA" sz="2400" dirty="0">
                <a:solidFill>
                  <a:srgbClr val="C00000"/>
                </a:solidFill>
                <a:latin typeface="Tahoma" panose="020B0604030504040204" pitchFamily="34" charset="0"/>
                <a:ea typeface="Tahoma" panose="020B0604030504040204" pitchFamily="34" charset="0"/>
                <a:cs typeface="Tahoma" panose="020B0604030504040204" pitchFamily="34" charset="0"/>
              </a:rPr>
              <a:t>Research ethics</a:t>
            </a:r>
          </a:p>
          <a:p>
            <a:pPr algn="just">
              <a:buFont typeface="Wingdings" panose="05000000000000000000" pitchFamily="2" charset="2"/>
              <a:buChar char="v"/>
            </a:pPr>
            <a:r>
              <a:rPr lang="en-US" sz="2800" dirty="0">
                <a:latin typeface="Tahoma" panose="020B0604030504040204" pitchFamily="34" charset="0"/>
                <a:ea typeface="Tahoma" panose="020B0604030504040204" pitchFamily="34" charset="0"/>
                <a:cs typeface="Tahoma" panose="020B0604030504040204" pitchFamily="34" charset="0"/>
              </a:rPr>
              <a:t>Do you have a validated instrument to collect the data?</a:t>
            </a:r>
          </a:p>
          <a:p>
            <a:pPr algn="just">
              <a:buFont typeface="Wingdings" panose="05000000000000000000" pitchFamily="2" charset="2"/>
              <a:buChar char="v"/>
            </a:pPr>
            <a:endParaRPr lang="en-US" sz="1200" dirty="0">
              <a:latin typeface="Tahoma" panose="020B0604030504040204" pitchFamily="34" charset="0"/>
              <a:ea typeface="Tahoma" panose="020B0604030504040204" pitchFamily="34" charset="0"/>
              <a:cs typeface="Tahoma" panose="020B0604030504040204" pitchFamily="34" charset="0"/>
            </a:endParaRPr>
          </a:p>
          <a:p>
            <a:pPr lvl="1" algn="just">
              <a:buFont typeface="Wingdings" panose="05000000000000000000" pitchFamily="2" charset="2"/>
              <a:buChar char="v"/>
            </a:pPr>
            <a:r>
              <a:rPr lang="en-US" sz="2400" dirty="0">
                <a:latin typeface="Tahoma" panose="020B0604030504040204" pitchFamily="34" charset="0"/>
                <a:ea typeface="Tahoma" panose="020B0604030504040204" pitchFamily="34" charset="0"/>
                <a:cs typeface="Tahoma" panose="020B0604030504040204" pitchFamily="34" charset="0"/>
              </a:rPr>
              <a:t>Have the validated instrument been piloted and training provided?</a:t>
            </a:r>
            <a:endParaRPr lang="en-ZA" sz="22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ZA" sz="2800" dirty="0">
              <a:latin typeface="Tahoma" panose="020B0604030504040204" pitchFamily="34" charset="0"/>
              <a:ea typeface="Tahoma" panose="020B0604030504040204" pitchFamily="34" charset="0"/>
              <a:cs typeface="Tahoma" panose="020B0604030504040204" pitchFamily="34" charset="0"/>
            </a:endParaRPr>
          </a:p>
          <a:p>
            <a:pPr marL="457200" lvl="1" indent="0" algn="just">
              <a:buNone/>
            </a:pPr>
            <a:endParaRPr lang="en-ZA" sz="22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txBox="1">
            <a:spLocks/>
          </p:cNvSpPr>
          <p:nvPr/>
        </p:nvSpPr>
        <p:spPr>
          <a:xfrm>
            <a:off x="11155680" y="6513227"/>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16</a:t>
            </a:r>
          </a:p>
        </p:txBody>
      </p:sp>
      <p:sp>
        <p:nvSpPr>
          <p:cNvPr id="2" name="Rectangle 1"/>
          <p:cNvSpPr/>
          <p:nvPr/>
        </p:nvSpPr>
        <p:spPr>
          <a:xfrm>
            <a:off x="858983" y="295729"/>
            <a:ext cx="9074726" cy="646331"/>
          </a:xfrm>
          <a:prstGeom prst="rect">
            <a:avLst/>
          </a:prstGeom>
        </p:spPr>
        <p:txBody>
          <a:bodyPr wrap="square">
            <a:spAutoFit/>
          </a:bodyPr>
          <a:lstStyle/>
          <a:p>
            <a:pPr algn="just"/>
            <a:r>
              <a:rPr lang="en-US" sz="3600" b="1" dirty="0">
                <a:latin typeface="Tahoma" panose="020B0604030504040204" pitchFamily="34" charset="0"/>
                <a:ea typeface="Tahoma" panose="020B0604030504040204" pitchFamily="34" charset="0"/>
                <a:cs typeface="Tahoma" panose="020B0604030504040204" pitchFamily="34" charset="0"/>
              </a:rPr>
              <a:t>FIRST STEPS </a:t>
            </a:r>
          </a:p>
        </p:txBody>
      </p:sp>
    </p:spTree>
    <p:extLst>
      <p:ext uri="{BB962C8B-B14F-4D97-AF65-F5344CB8AC3E}">
        <p14:creationId xmlns:p14="http://schemas.microsoft.com/office/powerpoint/2010/main" val="2593558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2" y="117566"/>
            <a:ext cx="10202091" cy="809897"/>
          </a:xfrm>
        </p:spPr>
        <p:txBody>
          <a:bodyPr/>
          <a:lstStyle/>
          <a:p>
            <a:r>
              <a:rPr lang="en-ZA" sz="3600" b="1" dirty="0">
                <a:latin typeface="Tahoma" panose="020B0604030504040204" pitchFamily="34" charset="0"/>
                <a:ea typeface="Tahoma" panose="020B0604030504040204" pitchFamily="34" charset="0"/>
                <a:cs typeface="Tahoma" panose="020B0604030504040204" pitchFamily="34" charset="0"/>
              </a:rPr>
              <a:t>Factors affecting selection of study design</a:t>
            </a:r>
          </a:p>
        </p:txBody>
      </p:sp>
      <p:sp>
        <p:nvSpPr>
          <p:cNvPr id="3" name="Content Placeholder 2"/>
          <p:cNvSpPr>
            <a:spLocks noGrp="1"/>
          </p:cNvSpPr>
          <p:nvPr>
            <p:ph idx="1"/>
          </p:nvPr>
        </p:nvSpPr>
        <p:spPr>
          <a:xfrm>
            <a:off x="139335" y="1077686"/>
            <a:ext cx="11878494" cy="5270863"/>
          </a:xfrm>
        </p:spPr>
        <p:txBody>
          <a:bodyPr/>
          <a:lstStyle/>
          <a:p>
            <a:pPr>
              <a:buFont typeface="Wingdings" panose="05000000000000000000" pitchFamily="2" charset="2"/>
              <a:buChar char="v"/>
            </a:pPr>
            <a:r>
              <a:rPr lang="en-ZA" sz="2800" b="1" dirty="0">
                <a:latin typeface="Tahoma" panose="020B0604030504040204" pitchFamily="34" charset="0"/>
                <a:ea typeface="Tahoma" panose="020B0604030504040204" pitchFamily="34" charset="0"/>
                <a:cs typeface="Tahoma" panose="020B0604030504040204" pitchFamily="34" charset="0"/>
              </a:rPr>
              <a:t>Nature of Research Problem</a:t>
            </a:r>
          </a:p>
          <a:p>
            <a:pPr lvl="1">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Is the most important factor, which helps the investigator to decide about the selection of study design.</a:t>
            </a:r>
          </a:p>
          <a:p>
            <a:pPr lvl="1">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Based on the nature of the research problem, investigator deicide whether it should be investigated through </a:t>
            </a:r>
            <a:r>
              <a:rPr lang="en-ZA" sz="2400" b="1" u="sng" dirty="0">
                <a:latin typeface="Tahoma" panose="020B0604030504040204" pitchFamily="34" charset="0"/>
                <a:ea typeface="Tahoma" panose="020B0604030504040204" pitchFamily="34" charset="0"/>
                <a:cs typeface="Tahoma" panose="020B0604030504040204" pitchFamily="34" charset="0"/>
              </a:rPr>
              <a:t>experimental or non-experimental</a:t>
            </a:r>
            <a:r>
              <a:rPr lang="en-ZA" sz="2400" dirty="0">
                <a:latin typeface="Tahoma" panose="020B0604030504040204" pitchFamily="34" charset="0"/>
                <a:ea typeface="Tahoma" panose="020B0604030504040204" pitchFamily="34" charset="0"/>
                <a:cs typeface="Tahoma" panose="020B0604030504040204" pitchFamily="34" charset="0"/>
              </a:rPr>
              <a:t>.</a:t>
            </a:r>
          </a:p>
          <a:p>
            <a:pPr marL="457200" lvl="1" indent="0">
              <a:buNone/>
            </a:pPr>
            <a:endParaRPr lang="en-ZA" sz="2400"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v"/>
            </a:pPr>
            <a:r>
              <a:rPr lang="en-ZA" sz="2800" b="1" dirty="0">
                <a:latin typeface="Tahoma" panose="020B0604030504040204" pitchFamily="34" charset="0"/>
                <a:ea typeface="Tahoma" panose="020B0604030504040204" pitchFamily="34" charset="0"/>
                <a:cs typeface="Tahoma" panose="020B0604030504040204" pitchFamily="34" charset="0"/>
              </a:rPr>
              <a:t>Purpose of the study</a:t>
            </a:r>
          </a:p>
          <a:p>
            <a:pPr lvl="1">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Study may be conducted for the purpose of </a:t>
            </a:r>
            <a:r>
              <a:rPr lang="en-ZA" sz="2400" u="sng" dirty="0">
                <a:latin typeface="Tahoma" panose="020B0604030504040204" pitchFamily="34" charset="0"/>
                <a:ea typeface="Tahoma" panose="020B0604030504040204" pitchFamily="34" charset="0"/>
                <a:cs typeface="Tahoma" panose="020B0604030504040204" pitchFamily="34" charset="0"/>
              </a:rPr>
              <a:t>prediction</a:t>
            </a:r>
            <a:r>
              <a:rPr lang="en-ZA" sz="2400" dirty="0">
                <a:latin typeface="Tahoma" panose="020B0604030504040204" pitchFamily="34" charset="0"/>
                <a:ea typeface="Tahoma" panose="020B0604030504040204" pitchFamily="34" charset="0"/>
                <a:cs typeface="Tahoma" panose="020B0604030504040204" pitchFamily="34" charset="0"/>
              </a:rPr>
              <a:t>, </a:t>
            </a:r>
            <a:r>
              <a:rPr lang="en-ZA" sz="2400" u="sng" dirty="0">
                <a:latin typeface="Tahoma" panose="020B0604030504040204" pitchFamily="34" charset="0"/>
                <a:ea typeface="Tahoma" panose="020B0604030504040204" pitchFamily="34" charset="0"/>
                <a:cs typeface="Tahoma" panose="020B0604030504040204" pitchFamily="34" charset="0"/>
              </a:rPr>
              <a:t>descriptive</a:t>
            </a:r>
            <a:r>
              <a:rPr lang="en-ZA" sz="2400" dirty="0">
                <a:latin typeface="Tahoma" panose="020B0604030504040204" pitchFamily="34" charset="0"/>
                <a:ea typeface="Tahoma" panose="020B0604030504040204" pitchFamily="34" charset="0"/>
                <a:cs typeface="Tahoma" panose="020B0604030504040204" pitchFamily="34" charset="0"/>
              </a:rPr>
              <a:t>, </a:t>
            </a:r>
            <a:r>
              <a:rPr lang="en-ZA" sz="2400" u="sng" dirty="0">
                <a:latin typeface="Tahoma" panose="020B0604030504040204" pitchFamily="34" charset="0"/>
                <a:ea typeface="Tahoma" panose="020B0604030504040204" pitchFamily="34" charset="0"/>
                <a:cs typeface="Tahoma" panose="020B0604030504040204" pitchFamily="34" charset="0"/>
              </a:rPr>
              <a:t>exploration</a:t>
            </a:r>
            <a:r>
              <a:rPr lang="en-ZA" sz="2400" dirty="0">
                <a:latin typeface="Tahoma" panose="020B0604030504040204" pitchFamily="34" charset="0"/>
                <a:ea typeface="Tahoma" panose="020B0604030504040204" pitchFamily="34" charset="0"/>
                <a:cs typeface="Tahoma" panose="020B0604030504040204" pitchFamily="34" charset="0"/>
              </a:rPr>
              <a:t>, </a:t>
            </a:r>
            <a:r>
              <a:rPr lang="en-ZA" sz="2400" u="sng" dirty="0">
                <a:latin typeface="Tahoma" panose="020B0604030504040204" pitchFamily="34" charset="0"/>
                <a:ea typeface="Tahoma" panose="020B0604030504040204" pitchFamily="34" charset="0"/>
                <a:cs typeface="Tahoma" panose="020B0604030504040204" pitchFamily="34" charset="0"/>
              </a:rPr>
              <a:t>or correlation of the research variables</a:t>
            </a:r>
            <a:r>
              <a:rPr lang="en-ZA" sz="2400" dirty="0">
                <a:latin typeface="Tahoma" panose="020B0604030504040204" pitchFamily="34" charset="0"/>
                <a:ea typeface="Tahoma" panose="020B0604030504040204" pitchFamily="34" charset="0"/>
                <a:cs typeface="Tahoma" panose="020B0604030504040204" pitchFamily="34" charset="0"/>
              </a:rPr>
              <a:t>.</a:t>
            </a:r>
          </a:p>
          <a:p>
            <a:pPr lvl="1">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Therefore, the purpose helps the investigator to choose the suitable study design.</a:t>
            </a:r>
          </a:p>
          <a:p>
            <a:pPr lvl="1">
              <a:buFont typeface="Wingdings" panose="05000000000000000000" pitchFamily="2" charset="2"/>
              <a:buChar char="v"/>
            </a:pPr>
            <a:endParaRPr lang="en-ZA" sz="2400"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v"/>
            </a:pPr>
            <a:endParaRPr lang="en-ZA" sz="2800" b="1" i="1" u="sng" dirty="0">
              <a:latin typeface="Tahoma" panose="020B0604030504040204" pitchFamily="34" charset="0"/>
              <a:ea typeface="Tahoma" panose="020B0604030504040204" pitchFamily="34" charset="0"/>
              <a:cs typeface="Tahoma" panose="020B0604030504040204" pitchFamily="34" charset="0"/>
            </a:endParaRPr>
          </a:p>
          <a:p>
            <a:pPr marL="457200" lvl="1" indent="0" algn="just">
              <a:buNone/>
            </a:pPr>
            <a:endParaRPr lang="en-ZA" sz="22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txBox="1">
            <a:spLocks/>
          </p:cNvSpPr>
          <p:nvPr/>
        </p:nvSpPr>
        <p:spPr>
          <a:xfrm>
            <a:off x="11155680" y="6513227"/>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17</a:t>
            </a:r>
          </a:p>
        </p:txBody>
      </p:sp>
    </p:spTree>
    <p:extLst>
      <p:ext uri="{BB962C8B-B14F-4D97-AF65-F5344CB8AC3E}">
        <p14:creationId xmlns:p14="http://schemas.microsoft.com/office/powerpoint/2010/main" val="2139919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2" y="117566"/>
            <a:ext cx="10202091" cy="809897"/>
          </a:xfrm>
        </p:spPr>
        <p:txBody>
          <a:bodyPr/>
          <a:lstStyle/>
          <a:p>
            <a:r>
              <a:rPr lang="en-ZA" sz="3600" b="1" dirty="0">
                <a:latin typeface="Tahoma" panose="020B0604030504040204" pitchFamily="34" charset="0"/>
                <a:ea typeface="Tahoma" panose="020B0604030504040204" pitchFamily="34" charset="0"/>
                <a:cs typeface="Tahoma" panose="020B0604030504040204" pitchFamily="34" charset="0"/>
              </a:rPr>
              <a:t>Count……</a:t>
            </a:r>
          </a:p>
        </p:txBody>
      </p:sp>
      <p:sp>
        <p:nvSpPr>
          <p:cNvPr id="3" name="Content Placeholder 2"/>
          <p:cNvSpPr>
            <a:spLocks noGrp="1"/>
          </p:cNvSpPr>
          <p:nvPr>
            <p:ph idx="1"/>
          </p:nvPr>
        </p:nvSpPr>
        <p:spPr>
          <a:xfrm>
            <a:off x="139335" y="1077686"/>
            <a:ext cx="11878494" cy="5270863"/>
          </a:xfrm>
        </p:spPr>
        <p:txBody>
          <a:bodyPr/>
          <a:lstStyle/>
          <a:p>
            <a:pPr>
              <a:buFont typeface="Wingdings" panose="05000000000000000000" pitchFamily="2" charset="2"/>
              <a:buChar char="v"/>
            </a:pPr>
            <a:r>
              <a:rPr lang="en-ZA" sz="2800" b="1" dirty="0">
                <a:latin typeface="Tahoma" panose="020B0604030504040204" pitchFamily="34" charset="0"/>
                <a:ea typeface="Tahoma" panose="020B0604030504040204" pitchFamily="34" charset="0"/>
                <a:cs typeface="Tahoma" panose="020B0604030504040204" pitchFamily="34" charset="0"/>
              </a:rPr>
              <a:t>Investigator’s expertise </a:t>
            </a:r>
          </a:p>
          <a:p>
            <a:pPr lvl="1">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Selection of study design is largely influenced by the investigator’s </a:t>
            </a:r>
            <a:r>
              <a:rPr lang="en-ZA" sz="2400" b="1" i="1" u="sng" dirty="0">
                <a:latin typeface="Tahoma" panose="020B0604030504040204" pitchFamily="34" charset="0"/>
                <a:ea typeface="Tahoma" panose="020B0604030504040204" pitchFamily="34" charset="0"/>
                <a:cs typeface="Tahoma" panose="020B0604030504040204" pitchFamily="34" charset="0"/>
              </a:rPr>
              <a:t>Knowledge &amp; experience</a:t>
            </a:r>
            <a:r>
              <a:rPr lang="en-ZA" sz="2400" dirty="0">
                <a:latin typeface="Tahoma" panose="020B0604030504040204" pitchFamily="34" charset="0"/>
                <a:ea typeface="Tahoma" panose="020B0604030504040204" pitchFamily="34" charset="0"/>
                <a:cs typeface="Tahoma" panose="020B0604030504040204" pitchFamily="34" charset="0"/>
              </a:rPr>
              <a:t>, because they avoid using those designs wherein they lack confidence, relevant expertise</a:t>
            </a:r>
            <a:endParaRPr lang="en-ZA" sz="2400" b="1"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v"/>
            </a:pPr>
            <a:r>
              <a:rPr lang="en-ZA" sz="2800" b="1" dirty="0">
                <a:latin typeface="Tahoma" panose="020B0604030504040204" pitchFamily="34" charset="0"/>
                <a:ea typeface="Tahoma" panose="020B0604030504040204" pitchFamily="34" charset="0"/>
                <a:cs typeface="Tahoma" panose="020B0604030504040204" pitchFamily="34" charset="0"/>
              </a:rPr>
              <a:t>Investigator’s interest and motivation</a:t>
            </a:r>
          </a:p>
          <a:p>
            <a:pPr lvl="1">
              <a:buFont typeface="Wingdings" panose="05000000000000000000" pitchFamily="2" charset="2"/>
              <a:buChar char="v"/>
            </a:pPr>
            <a:r>
              <a:rPr lang="en-ZA" sz="2400" b="1" i="1" u="sng" dirty="0">
                <a:latin typeface="Tahoma" panose="020B0604030504040204" pitchFamily="34" charset="0"/>
                <a:ea typeface="Tahoma" panose="020B0604030504040204" pitchFamily="34" charset="0"/>
                <a:cs typeface="Tahoma" panose="020B0604030504040204" pitchFamily="34" charset="0"/>
              </a:rPr>
              <a:t>Interest</a:t>
            </a:r>
            <a:r>
              <a:rPr lang="en-ZA" sz="2400" dirty="0">
                <a:latin typeface="Tahoma" panose="020B0604030504040204" pitchFamily="34" charset="0"/>
                <a:ea typeface="Tahoma" panose="020B0604030504040204" pitchFamily="34" charset="0"/>
                <a:cs typeface="Tahoma" panose="020B0604030504040204" pitchFamily="34" charset="0"/>
              </a:rPr>
              <a:t> and </a:t>
            </a:r>
            <a:r>
              <a:rPr lang="en-ZA" sz="2400" b="1" i="1" u="sng" dirty="0">
                <a:latin typeface="Tahoma" panose="020B0604030504040204" pitchFamily="34" charset="0"/>
                <a:ea typeface="Tahoma" panose="020B0604030504040204" pitchFamily="34" charset="0"/>
                <a:cs typeface="Tahoma" panose="020B0604030504040204" pitchFamily="34" charset="0"/>
              </a:rPr>
              <a:t>motivation</a:t>
            </a:r>
            <a:r>
              <a:rPr lang="en-ZA" sz="2400" dirty="0">
                <a:latin typeface="Tahoma" panose="020B0604030504040204" pitchFamily="34" charset="0"/>
                <a:ea typeface="Tahoma" panose="020B0604030504040204" pitchFamily="34" charset="0"/>
                <a:cs typeface="Tahoma" panose="020B0604030504040204" pitchFamily="34" charset="0"/>
              </a:rPr>
              <a:t> levels help investigator.</a:t>
            </a:r>
          </a:p>
          <a:p>
            <a:pPr lvl="1">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Therefore, the purpose helps the investigator to choose the suitable study design(s).</a:t>
            </a:r>
          </a:p>
          <a:p>
            <a:pPr lvl="1">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Most motivated investigators </a:t>
            </a:r>
            <a:r>
              <a:rPr lang="en-ZA" sz="2400" b="1" i="1" dirty="0">
                <a:latin typeface="Tahoma" panose="020B0604030504040204" pitchFamily="34" charset="0"/>
                <a:ea typeface="Tahoma" panose="020B0604030504040204" pitchFamily="34" charset="0"/>
                <a:cs typeface="Tahoma" panose="020B0604030504040204" pitchFamily="34" charset="0"/>
              </a:rPr>
              <a:t>always analyse most aspects </a:t>
            </a:r>
            <a:r>
              <a:rPr lang="en-ZA" sz="2400" dirty="0">
                <a:latin typeface="Tahoma" panose="020B0604030504040204" pitchFamily="34" charset="0"/>
                <a:ea typeface="Tahoma" panose="020B0604030504040204" pitchFamily="34" charset="0"/>
                <a:cs typeface="Tahoma" panose="020B0604030504040204" pitchFamily="34" charset="0"/>
              </a:rPr>
              <a:t>of study design before selected one or combination.</a:t>
            </a:r>
          </a:p>
          <a:p>
            <a:pPr lvl="1">
              <a:buFont typeface="Wingdings" panose="05000000000000000000" pitchFamily="2" charset="2"/>
              <a:buChar char="v"/>
            </a:pPr>
            <a:r>
              <a:rPr lang="en-ZA" sz="3600" b="1" dirty="0">
                <a:solidFill>
                  <a:srgbClr val="FF0000"/>
                </a:solidFill>
                <a:latin typeface="Tahoma" panose="020B0604030504040204" pitchFamily="34" charset="0"/>
                <a:ea typeface="Tahoma" panose="020B0604030504040204" pitchFamily="34" charset="0"/>
                <a:cs typeface="Tahoma" panose="020B0604030504040204" pitchFamily="34" charset="0"/>
              </a:rPr>
              <a:t>NB: </a:t>
            </a:r>
            <a:r>
              <a:rPr lang="en-ZA" sz="2400" b="1" i="1" u="sng" dirty="0">
                <a:latin typeface="Tahoma" panose="020B0604030504040204" pitchFamily="34" charset="0"/>
                <a:ea typeface="Tahoma" panose="020B0604030504040204" pitchFamily="34" charset="0"/>
                <a:cs typeface="Tahoma" panose="020B0604030504040204" pitchFamily="34" charset="0"/>
              </a:rPr>
              <a:t>Casual</a:t>
            </a:r>
            <a:r>
              <a:rPr lang="en-ZA" sz="2400" dirty="0">
                <a:latin typeface="Tahoma" panose="020B0604030504040204" pitchFamily="34" charset="0"/>
                <a:ea typeface="Tahoma" panose="020B0604030504040204" pitchFamily="34" charset="0"/>
                <a:cs typeface="Tahoma" panose="020B0604030504040204" pitchFamily="34" charset="0"/>
              </a:rPr>
              <a:t> investigators may choose study design (s) that may lead to </a:t>
            </a:r>
            <a:r>
              <a:rPr lang="en-ZA" sz="2400" b="1" i="1" u="sng" dirty="0">
                <a:latin typeface="Tahoma" panose="020B0604030504040204" pitchFamily="34" charset="0"/>
                <a:ea typeface="Tahoma" panose="020B0604030504040204" pitchFamily="34" charset="0"/>
                <a:cs typeface="Tahoma" panose="020B0604030504040204" pitchFamily="34" charset="0"/>
              </a:rPr>
              <a:t>Failure</a:t>
            </a:r>
          </a:p>
          <a:p>
            <a:pPr lvl="1">
              <a:buFont typeface="Wingdings" panose="05000000000000000000" pitchFamily="2" charset="2"/>
              <a:buChar char="v"/>
            </a:pPr>
            <a:endParaRPr lang="en-ZA" sz="2400"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v"/>
            </a:pPr>
            <a:endParaRPr lang="en-ZA" sz="2800" b="1" i="1" u="sng" dirty="0">
              <a:latin typeface="Tahoma" panose="020B0604030504040204" pitchFamily="34" charset="0"/>
              <a:ea typeface="Tahoma" panose="020B0604030504040204" pitchFamily="34" charset="0"/>
              <a:cs typeface="Tahoma" panose="020B0604030504040204" pitchFamily="34" charset="0"/>
            </a:endParaRPr>
          </a:p>
          <a:p>
            <a:pPr marL="457200" lvl="1" indent="0" algn="just">
              <a:buNone/>
            </a:pPr>
            <a:endParaRPr lang="en-ZA" sz="22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txBox="1">
            <a:spLocks/>
          </p:cNvSpPr>
          <p:nvPr/>
        </p:nvSpPr>
        <p:spPr>
          <a:xfrm>
            <a:off x="11155680" y="6513227"/>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18</a:t>
            </a:r>
          </a:p>
        </p:txBody>
      </p:sp>
    </p:spTree>
    <p:extLst>
      <p:ext uri="{BB962C8B-B14F-4D97-AF65-F5344CB8AC3E}">
        <p14:creationId xmlns:p14="http://schemas.microsoft.com/office/powerpoint/2010/main" val="459247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33F933-CC6C-4ED1-AA04-7D01D5E61EA3}"/>
              </a:ext>
            </a:extLst>
          </p:cNvPr>
          <p:cNvSpPr>
            <a:spLocks noGrp="1"/>
          </p:cNvSpPr>
          <p:nvPr>
            <p:ph type="sldNum" sz="quarter" idx="12"/>
          </p:nvPr>
        </p:nvSpPr>
        <p:spPr/>
        <p:txBody>
          <a:bodyPr/>
          <a:lstStyle/>
          <a:p>
            <a:fld id="{C9E6E2DD-CAE8-4EED-9D0D-F613BCE588F9}" type="slidenum">
              <a:rPr lang="en-US" smtClean="0"/>
              <a:t>2</a:t>
            </a:fld>
            <a:endParaRPr lang="en-US"/>
          </a:p>
        </p:txBody>
      </p:sp>
      <p:pic>
        <p:nvPicPr>
          <p:cNvPr id="4" name="Picture 3">
            <a:extLst>
              <a:ext uri="{FF2B5EF4-FFF2-40B4-BE49-F238E27FC236}">
                <a16:creationId xmlns:a16="http://schemas.microsoft.com/office/drawing/2014/main" id="{F651F9B7-30C0-4AD5-9F7C-0E512F7B3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2720" y="0"/>
            <a:ext cx="6604000" cy="6858000"/>
          </a:xfrm>
          <a:prstGeom prst="rect">
            <a:avLst/>
          </a:prstGeom>
        </p:spPr>
      </p:pic>
    </p:spTree>
    <p:extLst>
      <p:ext uri="{BB962C8B-B14F-4D97-AF65-F5344CB8AC3E}">
        <p14:creationId xmlns:p14="http://schemas.microsoft.com/office/powerpoint/2010/main" val="3912618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2" y="117566"/>
            <a:ext cx="10202091" cy="809897"/>
          </a:xfrm>
        </p:spPr>
        <p:txBody>
          <a:bodyPr/>
          <a:lstStyle/>
          <a:p>
            <a:r>
              <a:rPr lang="en-ZA" sz="3600" b="1" dirty="0">
                <a:latin typeface="Tahoma" panose="020B0604030504040204" pitchFamily="34" charset="0"/>
                <a:ea typeface="Tahoma" panose="020B0604030504040204" pitchFamily="34" charset="0"/>
                <a:cs typeface="Tahoma" panose="020B0604030504040204" pitchFamily="34" charset="0"/>
              </a:rPr>
              <a:t>Count……</a:t>
            </a:r>
          </a:p>
        </p:txBody>
      </p:sp>
      <p:sp>
        <p:nvSpPr>
          <p:cNvPr id="3" name="Content Placeholder 2"/>
          <p:cNvSpPr>
            <a:spLocks noGrp="1"/>
          </p:cNvSpPr>
          <p:nvPr>
            <p:ph idx="1"/>
          </p:nvPr>
        </p:nvSpPr>
        <p:spPr>
          <a:xfrm>
            <a:off x="139335" y="1077686"/>
            <a:ext cx="11878494" cy="5270863"/>
          </a:xfrm>
        </p:spPr>
        <p:txBody>
          <a:bodyPr/>
          <a:lstStyle/>
          <a:p>
            <a:pPr algn="just">
              <a:buFont typeface="Wingdings" panose="05000000000000000000" pitchFamily="2" charset="2"/>
              <a:buChar char="v"/>
            </a:pPr>
            <a:r>
              <a:rPr lang="en-ZA" sz="2800" b="1" dirty="0">
                <a:latin typeface="Tahoma" panose="020B0604030504040204" pitchFamily="34" charset="0"/>
                <a:ea typeface="Tahoma" panose="020B0604030504040204" pitchFamily="34" charset="0"/>
                <a:cs typeface="Tahoma" panose="020B0604030504040204" pitchFamily="34" charset="0"/>
              </a:rPr>
              <a:t>Research Ethics and Principles</a:t>
            </a:r>
          </a:p>
          <a:p>
            <a:pPr lvl="1" algn="just">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The incorporation and application of ethical considerations and principles in study design are vital.</a:t>
            </a:r>
          </a:p>
          <a:p>
            <a:pPr lvl="1" algn="just">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This includes </a:t>
            </a:r>
            <a:r>
              <a:rPr lang="en-ZA" sz="2400" b="1" dirty="0">
                <a:solidFill>
                  <a:srgbClr val="FF0000"/>
                </a:solidFill>
                <a:latin typeface="Tahoma" panose="020B0604030504040204" pitchFamily="34" charset="0"/>
                <a:ea typeface="Tahoma" panose="020B0604030504040204" pitchFamily="34" charset="0"/>
                <a:cs typeface="Tahoma" panose="020B0604030504040204" pitchFamily="34" charset="0"/>
              </a:rPr>
              <a:t>moral obligations </a:t>
            </a:r>
            <a:r>
              <a:rPr lang="en-ZA" sz="2400" dirty="0">
                <a:latin typeface="Tahoma" panose="020B0604030504040204" pitchFamily="34" charset="0"/>
                <a:ea typeface="Tahoma" panose="020B0604030504040204" pitchFamily="34" charset="0"/>
                <a:cs typeface="Tahoma" panose="020B0604030504040204" pitchFamily="34" charset="0"/>
              </a:rPr>
              <a:t>such as;</a:t>
            </a:r>
          </a:p>
          <a:p>
            <a:pPr lvl="2" algn="just">
              <a:buFont typeface="Wingdings" panose="05000000000000000000" pitchFamily="2" charset="2"/>
              <a:buChar char="v"/>
            </a:pPr>
            <a:r>
              <a:rPr lang="en-ZA" sz="2200" dirty="0">
                <a:latin typeface="Tahoma" panose="020B0604030504040204" pitchFamily="34" charset="0"/>
                <a:ea typeface="Tahoma" panose="020B0604030504040204" pitchFamily="34" charset="0"/>
                <a:cs typeface="Tahoma" panose="020B0604030504040204" pitchFamily="34" charset="0"/>
              </a:rPr>
              <a:t>Respect &amp; Rights for study subjects/participants.</a:t>
            </a:r>
          </a:p>
          <a:p>
            <a:pPr lvl="2" algn="just">
              <a:buFont typeface="Wingdings" panose="05000000000000000000" pitchFamily="2" charset="2"/>
              <a:buChar char="v"/>
            </a:pPr>
            <a:r>
              <a:rPr lang="en-ZA" sz="2200" dirty="0">
                <a:latin typeface="Tahoma" panose="020B0604030504040204" pitchFamily="34" charset="0"/>
                <a:ea typeface="Tahoma" panose="020B0604030504040204" pitchFamily="34" charset="0"/>
                <a:cs typeface="Tahoma" panose="020B0604030504040204" pitchFamily="34" charset="0"/>
              </a:rPr>
              <a:t>Informed consent.</a:t>
            </a:r>
          </a:p>
          <a:p>
            <a:pPr lvl="2" algn="just">
              <a:buFont typeface="Wingdings" panose="05000000000000000000" pitchFamily="2" charset="2"/>
              <a:buChar char="v"/>
            </a:pPr>
            <a:r>
              <a:rPr lang="en-US" dirty="0"/>
              <a:t>Potential risks or discomfort on participants: Biological risks, Psychological risks, Social Risks, Legal risks, Financial risks, Other risks </a:t>
            </a:r>
            <a:r>
              <a:rPr lang="en-US" b="1" dirty="0">
                <a:solidFill>
                  <a:srgbClr val="FF0000"/>
                </a:solidFill>
              </a:rPr>
              <a:t>(BREC-Form).</a:t>
            </a:r>
          </a:p>
          <a:p>
            <a:pPr lvl="2" algn="just">
              <a:buFont typeface="Wingdings" panose="05000000000000000000" pitchFamily="2" charset="2"/>
              <a:buChar char="v"/>
            </a:pPr>
            <a:endParaRPr lang="en-ZA" sz="500" b="1"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lvl="1" algn="just">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Selection is significantly influenced by the </a:t>
            </a:r>
            <a:r>
              <a:rPr lang="en-ZA" sz="2400" b="1" dirty="0">
                <a:solidFill>
                  <a:srgbClr val="FF0000"/>
                </a:solidFill>
                <a:latin typeface="Tahoma" panose="020B0604030504040204" pitchFamily="34" charset="0"/>
                <a:ea typeface="Tahoma" panose="020B0604030504040204" pitchFamily="34" charset="0"/>
                <a:cs typeface="Tahoma" panose="020B0604030504040204" pitchFamily="34" charset="0"/>
              </a:rPr>
              <a:t>ethics of the study design</a:t>
            </a:r>
            <a:r>
              <a:rPr lang="en-ZA" sz="2400" dirty="0">
                <a:latin typeface="Tahoma" panose="020B0604030504040204" pitchFamily="34" charset="0"/>
                <a:ea typeface="Tahoma" panose="020B0604030504040204" pitchFamily="34" charset="0"/>
                <a:cs typeface="Tahoma" panose="020B0604030504040204" pitchFamily="34" charset="0"/>
              </a:rPr>
              <a:t>.</a:t>
            </a:r>
          </a:p>
          <a:p>
            <a:pPr lvl="2" algn="just">
              <a:buFont typeface="Wingdings" panose="05000000000000000000" pitchFamily="2" charset="2"/>
              <a:buChar char="v"/>
            </a:pPr>
            <a:r>
              <a:rPr lang="en-ZA" sz="2200" dirty="0">
                <a:latin typeface="Tahoma" panose="020B0604030504040204" pitchFamily="34" charset="0"/>
                <a:ea typeface="Tahoma" panose="020B0604030504040204" pitchFamily="34" charset="0"/>
                <a:cs typeface="Tahoma" panose="020B0604030504040204" pitchFamily="34" charset="0"/>
              </a:rPr>
              <a:t>e.g. An investigator may want to conduct a study through a certain experimental approach, but problems of ethical approval may stop the investigator to carry on with the study and investigator may opt or settle for another available possible deign.</a:t>
            </a:r>
          </a:p>
          <a:p>
            <a:pPr marL="0" indent="0" algn="just">
              <a:buNone/>
            </a:pPr>
            <a:endParaRPr lang="en-ZA" sz="2800" b="1" dirty="0">
              <a:latin typeface="Tahoma" panose="020B0604030504040204" pitchFamily="34" charset="0"/>
              <a:ea typeface="Tahoma" panose="020B0604030504040204" pitchFamily="34" charset="0"/>
              <a:cs typeface="Tahoma" panose="020B0604030504040204" pitchFamily="34" charset="0"/>
            </a:endParaRPr>
          </a:p>
          <a:p>
            <a:pPr lvl="1" algn="just">
              <a:buFont typeface="Wingdings" panose="05000000000000000000" pitchFamily="2" charset="2"/>
              <a:buChar char="v"/>
            </a:pPr>
            <a:endParaRPr lang="en-ZA" sz="2400" dirty="0">
              <a:latin typeface="Tahoma" panose="020B0604030504040204" pitchFamily="34" charset="0"/>
              <a:ea typeface="Tahoma" panose="020B0604030504040204" pitchFamily="34" charset="0"/>
              <a:cs typeface="Tahoma" panose="020B0604030504040204" pitchFamily="34" charset="0"/>
            </a:endParaRPr>
          </a:p>
          <a:p>
            <a:pPr algn="just">
              <a:buFont typeface="Wingdings" panose="05000000000000000000" pitchFamily="2" charset="2"/>
              <a:buChar char="v"/>
            </a:pPr>
            <a:endParaRPr lang="en-ZA" sz="2800" b="1" i="1" u="sng" dirty="0">
              <a:latin typeface="Tahoma" panose="020B0604030504040204" pitchFamily="34" charset="0"/>
              <a:ea typeface="Tahoma" panose="020B0604030504040204" pitchFamily="34" charset="0"/>
              <a:cs typeface="Tahoma" panose="020B0604030504040204" pitchFamily="34" charset="0"/>
            </a:endParaRPr>
          </a:p>
          <a:p>
            <a:pPr marL="457200" lvl="1" indent="0" algn="just">
              <a:buNone/>
            </a:pPr>
            <a:endParaRPr lang="en-ZA" sz="22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txBox="1">
            <a:spLocks/>
          </p:cNvSpPr>
          <p:nvPr/>
        </p:nvSpPr>
        <p:spPr>
          <a:xfrm>
            <a:off x="11155680" y="6513227"/>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19</a:t>
            </a:r>
          </a:p>
        </p:txBody>
      </p:sp>
    </p:spTree>
    <p:extLst>
      <p:ext uri="{BB962C8B-B14F-4D97-AF65-F5344CB8AC3E}">
        <p14:creationId xmlns:p14="http://schemas.microsoft.com/office/powerpoint/2010/main" val="1447570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2" y="117566"/>
            <a:ext cx="10202091" cy="809897"/>
          </a:xfrm>
        </p:spPr>
        <p:txBody>
          <a:bodyPr/>
          <a:lstStyle/>
          <a:p>
            <a:r>
              <a:rPr lang="en-ZA" sz="3600" b="1" dirty="0">
                <a:latin typeface="Tahoma" panose="020B0604030504040204" pitchFamily="34" charset="0"/>
                <a:ea typeface="Tahoma" panose="020B0604030504040204" pitchFamily="34" charset="0"/>
                <a:cs typeface="Tahoma" panose="020B0604030504040204" pitchFamily="34" charset="0"/>
              </a:rPr>
              <a:t>Count……</a:t>
            </a:r>
          </a:p>
        </p:txBody>
      </p:sp>
      <p:sp>
        <p:nvSpPr>
          <p:cNvPr id="3" name="Content Placeholder 2"/>
          <p:cNvSpPr>
            <a:spLocks noGrp="1"/>
          </p:cNvSpPr>
          <p:nvPr>
            <p:ph idx="1"/>
          </p:nvPr>
        </p:nvSpPr>
        <p:spPr>
          <a:xfrm>
            <a:off x="129503" y="1166176"/>
            <a:ext cx="11878494" cy="5067475"/>
          </a:xfrm>
        </p:spPr>
        <p:txBody>
          <a:bodyPr/>
          <a:lstStyle/>
          <a:p>
            <a:pPr>
              <a:buFont typeface="Wingdings" panose="05000000000000000000" pitchFamily="2" charset="2"/>
              <a:buChar char="v"/>
            </a:pPr>
            <a:r>
              <a:rPr lang="en-ZA" sz="2800" b="1" dirty="0">
                <a:latin typeface="Tahoma" panose="020B0604030504040204" pitchFamily="34" charset="0"/>
                <a:ea typeface="Tahoma" panose="020B0604030504040204" pitchFamily="34" charset="0"/>
                <a:cs typeface="Tahoma" panose="020B0604030504040204" pitchFamily="34" charset="0"/>
              </a:rPr>
              <a:t>Study population/participants</a:t>
            </a:r>
          </a:p>
          <a:p>
            <a:pPr lvl="1">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Sample size (number) and availability of the participants does influence the selection of the research design. If only few subjects are involved, an in-depth qualitative investigator may opt for Qualitative design.</a:t>
            </a:r>
          </a:p>
          <a:p>
            <a:pPr lvl="1">
              <a:buFont typeface="Wingdings" panose="05000000000000000000" pitchFamily="2" charset="2"/>
              <a:buChar char="v"/>
            </a:pPr>
            <a:endParaRPr lang="en-ZA" sz="2400"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v"/>
            </a:pPr>
            <a:r>
              <a:rPr lang="en-ZA" sz="2800" dirty="0">
                <a:latin typeface="Tahoma" panose="020B0604030504040204" pitchFamily="34" charset="0"/>
                <a:ea typeface="Tahoma" panose="020B0604030504040204" pitchFamily="34" charset="0"/>
                <a:cs typeface="Tahoma" panose="020B0604030504040204" pitchFamily="34" charset="0"/>
              </a:rPr>
              <a:t> </a:t>
            </a:r>
            <a:r>
              <a:rPr lang="en-ZA" sz="2800" b="1" dirty="0">
                <a:latin typeface="Tahoma" panose="020B0604030504040204" pitchFamily="34" charset="0"/>
                <a:ea typeface="Tahoma" panose="020B0604030504040204" pitchFamily="34" charset="0"/>
                <a:cs typeface="Tahoma" panose="020B0604030504040204" pitchFamily="34" charset="0"/>
              </a:rPr>
              <a:t>Resources : </a:t>
            </a:r>
            <a:r>
              <a:rPr lang="en-ZA" sz="2800" b="1" dirty="0">
                <a:solidFill>
                  <a:srgbClr val="FF0000"/>
                </a:solidFill>
                <a:latin typeface="Tahoma" panose="020B0604030504040204" pitchFamily="34" charset="0"/>
                <a:ea typeface="Tahoma" panose="020B0604030504040204" pitchFamily="34" charset="0"/>
                <a:cs typeface="Tahoma" panose="020B0604030504040204" pitchFamily="34" charset="0"/>
              </a:rPr>
              <a:t>(4Ms)</a:t>
            </a:r>
          </a:p>
          <a:p>
            <a:pPr lvl="1">
              <a:buFont typeface="Wingdings" panose="05000000000000000000" pitchFamily="2" charset="2"/>
              <a:buChar char="v"/>
            </a:pPr>
            <a:r>
              <a:rPr lang="en-ZA" sz="2400" b="1" u="sng" dirty="0">
                <a:latin typeface="Tahoma" panose="020B0604030504040204" pitchFamily="34" charset="0"/>
                <a:ea typeface="Tahoma" panose="020B0604030504040204" pitchFamily="34" charset="0"/>
                <a:cs typeface="Tahoma" panose="020B0604030504040204" pitchFamily="34" charset="0"/>
              </a:rPr>
              <a:t>NO</a:t>
            </a:r>
            <a:r>
              <a:rPr lang="en-ZA" sz="2400" u="sng" dirty="0">
                <a:latin typeface="Tahoma" panose="020B0604030504040204" pitchFamily="34" charset="0"/>
                <a:ea typeface="Tahoma" panose="020B0604030504040204" pitchFamily="34" charset="0"/>
                <a:cs typeface="Tahoma" panose="020B0604030504040204" pitchFamily="34" charset="0"/>
              </a:rPr>
              <a:t> investigator can conduct research without resources </a:t>
            </a:r>
            <a:endParaRPr lang="en-ZA" sz="2400" b="1" u="sng"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lvl="1">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Money, equiments, facilities &amp; support from colleagues</a:t>
            </a:r>
          </a:p>
          <a:p>
            <a:pPr lvl="1">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However, some studies may require a lot of resources as compared to others. Therefore, the selection of a study design may be affected by the availability of resources.</a:t>
            </a:r>
            <a:endParaRPr lang="en-ZA" sz="22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txBox="1">
            <a:spLocks/>
          </p:cNvSpPr>
          <p:nvPr/>
        </p:nvSpPr>
        <p:spPr>
          <a:xfrm>
            <a:off x="11155680" y="6498772"/>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20</a:t>
            </a:r>
          </a:p>
        </p:txBody>
      </p:sp>
    </p:spTree>
    <p:extLst>
      <p:ext uri="{BB962C8B-B14F-4D97-AF65-F5344CB8AC3E}">
        <p14:creationId xmlns:p14="http://schemas.microsoft.com/office/powerpoint/2010/main" val="537469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2" y="117566"/>
            <a:ext cx="10202091" cy="809897"/>
          </a:xfrm>
        </p:spPr>
        <p:txBody>
          <a:bodyPr/>
          <a:lstStyle/>
          <a:p>
            <a:r>
              <a:rPr lang="en-ZA" sz="3600" b="1" dirty="0">
                <a:latin typeface="Tahoma" panose="020B0604030504040204" pitchFamily="34" charset="0"/>
                <a:ea typeface="Tahoma" panose="020B0604030504040204" pitchFamily="34" charset="0"/>
                <a:cs typeface="Tahoma" panose="020B0604030504040204" pitchFamily="34" charset="0"/>
              </a:rPr>
              <a:t>Count……</a:t>
            </a:r>
          </a:p>
        </p:txBody>
      </p:sp>
      <p:sp>
        <p:nvSpPr>
          <p:cNvPr id="3" name="Content Placeholder 2"/>
          <p:cNvSpPr>
            <a:spLocks noGrp="1"/>
          </p:cNvSpPr>
          <p:nvPr>
            <p:ph idx="1"/>
          </p:nvPr>
        </p:nvSpPr>
        <p:spPr>
          <a:xfrm>
            <a:off x="139335" y="1077686"/>
            <a:ext cx="11878494" cy="5270863"/>
          </a:xfrm>
        </p:spPr>
        <p:txBody>
          <a:bodyPr/>
          <a:lstStyle/>
          <a:p>
            <a:pPr>
              <a:buFont typeface="Wingdings" panose="05000000000000000000" pitchFamily="2" charset="2"/>
              <a:buChar char="v"/>
            </a:pPr>
            <a:r>
              <a:rPr lang="en-ZA" sz="2800" b="1" dirty="0">
                <a:latin typeface="Tahoma" panose="020B0604030504040204" pitchFamily="34" charset="0"/>
                <a:ea typeface="Tahoma" panose="020B0604030504040204" pitchFamily="34" charset="0"/>
                <a:cs typeface="Tahoma" panose="020B0604030504040204" pitchFamily="34" charset="0"/>
              </a:rPr>
              <a:t>Time</a:t>
            </a:r>
          </a:p>
          <a:p>
            <a:pPr lvl="1">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Time is also a major deciding factors for the selection of study design.</a:t>
            </a:r>
          </a:p>
          <a:p>
            <a:pPr lvl="2">
              <a:buFont typeface="Wingdings" panose="05000000000000000000" pitchFamily="2" charset="2"/>
              <a:buChar char="v"/>
            </a:pPr>
            <a:r>
              <a:rPr lang="en-ZA" sz="2000" b="1" dirty="0">
                <a:latin typeface="Tahoma" panose="020B0604030504040204" pitchFamily="34" charset="0"/>
                <a:ea typeface="Tahoma" panose="020B0604030504040204" pitchFamily="34" charset="0"/>
                <a:cs typeface="Tahoma" panose="020B0604030504040204" pitchFamily="34" charset="0"/>
              </a:rPr>
              <a:t>Ex., </a:t>
            </a:r>
            <a:r>
              <a:rPr lang="en-ZA" sz="2000" dirty="0">
                <a:latin typeface="Tahoma" panose="020B0604030504040204" pitchFamily="34" charset="0"/>
                <a:ea typeface="Tahoma" panose="020B0604030504040204" pitchFamily="34" charset="0"/>
                <a:cs typeface="Tahoma" panose="020B0604030504040204" pitchFamily="34" charset="0"/>
              </a:rPr>
              <a:t>an Investigator needs more time to conduct longitudinal/cohort studies, while Cross-sectional studies can be conducted in shorter time. </a:t>
            </a:r>
            <a:endParaRPr lang="en-ZA" sz="2400" dirty="0">
              <a:latin typeface="Tahoma" panose="020B0604030504040204" pitchFamily="34" charset="0"/>
              <a:ea typeface="Tahoma" panose="020B0604030504040204" pitchFamily="34" charset="0"/>
              <a:cs typeface="Tahoma" panose="020B0604030504040204" pitchFamily="34" charset="0"/>
            </a:endParaRPr>
          </a:p>
          <a:p>
            <a:pPr lvl="1">
              <a:buFont typeface="Wingdings" panose="05000000000000000000" pitchFamily="2" charset="2"/>
              <a:buChar char="v"/>
            </a:pPr>
            <a:endParaRPr lang="en-ZA" sz="2400"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v"/>
            </a:pPr>
            <a:r>
              <a:rPr lang="en-ZA" sz="2800" dirty="0">
                <a:latin typeface="Tahoma" panose="020B0604030504040204" pitchFamily="34" charset="0"/>
                <a:ea typeface="Tahoma" panose="020B0604030504040204" pitchFamily="34" charset="0"/>
                <a:cs typeface="Tahoma" panose="020B0604030504040204" pitchFamily="34" charset="0"/>
              </a:rPr>
              <a:t> </a:t>
            </a:r>
            <a:r>
              <a:rPr lang="en-ZA" sz="2800" b="1" dirty="0">
                <a:latin typeface="Tahoma" panose="020B0604030504040204" pitchFamily="34" charset="0"/>
                <a:ea typeface="Tahoma" panose="020B0604030504040204" pitchFamily="34" charset="0"/>
                <a:cs typeface="Tahoma" panose="020B0604030504040204" pitchFamily="34" charset="0"/>
              </a:rPr>
              <a:t>Users of the findings</a:t>
            </a:r>
          </a:p>
          <a:p>
            <a:pPr lvl="1">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Study design also use various methods of data collection and data analysis.</a:t>
            </a:r>
          </a:p>
          <a:p>
            <a:pPr lvl="1">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Therefore, while choosing a study design, investigator </a:t>
            </a:r>
            <a:r>
              <a:rPr lang="en-ZA" sz="3200" b="1" u="sng" dirty="0">
                <a:solidFill>
                  <a:srgbClr val="FF0000"/>
                </a:solidFill>
                <a:latin typeface="Tahoma" panose="020B0604030504040204" pitchFamily="34" charset="0"/>
                <a:ea typeface="Tahoma" panose="020B0604030504040204" pitchFamily="34" charset="0"/>
                <a:cs typeface="Tahoma" panose="020B0604030504040204" pitchFamily="34" charset="0"/>
              </a:rPr>
              <a:t>Must</a:t>
            </a:r>
            <a:r>
              <a:rPr lang="en-ZA" sz="2400" dirty="0">
                <a:latin typeface="Tahoma" panose="020B0604030504040204" pitchFamily="34" charset="0"/>
                <a:ea typeface="Tahoma" panose="020B0604030504040204" pitchFamily="34" charset="0"/>
                <a:cs typeface="Tahoma" panose="020B0604030504040204" pitchFamily="34" charset="0"/>
              </a:rPr>
              <a:t> ensure that study design is as appropriate for the users of the study findings as possible, so that that maximum advantage of the results can be obtained.</a:t>
            </a:r>
            <a:endParaRPr lang="en-ZA" sz="22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txBox="1">
            <a:spLocks/>
          </p:cNvSpPr>
          <p:nvPr/>
        </p:nvSpPr>
        <p:spPr>
          <a:xfrm>
            <a:off x="11155680" y="6513227"/>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21</a:t>
            </a:r>
          </a:p>
        </p:txBody>
      </p:sp>
    </p:spTree>
    <p:extLst>
      <p:ext uri="{BB962C8B-B14F-4D97-AF65-F5344CB8AC3E}">
        <p14:creationId xmlns:p14="http://schemas.microsoft.com/office/powerpoint/2010/main" val="872726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2" y="117566"/>
            <a:ext cx="10202091" cy="809897"/>
          </a:xfrm>
        </p:spPr>
        <p:txBody>
          <a:bodyPr/>
          <a:lstStyle/>
          <a:p>
            <a:r>
              <a:rPr lang="en-ZA" sz="3600" b="1" dirty="0">
                <a:latin typeface="Tahoma" panose="020B0604030504040204" pitchFamily="34" charset="0"/>
                <a:ea typeface="Tahoma" panose="020B0604030504040204" pitchFamily="34" charset="0"/>
                <a:cs typeface="Tahoma" panose="020B0604030504040204" pitchFamily="34" charset="0"/>
              </a:rPr>
              <a:t>Count……</a:t>
            </a:r>
          </a:p>
        </p:txBody>
      </p:sp>
      <p:sp>
        <p:nvSpPr>
          <p:cNvPr id="3" name="Content Placeholder 2"/>
          <p:cNvSpPr>
            <a:spLocks noGrp="1"/>
          </p:cNvSpPr>
          <p:nvPr>
            <p:ph idx="1"/>
          </p:nvPr>
        </p:nvSpPr>
        <p:spPr>
          <a:xfrm>
            <a:off x="139335" y="1077686"/>
            <a:ext cx="11878494" cy="5270863"/>
          </a:xfrm>
        </p:spPr>
        <p:txBody>
          <a:bodyPr/>
          <a:lstStyle/>
          <a:p>
            <a:pPr>
              <a:buFont typeface="Wingdings" panose="05000000000000000000" pitchFamily="2" charset="2"/>
              <a:buChar char="v"/>
            </a:pPr>
            <a:r>
              <a:rPr lang="en-ZA" sz="2800" b="1" dirty="0">
                <a:latin typeface="Tahoma" panose="020B0604030504040204" pitchFamily="34" charset="0"/>
                <a:ea typeface="Tahoma" panose="020B0604030504040204" pitchFamily="34" charset="0"/>
                <a:cs typeface="Tahoma" panose="020B0604030504040204" pitchFamily="34" charset="0"/>
              </a:rPr>
              <a:t>Possible Control on Extraneous variables</a:t>
            </a:r>
          </a:p>
          <a:p>
            <a:pPr lvl="1">
              <a:lnSpc>
                <a:spcPct val="150000"/>
              </a:lnSpc>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An efficient design can maximize results, decrease errors, and control pre-existing or impaired conditions that may affect study outcome.</a:t>
            </a:r>
          </a:p>
          <a:p>
            <a:pPr lvl="1">
              <a:lnSpc>
                <a:spcPct val="150000"/>
              </a:lnSpc>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The maximize efforts of the investigator should maximize control.</a:t>
            </a:r>
          </a:p>
          <a:p>
            <a:pPr lvl="1">
              <a:lnSpc>
                <a:spcPct val="150000"/>
              </a:lnSpc>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Therefore, possible control over the extraneous variables may affect the selection of a study design.</a:t>
            </a:r>
          </a:p>
          <a:p>
            <a:pPr marL="857250" lvl="2" indent="0">
              <a:lnSpc>
                <a:spcPct val="150000"/>
              </a:lnSpc>
              <a:buNone/>
            </a:pPr>
            <a:r>
              <a:rPr lang="en-ZA" sz="2000" dirty="0">
                <a:latin typeface="Tahoma" panose="020B0604030504040204" pitchFamily="34" charset="0"/>
                <a:ea typeface="Tahoma" panose="020B0604030504040204" pitchFamily="34" charset="0"/>
                <a:cs typeface="Tahoma" panose="020B0604030504040204" pitchFamily="34" charset="0"/>
              </a:rPr>
              <a:t>Ex., An investigator wants to conduct a study through TRUE- Experimental design but because of inability to control selected extraneous variables, other similar design has to be opted for, such as quasi-experimental or pre-experimental design</a:t>
            </a:r>
          </a:p>
          <a:p>
            <a:pPr marL="457200" lvl="1" indent="0">
              <a:buNone/>
            </a:pPr>
            <a:endParaRPr lang="en-ZA" sz="24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txBox="1">
            <a:spLocks/>
          </p:cNvSpPr>
          <p:nvPr/>
        </p:nvSpPr>
        <p:spPr>
          <a:xfrm>
            <a:off x="11155680" y="6513227"/>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22</a:t>
            </a:r>
          </a:p>
        </p:txBody>
      </p:sp>
    </p:spTree>
    <p:extLst>
      <p:ext uri="{BB962C8B-B14F-4D97-AF65-F5344CB8AC3E}">
        <p14:creationId xmlns:p14="http://schemas.microsoft.com/office/powerpoint/2010/main" val="1052505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151" y="104502"/>
            <a:ext cx="10972800" cy="783771"/>
          </a:xfrm>
        </p:spPr>
        <p:txBody>
          <a:bodyPr/>
          <a:lstStyle/>
          <a:p>
            <a:r>
              <a:rPr lang="en-ZA" b="1" dirty="0">
                <a:latin typeface="Tahoma" panose="020B0604030504040204" pitchFamily="34" charset="0"/>
                <a:ea typeface="Tahoma" panose="020B0604030504040204" pitchFamily="34" charset="0"/>
                <a:cs typeface="Tahoma" panose="020B0604030504040204" pitchFamily="34" charset="0"/>
              </a:rPr>
              <a:t>Validity of study design</a:t>
            </a:r>
          </a:p>
        </p:txBody>
      </p:sp>
      <p:sp>
        <p:nvSpPr>
          <p:cNvPr id="3" name="Content Placeholder 2"/>
          <p:cNvSpPr>
            <a:spLocks noGrp="1"/>
          </p:cNvSpPr>
          <p:nvPr>
            <p:ph idx="1"/>
          </p:nvPr>
        </p:nvSpPr>
        <p:spPr>
          <a:xfrm>
            <a:off x="256902" y="1247503"/>
            <a:ext cx="11604171" cy="4525963"/>
          </a:xfrm>
        </p:spPr>
        <p:txBody>
          <a:bodyPr/>
          <a:lstStyle/>
          <a:p>
            <a:pPr>
              <a:buFont typeface="Wingdings" panose="05000000000000000000" pitchFamily="2" charset="2"/>
              <a:buChar char="v"/>
            </a:pPr>
            <a:r>
              <a:rPr lang="en-ZA" sz="2800" dirty="0">
                <a:latin typeface="Tahoma" panose="020B0604030504040204" pitchFamily="34" charset="0"/>
                <a:ea typeface="Tahoma" panose="020B0604030504040204" pitchFamily="34" charset="0"/>
                <a:cs typeface="Tahoma" panose="020B0604030504040204" pitchFamily="34" charset="0"/>
              </a:rPr>
              <a:t>Two important CRITERIA for evaluating the credibility &amp; dependability of the research results:</a:t>
            </a:r>
          </a:p>
          <a:p>
            <a:pPr>
              <a:buFont typeface="Wingdings" panose="05000000000000000000" pitchFamily="2" charset="2"/>
              <a:buChar char="v"/>
            </a:pPr>
            <a:endParaRPr lang="en-ZA" sz="2800" dirty="0">
              <a:latin typeface="Tahoma" panose="020B0604030504040204" pitchFamily="34" charset="0"/>
              <a:ea typeface="Tahoma" panose="020B0604030504040204" pitchFamily="34" charset="0"/>
              <a:cs typeface="Tahoma" panose="020B0604030504040204" pitchFamily="34" charset="0"/>
            </a:endParaRPr>
          </a:p>
          <a:p>
            <a:pPr lvl="1">
              <a:buFont typeface="Wingdings" panose="05000000000000000000" pitchFamily="2" charset="2"/>
              <a:buChar char="v"/>
            </a:pPr>
            <a:r>
              <a:rPr lang="en-ZA" b="1" dirty="0">
                <a:latin typeface="Tahoma" panose="020B0604030504040204" pitchFamily="34" charset="0"/>
                <a:ea typeface="Tahoma" panose="020B0604030504040204" pitchFamily="34" charset="0"/>
                <a:cs typeface="Tahoma" panose="020B0604030504040204" pitchFamily="34" charset="0"/>
              </a:rPr>
              <a:t>Internal Validity</a:t>
            </a:r>
          </a:p>
          <a:p>
            <a:pPr marL="457200" lvl="1" indent="0">
              <a:buNone/>
            </a:pPr>
            <a:endParaRPr lang="en-ZA" dirty="0">
              <a:latin typeface="Tahoma" panose="020B0604030504040204" pitchFamily="34" charset="0"/>
              <a:ea typeface="Tahoma" panose="020B0604030504040204" pitchFamily="34" charset="0"/>
              <a:cs typeface="Tahoma" panose="020B0604030504040204" pitchFamily="34" charset="0"/>
            </a:endParaRPr>
          </a:p>
          <a:p>
            <a:pPr lvl="1">
              <a:buFont typeface="Wingdings" panose="05000000000000000000" pitchFamily="2" charset="2"/>
              <a:buChar char="v"/>
            </a:pPr>
            <a:r>
              <a:rPr lang="en-ZA" b="1" dirty="0">
                <a:latin typeface="Tahoma" panose="020B0604030504040204" pitchFamily="34" charset="0"/>
                <a:ea typeface="Tahoma" panose="020B0604030504040204" pitchFamily="34" charset="0"/>
                <a:cs typeface="Tahoma" panose="020B0604030504040204" pitchFamily="34" charset="0"/>
              </a:rPr>
              <a:t>External Validity</a:t>
            </a:r>
          </a:p>
        </p:txBody>
      </p:sp>
      <p:sp>
        <p:nvSpPr>
          <p:cNvPr id="4" name="Slide Number Placeholder 3"/>
          <p:cNvSpPr txBox="1">
            <a:spLocks/>
          </p:cNvSpPr>
          <p:nvPr/>
        </p:nvSpPr>
        <p:spPr>
          <a:xfrm>
            <a:off x="11155680" y="6513227"/>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23</a:t>
            </a:r>
          </a:p>
        </p:txBody>
      </p:sp>
    </p:spTree>
    <p:extLst>
      <p:ext uri="{BB962C8B-B14F-4D97-AF65-F5344CB8AC3E}">
        <p14:creationId xmlns:p14="http://schemas.microsoft.com/office/powerpoint/2010/main" val="41222020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27" y="104502"/>
            <a:ext cx="6531428" cy="783771"/>
          </a:xfrm>
        </p:spPr>
        <p:txBody>
          <a:bodyPr/>
          <a:lstStyle/>
          <a:p>
            <a:pPr algn="l"/>
            <a:r>
              <a:rPr lang="en-ZA" b="1" dirty="0">
                <a:latin typeface="Tahoma" panose="020B0604030504040204" pitchFamily="34" charset="0"/>
                <a:ea typeface="Tahoma" panose="020B0604030504040204" pitchFamily="34" charset="0"/>
                <a:cs typeface="Tahoma" panose="020B0604030504040204" pitchFamily="34" charset="0"/>
              </a:rPr>
              <a:t>Internal Validity</a:t>
            </a:r>
          </a:p>
        </p:txBody>
      </p:sp>
      <p:sp>
        <p:nvSpPr>
          <p:cNvPr id="3" name="Content Placeholder 2"/>
          <p:cNvSpPr>
            <a:spLocks noGrp="1"/>
          </p:cNvSpPr>
          <p:nvPr>
            <p:ph idx="1"/>
          </p:nvPr>
        </p:nvSpPr>
        <p:spPr>
          <a:xfrm>
            <a:off x="256902" y="1247503"/>
            <a:ext cx="11604171" cy="4959333"/>
          </a:xfrm>
        </p:spPr>
        <p:txBody>
          <a:bodyPr/>
          <a:lstStyle/>
          <a:p>
            <a:pPr>
              <a:buFont typeface="Wingdings" panose="05000000000000000000" pitchFamily="2" charset="2"/>
              <a:buChar char="v"/>
            </a:pPr>
            <a:r>
              <a:rPr lang="en-ZA" sz="2800" dirty="0">
                <a:latin typeface="Tahoma" panose="020B0604030504040204" pitchFamily="34" charset="0"/>
                <a:ea typeface="Tahoma" panose="020B0604030504040204" pitchFamily="34" charset="0"/>
                <a:cs typeface="Tahoma" panose="020B0604030504040204" pitchFamily="34" charset="0"/>
              </a:rPr>
              <a:t>Validates whether the </a:t>
            </a:r>
            <a:r>
              <a:rPr lang="en-ZA" sz="2800" b="1" u="sng" dirty="0">
                <a:latin typeface="Tahoma" panose="020B0604030504040204" pitchFamily="34" charset="0"/>
                <a:ea typeface="Tahoma" panose="020B0604030504040204" pitchFamily="34" charset="0"/>
                <a:cs typeface="Tahoma" panose="020B0604030504040204" pitchFamily="34" charset="0"/>
              </a:rPr>
              <a:t>independent</a:t>
            </a:r>
            <a:r>
              <a:rPr lang="en-ZA" sz="2800" dirty="0">
                <a:latin typeface="Tahoma" panose="020B0604030504040204" pitchFamily="34" charset="0"/>
                <a:ea typeface="Tahoma" panose="020B0604030504040204" pitchFamily="34" charset="0"/>
                <a:cs typeface="Tahoma" panose="020B0604030504040204" pitchFamily="34" charset="0"/>
              </a:rPr>
              <a:t> variables actually made a difference</a:t>
            </a:r>
          </a:p>
          <a:p>
            <a:pPr>
              <a:buFont typeface="Wingdings" panose="05000000000000000000" pitchFamily="2" charset="2"/>
              <a:buChar char="v"/>
            </a:pPr>
            <a:endParaRPr lang="en-ZA" sz="900"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v"/>
            </a:pPr>
            <a:r>
              <a:rPr lang="en-ZA" sz="2800" dirty="0">
                <a:latin typeface="Tahoma" panose="020B0604030504040204" pitchFamily="34" charset="0"/>
                <a:ea typeface="Tahoma" panose="020B0604030504040204" pitchFamily="34" charset="0"/>
                <a:cs typeface="Tahoma" panose="020B0604030504040204" pitchFamily="34" charset="0"/>
              </a:rPr>
              <a:t>Internal validity refers to the extent to which it is possible to make an </a:t>
            </a:r>
            <a:r>
              <a:rPr lang="en-ZA" sz="2800" b="1" i="1" u="sng" dirty="0">
                <a:latin typeface="Tahoma" panose="020B0604030504040204" pitchFamily="34" charset="0"/>
                <a:ea typeface="Tahoma" panose="020B0604030504040204" pitchFamily="34" charset="0"/>
                <a:cs typeface="Tahoma" panose="020B0604030504040204" pitchFamily="34" charset="0"/>
              </a:rPr>
              <a:t>INFERENCE</a:t>
            </a:r>
            <a:r>
              <a:rPr lang="en-ZA" sz="2800" dirty="0">
                <a:latin typeface="Tahoma" panose="020B0604030504040204" pitchFamily="34" charset="0"/>
                <a:ea typeface="Tahoma" panose="020B0604030504040204" pitchFamily="34" charset="0"/>
                <a:cs typeface="Tahoma" panose="020B0604030504040204" pitchFamily="34" charset="0"/>
              </a:rPr>
              <a:t> that the independent variable is </a:t>
            </a:r>
            <a:r>
              <a:rPr lang="en-ZA" sz="2800" b="1" i="1" u="sng" dirty="0">
                <a:latin typeface="Tahoma" panose="020B0604030504040204" pitchFamily="34" charset="0"/>
                <a:ea typeface="Tahoma" panose="020B0604030504040204" pitchFamily="34" charset="0"/>
                <a:cs typeface="Tahoma" panose="020B0604030504040204" pitchFamily="34" charset="0"/>
              </a:rPr>
              <a:t>TRULY</a:t>
            </a:r>
            <a:r>
              <a:rPr lang="en-ZA" sz="2800" dirty="0">
                <a:latin typeface="Tahoma" panose="020B0604030504040204" pitchFamily="34" charset="0"/>
                <a:ea typeface="Tahoma" panose="020B0604030504040204" pitchFamily="34" charset="0"/>
                <a:cs typeface="Tahoma" panose="020B0604030504040204" pitchFamily="34" charset="0"/>
              </a:rPr>
              <a:t> influencing the </a:t>
            </a:r>
            <a:r>
              <a:rPr lang="en-ZA" sz="2800" b="1" u="sng" dirty="0">
                <a:latin typeface="Tahoma" panose="020B0604030504040204" pitchFamily="34" charset="0"/>
                <a:ea typeface="Tahoma" panose="020B0604030504040204" pitchFamily="34" charset="0"/>
                <a:cs typeface="Tahoma" panose="020B0604030504040204" pitchFamily="34" charset="0"/>
              </a:rPr>
              <a:t>dependent</a:t>
            </a:r>
            <a:r>
              <a:rPr lang="en-ZA" sz="2800" dirty="0">
                <a:latin typeface="Tahoma" panose="020B0604030504040204" pitchFamily="34" charset="0"/>
                <a:ea typeface="Tahoma" panose="020B0604030504040204" pitchFamily="34" charset="0"/>
                <a:cs typeface="Tahoma" panose="020B0604030504040204" pitchFamily="34" charset="0"/>
              </a:rPr>
              <a:t> variable </a:t>
            </a:r>
            <a:r>
              <a:rPr lang="en-ZA" sz="1400" dirty="0">
                <a:solidFill>
                  <a:srgbClr val="FF0000"/>
                </a:solidFill>
                <a:latin typeface="Tahoma" panose="020B0604030504040204" pitchFamily="34" charset="0"/>
                <a:ea typeface="Tahoma" panose="020B0604030504040204" pitchFamily="34" charset="0"/>
                <a:cs typeface="Tahoma" panose="020B0604030504040204" pitchFamily="34" charset="0"/>
              </a:rPr>
              <a:t>(Campbell et al, 1963)</a:t>
            </a:r>
          </a:p>
          <a:p>
            <a:pPr marL="0" indent="0">
              <a:buNone/>
            </a:pPr>
            <a:endParaRPr lang="en-ZA" sz="1400"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v"/>
            </a:pPr>
            <a:r>
              <a:rPr lang="en-ZA" sz="2800" dirty="0">
                <a:latin typeface="Tahoma" panose="020B0604030504040204" pitchFamily="34" charset="0"/>
                <a:ea typeface="Tahoma" panose="020B0604030504040204" pitchFamily="34" charset="0"/>
                <a:cs typeface="Tahoma" panose="020B0604030504040204" pitchFamily="34" charset="0"/>
              </a:rPr>
              <a:t>In the internal validity, the </a:t>
            </a:r>
            <a:r>
              <a:rPr lang="en-ZA" sz="2800" b="1" u="sng" dirty="0">
                <a:latin typeface="Tahoma" panose="020B0604030504040204" pitchFamily="34" charset="0"/>
                <a:ea typeface="Tahoma" panose="020B0604030504040204" pitchFamily="34" charset="0"/>
                <a:cs typeface="Tahoma" panose="020B0604030504040204" pitchFamily="34" charset="0"/>
              </a:rPr>
              <a:t>independent</a:t>
            </a:r>
            <a:r>
              <a:rPr lang="en-ZA" sz="2800" dirty="0">
                <a:latin typeface="Tahoma" panose="020B0604030504040204" pitchFamily="34" charset="0"/>
                <a:ea typeface="Tahoma" panose="020B0604030504040204" pitchFamily="34" charset="0"/>
                <a:cs typeface="Tahoma" panose="020B0604030504040204" pitchFamily="34" charset="0"/>
              </a:rPr>
              <a:t> variable is responsible for variation in </a:t>
            </a:r>
            <a:r>
              <a:rPr lang="en-ZA" sz="2800" b="1" u="sng" dirty="0">
                <a:latin typeface="Tahoma" panose="020B0604030504040204" pitchFamily="34" charset="0"/>
                <a:ea typeface="Tahoma" panose="020B0604030504040204" pitchFamily="34" charset="0"/>
                <a:cs typeface="Tahoma" panose="020B0604030504040204" pitchFamily="34" charset="0"/>
              </a:rPr>
              <a:t>dependent</a:t>
            </a:r>
            <a:r>
              <a:rPr lang="en-ZA" sz="2800" dirty="0">
                <a:latin typeface="Tahoma" panose="020B0604030504040204" pitchFamily="34" charset="0"/>
                <a:ea typeface="Tahoma" panose="020B0604030504040204" pitchFamily="34" charset="0"/>
                <a:cs typeface="Tahoma" panose="020B0604030504040204" pitchFamily="34" charset="0"/>
              </a:rPr>
              <a:t> variable.</a:t>
            </a:r>
          </a:p>
          <a:p>
            <a:pPr>
              <a:buFont typeface="Wingdings" panose="05000000000000000000" pitchFamily="2" charset="2"/>
              <a:buChar char="v"/>
            </a:pPr>
            <a:endParaRPr lang="en-ZA" sz="900"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v"/>
            </a:pPr>
            <a:r>
              <a:rPr lang="en-ZA" sz="2800" dirty="0">
                <a:latin typeface="Tahoma" panose="020B0604030504040204" pitchFamily="34" charset="0"/>
                <a:ea typeface="Tahoma" panose="020B0604030504040204" pitchFamily="34" charset="0"/>
                <a:cs typeface="Tahoma" panose="020B0604030504040204" pitchFamily="34" charset="0"/>
              </a:rPr>
              <a:t>Internal Validity demands a tighter control over study  to maximize the effectiveness of the results</a:t>
            </a:r>
          </a:p>
        </p:txBody>
      </p:sp>
      <p:sp>
        <p:nvSpPr>
          <p:cNvPr id="4" name="Slide Number Placeholder 3"/>
          <p:cNvSpPr txBox="1">
            <a:spLocks/>
          </p:cNvSpPr>
          <p:nvPr/>
        </p:nvSpPr>
        <p:spPr>
          <a:xfrm>
            <a:off x="11155680" y="6513227"/>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24</a:t>
            </a:r>
          </a:p>
        </p:txBody>
      </p:sp>
    </p:spTree>
    <p:extLst>
      <p:ext uri="{BB962C8B-B14F-4D97-AF65-F5344CB8AC3E}">
        <p14:creationId xmlns:p14="http://schemas.microsoft.com/office/powerpoint/2010/main" val="1954358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27" y="104502"/>
            <a:ext cx="6531428" cy="783771"/>
          </a:xfrm>
        </p:spPr>
        <p:txBody>
          <a:bodyPr/>
          <a:lstStyle/>
          <a:p>
            <a:pPr algn="l"/>
            <a:r>
              <a:rPr lang="en-ZA" b="1" dirty="0">
                <a:latin typeface="Tahoma" panose="020B0604030504040204" pitchFamily="34" charset="0"/>
                <a:ea typeface="Tahoma" panose="020B0604030504040204" pitchFamily="34" charset="0"/>
                <a:cs typeface="Tahoma" panose="020B0604030504040204" pitchFamily="34" charset="0"/>
              </a:rPr>
              <a:t>Count……</a:t>
            </a:r>
          </a:p>
        </p:txBody>
      </p:sp>
      <p:sp>
        <p:nvSpPr>
          <p:cNvPr id="3" name="Content Placeholder 2"/>
          <p:cNvSpPr>
            <a:spLocks noGrp="1"/>
          </p:cNvSpPr>
          <p:nvPr>
            <p:ph idx="1"/>
          </p:nvPr>
        </p:nvSpPr>
        <p:spPr>
          <a:xfrm>
            <a:off x="256902" y="1247503"/>
            <a:ext cx="11604171" cy="5179423"/>
          </a:xfrm>
        </p:spPr>
        <p:txBody>
          <a:bodyPr/>
          <a:lstStyle/>
          <a:p>
            <a:pPr>
              <a:buFont typeface="Wingdings" panose="05000000000000000000" pitchFamily="2" charset="2"/>
              <a:buChar char="v"/>
            </a:pPr>
            <a:r>
              <a:rPr lang="en-ZA" sz="2800" dirty="0">
                <a:latin typeface="Tahoma" panose="020B0604030504040204" pitchFamily="34" charset="0"/>
                <a:ea typeface="Tahoma" panose="020B0604030504040204" pitchFamily="34" charset="0"/>
                <a:cs typeface="Tahoma" panose="020B0604030504040204" pitchFamily="34" charset="0"/>
              </a:rPr>
              <a:t>Internal validity is helpful in making the inference that the </a:t>
            </a:r>
            <a:r>
              <a:rPr lang="en-ZA" sz="2800" b="1" u="sng" dirty="0">
                <a:latin typeface="Tahoma" panose="020B0604030504040204" pitchFamily="34" charset="0"/>
                <a:ea typeface="Tahoma" panose="020B0604030504040204" pitchFamily="34" charset="0"/>
                <a:cs typeface="Tahoma" panose="020B0604030504040204" pitchFamily="34" charset="0"/>
              </a:rPr>
              <a:t>independent</a:t>
            </a:r>
            <a:r>
              <a:rPr lang="en-ZA" sz="2800" dirty="0">
                <a:latin typeface="Tahoma" panose="020B0604030504040204" pitchFamily="34" charset="0"/>
                <a:ea typeface="Tahoma" panose="020B0604030504040204" pitchFamily="34" charset="0"/>
                <a:cs typeface="Tahoma" panose="020B0604030504040204" pitchFamily="34" charset="0"/>
              </a:rPr>
              <a:t> variable influences the </a:t>
            </a:r>
            <a:r>
              <a:rPr lang="en-ZA" sz="2800" b="1" u="sng" dirty="0">
                <a:latin typeface="Tahoma" panose="020B0604030504040204" pitchFamily="34" charset="0"/>
                <a:ea typeface="Tahoma" panose="020B0604030504040204" pitchFamily="34" charset="0"/>
                <a:cs typeface="Tahoma" panose="020B0604030504040204" pitchFamily="34" charset="0"/>
              </a:rPr>
              <a:t>dependent</a:t>
            </a:r>
            <a:r>
              <a:rPr lang="en-ZA" sz="2800" dirty="0">
                <a:latin typeface="Tahoma" panose="020B0604030504040204" pitchFamily="34" charset="0"/>
                <a:ea typeface="Tahoma" panose="020B0604030504040204" pitchFamily="34" charset="0"/>
                <a:cs typeface="Tahoma" panose="020B0604030504040204" pitchFamily="34" charset="0"/>
              </a:rPr>
              <a:t> variable</a:t>
            </a:r>
          </a:p>
          <a:p>
            <a:pPr>
              <a:buFont typeface="Wingdings" panose="05000000000000000000" pitchFamily="2" charset="2"/>
              <a:buChar char="v"/>
            </a:pPr>
            <a:r>
              <a:rPr lang="en-ZA" sz="2800" b="1" i="1" u="sng" dirty="0">
                <a:latin typeface="Tahoma" panose="020B0604030504040204" pitchFamily="34" charset="0"/>
                <a:ea typeface="Tahoma" panose="020B0604030504040204" pitchFamily="34" charset="0"/>
                <a:cs typeface="Tahoma" panose="020B0604030504040204" pitchFamily="34" charset="0"/>
              </a:rPr>
              <a:t>SIX</a:t>
            </a:r>
            <a:r>
              <a:rPr lang="en-ZA" sz="2800" dirty="0">
                <a:latin typeface="Tahoma" panose="020B0604030504040204" pitchFamily="34" charset="0"/>
                <a:ea typeface="Tahoma" panose="020B0604030504040204" pitchFamily="34" charset="0"/>
                <a:cs typeface="Tahoma" panose="020B0604030504040204" pitchFamily="34" charset="0"/>
              </a:rPr>
              <a:t> major extraneous variables have been identifies which can jeopardize the internal validity (knows as </a:t>
            </a:r>
            <a:r>
              <a:rPr lang="en-ZA" sz="2800" b="1" i="1" dirty="0">
                <a:latin typeface="Tahoma" panose="020B0604030504040204" pitchFamily="34" charset="0"/>
                <a:ea typeface="Tahoma" panose="020B0604030504040204" pitchFamily="34" charset="0"/>
                <a:cs typeface="Tahoma" panose="020B0604030504040204" pitchFamily="34" charset="0"/>
              </a:rPr>
              <a:t>Threats to internal validity</a:t>
            </a:r>
            <a:r>
              <a:rPr lang="en-ZA" sz="2800" dirty="0">
                <a:latin typeface="Tahoma" panose="020B0604030504040204" pitchFamily="34" charset="0"/>
                <a:ea typeface="Tahoma" panose="020B0604030504040204" pitchFamily="34" charset="0"/>
                <a:cs typeface="Tahoma" panose="020B0604030504040204" pitchFamily="34" charset="0"/>
              </a:rPr>
              <a:t>):</a:t>
            </a:r>
          </a:p>
          <a:p>
            <a:pPr lvl="1">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History</a:t>
            </a:r>
          </a:p>
          <a:p>
            <a:pPr lvl="1">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Maturation of subjects (age)</a:t>
            </a:r>
          </a:p>
          <a:p>
            <a:pPr lvl="1">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Testing</a:t>
            </a:r>
          </a:p>
          <a:p>
            <a:pPr lvl="1">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Instrumentation changes</a:t>
            </a:r>
          </a:p>
          <a:p>
            <a:pPr lvl="1">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Mortality</a:t>
            </a:r>
          </a:p>
          <a:p>
            <a:pPr lvl="1">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Selection Bias</a:t>
            </a:r>
          </a:p>
        </p:txBody>
      </p:sp>
      <p:sp>
        <p:nvSpPr>
          <p:cNvPr id="4" name="Slide Number Placeholder 3"/>
          <p:cNvSpPr txBox="1">
            <a:spLocks/>
          </p:cNvSpPr>
          <p:nvPr/>
        </p:nvSpPr>
        <p:spPr>
          <a:xfrm>
            <a:off x="11155680" y="6487101"/>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25</a:t>
            </a:r>
          </a:p>
        </p:txBody>
      </p:sp>
    </p:spTree>
    <p:extLst>
      <p:ext uri="{BB962C8B-B14F-4D97-AF65-F5344CB8AC3E}">
        <p14:creationId xmlns:p14="http://schemas.microsoft.com/office/powerpoint/2010/main" val="3178234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27" y="104502"/>
            <a:ext cx="6531428" cy="783771"/>
          </a:xfrm>
        </p:spPr>
        <p:txBody>
          <a:bodyPr/>
          <a:lstStyle/>
          <a:p>
            <a:pPr algn="l"/>
            <a:r>
              <a:rPr lang="en-ZA" b="1" dirty="0">
                <a:latin typeface="Tahoma" panose="020B0604030504040204" pitchFamily="34" charset="0"/>
                <a:ea typeface="Tahoma" panose="020B0604030504040204" pitchFamily="34" charset="0"/>
                <a:cs typeface="Tahoma" panose="020B0604030504040204" pitchFamily="34" charset="0"/>
              </a:rPr>
              <a:t>Mortality</a:t>
            </a:r>
          </a:p>
        </p:txBody>
      </p:sp>
      <p:sp>
        <p:nvSpPr>
          <p:cNvPr id="3" name="Content Placeholder 2"/>
          <p:cNvSpPr>
            <a:spLocks noGrp="1"/>
          </p:cNvSpPr>
          <p:nvPr>
            <p:ph idx="1"/>
          </p:nvPr>
        </p:nvSpPr>
        <p:spPr>
          <a:xfrm>
            <a:off x="128264" y="1164376"/>
            <a:ext cx="11897481" cy="5179423"/>
          </a:xfrm>
        </p:spPr>
        <p:txBody>
          <a:bodyPr/>
          <a:lstStyle/>
          <a:p>
            <a:pPr>
              <a:buFont typeface="Wingdings" panose="05000000000000000000" pitchFamily="2" charset="2"/>
              <a:buChar char="v"/>
            </a:pPr>
            <a:r>
              <a:rPr lang="en-ZA" sz="2300" dirty="0">
                <a:latin typeface="Tahoma" panose="020B0604030504040204" pitchFamily="34" charset="0"/>
                <a:ea typeface="Tahoma" panose="020B0604030504040204" pitchFamily="34" charset="0"/>
                <a:cs typeface="Tahoma" panose="020B0604030504040204" pitchFamily="34" charset="0"/>
              </a:rPr>
              <a:t>The threats of History occurs when some event beside the experimental treatment occurs during the course of the study, and this events even influences dependent variables.</a:t>
            </a:r>
          </a:p>
          <a:p>
            <a:pPr lvl="1">
              <a:buFont typeface="Wingdings" panose="05000000000000000000" pitchFamily="2" charset="2"/>
              <a:buChar char="v"/>
            </a:pPr>
            <a:r>
              <a:rPr lang="en-ZA" sz="2300" dirty="0">
                <a:latin typeface="Tahoma" panose="020B0604030504040204" pitchFamily="34" charset="0"/>
                <a:ea typeface="Tahoma" panose="020B0604030504040204" pitchFamily="34" charset="0"/>
                <a:cs typeface="Tahoma" panose="020B0604030504040204" pitchFamily="34" charset="0"/>
              </a:rPr>
              <a:t>E.g., you are conducting a </a:t>
            </a:r>
            <a:r>
              <a:rPr lang="en-ZA" sz="2300" dirty="0">
                <a:solidFill>
                  <a:srgbClr val="C00000"/>
                </a:solidFill>
                <a:latin typeface="Tahoma" panose="020B0604030504040204" pitchFamily="34" charset="0"/>
                <a:ea typeface="Tahoma" panose="020B0604030504040204" pitchFamily="34" charset="0"/>
                <a:cs typeface="Tahoma" panose="020B0604030504040204" pitchFamily="34" charset="0"/>
              </a:rPr>
              <a:t>health education programme </a:t>
            </a:r>
            <a:r>
              <a:rPr lang="en-ZA" sz="2300" dirty="0">
                <a:latin typeface="Tahoma" panose="020B0604030504040204" pitchFamily="34" charset="0"/>
                <a:ea typeface="Tahoma" panose="020B0604030504040204" pitchFamily="34" charset="0"/>
                <a:cs typeface="Tahoma" panose="020B0604030504040204" pitchFamily="34" charset="0"/>
              </a:rPr>
              <a:t>on the importance of Cervical cancer Screening (CCS), while recently a Public figure is diagnosed to be suffering from cervical cancer.</a:t>
            </a:r>
          </a:p>
          <a:p>
            <a:pPr lvl="1">
              <a:buFont typeface="Wingdings" panose="05000000000000000000" pitchFamily="2" charset="2"/>
              <a:buChar char="v"/>
            </a:pPr>
            <a:r>
              <a:rPr lang="en-ZA" sz="2300" dirty="0">
                <a:latin typeface="Tahoma" panose="020B0604030504040204" pitchFamily="34" charset="0"/>
                <a:ea typeface="Tahoma" panose="020B0604030504040204" pitchFamily="34" charset="0"/>
                <a:cs typeface="Tahoma" panose="020B0604030504040204" pitchFamily="34" charset="0"/>
              </a:rPr>
              <a:t>It catches media attention: Medical experts are interviewed, &amp; importance CCS is supported.</a:t>
            </a:r>
          </a:p>
          <a:p>
            <a:pPr lvl="1">
              <a:buFont typeface="Wingdings" panose="05000000000000000000" pitchFamily="2" charset="2"/>
              <a:buChar char="v"/>
            </a:pPr>
            <a:r>
              <a:rPr lang="en-ZA" sz="2300" dirty="0">
                <a:latin typeface="Tahoma" panose="020B0604030504040204" pitchFamily="34" charset="0"/>
                <a:ea typeface="Tahoma" panose="020B0604030504040204" pitchFamily="34" charset="0"/>
                <a:cs typeface="Tahoma" panose="020B0604030504040204" pitchFamily="34" charset="0"/>
              </a:rPr>
              <a:t>All major TV channels and newspapers starts reporting on the importance of CCS</a:t>
            </a:r>
          </a:p>
          <a:p>
            <a:pPr lvl="1">
              <a:buFont typeface="Wingdings" panose="05000000000000000000" pitchFamily="2" charset="2"/>
              <a:buChar char="v"/>
            </a:pPr>
            <a:r>
              <a:rPr lang="en-ZA" sz="2300" dirty="0">
                <a:latin typeface="Tahoma" panose="020B0604030504040204" pitchFamily="34" charset="0"/>
                <a:ea typeface="Tahoma" panose="020B0604030504040204" pitchFamily="34" charset="0"/>
                <a:cs typeface="Tahoma" panose="020B0604030504040204" pitchFamily="34" charset="0"/>
              </a:rPr>
              <a:t>Results: CCS activity has improved, you as an Investigator may be able to conclude if the change in behaviour is due to your intervention (Health education programme) or it is due to the diagnosed of affliction of the public figure and subsequent media coverage.</a:t>
            </a:r>
          </a:p>
        </p:txBody>
      </p:sp>
      <p:sp>
        <p:nvSpPr>
          <p:cNvPr id="4" name="Slide Number Placeholder 3"/>
          <p:cNvSpPr txBox="1">
            <a:spLocks/>
          </p:cNvSpPr>
          <p:nvPr/>
        </p:nvSpPr>
        <p:spPr>
          <a:xfrm>
            <a:off x="11155680" y="6487100"/>
            <a:ext cx="576755" cy="29905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26</a:t>
            </a:r>
          </a:p>
        </p:txBody>
      </p:sp>
    </p:spTree>
    <p:extLst>
      <p:ext uri="{BB962C8B-B14F-4D97-AF65-F5344CB8AC3E}">
        <p14:creationId xmlns:p14="http://schemas.microsoft.com/office/powerpoint/2010/main" val="1548695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27" y="104502"/>
            <a:ext cx="6531428" cy="783771"/>
          </a:xfrm>
        </p:spPr>
        <p:txBody>
          <a:bodyPr/>
          <a:lstStyle/>
          <a:p>
            <a:pPr algn="l"/>
            <a:r>
              <a:rPr lang="en-ZA" b="1" dirty="0">
                <a:latin typeface="Tahoma" panose="020B0604030504040204" pitchFamily="34" charset="0"/>
                <a:ea typeface="Tahoma" panose="020B0604030504040204" pitchFamily="34" charset="0"/>
                <a:cs typeface="Tahoma" panose="020B0604030504040204" pitchFamily="34" charset="0"/>
              </a:rPr>
              <a:t>Maturation of subjects</a:t>
            </a:r>
          </a:p>
        </p:txBody>
      </p:sp>
      <p:sp>
        <p:nvSpPr>
          <p:cNvPr id="3" name="Content Placeholder 2"/>
          <p:cNvSpPr>
            <a:spLocks noGrp="1"/>
          </p:cNvSpPr>
          <p:nvPr>
            <p:ph idx="1"/>
          </p:nvPr>
        </p:nvSpPr>
        <p:spPr>
          <a:xfrm>
            <a:off x="256902" y="1247504"/>
            <a:ext cx="11604171" cy="5114108"/>
          </a:xfrm>
        </p:spPr>
        <p:txBody>
          <a:bodyPr/>
          <a:lstStyle/>
          <a:p>
            <a:pPr>
              <a:buFont typeface="Wingdings" panose="05000000000000000000" pitchFamily="2" charset="2"/>
              <a:buChar char="v"/>
            </a:pPr>
            <a:r>
              <a:rPr lang="en-ZA" sz="2800" dirty="0">
                <a:latin typeface="Tahoma" panose="020B0604030504040204" pitchFamily="34" charset="0"/>
                <a:ea typeface="Tahoma" panose="020B0604030504040204" pitchFamily="34" charset="0"/>
                <a:cs typeface="Tahoma" panose="020B0604030504040204" pitchFamily="34" charset="0"/>
              </a:rPr>
              <a:t>When a research (e.g. experimental research) is carried  on for along period of time over a group of subjects, they may be changes in the subjects in different ways,  e.g. in children there is increase in weight, height, etc.</a:t>
            </a:r>
          </a:p>
          <a:p>
            <a:pPr marL="0" indent="0">
              <a:buNone/>
            </a:pPr>
            <a:endParaRPr lang="en-ZA" sz="2800" dirty="0">
              <a:latin typeface="Tahoma" panose="020B0604030504040204" pitchFamily="34" charset="0"/>
              <a:ea typeface="Tahoma" panose="020B0604030504040204" pitchFamily="34" charset="0"/>
              <a:cs typeface="Tahoma" panose="020B0604030504040204" pitchFamily="34" charset="0"/>
            </a:endParaRPr>
          </a:p>
          <a:p>
            <a:pPr lvl="1">
              <a:buFont typeface="Wingdings" panose="05000000000000000000" pitchFamily="2" charset="2"/>
              <a:buChar char="v"/>
            </a:pPr>
            <a:r>
              <a:rPr lang="en-ZA" sz="2400" b="1" dirty="0">
                <a:latin typeface="Tahoma" panose="020B0604030504040204" pitchFamily="34" charset="0"/>
                <a:ea typeface="Tahoma" panose="020B0604030504040204" pitchFamily="34" charset="0"/>
                <a:cs typeface="Tahoma" panose="020B0604030504040204" pitchFamily="34" charset="0"/>
              </a:rPr>
              <a:t>Example.</a:t>
            </a:r>
            <a:r>
              <a:rPr lang="en-ZA" sz="2400" dirty="0">
                <a:latin typeface="Tahoma" panose="020B0604030504040204" pitchFamily="34" charset="0"/>
                <a:ea typeface="Tahoma" panose="020B0604030504040204" pitchFamily="34" charset="0"/>
                <a:cs typeface="Tahoma" panose="020B0604030504040204" pitchFamily="34" charset="0"/>
              </a:rPr>
              <a:t>; An investigator is interested in assessing the effect of particular nutritional protocol on the weight and height of the malnourished children</a:t>
            </a:r>
          </a:p>
          <a:p>
            <a:pPr marL="457200" lvl="1" indent="0">
              <a:buNone/>
            </a:pPr>
            <a:endParaRPr lang="en-ZA" sz="2400" dirty="0">
              <a:latin typeface="Tahoma" panose="020B0604030504040204" pitchFamily="34" charset="0"/>
              <a:ea typeface="Tahoma" panose="020B0604030504040204" pitchFamily="34" charset="0"/>
              <a:cs typeface="Tahoma" panose="020B0604030504040204" pitchFamily="34" charset="0"/>
            </a:endParaRPr>
          </a:p>
          <a:p>
            <a:pPr lvl="1">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If this experiment is conducted for a very long period, it is difficult to make out whether the effect on weight and height is due to maturation or nutritional protocol</a:t>
            </a:r>
          </a:p>
          <a:p>
            <a:pPr>
              <a:buFont typeface="Wingdings" panose="05000000000000000000" pitchFamily="2" charset="2"/>
              <a:buChar char="v"/>
            </a:pPr>
            <a:endParaRPr lang="en-ZA" sz="23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txBox="1">
            <a:spLocks/>
          </p:cNvSpPr>
          <p:nvPr/>
        </p:nvSpPr>
        <p:spPr>
          <a:xfrm>
            <a:off x="11127971" y="6441385"/>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27</a:t>
            </a:r>
          </a:p>
        </p:txBody>
      </p:sp>
    </p:spTree>
    <p:extLst>
      <p:ext uri="{BB962C8B-B14F-4D97-AF65-F5344CB8AC3E}">
        <p14:creationId xmlns:p14="http://schemas.microsoft.com/office/powerpoint/2010/main" val="3226400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27" y="104502"/>
            <a:ext cx="6531428" cy="783771"/>
          </a:xfrm>
        </p:spPr>
        <p:txBody>
          <a:bodyPr/>
          <a:lstStyle/>
          <a:p>
            <a:pPr algn="l"/>
            <a:r>
              <a:rPr lang="en-ZA" b="1" dirty="0">
                <a:latin typeface="Tahoma" panose="020B0604030504040204" pitchFamily="34" charset="0"/>
                <a:ea typeface="Tahoma" panose="020B0604030504040204" pitchFamily="34" charset="0"/>
                <a:cs typeface="Tahoma" panose="020B0604030504040204" pitchFamily="34" charset="0"/>
              </a:rPr>
              <a:t>Testing</a:t>
            </a:r>
          </a:p>
        </p:txBody>
      </p:sp>
      <p:sp>
        <p:nvSpPr>
          <p:cNvPr id="3" name="Content Placeholder 2"/>
          <p:cNvSpPr>
            <a:spLocks noGrp="1"/>
          </p:cNvSpPr>
          <p:nvPr>
            <p:ph idx="1"/>
          </p:nvPr>
        </p:nvSpPr>
        <p:spPr>
          <a:xfrm>
            <a:off x="256902" y="1247504"/>
            <a:ext cx="11604171" cy="5114108"/>
          </a:xfrm>
        </p:spPr>
        <p:txBody>
          <a:bodyPr/>
          <a:lstStyle/>
          <a:p>
            <a:pPr>
              <a:lnSpc>
                <a:spcPct val="150000"/>
              </a:lnSpc>
              <a:buFont typeface="Wingdings" panose="05000000000000000000" pitchFamily="2" charset="2"/>
              <a:buChar char="v"/>
            </a:pPr>
            <a:r>
              <a:rPr lang="en-ZA" sz="2800" dirty="0">
                <a:latin typeface="Tahoma" panose="020B0604030504040204" pitchFamily="34" charset="0"/>
                <a:ea typeface="Tahoma" panose="020B0604030504040204" pitchFamily="34" charset="0"/>
                <a:cs typeface="Tahoma" panose="020B0604030504040204" pitchFamily="34" charset="0"/>
              </a:rPr>
              <a:t>It refers to the effect of taking a pre-test of subjects’ performance post-test.</a:t>
            </a:r>
          </a:p>
          <a:p>
            <a:pPr>
              <a:lnSpc>
                <a:spcPct val="150000"/>
              </a:lnSpc>
              <a:buFont typeface="Wingdings" panose="05000000000000000000" pitchFamily="2" charset="2"/>
              <a:buChar char="v"/>
            </a:pPr>
            <a:r>
              <a:rPr lang="en-ZA" sz="2800" dirty="0">
                <a:latin typeface="Tahoma" panose="020B0604030504040204" pitchFamily="34" charset="0"/>
                <a:ea typeface="Tahoma" panose="020B0604030504040204" pitchFamily="34" charset="0"/>
                <a:cs typeface="Tahoma" panose="020B0604030504040204" pitchFamily="34" charset="0"/>
              </a:rPr>
              <a:t>The effect of taking a pre-test may sensitize an individual and improve the score of the  post-test.</a:t>
            </a:r>
          </a:p>
          <a:p>
            <a:pPr>
              <a:lnSpc>
                <a:spcPct val="150000"/>
              </a:lnSpc>
              <a:buFont typeface="Wingdings" panose="05000000000000000000" pitchFamily="2" charset="2"/>
              <a:buChar char="v"/>
            </a:pPr>
            <a:r>
              <a:rPr lang="en-ZA" sz="2800" dirty="0">
                <a:latin typeface="Tahoma" panose="020B0604030504040204" pitchFamily="34" charset="0"/>
                <a:ea typeface="Tahoma" panose="020B0604030504040204" pitchFamily="34" charset="0"/>
                <a:cs typeface="Tahoma" panose="020B0604030504040204" pitchFamily="34" charset="0"/>
              </a:rPr>
              <a:t>Individuals generally score higher when they take test a 2</a:t>
            </a:r>
            <a:r>
              <a:rPr lang="en-ZA" sz="2800" baseline="30000" dirty="0">
                <a:latin typeface="Tahoma" panose="020B0604030504040204" pitchFamily="34" charset="0"/>
                <a:ea typeface="Tahoma" panose="020B0604030504040204" pitchFamily="34" charset="0"/>
                <a:cs typeface="Tahoma" panose="020B0604030504040204" pitchFamily="34" charset="0"/>
              </a:rPr>
              <a:t>nd</a:t>
            </a:r>
            <a:r>
              <a:rPr lang="en-ZA" sz="2800" dirty="0">
                <a:latin typeface="Tahoma" panose="020B0604030504040204" pitchFamily="34" charset="0"/>
                <a:ea typeface="Tahoma" panose="020B0604030504040204" pitchFamily="34" charset="0"/>
                <a:cs typeface="Tahoma" panose="020B0604030504040204" pitchFamily="34" charset="0"/>
              </a:rPr>
              <a:t> time regardless of the treatment</a:t>
            </a:r>
          </a:p>
          <a:p>
            <a:pPr>
              <a:lnSpc>
                <a:spcPct val="150000"/>
              </a:lnSpc>
              <a:buFont typeface="Wingdings" panose="05000000000000000000" pitchFamily="2" charset="2"/>
              <a:buChar char="v"/>
            </a:pPr>
            <a:endParaRPr lang="en-ZA" sz="23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txBox="1">
            <a:spLocks/>
          </p:cNvSpPr>
          <p:nvPr/>
        </p:nvSpPr>
        <p:spPr>
          <a:xfrm>
            <a:off x="11155680" y="6487101"/>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28</a:t>
            </a:r>
          </a:p>
        </p:txBody>
      </p:sp>
    </p:spTree>
    <p:extLst>
      <p:ext uri="{BB962C8B-B14F-4D97-AF65-F5344CB8AC3E}">
        <p14:creationId xmlns:p14="http://schemas.microsoft.com/office/powerpoint/2010/main" val="3987902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7122" y="117986"/>
            <a:ext cx="6007510" cy="806246"/>
          </a:xfrm>
        </p:spPr>
        <p:txBody>
          <a:bodyPr/>
          <a:lstStyle/>
          <a:p>
            <a:r>
              <a:rPr lang="en-PH" sz="3600" b="1" dirty="0">
                <a:latin typeface="Tahoma" panose="020B0604030504040204" pitchFamily="34" charset="0"/>
                <a:ea typeface="Tahoma" panose="020B0604030504040204" pitchFamily="34" charset="0"/>
                <a:cs typeface="Tahoma" panose="020B0604030504040204" pitchFamily="34" charset="0"/>
              </a:rPr>
              <a:t>Outline</a:t>
            </a:r>
          </a:p>
        </p:txBody>
      </p:sp>
      <p:sp>
        <p:nvSpPr>
          <p:cNvPr id="3" name="Content Placeholder 2"/>
          <p:cNvSpPr>
            <a:spLocks noGrp="1"/>
          </p:cNvSpPr>
          <p:nvPr>
            <p:ph idx="1"/>
          </p:nvPr>
        </p:nvSpPr>
        <p:spPr>
          <a:xfrm>
            <a:off x="521111" y="1329813"/>
            <a:ext cx="11211324" cy="4658032"/>
          </a:xfrm>
        </p:spPr>
        <p:txBody>
          <a:bodyPr/>
          <a:lstStyle/>
          <a:p>
            <a:pPr>
              <a:lnSpc>
                <a:spcPct val="150000"/>
              </a:lnSpc>
              <a:buFont typeface="Wingdings" panose="05000000000000000000" pitchFamily="2" charset="2"/>
              <a:buChar char="v"/>
            </a:pPr>
            <a:r>
              <a:rPr lang="en-PH" sz="2400" b="1" dirty="0">
                <a:latin typeface="Tahoma" panose="020B0604030504040204" pitchFamily="34" charset="0"/>
                <a:ea typeface="Tahoma" panose="020B0604030504040204" pitchFamily="34" charset="0"/>
                <a:cs typeface="Tahoma" panose="020B0604030504040204" pitchFamily="34" charset="0"/>
              </a:rPr>
              <a:t> Introduction</a:t>
            </a:r>
          </a:p>
          <a:p>
            <a:pPr>
              <a:lnSpc>
                <a:spcPct val="150000"/>
              </a:lnSpc>
              <a:buFont typeface="Wingdings" panose="05000000000000000000" pitchFamily="2" charset="2"/>
              <a:buChar char="v"/>
            </a:pPr>
            <a:r>
              <a:rPr lang="en-PH" sz="2400" b="1" dirty="0">
                <a:latin typeface="Tahoma" panose="020B0604030504040204" pitchFamily="34" charset="0"/>
                <a:ea typeface="Tahoma" panose="020B0604030504040204" pitchFamily="34" charset="0"/>
                <a:cs typeface="Tahoma" panose="020B0604030504040204" pitchFamily="34" charset="0"/>
              </a:rPr>
              <a:t> Elements of study designs</a:t>
            </a:r>
          </a:p>
          <a:p>
            <a:pPr>
              <a:lnSpc>
                <a:spcPct val="150000"/>
              </a:lnSpc>
              <a:buFont typeface="Wingdings" panose="05000000000000000000" pitchFamily="2" charset="2"/>
              <a:buChar char="v"/>
            </a:pPr>
            <a:r>
              <a:rPr lang="en-PH" sz="2400" b="1" dirty="0">
                <a:latin typeface="Tahoma" panose="020B0604030504040204" pitchFamily="34" charset="0"/>
                <a:ea typeface="Tahoma" panose="020B0604030504040204" pitchFamily="34" charset="0"/>
                <a:cs typeface="Tahoma" panose="020B0604030504040204" pitchFamily="34" charset="0"/>
              </a:rPr>
              <a:t> Selection of research design</a:t>
            </a:r>
          </a:p>
          <a:p>
            <a:pPr>
              <a:lnSpc>
                <a:spcPct val="150000"/>
              </a:lnSpc>
              <a:buFont typeface="Wingdings" panose="05000000000000000000" pitchFamily="2" charset="2"/>
              <a:buChar char="v"/>
            </a:pPr>
            <a:r>
              <a:rPr lang="en-PH" sz="2400" b="1" dirty="0">
                <a:latin typeface="Tahoma" panose="020B0604030504040204" pitchFamily="34" charset="0"/>
                <a:ea typeface="Tahoma" panose="020B0604030504040204" pitchFamily="34" charset="0"/>
                <a:cs typeface="Tahoma" panose="020B0604030504040204" pitchFamily="34" charset="0"/>
              </a:rPr>
              <a:t> Validity</a:t>
            </a:r>
          </a:p>
          <a:p>
            <a:pPr>
              <a:lnSpc>
                <a:spcPct val="150000"/>
              </a:lnSpc>
              <a:buFont typeface="Wingdings" panose="05000000000000000000" pitchFamily="2" charset="2"/>
              <a:buChar char="v"/>
            </a:pPr>
            <a:r>
              <a:rPr lang="en-PH" sz="2400" b="1" dirty="0">
                <a:latin typeface="Tahoma" panose="020B0604030504040204" pitchFamily="34" charset="0"/>
                <a:ea typeface="Tahoma" panose="020B0604030504040204" pitchFamily="34" charset="0"/>
                <a:cs typeface="Tahoma" panose="020B0604030504040204" pitchFamily="34" charset="0"/>
              </a:rPr>
              <a:t> Study designs</a:t>
            </a:r>
          </a:p>
          <a:p>
            <a:pPr>
              <a:lnSpc>
                <a:spcPct val="150000"/>
              </a:lnSpc>
              <a:buFont typeface="Wingdings" panose="05000000000000000000" pitchFamily="2" charset="2"/>
              <a:buChar char="v"/>
            </a:pPr>
            <a:r>
              <a:rPr lang="en-PH" sz="2400" b="1" dirty="0">
                <a:latin typeface="Tahoma" panose="020B0604030504040204" pitchFamily="34" charset="0"/>
                <a:ea typeface="Tahoma" panose="020B0604030504040204" pitchFamily="34" charset="0"/>
                <a:cs typeface="Tahoma" panose="020B0604030504040204" pitchFamily="34" charset="0"/>
              </a:rPr>
              <a:t> Types of Epidemiological study designs</a:t>
            </a:r>
          </a:p>
          <a:p>
            <a:pPr lvl="3">
              <a:lnSpc>
                <a:spcPct val="150000"/>
              </a:lnSpc>
              <a:buFont typeface="Wingdings" panose="05000000000000000000" pitchFamily="2" charset="2"/>
              <a:buChar char="v"/>
            </a:pPr>
            <a:r>
              <a:rPr lang="en-PH" sz="1800" b="1" dirty="0">
                <a:latin typeface="Tahoma" panose="020B0604030504040204" pitchFamily="34" charset="0"/>
                <a:ea typeface="Tahoma" panose="020B0604030504040204" pitchFamily="34" charset="0"/>
                <a:cs typeface="Tahoma" panose="020B0604030504040204" pitchFamily="34" charset="0"/>
              </a:rPr>
              <a:t> Analysis</a:t>
            </a:r>
          </a:p>
          <a:p>
            <a:pPr lvl="3">
              <a:lnSpc>
                <a:spcPct val="150000"/>
              </a:lnSpc>
              <a:buFont typeface="Wingdings" panose="05000000000000000000" pitchFamily="2" charset="2"/>
              <a:buChar char="v"/>
            </a:pPr>
            <a:r>
              <a:rPr lang="en-PH" sz="1800" b="1" dirty="0">
                <a:latin typeface="Tahoma" panose="020B0604030504040204" pitchFamily="34" charset="0"/>
                <a:ea typeface="Tahoma" panose="020B0604030504040204" pitchFamily="34" charset="0"/>
                <a:cs typeface="Tahoma" panose="020B0604030504040204" pitchFamily="34" charset="0"/>
              </a:rPr>
              <a:t> Strength &amp; Weakness</a:t>
            </a:r>
          </a:p>
        </p:txBody>
      </p:sp>
      <p:sp>
        <p:nvSpPr>
          <p:cNvPr id="4" name="Slide Number Placeholder 3"/>
          <p:cNvSpPr txBox="1">
            <a:spLocks/>
          </p:cNvSpPr>
          <p:nvPr/>
        </p:nvSpPr>
        <p:spPr>
          <a:xfrm>
            <a:off x="11155680" y="6513227"/>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3</a:t>
            </a:r>
          </a:p>
        </p:txBody>
      </p:sp>
    </p:spTree>
    <p:extLst>
      <p:ext uri="{BB962C8B-B14F-4D97-AF65-F5344CB8AC3E}">
        <p14:creationId xmlns:p14="http://schemas.microsoft.com/office/powerpoint/2010/main" val="1317440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26" y="104502"/>
            <a:ext cx="7746273" cy="783771"/>
          </a:xfrm>
        </p:spPr>
        <p:txBody>
          <a:bodyPr/>
          <a:lstStyle/>
          <a:p>
            <a:pPr algn="l"/>
            <a:r>
              <a:rPr lang="en-ZA" b="1" dirty="0">
                <a:latin typeface="Tahoma" panose="020B0604030504040204" pitchFamily="34" charset="0"/>
                <a:ea typeface="Tahoma" panose="020B0604030504040204" pitchFamily="34" charset="0"/>
                <a:cs typeface="Tahoma" panose="020B0604030504040204" pitchFamily="34" charset="0"/>
              </a:rPr>
              <a:t>Instrumentation change</a:t>
            </a:r>
          </a:p>
        </p:txBody>
      </p:sp>
      <p:sp>
        <p:nvSpPr>
          <p:cNvPr id="3" name="Content Placeholder 2"/>
          <p:cNvSpPr>
            <a:spLocks noGrp="1"/>
          </p:cNvSpPr>
          <p:nvPr>
            <p:ph idx="1"/>
          </p:nvPr>
        </p:nvSpPr>
        <p:spPr>
          <a:xfrm>
            <a:off x="256902" y="1247504"/>
            <a:ext cx="11669487" cy="5114108"/>
          </a:xfrm>
        </p:spPr>
        <p:txBody>
          <a:bodyPr/>
          <a:lstStyle/>
          <a:p>
            <a:pPr algn="just">
              <a:lnSpc>
                <a:spcPct val="150000"/>
              </a:lnSpc>
              <a:buFont typeface="Wingdings" panose="05000000000000000000" pitchFamily="2" charset="2"/>
              <a:buChar char="v"/>
            </a:pPr>
            <a:r>
              <a:rPr lang="en-ZA" sz="2800" dirty="0">
                <a:latin typeface="Tahoma" panose="020B0604030504040204" pitchFamily="34" charset="0"/>
                <a:ea typeface="Tahoma" panose="020B0604030504040204" pitchFamily="34" charset="0"/>
                <a:cs typeface="Tahoma" panose="020B0604030504040204" pitchFamily="34" charset="0"/>
              </a:rPr>
              <a:t>Instrumentation is a threat that related to Measurement.</a:t>
            </a:r>
          </a:p>
          <a:p>
            <a:pPr algn="just">
              <a:lnSpc>
                <a:spcPct val="150000"/>
              </a:lnSpc>
              <a:buFont typeface="Wingdings" panose="05000000000000000000" pitchFamily="2" charset="2"/>
              <a:buChar char="v"/>
            </a:pPr>
            <a:r>
              <a:rPr lang="en-ZA" sz="2800" dirty="0">
                <a:latin typeface="Tahoma" panose="020B0604030504040204" pitchFamily="34" charset="0"/>
                <a:ea typeface="Tahoma" panose="020B0604030504040204" pitchFamily="34" charset="0"/>
                <a:cs typeface="Tahoma" panose="020B0604030504040204" pitchFamily="34" charset="0"/>
              </a:rPr>
              <a:t>This bias reflects changes in measuring instruments or methods of measurements between two points of data collection.</a:t>
            </a:r>
          </a:p>
          <a:p>
            <a:pPr algn="just">
              <a:lnSpc>
                <a:spcPct val="150000"/>
              </a:lnSpc>
              <a:buFont typeface="Wingdings" panose="05000000000000000000" pitchFamily="2" charset="2"/>
              <a:buChar char="v"/>
            </a:pPr>
            <a:r>
              <a:rPr lang="en-ZA" sz="2800" dirty="0">
                <a:latin typeface="Tahoma" panose="020B0604030504040204" pitchFamily="34" charset="0"/>
                <a:ea typeface="Tahoma" panose="020B0604030504040204" pitchFamily="34" charset="0"/>
                <a:cs typeface="Tahoma" panose="020B0604030504040204" pitchFamily="34" charset="0"/>
              </a:rPr>
              <a:t>Instruments like weighing scale, tape measure, thermometer, sphygmomanometer, etc. Should be checked for their accuracy at regular intervals, &amp; same instruments should be used throughout the study to minimize the instrument-related error of the internal validity.</a:t>
            </a:r>
          </a:p>
          <a:p>
            <a:pPr algn="just">
              <a:lnSpc>
                <a:spcPct val="150000"/>
              </a:lnSpc>
              <a:buFont typeface="Wingdings" panose="05000000000000000000" pitchFamily="2" charset="2"/>
              <a:buChar char="v"/>
            </a:pPr>
            <a:endParaRPr lang="en-ZA" sz="23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txBox="1">
            <a:spLocks/>
          </p:cNvSpPr>
          <p:nvPr/>
        </p:nvSpPr>
        <p:spPr>
          <a:xfrm>
            <a:off x="11155680" y="6487101"/>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29</a:t>
            </a:r>
          </a:p>
        </p:txBody>
      </p:sp>
    </p:spTree>
    <p:extLst>
      <p:ext uri="{BB962C8B-B14F-4D97-AF65-F5344CB8AC3E}">
        <p14:creationId xmlns:p14="http://schemas.microsoft.com/office/powerpoint/2010/main" val="323749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27" y="104502"/>
            <a:ext cx="7537268" cy="783771"/>
          </a:xfrm>
        </p:spPr>
        <p:txBody>
          <a:bodyPr/>
          <a:lstStyle/>
          <a:p>
            <a:pPr algn="l"/>
            <a:r>
              <a:rPr lang="en-ZA" b="1" dirty="0">
                <a:latin typeface="Tahoma" panose="020B0604030504040204" pitchFamily="34" charset="0"/>
                <a:ea typeface="Tahoma" panose="020B0604030504040204" pitchFamily="34" charset="0"/>
                <a:cs typeface="Tahoma" panose="020B0604030504040204" pitchFamily="34" charset="0"/>
              </a:rPr>
              <a:t>Mortality and Mobility</a:t>
            </a:r>
          </a:p>
        </p:txBody>
      </p:sp>
      <p:sp>
        <p:nvSpPr>
          <p:cNvPr id="3" name="Content Placeholder 2"/>
          <p:cNvSpPr>
            <a:spLocks noGrp="1"/>
          </p:cNvSpPr>
          <p:nvPr>
            <p:ph idx="1"/>
          </p:nvPr>
        </p:nvSpPr>
        <p:spPr>
          <a:xfrm>
            <a:off x="256902" y="1247504"/>
            <a:ext cx="11669487" cy="5114108"/>
          </a:xfrm>
        </p:spPr>
        <p:txBody>
          <a:bodyPr/>
          <a:lstStyle/>
          <a:p>
            <a:pPr algn="just">
              <a:lnSpc>
                <a:spcPct val="150000"/>
              </a:lnSpc>
              <a:buFont typeface="Wingdings" panose="05000000000000000000" pitchFamily="2" charset="2"/>
              <a:buChar char="v"/>
            </a:pPr>
            <a:r>
              <a:rPr lang="en-ZA" sz="2800" dirty="0">
                <a:latin typeface="Tahoma" panose="020B0604030504040204" pitchFamily="34" charset="0"/>
                <a:ea typeface="Tahoma" panose="020B0604030504040204" pitchFamily="34" charset="0"/>
                <a:cs typeface="Tahoma" panose="020B0604030504040204" pitchFamily="34" charset="0"/>
              </a:rPr>
              <a:t>Mortality can lead to loss or dropout study participants during the study period.</a:t>
            </a:r>
          </a:p>
          <a:p>
            <a:pPr algn="just">
              <a:lnSpc>
                <a:spcPct val="150000"/>
              </a:lnSpc>
              <a:buFont typeface="Wingdings" panose="05000000000000000000" pitchFamily="2" charset="2"/>
              <a:buChar char="v"/>
            </a:pPr>
            <a:r>
              <a:rPr lang="en-ZA" sz="2800" dirty="0">
                <a:latin typeface="Tahoma" panose="020B0604030504040204" pitchFamily="34" charset="0"/>
                <a:ea typeface="Tahoma" panose="020B0604030504040204" pitchFamily="34" charset="0"/>
                <a:cs typeface="Tahoma" panose="020B0604030504040204" pitchFamily="34" charset="0"/>
              </a:rPr>
              <a:t>If the participants who remain in the study or join later are not  similar to those who dropped out, the results could be affected.</a:t>
            </a:r>
          </a:p>
          <a:p>
            <a:pPr algn="just">
              <a:lnSpc>
                <a:spcPct val="150000"/>
              </a:lnSpc>
              <a:buFont typeface="Wingdings" panose="05000000000000000000" pitchFamily="2" charset="2"/>
              <a:buChar char="v"/>
            </a:pPr>
            <a:r>
              <a:rPr lang="en-ZA" sz="2800" b="1" dirty="0">
                <a:latin typeface="Tahoma" panose="020B0604030504040204" pitchFamily="34" charset="0"/>
                <a:ea typeface="Tahoma" panose="020B0604030504040204" pitchFamily="34" charset="0"/>
                <a:cs typeface="Tahoma" panose="020B0604030504040204" pitchFamily="34" charset="0"/>
              </a:rPr>
              <a:t>Ex.</a:t>
            </a:r>
            <a:r>
              <a:rPr lang="en-ZA" sz="2800" dirty="0">
                <a:latin typeface="Tahoma" panose="020B0604030504040204" pitchFamily="34" charset="0"/>
                <a:ea typeface="Tahoma" panose="020B0604030504040204" pitchFamily="34" charset="0"/>
                <a:cs typeface="Tahoma" panose="020B0604030504040204" pitchFamily="34" charset="0"/>
              </a:rPr>
              <a:t>, In Cohort Study: some participants who participated in the 1</a:t>
            </a:r>
            <a:r>
              <a:rPr lang="en-ZA" sz="2800" baseline="30000" dirty="0">
                <a:latin typeface="Tahoma" panose="020B0604030504040204" pitchFamily="34" charset="0"/>
                <a:ea typeface="Tahoma" panose="020B0604030504040204" pitchFamily="34" charset="0"/>
                <a:cs typeface="Tahoma" panose="020B0604030504040204" pitchFamily="34" charset="0"/>
              </a:rPr>
              <a:t>st</a:t>
            </a:r>
            <a:r>
              <a:rPr lang="en-ZA" sz="2800" dirty="0">
                <a:latin typeface="Tahoma" panose="020B0604030504040204" pitchFamily="34" charset="0"/>
                <a:ea typeface="Tahoma" panose="020B0604030504040204" pitchFamily="34" charset="0"/>
                <a:cs typeface="Tahoma" panose="020B0604030504040204" pitchFamily="34" charset="0"/>
              </a:rPr>
              <a:t> follow-up might not be available in the next follow-up.</a:t>
            </a:r>
          </a:p>
          <a:p>
            <a:pPr algn="just">
              <a:lnSpc>
                <a:spcPct val="150000"/>
              </a:lnSpc>
              <a:buFont typeface="Wingdings" panose="05000000000000000000" pitchFamily="2" charset="2"/>
              <a:buChar char="v"/>
            </a:pPr>
            <a:endParaRPr lang="en-ZA" sz="23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txBox="1">
            <a:spLocks/>
          </p:cNvSpPr>
          <p:nvPr/>
        </p:nvSpPr>
        <p:spPr>
          <a:xfrm>
            <a:off x="11155680" y="6487101"/>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30</a:t>
            </a:r>
          </a:p>
        </p:txBody>
      </p:sp>
    </p:spTree>
    <p:extLst>
      <p:ext uri="{BB962C8B-B14F-4D97-AF65-F5344CB8AC3E}">
        <p14:creationId xmlns:p14="http://schemas.microsoft.com/office/powerpoint/2010/main" val="2475944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27" y="104502"/>
            <a:ext cx="7537268" cy="783771"/>
          </a:xfrm>
        </p:spPr>
        <p:txBody>
          <a:bodyPr/>
          <a:lstStyle/>
          <a:p>
            <a:pPr algn="l"/>
            <a:r>
              <a:rPr lang="en-ZA" b="1" dirty="0">
                <a:latin typeface="Tahoma" panose="020B0604030504040204" pitchFamily="34" charset="0"/>
                <a:ea typeface="Tahoma" panose="020B0604030504040204" pitchFamily="34" charset="0"/>
                <a:cs typeface="Tahoma" panose="020B0604030504040204" pitchFamily="34" charset="0"/>
              </a:rPr>
              <a:t>Selection Bias</a:t>
            </a:r>
          </a:p>
        </p:txBody>
      </p:sp>
      <p:sp>
        <p:nvSpPr>
          <p:cNvPr id="3" name="Content Placeholder 2"/>
          <p:cNvSpPr>
            <a:spLocks noGrp="1"/>
          </p:cNvSpPr>
          <p:nvPr>
            <p:ph idx="1"/>
          </p:nvPr>
        </p:nvSpPr>
        <p:spPr>
          <a:xfrm>
            <a:off x="256902" y="1247504"/>
            <a:ext cx="11669487" cy="5114108"/>
          </a:xfrm>
        </p:spPr>
        <p:txBody>
          <a:bodyPr/>
          <a:lstStyle/>
          <a:p>
            <a:pPr algn="just">
              <a:lnSpc>
                <a:spcPct val="150000"/>
              </a:lnSpc>
              <a:buFont typeface="Wingdings" panose="05000000000000000000" pitchFamily="2" charset="2"/>
              <a:buChar char="v"/>
            </a:pPr>
            <a:r>
              <a:rPr lang="en-ZA" sz="2800" dirty="0">
                <a:latin typeface="Tahoma" panose="020B0604030504040204" pitchFamily="34" charset="0"/>
                <a:ea typeface="Tahoma" panose="020B0604030504040204" pitchFamily="34" charset="0"/>
                <a:cs typeface="Tahoma" panose="020B0604030504040204" pitchFamily="34" charset="0"/>
              </a:rPr>
              <a:t>If the participants are not selected randomly for participation in groups, then there is a possibility that the groups which will be compared may not be equivalent (</a:t>
            </a:r>
            <a:r>
              <a:rPr lang="en-ZA" u="sng" dirty="0">
                <a:solidFill>
                  <a:srgbClr val="C00000"/>
                </a:solidFill>
              </a:rPr>
              <a:t>not representative of the population intended to be analysed</a:t>
            </a:r>
            <a:r>
              <a:rPr lang="en-ZA" dirty="0"/>
              <a:t>).</a:t>
            </a:r>
            <a:endParaRPr lang="en-ZA" sz="2800" dirty="0">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v"/>
            </a:pPr>
            <a:endParaRPr lang="en-ZA" sz="2300" dirty="0">
              <a:latin typeface="Tahoma" panose="020B0604030504040204" pitchFamily="34" charset="0"/>
              <a:ea typeface="Tahoma" panose="020B0604030504040204" pitchFamily="34" charset="0"/>
              <a:cs typeface="Tahoma" panose="020B0604030504040204" pitchFamily="34" charset="0"/>
            </a:endParaRPr>
          </a:p>
        </p:txBody>
      </p:sp>
      <p:sp>
        <p:nvSpPr>
          <p:cNvPr id="5" name="Slide Number Placeholder 3"/>
          <p:cNvSpPr txBox="1">
            <a:spLocks/>
          </p:cNvSpPr>
          <p:nvPr/>
        </p:nvSpPr>
        <p:spPr>
          <a:xfrm>
            <a:off x="11155680" y="6487101"/>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31</a:t>
            </a:r>
          </a:p>
        </p:txBody>
      </p:sp>
    </p:spTree>
    <p:extLst>
      <p:ext uri="{BB962C8B-B14F-4D97-AF65-F5344CB8AC3E}">
        <p14:creationId xmlns:p14="http://schemas.microsoft.com/office/powerpoint/2010/main" val="1483695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27" y="104502"/>
            <a:ext cx="7537268" cy="783771"/>
          </a:xfrm>
        </p:spPr>
        <p:txBody>
          <a:bodyPr/>
          <a:lstStyle/>
          <a:p>
            <a:pPr algn="l"/>
            <a:r>
              <a:rPr lang="en-ZA" b="1" dirty="0">
                <a:latin typeface="Tahoma" panose="020B0604030504040204" pitchFamily="34" charset="0"/>
                <a:ea typeface="Tahoma" panose="020B0604030504040204" pitchFamily="34" charset="0"/>
                <a:cs typeface="Tahoma" panose="020B0604030504040204" pitchFamily="34" charset="0"/>
              </a:rPr>
              <a:t>External Validity</a:t>
            </a:r>
          </a:p>
        </p:txBody>
      </p:sp>
      <p:sp>
        <p:nvSpPr>
          <p:cNvPr id="3" name="Content Placeholder 2"/>
          <p:cNvSpPr>
            <a:spLocks noGrp="1"/>
          </p:cNvSpPr>
          <p:nvPr>
            <p:ph idx="1"/>
          </p:nvPr>
        </p:nvSpPr>
        <p:spPr>
          <a:xfrm>
            <a:off x="256902" y="1205345"/>
            <a:ext cx="11669487" cy="5156267"/>
          </a:xfrm>
        </p:spPr>
        <p:txBody>
          <a:bodyPr/>
          <a:lstStyle/>
          <a:p>
            <a:pPr algn="just">
              <a:buFont typeface="Wingdings" panose="05000000000000000000" pitchFamily="2" charset="2"/>
              <a:buChar char="v"/>
            </a:pPr>
            <a:r>
              <a:rPr lang="en-ZA" sz="2800" dirty="0">
                <a:latin typeface="Tahoma" panose="020B0604030504040204" pitchFamily="34" charset="0"/>
                <a:ea typeface="Tahoma" panose="020B0604030504040204" pitchFamily="34" charset="0"/>
                <a:cs typeface="Tahoma" panose="020B0604030504040204" pitchFamily="34" charset="0"/>
              </a:rPr>
              <a:t>It refers to the extent to which the results can be </a:t>
            </a:r>
            <a:r>
              <a:rPr lang="en-ZA" sz="2800" u="sng" dirty="0">
                <a:latin typeface="Tahoma" panose="020B0604030504040204" pitchFamily="34" charset="0"/>
                <a:ea typeface="Tahoma" panose="020B0604030504040204" pitchFamily="34" charset="0"/>
                <a:cs typeface="Tahoma" panose="020B0604030504040204" pitchFamily="34" charset="0"/>
              </a:rPr>
              <a:t>generalized</a:t>
            </a:r>
            <a:r>
              <a:rPr lang="en-ZA" sz="2800" dirty="0">
                <a:latin typeface="Tahoma" panose="020B0604030504040204" pitchFamily="34" charset="0"/>
                <a:ea typeface="Tahoma" panose="020B0604030504040204" pitchFamily="34" charset="0"/>
                <a:cs typeface="Tahoma" panose="020B0604030504040204" pitchFamily="34" charset="0"/>
              </a:rPr>
              <a:t> to the larger population </a:t>
            </a:r>
            <a:r>
              <a:rPr lang="en-ZA" sz="2800" b="1" dirty="0">
                <a:latin typeface="Tahoma" panose="020B0604030504040204" pitchFamily="34" charset="0"/>
                <a:ea typeface="Tahoma" panose="020B0604030504040204" pitchFamily="34" charset="0"/>
                <a:cs typeface="Tahoma" panose="020B0604030504040204" pitchFamily="34" charset="0"/>
              </a:rPr>
              <a:t>(GENERALIZABILITY OF RESULTS)</a:t>
            </a:r>
            <a:r>
              <a:rPr lang="en-ZA" sz="2800" dirty="0">
                <a:latin typeface="Tahoma" panose="020B0604030504040204" pitchFamily="34" charset="0"/>
                <a:ea typeface="Tahoma" panose="020B0604030504040204" pitchFamily="34" charset="0"/>
                <a:cs typeface="Tahoma" panose="020B0604030504040204" pitchFamily="34" charset="0"/>
              </a:rPr>
              <a:t>.</a:t>
            </a:r>
          </a:p>
          <a:p>
            <a:pPr algn="just">
              <a:buFont typeface="Wingdings" panose="05000000000000000000" pitchFamily="2" charset="2"/>
              <a:buChar char="v"/>
            </a:pPr>
            <a:endParaRPr lang="en-ZA" sz="1200" dirty="0">
              <a:latin typeface="Tahoma" panose="020B0604030504040204" pitchFamily="34" charset="0"/>
              <a:ea typeface="Tahoma" panose="020B0604030504040204" pitchFamily="34" charset="0"/>
              <a:cs typeface="Tahoma" panose="020B0604030504040204" pitchFamily="34" charset="0"/>
            </a:endParaRPr>
          </a:p>
          <a:p>
            <a:pPr algn="just">
              <a:buFont typeface="Wingdings" panose="05000000000000000000" pitchFamily="2" charset="2"/>
              <a:buChar char="v"/>
            </a:pPr>
            <a:r>
              <a:rPr lang="en-ZA" sz="2800" dirty="0">
                <a:latin typeface="Tahoma" panose="020B0604030504040204" pitchFamily="34" charset="0"/>
                <a:ea typeface="Tahoma" panose="020B0604030504040204" pitchFamily="34" charset="0"/>
                <a:cs typeface="Tahoma" panose="020B0604030504040204" pitchFamily="34" charset="0"/>
              </a:rPr>
              <a:t>External validity researches </a:t>
            </a:r>
            <a:r>
              <a:rPr lang="en-ZA" sz="2800" b="1" u="sng" dirty="0">
                <a:latin typeface="Tahoma" panose="020B0604030504040204" pitchFamily="34" charset="0"/>
                <a:ea typeface="Tahoma" panose="020B0604030504040204" pitchFamily="34" charset="0"/>
                <a:cs typeface="Tahoma" panose="020B0604030504040204" pitchFamily="34" charset="0"/>
              </a:rPr>
              <a:t>under what conditions</a:t>
            </a:r>
            <a:r>
              <a:rPr lang="en-ZA" sz="2800" b="1" dirty="0">
                <a:latin typeface="Tahoma" panose="020B0604030504040204" pitchFamily="34" charset="0"/>
                <a:ea typeface="Tahoma" panose="020B0604030504040204" pitchFamily="34" charset="0"/>
                <a:cs typeface="Tahoma" panose="020B0604030504040204" pitchFamily="34" charset="0"/>
              </a:rPr>
              <a:t> </a:t>
            </a:r>
            <a:r>
              <a:rPr lang="en-ZA" sz="2800" dirty="0">
                <a:latin typeface="Tahoma" panose="020B0604030504040204" pitchFamily="34" charset="0"/>
                <a:ea typeface="Tahoma" panose="020B0604030504040204" pitchFamily="34" charset="0"/>
                <a:cs typeface="Tahoma" panose="020B0604030504040204" pitchFamily="34" charset="0"/>
              </a:rPr>
              <a:t>&amp; in </a:t>
            </a:r>
            <a:r>
              <a:rPr lang="en-ZA" sz="2800" b="1" u="sng" dirty="0">
                <a:latin typeface="Tahoma" panose="020B0604030504040204" pitchFamily="34" charset="0"/>
                <a:ea typeface="Tahoma" panose="020B0604030504040204" pitchFamily="34" charset="0"/>
                <a:cs typeface="Tahoma" panose="020B0604030504040204" pitchFamily="34" charset="0"/>
              </a:rPr>
              <a:t>which type of participants</a:t>
            </a:r>
            <a:r>
              <a:rPr lang="en-ZA" sz="2800" dirty="0">
                <a:latin typeface="Tahoma" panose="020B0604030504040204" pitchFamily="34" charset="0"/>
                <a:ea typeface="Tahoma" panose="020B0604030504040204" pitchFamily="34" charset="0"/>
                <a:cs typeface="Tahoma" panose="020B0604030504040204" pitchFamily="34" charset="0"/>
              </a:rPr>
              <a:t> the same results can be expected to be </a:t>
            </a:r>
            <a:r>
              <a:rPr lang="en-ZA" sz="2800" b="1" u="sng" dirty="0">
                <a:latin typeface="Tahoma" panose="020B0604030504040204" pitchFamily="34" charset="0"/>
                <a:ea typeface="Tahoma" panose="020B0604030504040204" pitchFamily="34" charset="0"/>
                <a:cs typeface="Tahoma" panose="020B0604030504040204" pitchFamily="34" charset="0"/>
              </a:rPr>
              <a:t>replicated</a:t>
            </a:r>
            <a:r>
              <a:rPr lang="en-ZA" sz="2800" dirty="0">
                <a:latin typeface="Tahoma" panose="020B0604030504040204" pitchFamily="34" charset="0"/>
                <a:ea typeface="Tahoma" panose="020B0604030504040204" pitchFamily="34" charset="0"/>
                <a:cs typeface="Tahoma" panose="020B0604030504040204" pitchFamily="34" charset="0"/>
              </a:rPr>
              <a:t>, or whether the same intervention can be </a:t>
            </a:r>
            <a:r>
              <a:rPr lang="en-ZA" sz="2800" b="1" u="sng" dirty="0">
                <a:latin typeface="Tahoma" panose="020B0604030504040204" pitchFamily="34" charset="0"/>
                <a:ea typeface="Tahoma" panose="020B0604030504040204" pitchFamily="34" charset="0"/>
                <a:cs typeface="Tahoma" panose="020B0604030504040204" pitchFamily="34" charset="0"/>
              </a:rPr>
              <a:t>applicable</a:t>
            </a:r>
            <a:r>
              <a:rPr lang="en-ZA" sz="2800" dirty="0">
                <a:latin typeface="Tahoma" panose="020B0604030504040204" pitchFamily="34" charset="0"/>
                <a:ea typeface="Tahoma" panose="020B0604030504040204" pitchFamily="34" charset="0"/>
                <a:cs typeface="Tahoma" panose="020B0604030504040204" pitchFamily="34" charset="0"/>
              </a:rPr>
              <a:t> in another setting &amp; with different participants.</a:t>
            </a:r>
          </a:p>
          <a:p>
            <a:pPr algn="just">
              <a:buFont typeface="Wingdings" panose="05000000000000000000" pitchFamily="2" charset="2"/>
              <a:buChar char="v"/>
            </a:pPr>
            <a:endParaRPr lang="en-ZA" sz="1200" dirty="0">
              <a:latin typeface="Tahoma" panose="020B0604030504040204" pitchFamily="34" charset="0"/>
              <a:ea typeface="Tahoma" panose="020B0604030504040204" pitchFamily="34" charset="0"/>
              <a:cs typeface="Tahoma" panose="020B0604030504040204" pitchFamily="34" charset="0"/>
            </a:endParaRPr>
          </a:p>
          <a:p>
            <a:pPr algn="just">
              <a:buFont typeface="Wingdings" panose="05000000000000000000" pitchFamily="2" charset="2"/>
              <a:buChar char="v"/>
            </a:pPr>
            <a:r>
              <a:rPr lang="en-ZA" sz="2800" dirty="0">
                <a:latin typeface="Tahoma" panose="020B0604030504040204" pitchFamily="34" charset="0"/>
                <a:ea typeface="Tahoma" panose="020B0604030504040204" pitchFamily="34" charset="0"/>
                <a:cs typeface="Tahoma" panose="020B0604030504040204" pitchFamily="34" charset="0"/>
              </a:rPr>
              <a:t>It explores the generalization beyond specific experiment, to check if the results come out to be the same with other settings or with other participants/population.</a:t>
            </a:r>
          </a:p>
        </p:txBody>
      </p:sp>
      <p:sp>
        <p:nvSpPr>
          <p:cNvPr id="4" name="Slide Number Placeholder 3"/>
          <p:cNvSpPr txBox="1">
            <a:spLocks/>
          </p:cNvSpPr>
          <p:nvPr/>
        </p:nvSpPr>
        <p:spPr>
          <a:xfrm>
            <a:off x="11155680" y="6487101"/>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32</a:t>
            </a:r>
          </a:p>
        </p:txBody>
      </p:sp>
    </p:spTree>
    <p:extLst>
      <p:ext uri="{BB962C8B-B14F-4D97-AF65-F5344CB8AC3E}">
        <p14:creationId xmlns:p14="http://schemas.microsoft.com/office/powerpoint/2010/main" val="241511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27" y="104502"/>
            <a:ext cx="11299370" cy="783771"/>
          </a:xfrm>
        </p:spPr>
        <p:txBody>
          <a:bodyPr/>
          <a:lstStyle/>
          <a:p>
            <a:pPr algn="l"/>
            <a:r>
              <a:rPr lang="en-ZA" b="1" dirty="0">
                <a:latin typeface="Tahoma" panose="020B0604030504040204" pitchFamily="34" charset="0"/>
                <a:ea typeface="Tahoma" panose="020B0604030504040204" pitchFamily="34" charset="0"/>
                <a:cs typeface="Tahoma" panose="020B0604030504040204" pitchFamily="34" charset="0"/>
              </a:rPr>
              <a:t>Factors affecting External Validity</a:t>
            </a:r>
          </a:p>
        </p:txBody>
      </p:sp>
      <p:sp>
        <p:nvSpPr>
          <p:cNvPr id="3" name="Content Placeholder 2"/>
          <p:cNvSpPr>
            <a:spLocks noGrp="1"/>
          </p:cNvSpPr>
          <p:nvPr>
            <p:ph idx="1"/>
          </p:nvPr>
        </p:nvSpPr>
        <p:spPr>
          <a:xfrm>
            <a:off x="113210" y="1267793"/>
            <a:ext cx="11884826" cy="4839787"/>
          </a:xfrm>
        </p:spPr>
        <p:txBody>
          <a:bodyPr/>
          <a:lstStyle/>
          <a:p>
            <a:pPr algn="just">
              <a:buFont typeface="Wingdings" panose="05000000000000000000" pitchFamily="2" charset="2"/>
              <a:buChar char="v"/>
            </a:pPr>
            <a:r>
              <a:rPr lang="en-ZA" sz="2600" b="1" dirty="0">
                <a:latin typeface="Tahoma" panose="020B0604030504040204" pitchFamily="34" charset="0"/>
                <a:ea typeface="Tahoma" panose="020B0604030504040204" pitchFamily="34" charset="0"/>
                <a:cs typeface="Tahoma" panose="020B0604030504040204" pitchFamily="34" charset="0"/>
              </a:rPr>
              <a:t>Hawthorne effect</a:t>
            </a:r>
            <a:r>
              <a:rPr lang="en-ZA" sz="2600" dirty="0">
                <a:latin typeface="Tahoma" panose="020B0604030504040204" pitchFamily="34" charset="0"/>
                <a:ea typeface="Tahoma" panose="020B0604030504040204" pitchFamily="34" charset="0"/>
                <a:cs typeface="Tahoma" panose="020B0604030504040204" pitchFamily="34" charset="0"/>
              </a:rPr>
              <a:t> </a:t>
            </a:r>
          </a:p>
          <a:p>
            <a:pPr lvl="1" algn="just">
              <a:buFont typeface="Wingdings" panose="05000000000000000000" pitchFamily="2" charset="2"/>
              <a:buChar char="v"/>
            </a:pPr>
            <a:r>
              <a:rPr lang="en-ZA" sz="2200" dirty="0">
                <a:latin typeface="Tahoma" panose="020B0604030504040204" pitchFamily="34" charset="0"/>
                <a:ea typeface="Tahoma" panose="020B0604030504040204" pitchFamily="34" charset="0"/>
                <a:cs typeface="Tahoma" panose="020B0604030504040204" pitchFamily="34" charset="0"/>
              </a:rPr>
              <a:t>Subject may behave in a particular manner because they are aware that they are being observed.</a:t>
            </a:r>
          </a:p>
          <a:p>
            <a:pPr lvl="1" algn="just">
              <a:buFont typeface="Wingdings" panose="05000000000000000000" pitchFamily="2" charset="2"/>
              <a:buChar char="v"/>
            </a:pPr>
            <a:endParaRPr lang="en-ZA" sz="800" dirty="0">
              <a:latin typeface="Tahoma" panose="020B0604030504040204" pitchFamily="34" charset="0"/>
              <a:ea typeface="Tahoma" panose="020B0604030504040204" pitchFamily="34" charset="0"/>
              <a:cs typeface="Tahoma" panose="020B0604030504040204" pitchFamily="34" charset="0"/>
            </a:endParaRPr>
          </a:p>
          <a:p>
            <a:pPr lvl="1" algn="just">
              <a:buFont typeface="Wingdings" panose="05000000000000000000" pitchFamily="2" charset="2"/>
              <a:buChar char="v"/>
            </a:pPr>
            <a:r>
              <a:rPr lang="en-ZA" sz="2200" dirty="0">
                <a:latin typeface="Tahoma" panose="020B0604030504040204" pitchFamily="34" charset="0"/>
                <a:ea typeface="Tahoma" panose="020B0604030504040204" pitchFamily="34" charset="0"/>
                <a:cs typeface="Tahoma" panose="020B0604030504040204" pitchFamily="34" charset="0"/>
              </a:rPr>
              <a:t>Participants have the knowledge that they are involved in a study, thus affecting the result.</a:t>
            </a:r>
          </a:p>
          <a:p>
            <a:pPr lvl="1" algn="just">
              <a:buFont typeface="Wingdings" panose="05000000000000000000" pitchFamily="2" charset="2"/>
              <a:buChar char="v"/>
            </a:pPr>
            <a:endParaRPr lang="en-ZA" sz="1200" dirty="0">
              <a:latin typeface="Tahoma" panose="020B0604030504040204" pitchFamily="34" charset="0"/>
              <a:ea typeface="Tahoma" panose="020B0604030504040204" pitchFamily="34" charset="0"/>
              <a:cs typeface="Tahoma" panose="020B0604030504040204" pitchFamily="34" charset="0"/>
            </a:endParaRPr>
          </a:p>
          <a:p>
            <a:pPr algn="just">
              <a:buFont typeface="Wingdings" panose="05000000000000000000" pitchFamily="2" charset="2"/>
              <a:buChar char="v"/>
            </a:pPr>
            <a:r>
              <a:rPr lang="en-ZA" sz="2600" b="1" dirty="0">
                <a:latin typeface="Tahoma" panose="020B0604030504040204" pitchFamily="34" charset="0"/>
                <a:ea typeface="Tahoma" panose="020B0604030504040204" pitchFamily="34" charset="0"/>
                <a:cs typeface="Tahoma" panose="020B0604030504040204" pitchFamily="34" charset="0"/>
              </a:rPr>
              <a:t>Experimental effect</a:t>
            </a:r>
          </a:p>
          <a:p>
            <a:pPr lvl="1" algn="just">
              <a:buFont typeface="Wingdings" panose="05000000000000000000" pitchFamily="2" charset="2"/>
              <a:buChar char="v"/>
            </a:pPr>
            <a:r>
              <a:rPr lang="en-ZA" sz="2200" dirty="0">
                <a:latin typeface="Tahoma" panose="020B0604030504040204" pitchFamily="34" charset="0"/>
                <a:ea typeface="Tahoma" panose="020B0604030504040204" pitchFamily="34" charset="0"/>
                <a:cs typeface="Tahoma" panose="020B0604030504040204" pitchFamily="34" charset="0"/>
              </a:rPr>
              <a:t>It’s a threat to study results when investigator’s characteristics, mannerisms, behaviour may influence subject behaviour.</a:t>
            </a:r>
          </a:p>
          <a:p>
            <a:pPr lvl="2" algn="just">
              <a:buFont typeface="Wingdings" panose="05000000000000000000" pitchFamily="2" charset="2"/>
              <a:buChar char="v"/>
            </a:pPr>
            <a:r>
              <a:rPr lang="en-ZA" sz="1800" b="1" dirty="0">
                <a:solidFill>
                  <a:srgbClr val="FF0000"/>
                </a:solidFill>
                <a:latin typeface="Tahoma" panose="020B0604030504040204" pitchFamily="34" charset="0"/>
                <a:ea typeface="Tahoma" panose="020B0604030504040204" pitchFamily="34" charset="0"/>
                <a:cs typeface="Tahoma" panose="020B0604030504040204" pitchFamily="34" charset="0"/>
              </a:rPr>
              <a:t>E.g</a:t>
            </a:r>
            <a:r>
              <a:rPr lang="en-ZA" sz="1800" dirty="0">
                <a:latin typeface="Tahoma" panose="020B0604030504040204" pitchFamily="34" charset="0"/>
                <a:ea typeface="Tahoma" panose="020B0604030504040204" pitchFamily="34" charset="0"/>
                <a:cs typeface="Tahoma" panose="020B0604030504040204" pitchFamily="34" charset="0"/>
              </a:rPr>
              <a:t>.: investigator characteristics: facial expressions, clothes, age, gender, body built.</a:t>
            </a:r>
          </a:p>
          <a:p>
            <a:pPr lvl="2" algn="just">
              <a:buFont typeface="Wingdings" panose="05000000000000000000" pitchFamily="2" charset="2"/>
              <a:buChar char="v"/>
            </a:pPr>
            <a:endParaRPr lang="en-ZA" sz="800" dirty="0">
              <a:latin typeface="Tahoma" panose="020B0604030504040204" pitchFamily="34" charset="0"/>
              <a:ea typeface="Tahoma" panose="020B0604030504040204" pitchFamily="34" charset="0"/>
              <a:cs typeface="Tahoma" panose="020B0604030504040204" pitchFamily="34" charset="0"/>
            </a:endParaRPr>
          </a:p>
          <a:p>
            <a:pPr lvl="1" algn="just">
              <a:buFont typeface="Wingdings" panose="05000000000000000000" pitchFamily="2" charset="2"/>
              <a:buChar char="v"/>
            </a:pPr>
            <a:r>
              <a:rPr lang="en-ZA" sz="2200" dirty="0">
                <a:latin typeface="Tahoma" panose="020B0604030504040204" pitchFamily="34" charset="0"/>
                <a:ea typeface="Tahoma" panose="020B0604030504040204" pitchFamily="34" charset="0"/>
                <a:cs typeface="Tahoma" panose="020B0604030504040204" pitchFamily="34" charset="0"/>
              </a:rPr>
              <a:t>Thus, the way researcher dresses up or his or her gender can influence the way in which respondents answer research questions</a:t>
            </a:r>
            <a:endParaRPr lang="en-ZA" sz="2800" dirty="0">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v"/>
            </a:pPr>
            <a:endParaRPr lang="en-ZA" sz="23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txBox="1">
            <a:spLocks/>
          </p:cNvSpPr>
          <p:nvPr/>
        </p:nvSpPr>
        <p:spPr>
          <a:xfrm>
            <a:off x="11155680" y="6487101"/>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33</a:t>
            </a:r>
          </a:p>
        </p:txBody>
      </p:sp>
    </p:spTree>
    <p:extLst>
      <p:ext uri="{BB962C8B-B14F-4D97-AF65-F5344CB8AC3E}">
        <p14:creationId xmlns:p14="http://schemas.microsoft.com/office/powerpoint/2010/main" val="32755792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27" y="104502"/>
            <a:ext cx="11299370" cy="783771"/>
          </a:xfrm>
        </p:spPr>
        <p:txBody>
          <a:bodyPr/>
          <a:lstStyle/>
          <a:p>
            <a:pPr algn="l"/>
            <a:r>
              <a:rPr lang="en-ZA" b="1" dirty="0">
                <a:latin typeface="Tahoma" panose="020B0604030504040204" pitchFamily="34" charset="0"/>
                <a:ea typeface="Tahoma" panose="020B0604030504040204" pitchFamily="34" charset="0"/>
                <a:cs typeface="Tahoma" panose="020B0604030504040204" pitchFamily="34" charset="0"/>
              </a:rPr>
              <a:t>Factors affecting External Validity</a:t>
            </a:r>
          </a:p>
        </p:txBody>
      </p:sp>
      <p:sp>
        <p:nvSpPr>
          <p:cNvPr id="3" name="Content Placeholder 2"/>
          <p:cNvSpPr>
            <a:spLocks noGrp="1"/>
          </p:cNvSpPr>
          <p:nvPr>
            <p:ph idx="1"/>
          </p:nvPr>
        </p:nvSpPr>
        <p:spPr>
          <a:xfrm>
            <a:off x="130629" y="1071154"/>
            <a:ext cx="11900261" cy="5238206"/>
          </a:xfrm>
        </p:spPr>
        <p:txBody>
          <a:bodyPr/>
          <a:lstStyle/>
          <a:p>
            <a:pPr algn="just">
              <a:buFont typeface="Wingdings" panose="05000000000000000000" pitchFamily="2" charset="2"/>
              <a:buChar char="v"/>
            </a:pPr>
            <a:r>
              <a:rPr lang="en-ZA" sz="2400" b="1" dirty="0">
                <a:latin typeface="Tahoma" panose="020B0604030504040204" pitchFamily="34" charset="0"/>
                <a:ea typeface="Tahoma" panose="020B0604030504040204" pitchFamily="34" charset="0"/>
                <a:cs typeface="Tahoma" panose="020B0604030504040204" pitchFamily="34" charset="0"/>
              </a:rPr>
              <a:t>Reactive effect of pre-test</a:t>
            </a:r>
            <a:endParaRPr lang="en-ZA" sz="2400" dirty="0">
              <a:latin typeface="Tahoma" panose="020B0604030504040204" pitchFamily="34" charset="0"/>
              <a:ea typeface="Tahoma" panose="020B0604030504040204" pitchFamily="34" charset="0"/>
              <a:cs typeface="Tahoma" panose="020B0604030504040204" pitchFamily="34" charset="0"/>
            </a:endParaRPr>
          </a:p>
          <a:p>
            <a:pPr lvl="1" algn="just">
              <a:buFont typeface="Wingdings" panose="05000000000000000000" pitchFamily="2" charset="2"/>
              <a:buChar char="v"/>
            </a:pPr>
            <a:r>
              <a:rPr lang="en-ZA" sz="2100" dirty="0">
                <a:latin typeface="Tahoma" panose="020B0604030504040204" pitchFamily="34" charset="0"/>
                <a:ea typeface="Tahoma" panose="020B0604030504040204" pitchFamily="34" charset="0"/>
                <a:cs typeface="Tahoma" panose="020B0604030504040204" pitchFamily="34" charset="0"/>
              </a:rPr>
              <a:t>It occurs when </a:t>
            </a:r>
            <a:r>
              <a:rPr lang="en-ZA" sz="2100" u="sng" dirty="0">
                <a:latin typeface="Tahoma" panose="020B0604030504040204" pitchFamily="34" charset="0"/>
                <a:ea typeface="Tahoma" panose="020B0604030504040204" pitchFamily="34" charset="0"/>
                <a:cs typeface="Tahoma" panose="020B0604030504040204" pitchFamily="34" charset="0"/>
              </a:rPr>
              <a:t>participants have been sensitized to the treatment </a:t>
            </a:r>
            <a:r>
              <a:rPr lang="en-ZA" sz="2100" dirty="0">
                <a:latin typeface="Tahoma" panose="020B0604030504040204" pitchFamily="34" charset="0"/>
                <a:ea typeface="Tahoma" panose="020B0604030504040204" pitchFamily="34" charset="0"/>
                <a:cs typeface="Tahoma" panose="020B0604030504040204" pitchFamily="34" charset="0"/>
              </a:rPr>
              <a:t>because of taking pre-test.</a:t>
            </a:r>
          </a:p>
          <a:p>
            <a:pPr lvl="1" algn="just">
              <a:buFont typeface="Wingdings" panose="05000000000000000000" pitchFamily="2" charset="2"/>
              <a:buChar char="v"/>
            </a:pPr>
            <a:r>
              <a:rPr lang="en-ZA" sz="2100" dirty="0">
                <a:latin typeface="Tahoma" panose="020B0604030504040204" pitchFamily="34" charset="0"/>
                <a:ea typeface="Tahoma" panose="020B0604030504040204" pitchFamily="34" charset="0"/>
                <a:cs typeface="Tahoma" panose="020B0604030504040204" pitchFamily="34" charset="0"/>
              </a:rPr>
              <a:t>Participant might not respond to the treatment in the manner they finally do if they had not received the pre-test.</a:t>
            </a:r>
          </a:p>
          <a:p>
            <a:pPr lvl="2" algn="just">
              <a:buFont typeface="Wingdings" panose="05000000000000000000" pitchFamily="2" charset="2"/>
              <a:buChar char="v"/>
            </a:pPr>
            <a:r>
              <a:rPr lang="en-ZA" sz="1700" dirty="0">
                <a:latin typeface="Tahoma" panose="020B0604030504040204" pitchFamily="34" charset="0"/>
                <a:ea typeface="Tahoma" panose="020B0604030504040204" pitchFamily="34" charset="0"/>
                <a:cs typeface="Tahoma" panose="020B0604030504040204" pitchFamily="34" charset="0"/>
              </a:rPr>
              <a:t>E.g.:, An Investigator wants to conduct a study to assess the effect of a health education programme on the awareness of HIV/AIDS among youth.</a:t>
            </a:r>
          </a:p>
          <a:p>
            <a:pPr lvl="2" algn="just">
              <a:buFont typeface="Wingdings" panose="05000000000000000000" pitchFamily="2" charset="2"/>
              <a:buChar char="v"/>
            </a:pPr>
            <a:r>
              <a:rPr lang="en-ZA" sz="1700" dirty="0">
                <a:latin typeface="Tahoma" panose="020B0604030504040204" pitchFamily="34" charset="0"/>
                <a:ea typeface="Tahoma" panose="020B0604030504040204" pitchFamily="34" charset="0"/>
                <a:cs typeface="Tahoma" panose="020B0604030504040204" pitchFamily="34" charset="0"/>
              </a:rPr>
              <a:t>Instead, he/she conduct pre-test to collect baseline data before the intervention.</a:t>
            </a:r>
          </a:p>
          <a:p>
            <a:pPr lvl="2" algn="just">
              <a:buFont typeface="Wingdings" panose="05000000000000000000" pitchFamily="2" charset="2"/>
              <a:buChar char="v"/>
            </a:pPr>
            <a:r>
              <a:rPr lang="en-ZA" sz="1700" dirty="0">
                <a:latin typeface="Tahoma" panose="020B0604030504040204" pitchFamily="34" charset="0"/>
                <a:ea typeface="Tahoma" panose="020B0604030504040204" pitchFamily="34" charset="0"/>
                <a:cs typeface="Tahoma" panose="020B0604030504040204" pitchFamily="34" charset="0"/>
              </a:rPr>
              <a:t>This pre-test may sensitize the participants to learn more about HIV/AIDS irrespective of health education is provided or not to theme</a:t>
            </a:r>
          </a:p>
          <a:p>
            <a:pPr marL="57150" indent="0" algn="just">
              <a:buNone/>
            </a:pPr>
            <a:r>
              <a:rPr lang="en-ZA" sz="2400" b="1" dirty="0">
                <a:latin typeface="Tahoma" panose="020B0604030504040204" pitchFamily="34" charset="0"/>
                <a:ea typeface="Tahoma" panose="020B0604030504040204" pitchFamily="34" charset="0"/>
                <a:cs typeface="Tahoma" panose="020B0604030504040204" pitchFamily="34" charset="0"/>
              </a:rPr>
              <a:t>Novelty Effect</a:t>
            </a:r>
          </a:p>
          <a:p>
            <a:pPr lvl="1" algn="just">
              <a:buFont typeface="Wingdings" panose="05000000000000000000" pitchFamily="2" charset="2"/>
              <a:buChar char="v"/>
            </a:pPr>
            <a:r>
              <a:rPr lang="en-ZA" sz="2100" u="sng" dirty="0">
                <a:latin typeface="Tahoma" panose="020B0604030504040204" pitchFamily="34" charset="0"/>
                <a:ea typeface="Tahoma" panose="020B0604030504040204" pitchFamily="34" charset="0"/>
                <a:cs typeface="Tahoma" panose="020B0604030504040204" pitchFamily="34" charset="0"/>
              </a:rPr>
              <a:t>When treatment is new, investigators &amp; participants might behave in different ways</a:t>
            </a:r>
            <a:r>
              <a:rPr lang="en-ZA" sz="2100" dirty="0">
                <a:latin typeface="Tahoma" panose="020B0604030504040204" pitchFamily="34" charset="0"/>
                <a:ea typeface="Tahoma" panose="020B0604030504040204" pitchFamily="34" charset="0"/>
                <a:cs typeface="Tahoma" panose="020B0604030504040204" pitchFamily="34" charset="0"/>
              </a:rPr>
              <a:t>.</a:t>
            </a:r>
          </a:p>
          <a:p>
            <a:pPr lvl="1" algn="just">
              <a:buFont typeface="Wingdings" panose="05000000000000000000" pitchFamily="2" charset="2"/>
              <a:buChar char="v"/>
            </a:pPr>
            <a:r>
              <a:rPr lang="en-ZA" sz="2100" dirty="0">
                <a:latin typeface="Tahoma" panose="020B0604030504040204" pitchFamily="34" charset="0"/>
                <a:ea typeface="Tahoma" panose="020B0604030504040204" pitchFamily="34" charset="0"/>
                <a:cs typeface="Tahoma" panose="020B0604030504040204" pitchFamily="34" charset="0"/>
              </a:rPr>
              <a:t>They may be enthusiastic about new methods of new methods of doing things.</a:t>
            </a:r>
          </a:p>
          <a:p>
            <a:pPr lvl="1" algn="just">
              <a:buFont typeface="Wingdings" panose="05000000000000000000" pitchFamily="2" charset="2"/>
              <a:buChar char="v"/>
            </a:pPr>
            <a:r>
              <a:rPr lang="en-ZA" sz="2100" dirty="0">
                <a:latin typeface="Tahoma" panose="020B0604030504040204" pitchFamily="34" charset="0"/>
                <a:ea typeface="Tahoma" panose="020B0604030504040204" pitchFamily="34" charset="0"/>
                <a:cs typeface="Tahoma" panose="020B0604030504040204" pitchFamily="34" charset="0"/>
              </a:rPr>
              <a:t>Once treatment is more familiar &amp; as the novelty wears off, results might be different.</a:t>
            </a:r>
          </a:p>
          <a:p>
            <a:pPr lvl="1" algn="just">
              <a:buFont typeface="Wingdings" panose="05000000000000000000" pitchFamily="2" charset="2"/>
              <a:buChar char="v"/>
            </a:pPr>
            <a:endParaRPr lang="en-ZA" sz="2200" dirty="0">
              <a:latin typeface="Tahoma" panose="020B0604030504040204" pitchFamily="34" charset="0"/>
              <a:ea typeface="Tahoma" panose="020B0604030504040204" pitchFamily="34" charset="0"/>
              <a:cs typeface="Tahoma" panose="020B0604030504040204" pitchFamily="34" charset="0"/>
            </a:endParaRPr>
          </a:p>
          <a:p>
            <a:pPr algn="just">
              <a:buFont typeface="Wingdings" panose="05000000000000000000" pitchFamily="2" charset="2"/>
              <a:buChar char="v"/>
            </a:pPr>
            <a:endParaRPr lang="en-ZA" sz="2800" dirty="0">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v"/>
            </a:pPr>
            <a:endParaRPr lang="en-ZA" sz="23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txBox="1">
            <a:spLocks/>
          </p:cNvSpPr>
          <p:nvPr/>
        </p:nvSpPr>
        <p:spPr>
          <a:xfrm>
            <a:off x="11155680" y="6431680"/>
            <a:ext cx="576755" cy="3709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34</a:t>
            </a:r>
          </a:p>
        </p:txBody>
      </p:sp>
    </p:spTree>
    <p:extLst>
      <p:ext uri="{BB962C8B-B14F-4D97-AF65-F5344CB8AC3E}">
        <p14:creationId xmlns:p14="http://schemas.microsoft.com/office/powerpoint/2010/main" val="567686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27" y="104502"/>
            <a:ext cx="11299370" cy="783771"/>
          </a:xfrm>
        </p:spPr>
        <p:txBody>
          <a:bodyPr/>
          <a:lstStyle/>
          <a:p>
            <a:pPr algn="l"/>
            <a:r>
              <a:rPr lang="en-ZA" b="1" dirty="0">
                <a:latin typeface="Tahoma" panose="020B0604030504040204" pitchFamily="34" charset="0"/>
                <a:ea typeface="Tahoma" panose="020B0604030504040204" pitchFamily="34" charset="0"/>
                <a:cs typeface="Tahoma" panose="020B0604030504040204" pitchFamily="34" charset="0"/>
              </a:rPr>
              <a:t>Factors affecting External Validity</a:t>
            </a:r>
          </a:p>
        </p:txBody>
      </p:sp>
      <p:sp>
        <p:nvSpPr>
          <p:cNvPr id="3" name="Content Placeholder 2"/>
          <p:cNvSpPr>
            <a:spLocks noGrp="1"/>
          </p:cNvSpPr>
          <p:nvPr>
            <p:ph idx="1"/>
          </p:nvPr>
        </p:nvSpPr>
        <p:spPr>
          <a:xfrm>
            <a:off x="130629" y="1136072"/>
            <a:ext cx="11900261" cy="5173287"/>
          </a:xfrm>
        </p:spPr>
        <p:txBody>
          <a:bodyPr/>
          <a:lstStyle/>
          <a:p>
            <a:pPr algn="just">
              <a:buFont typeface="Wingdings" panose="05000000000000000000" pitchFamily="2" charset="2"/>
              <a:buChar char="v"/>
            </a:pPr>
            <a:r>
              <a:rPr lang="en-ZA" sz="2400" b="1" dirty="0">
                <a:latin typeface="Tahoma" panose="020B0604030504040204" pitchFamily="34" charset="0"/>
                <a:ea typeface="Tahoma" panose="020B0604030504040204" pitchFamily="34" charset="0"/>
                <a:cs typeface="Tahoma" panose="020B0604030504040204" pitchFamily="34" charset="0"/>
              </a:rPr>
              <a:t>People</a:t>
            </a:r>
            <a:endParaRPr lang="en-ZA" sz="2400" dirty="0">
              <a:latin typeface="Tahoma" panose="020B0604030504040204" pitchFamily="34" charset="0"/>
              <a:ea typeface="Tahoma" panose="020B0604030504040204" pitchFamily="34" charset="0"/>
              <a:cs typeface="Tahoma" panose="020B0604030504040204" pitchFamily="34" charset="0"/>
            </a:endParaRPr>
          </a:p>
          <a:p>
            <a:pPr lvl="1" algn="just">
              <a:buFont typeface="Wingdings" panose="05000000000000000000" pitchFamily="2" charset="2"/>
              <a:buChar char="v"/>
            </a:pPr>
            <a:r>
              <a:rPr lang="en-ZA" sz="2100" dirty="0">
                <a:latin typeface="Tahoma" panose="020B0604030504040204" pitchFamily="34" charset="0"/>
                <a:ea typeface="Tahoma" panose="020B0604030504040204" pitchFamily="34" charset="0"/>
                <a:cs typeface="Tahoma" panose="020B0604030504040204" pitchFamily="34" charset="0"/>
              </a:rPr>
              <a:t>E.g., people with specific race, such as whites have high prevalence of coronary artery disease compare to indigenous Africans. </a:t>
            </a:r>
          </a:p>
          <a:p>
            <a:pPr lvl="1" algn="just">
              <a:buFont typeface="Wingdings" panose="05000000000000000000" pitchFamily="2" charset="2"/>
              <a:buChar char="v"/>
            </a:pPr>
            <a:r>
              <a:rPr lang="en-ZA" sz="2100" dirty="0">
                <a:latin typeface="Tahoma" panose="020B0604030504040204" pitchFamily="34" charset="0"/>
                <a:ea typeface="Tahoma" panose="020B0604030504040204" pitchFamily="34" charset="0"/>
                <a:cs typeface="Tahoma" panose="020B0604030504040204" pitchFamily="34" charset="0"/>
              </a:rPr>
              <a:t>Therefore, a generalization made for whites will not be applicable to indigenous Africans. hence, this is a threat to external validity (limit the generalizability of the findings)</a:t>
            </a:r>
          </a:p>
          <a:p>
            <a:pPr marL="57150" indent="0" algn="just">
              <a:buNone/>
            </a:pPr>
            <a:r>
              <a:rPr lang="en-ZA" sz="2400" b="1" dirty="0">
                <a:latin typeface="Tahoma" panose="020B0604030504040204" pitchFamily="34" charset="0"/>
                <a:ea typeface="Tahoma" panose="020B0604030504040204" pitchFamily="34" charset="0"/>
                <a:cs typeface="Tahoma" panose="020B0604030504040204" pitchFamily="34" charset="0"/>
              </a:rPr>
              <a:t>Place</a:t>
            </a:r>
          </a:p>
          <a:p>
            <a:pPr lvl="1" algn="just">
              <a:buFont typeface="Wingdings" panose="05000000000000000000" pitchFamily="2" charset="2"/>
              <a:buChar char="v"/>
            </a:pPr>
            <a:r>
              <a:rPr lang="en-ZA" sz="2100" dirty="0">
                <a:latin typeface="Tahoma" panose="020B0604030504040204" pitchFamily="34" charset="0"/>
                <a:ea typeface="Tahoma" panose="020B0604030504040204" pitchFamily="34" charset="0"/>
                <a:cs typeface="Tahoma" panose="020B0604030504040204" pitchFamily="34" charset="0"/>
              </a:rPr>
              <a:t>E.g. people living in high altitudes have high haemoglobin (</a:t>
            </a:r>
            <a:r>
              <a:rPr lang="en-ZA" sz="2100" dirty="0" err="1">
                <a:latin typeface="Tahoma" panose="020B0604030504040204" pitchFamily="34" charset="0"/>
                <a:ea typeface="Tahoma" panose="020B0604030504040204" pitchFamily="34" charset="0"/>
                <a:cs typeface="Tahoma" panose="020B0604030504040204" pitchFamily="34" charset="0"/>
              </a:rPr>
              <a:t>Hb</a:t>
            </a:r>
            <a:r>
              <a:rPr lang="en-ZA" sz="2100" dirty="0">
                <a:latin typeface="Tahoma" panose="020B0604030504040204" pitchFamily="34" charset="0"/>
                <a:ea typeface="Tahoma" panose="020B0604030504040204" pitchFamily="34" charset="0"/>
                <a:cs typeface="Tahoma" panose="020B0604030504040204" pitchFamily="34" charset="0"/>
              </a:rPr>
              <a:t>) levels because of the higher altitudes the requirement of oxygen is more, due to which there is more production of red blood cells (RBCs). Therefore, you can’t compare people living in higher altitudes to those in lower altitudes (thus affect generalizability). </a:t>
            </a:r>
          </a:p>
          <a:p>
            <a:pPr algn="just">
              <a:buFont typeface="Wingdings" panose="05000000000000000000" pitchFamily="2" charset="2"/>
              <a:buChar char="v"/>
            </a:pPr>
            <a:r>
              <a:rPr lang="en-ZA" sz="2500" b="1" dirty="0">
                <a:latin typeface="Tahoma" panose="020B0604030504040204" pitchFamily="34" charset="0"/>
                <a:ea typeface="Tahoma" panose="020B0604030504040204" pitchFamily="34" charset="0"/>
                <a:cs typeface="Tahoma" panose="020B0604030504040204" pitchFamily="34" charset="0"/>
              </a:rPr>
              <a:t>Time</a:t>
            </a:r>
          </a:p>
          <a:p>
            <a:pPr lvl="1" algn="just">
              <a:buFont typeface="Wingdings" panose="05000000000000000000" pitchFamily="2" charset="2"/>
              <a:buChar char="v"/>
            </a:pPr>
            <a:r>
              <a:rPr lang="en-ZA" sz="2200" dirty="0">
                <a:latin typeface="Tahoma" panose="020B0604030504040204" pitchFamily="34" charset="0"/>
                <a:ea typeface="Tahoma" panose="020B0604030504040204" pitchFamily="34" charset="0"/>
                <a:cs typeface="Tahoma" panose="020B0604030504040204" pitchFamily="34" charset="0"/>
              </a:rPr>
              <a:t>If study was carried out of a community in 1995 &amp; then again in 2010, the results of these 2-studies would be different. Therefore, older results cannot be generalized over periods of time as societies &amp; circumstances constantly change.</a:t>
            </a:r>
            <a:endParaRPr lang="en-ZA" sz="28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txBox="1">
            <a:spLocks/>
          </p:cNvSpPr>
          <p:nvPr/>
        </p:nvSpPr>
        <p:spPr>
          <a:xfrm>
            <a:off x="11155680" y="6487101"/>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35</a:t>
            </a:r>
          </a:p>
        </p:txBody>
      </p:sp>
    </p:spTree>
    <p:extLst>
      <p:ext uri="{BB962C8B-B14F-4D97-AF65-F5344CB8AC3E}">
        <p14:creationId xmlns:p14="http://schemas.microsoft.com/office/powerpoint/2010/main" val="221652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382" y="1306285"/>
            <a:ext cx="11599818" cy="3122023"/>
          </a:xfrm>
        </p:spPr>
        <p:txBody>
          <a:bodyPr/>
          <a:lstStyle/>
          <a:p>
            <a:pPr>
              <a:lnSpc>
                <a:spcPct val="150000"/>
              </a:lnSpc>
              <a:buFont typeface="Wingdings" panose="05000000000000000000" pitchFamily="2" charset="2"/>
              <a:buChar char="v"/>
            </a:pPr>
            <a:r>
              <a:rPr lang="en-ZA" dirty="0">
                <a:latin typeface="Tahoma" panose="020B0604030504040204" pitchFamily="34" charset="0"/>
                <a:ea typeface="Tahoma" panose="020B0604030504040204" pitchFamily="34" charset="0"/>
                <a:cs typeface="Tahoma" panose="020B0604030504040204" pitchFamily="34" charset="0"/>
              </a:rPr>
              <a:t>Generally research designs are classified into TWO Broad Categories</a:t>
            </a:r>
          </a:p>
          <a:p>
            <a:pPr lvl="1">
              <a:lnSpc>
                <a:spcPct val="150000"/>
              </a:lnSpc>
              <a:buFont typeface="Wingdings" panose="05000000000000000000" pitchFamily="2" charset="2"/>
              <a:buChar char="v"/>
            </a:pPr>
            <a:r>
              <a:rPr lang="en-ZA" dirty="0">
                <a:latin typeface="Tahoma" panose="020B0604030504040204" pitchFamily="34" charset="0"/>
                <a:ea typeface="Tahoma" panose="020B0604030504040204" pitchFamily="34" charset="0"/>
                <a:cs typeface="Tahoma" panose="020B0604030504040204" pitchFamily="34" charset="0"/>
              </a:rPr>
              <a:t>Qualitative design</a:t>
            </a:r>
          </a:p>
          <a:p>
            <a:pPr lvl="1">
              <a:lnSpc>
                <a:spcPct val="150000"/>
              </a:lnSpc>
              <a:buFont typeface="Wingdings" panose="05000000000000000000" pitchFamily="2" charset="2"/>
              <a:buChar char="v"/>
            </a:pPr>
            <a:r>
              <a:rPr lang="en-ZA" b="1" dirty="0">
                <a:latin typeface="Tahoma" panose="020B0604030504040204" pitchFamily="34" charset="0"/>
                <a:ea typeface="Tahoma" panose="020B0604030504040204" pitchFamily="34" charset="0"/>
                <a:cs typeface="Tahoma" panose="020B0604030504040204" pitchFamily="34" charset="0"/>
              </a:rPr>
              <a:t>Quantitative design </a:t>
            </a:r>
            <a:r>
              <a:rPr lang="en-ZA" b="1" dirty="0">
                <a:solidFill>
                  <a:srgbClr val="FF0000"/>
                </a:solidFill>
                <a:latin typeface="Tahoma" panose="020B0604030504040204" pitchFamily="34" charset="0"/>
                <a:ea typeface="Tahoma" panose="020B0604030504040204" pitchFamily="34" charset="0"/>
                <a:cs typeface="Tahoma" panose="020B0604030504040204" pitchFamily="34" charset="0"/>
              </a:rPr>
              <a:t>*****Epidemiological Study Designs</a:t>
            </a:r>
          </a:p>
        </p:txBody>
      </p:sp>
      <p:sp>
        <p:nvSpPr>
          <p:cNvPr id="4" name="Content Placeholder 2"/>
          <p:cNvSpPr txBox="1">
            <a:spLocks/>
          </p:cNvSpPr>
          <p:nvPr/>
        </p:nvSpPr>
        <p:spPr bwMode="auto">
          <a:xfrm>
            <a:off x="544285" y="0"/>
            <a:ext cx="9157063" cy="9666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lgn="ctr">
              <a:buFontTx/>
              <a:buNone/>
            </a:pPr>
            <a:r>
              <a:rPr lang="en-ZA" sz="4400" b="1" kern="0" dirty="0">
                <a:latin typeface="Tahoma" panose="020B0604030504040204" pitchFamily="34" charset="0"/>
                <a:ea typeface="Tahoma" panose="020B0604030504040204" pitchFamily="34" charset="0"/>
                <a:cs typeface="Tahoma" panose="020B0604030504040204" pitchFamily="34" charset="0"/>
              </a:rPr>
              <a:t>STUDY DESIGNS</a:t>
            </a:r>
            <a:endParaRPr lang="en-ZA" sz="4400" kern="0" dirty="0">
              <a:latin typeface="Tahoma" panose="020B0604030504040204" pitchFamily="34" charset="0"/>
              <a:ea typeface="Tahoma" panose="020B0604030504040204" pitchFamily="34" charset="0"/>
              <a:cs typeface="Tahoma" panose="020B0604030504040204" pitchFamily="34" charset="0"/>
            </a:endParaRPr>
          </a:p>
        </p:txBody>
      </p:sp>
      <p:sp>
        <p:nvSpPr>
          <p:cNvPr id="5" name="Slide Number Placeholder 3"/>
          <p:cNvSpPr txBox="1">
            <a:spLocks/>
          </p:cNvSpPr>
          <p:nvPr/>
        </p:nvSpPr>
        <p:spPr>
          <a:xfrm>
            <a:off x="11155680" y="6487101"/>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36</a:t>
            </a:r>
          </a:p>
        </p:txBody>
      </p:sp>
    </p:spTree>
    <p:extLst>
      <p:ext uri="{BB962C8B-B14F-4D97-AF65-F5344CB8AC3E}">
        <p14:creationId xmlns:p14="http://schemas.microsoft.com/office/powerpoint/2010/main" val="22764469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25" y="44624"/>
            <a:ext cx="9768717" cy="869776"/>
          </a:xfrm>
        </p:spPr>
        <p:txBody>
          <a:bodyPr/>
          <a:lstStyle/>
          <a:p>
            <a:pPr algn="l"/>
            <a:r>
              <a:rPr lang="en-US" b="1" dirty="0">
                <a:latin typeface="Tahoma" panose="020B0604030504040204" pitchFamily="34" charset="0"/>
                <a:ea typeface="Tahoma" panose="020B0604030504040204" pitchFamily="34" charset="0"/>
                <a:cs typeface="Tahoma" panose="020B0604030504040204" pitchFamily="34" charset="0"/>
              </a:rPr>
              <a:t>Quantitative/Qualitative</a:t>
            </a:r>
          </a:p>
        </p:txBody>
      </p:sp>
      <p:sp>
        <p:nvSpPr>
          <p:cNvPr id="3" name="Content Placeholder 2"/>
          <p:cNvSpPr>
            <a:spLocks noGrp="1"/>
          </p:cNvSpPr>
          <p:nvPr>
            <p:ph idx="1"/>
          </p:nvPr>
        </p:nvSpPr>
        <p:spPr>
          <a:xfrm>
            <a:off x="195943" y="1240971"/>
            <a:ext cx="11760083" cy="4885193"/>
          </a:xfrm>
        </p:spPr>
        <p:txBody>
          <a:bodyPr>
            <a:normAutofit/>
          </a:bodyPr>
          <a:lstStyle/>
          <a:p>
            <a:pPr algn="just">
              <a:buFont typeface="Wingdings" panose="05000000000000000000" pitchFamily="2" charset="2"/>
              <a:buChar char="v"/>
            </a:pP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Quantitative research:</a:t>
            </a:r>
            <a:r>
              <a:rPr lang="en-US" dirty="0">
                <a:latin typeface="Tahoma" panose="020B0604030504040204" pitchFamily="34" charset="0"/>
                <a:ea typeface="Tahoma" panose="020B0604030504040204" pitchFamily="34" charset="0"/>
                <a:cs typeface="Tahoma" panose="020B0604030504040204" pitchFamily="34" charset="0"/>
              </a:rPr>
              <a:t> involves measurement of outcomes using numerical data under standardized conditions </a:t>
            </a:r>
          </a:p>
          <a:p>
            <a:pPr lvl="1" algn="just">
              <a:buFont typeface="Wingdings" panose="05000000000000000000" pitchFamily="2" charset="2"/>
              <a:buChar char="v"/>
            </a:pPr>
            <a:r>
              <a:rPr lang="en-US" sz="2600" dirty="0">
                <a:latin typeface="Tahoma" panose="020B0604030504040204" pitchFamily="34" charset="0"/>
                <a:ea typeface="Tahoma" panose="020B0604030504040204" pitchFamily="34" charset="0"/>
                <a:cs typeface="Tahoma" panose="020B0604030504040204" pitchFamily="34" charset="0"/>
              </a:rPr>
              <a:t>May be used along the continuum of research.</a:t>
            </a:r>
          </a:p>
          <a:p>
            <a:pPr lvl="1" algn="just">
              <a:buFont typeface="Wingdings" panose="05000000000000000000" pitchFamily="2" charset="2"/>
              <a:buChar char="v"/>
            </a:pPr>
            <a:endParaRPr lang="en-US" sz="1200" dirty="0">
              <a:latin typeface="Tahoma" panose="020B0604030504040204" pitchFamily="34" charset="0"/>
              <a:ea typeface="Tahoma" panose="020B0604030504040204" pitchFamily="34" charset="0"/>
              <a:cs typeface="Tahoma" panose="020B0604030504040204" pitchFamily="34" charset="0"/>
            </a:endParaRPr>
          </a:p>
          <a:p>
            <a:pPr algn="just">
              <a:buFont typeface="Wingdings" panose="05000000000000000000" pitchFamily="2" charset="2"/>
              <a:buChar char="v"/>
            </a:pP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Qualitative research: </a:t>
            </a:r>
            <a:r>
              <a:rPr lang="en-US" dirty="0">
                <a:latin typeface="Tahoma" panose="020B0604030504040204" pitchFamily="34" charset="0"/>
                <a:ea typeface="Tahoma" panose="020B0604030504040204" pitchFamily="34" charset="0"/>
                <a:cs typeface="Tahoma" panose="020B0604030504040204" pitchFamily="34" charset="0"/>
              </a:rPr>
              <a:t>is concerned with narrative information under less structured conditions that often takes the research context into account</a:t>
            </a:r>
          </a:p>
          <a:p>
            <a:pPr lvl="1" algn="just">
              <a:buFont typeface="Wingdings" panose="05000000000000000000" pitchFamily="2" charset="2"/>
              <a:buChar char="v"/>
            </a:pPr>
            <a:r>
              <a:rPr lang="en-US" sz="2600" dirty="0">
                <a:latin typeface="Tahoma" panose="020B0604030504040204" pitchFamily="34" charset="0"/>
                <a:ea typeface="Tahoma" panose="020B0604030504040204" pitchFamily="34" charset="0"/>
                <a:cs typeface="Tahoma" panose="020B0604030504040204" pitchFamily="34" charset="0"/>
              </a:rPr>
              <a:t>Descriptive and exploratory research.</a:t>
            </a:r>
          </a:p>
          <a:p>
            <a:pPr lvl="1" algn="just">
              <a:buFont typeface="Wingdings" panose="05000000000000000000" pitchFamily="2" charset="2"/>
              <a:buChar char="v"/>
            </a:pPr>
            <a:r>
              <a:rPr lang="en-US" sz="2600" dirty="0">
                <a:latin typeface="Tahoma" panose="020B0604030504040204" pitchFamily="34" charset="0"/>
                <a:ea typeface="Tahoma" panose="020B0604030504040204" pitchFamily="34" charset="0"/>
                <a:cs typeface="Tahoma" panose="020B0604030504040204" pitchFamily="34" charset="0"/>
              </a:rPr>
              <a:t>Purposes: describing conditions, exploring associations, formulating theory, generating hypotheses. </a:t>
            </a:r>
          </a:p>
        </p:txBody>
      </p:sp>
      <p:sp>
        <p:nvSpPr>
          <p:cNvPr id="4" name="Slide Number Placeholder 3"/>
          <p:cNvSpPr txBox="1">
            <a:spLocks/>
          </p:cNvSpPr>
          <p:nvPr/>
        </p:nvSpPr>
        <p:spPr>
          <a:xfrm>
            <a:off x="11155680" y="6487101"/>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37</a:t>
            </a:r>
          </a:p>
        </p:txBody>
      </p:sp>
    </p:spTree>
    <p:extLst>
      <p:ext uri="{BB962C8B-B14F-4D97-AF65-F5344CB8AC3E}">
        <p14:creationId xmlns:p14="http://schemas.microsoft.com/office/powerpoint/2010/main" val="5339443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27" y="104502"/>
            <a:ext cx="11299370" cy="783771"/>
          </a:xfrm>
        </p:spPr>
        <p:txBody>
          <a:bodyPr/>
          <a:lstStyle/>
          <a:p>
            <a:pPr algn="l"/>
            <a:r>
              <a:rPr lang="en-US" b="1" dirty="0">
                <a:latin typeface="Tahoma" panose="020B0604030504040204" pitchFamily="34" charset="0"/>
                <a:ea typeface="Tahoma" panose="020B0604030504040204" pitchFamily="34" charset="0"/>
                <a:cs typeface="Tahoma" panose="020B0604030504040204" pitchFamily="34" charset="0"/>
              </a:rPr>
              <a:t>Assumptions in Scientific Research</a:t>
            </a:r>
            <a:endParaRPr lang="en-ZA"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82881" y="1306286"/>
            <a:ext cx="11064239" cy="4715691"/>
          </a:xfrm>
        </p:spPr>
        <p:txBody>
          <a:bodyPr/>
          <a:lstStyle/>
          <a:p>
            <a:pPr algn="just">
              <a:lnSpc>
                <a:spcPct val="150000"/>
              </a:lnSpc>
              <a:buFont typeface="Wingdings" panose="05000000000000000000" pitchFamily="2" charset="2"/>
              <a:buChar char="v"/>
            </a:pPr>
            <a:r>
              <a:rPr lang="en-US" dirty="0">
                <a:latin typeface="Tahoma" panose="020B0604030504040204" pitchFamily="34" charset="0"/>
                <a:ea typeface="Tahoma" panose="020B0604030504040204" pitchFamily="34" charset="0"/>
                <a:cs typeface="Tahoma" panose="020B0604030504040204" pitchFamily="34" charset="0"/>
              </a:rPr>
              <a:t>Nature is orderly and regular.</a:t>
            </a:r>
          </a:p>
          <a:p>
            <a:pPr algn="just">
              <a:lnSpc>
                <a:spcPct val="150000"/>
              </a:lnSpc>
              <a:buFont typeface="Wingdings" panose="05000000000000000000" pitchFamily="2" charset="2"/>
              <a:buChar char="v"/>
            </a:pPr>
            <a:r>
              <a:rPr lang="en-US" dirty="0">
                <a:latin typeface="Tahoma" panose="020B0604030504040204" pitchFamily="34" charset="0"/>
                <a:ea typeface="Tahoma" panose="020B0604030504040204" pitchFamily="34" charset="0"/>
                <a:cs typeface="Tahoma" panose="020B0604030504040204" pitchFamily="34" charset="0"/>
              </a:rPr>
              <a:t>To some extent, events are consistent and predictable.</a:t>
            </a:r>
          </a:p>
          <a:p>
            <a:pPr algn="just">
              <a:lnSpc>
                <a:spcPct val="150000"/>
              </a:lnSpc>
              <a:buFont typeface="Wingdings" panose="05000000000000000000" pitchFamily="2" charset="2"/>
              <a:buChar char="v"/>
            </a:pPr>
            <a:r>
              <a:rPr lang="en-US" dirty="0">
                <a:latin typeface="Tahoma" panose="020B0604030504040204" pitchFamily="34" charset="0"/>
                <a:ea typeface="Tahoma" panose="020B0604030504040204" pitchFamily="34" charset="0"/>
                <a:cs typeface="Tahoma" panose="020B0604030504040204" pitchFamily="34" charset="0"/>
              </a:rPr>
              <a:t>Events or conditions have one or more causes that can be discovered  </a:t>
            </a:r>
          </a:p>
          <a:p>
            <a:pPr lvl="2" algn="just">
              <a:lnSpc>
                <a:spcPct val="150000"/>
              </a:lnSpc>
              <a:buFont typeface="Wingdings" panose="05000000000000000000" pitchFamily="2" charset="2"/>
              <a:buChar char="v"/>
            </a:pPr>
            <a:r>
              <a:rPr lang="en-US" dirty="0">
                <a:latin typeface="Tahoma" panose="020B0604030504040204" pitchFamily="34" charset="0"/>
                <a:ea typeface="Tahoma" panose="020B0604030504040204" pitchFamily="34" charset="0"/>
                <a:cs typeface="Tahoma" panose="020B0604030504040204" pitchFamily="34" charset="0"/>
              </a:rPr>
              <a:t>This enables establishing cause and effect relationships </a:t>
            </a:r>
          </a:p>
          <a:p>
            <a:pPr algn="just">
              <a:lnSpc>
                <a:spcPct val="150000"/>
              </a:lnSpc>
              <a:buFont typeface="Wingdings" panose="05000000000000000000" pitchFamily="2" charset="2"/>
              <a:buChar char="v"/>
            </a:pPr>
            <a:endParaRPr lang="en-ZA" sz="2800" dirty="0">
              <a:latin typeface="Tahoma" panose="020B0604030504040204" pitchFamily="34" charset="0"/>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v"/>
            </a:pPr>
            <a:endParaRPr lang="en-ZA" sz="23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txBox="1">
            <a:spLocks/>
          </p:cNvSpPr>
          <p:nvPr/>
        </p:nvSpPr>
        <p:spPr>
          <a:xfrm>
            <a:off x="11155680" y="6431680"/>
            <a:ext cx="576755" cy="39861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38</a:t>
            </a:r>
          </a:p>
        </p:txBody>
      </p:sp>
    </p:spTree>
    <p:extLst>
      <p:ext uri="{BB962C8B-B14F-4D97-AF65-F5344CB8AC3E}">
        <p14:creationId xmlns:p14="http://schemas.microsoft.com/office/powerpoint/2010/main" val="2364573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953729" y="1956620"/>
            <a:ext cx="10471354" cy="314632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kern="0" dirty="0">
                <a:latin typeface="Tahoma" panose="020B0604030504040204" pitchFamily="34" charset="0"/>
                <a:ea typeface="Tahoma" panose="020B0604030504040204" pitchFamily="34" charset="0"/>
                <a:cs typeface="Tahoma" panose="020B0604030504040204" pitchFamily="34" charset="0"/>
              </a:rPr>
              <a:t>“It is much more important to know what sort of a patient has a disease, </a:t>
            </a:r>
            <a:br>
              <a:rPr lang="en-US" sz="2800" b="1" kern="0" dirty="0">
                <a:latin typeface="Tahoma" panose="020B0604030504040204" pitchFamily="34" charset="0"/>
                <a:ea typeface="Tahoma" panose="020B0604030504040204" pitchFamily="34" charset="0"/>
                <a:cs typeface="Tahoma" panose="020B0604030504040204" pitchFamily="34" charset="0"/>
              </a:rPr>
            </a:br>
            <a:r>
              <a:rPr lang="en-US" sz="2800" b="1" kern="0" dirty="0">
                <a:latin typeface="Tahoma" panose="020B0604030504040204" pitchFamily="34" charset="0"/>
                <a:ea typeface="Tahoma" panose="020B0604030504040204" pitchFamily="34" charset="0"/>
                <a:cs typeface="Tahoma" panose="020B0604030504040204" pitchFamily="34" charset="0"/>
              </a:rPr>
              <a:t>than what sort of disease a patient has”</a:t>
            </a:r>
          </a:p>
          <a:p>
            <a:pPr algn="ctr"/>
            <a:br>
              <a:rPr lang="en-US" sz="2800" b="1" kern="0" dirty="0">
                <a:latin typeface="Tahoma" panose="020B0604030504040204" pitchFamily="34" charset="0"/>
                <a:ea typeface="Tahoma" panose="020B0604030504040204" pitchFamily="34" charset="0"/>
                <a:cs typeface="Tahoma" panose="020B0604030504040204" pitchFamily="34" charset="0"/>
              </a:rPr>
            </a:br>
            <a:r>
              <a:rPr lang="en-US" sz="2800" b="1" kern="0" dirty="0">
                <a:latin typeface="Tahoma" panose="020B0604030504040204" pitchFamily="34" charset="0"/>
                <a:ea typeface="Tahoma" panose="020B0604030504040204" pitchFamily="34" charset="0"/>
                <a:cs typeface="Tahoma" panose="020B0604030504040204" pitchFamily="34" charset="0"/>
              </a:rPr>
              <a:t>				</a:t>
            </a:r>
            <a:r>
              <a:rPr lang="en-US" sz="2800" b="1" kern="0">
                <a:latin typeface="Tahoma" panose="020B0604030504040204" pitchFamily="34" charset="0"/>
                <a:ea typeface="Tahoma" panose="020B0604030504040204" pitchFamily="34" charset="0"/>
                <a:cs typeface="Tahoma" panose="020B0604030504040204" pitchFamily="34" charset="0"/>
              </a:rPr>
              <a:t>	(William Osler)</a:t>
            </a:r>
            <a:endParaRPr lang="en-US" sz="2800" b="1" kern="0" dirty="0">
              <a:latin typeface="Tahoma" panose="020B0604030504040204" pitchFamily="34" charset="0"/>
              <a:ea typeface="Tahoma" panose="020B0604030504040204" pitchFamily="34" charset="0"/>
              <a:cs typeface="Tahoma" panose="020B0604030504040204" pitchFamily="34" charset="0"/>
            </a:endParaRPr>
          </a:p>
          <a:p>
            <a:pPr algn="ctr"/>
            <a:endParaRPr lang="en-ZA" sz="2800" b="1" dirty="0"/>
          </a:p>
        </p:txBody>
      </p:sp>
    </p:spTree>
    <p:extLst>
      <p:ext uri="{BB962C8B-B14F-4D97-AF65-F5344CB8AC3E}">
        <p14:creationId xmlns:p14="http://schemas.microsoft.com/office/powerpoint/2010/main" val="41005842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029" y="0"/>
            <a:ext cx="9788434" cy="929403"/>
          </a:xfrm>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Properties of scientific method</a:t>
            </a:r>
          </a:p>
        </p:txBody>
      </p:sp>
      <p:sp>
        <p:nvSpPr>
          <p:cNvPr id="3" name="Content Placeholder 2"/>
          <p:cNvSpPr>
            <a:spLocks noGrp="1"/>
          </p:cNvSpPr>
          <p:nvPr>
            <p:ph idx="1"/>
          </p:nvPr>
        </p:nvSpPr>
        <p:spPr>
          <a:xfrm>
            <a:off x="169817" y="1110344"/>
            <a:ext cx="11887200" cy="5146765"/>
          </a:xfrm>
        </p:spPr>
        <p:txBody>
          <a:bodyPr>
            <a:noAutofit/>
          </a:bodyPr>
          <a:lstStyle/>
          <a:p>
            <a:pPr>
              <a:buFont typeface="Wingdings" panose="05000000000000000000" pitchFamily="2" charset="2"/>
              <a:buChar char="v"/>
            </a:pPr>
            <a:r>
              <a:rPr lang="en-US" sz="2600" b="1" dirty="0">
                <a:latin typeface="Tahoma" panose="020B0604030504040204" pitchFamily="34" charset="0"/>
                <a:ea typeface="Tahoma" panose="020B0604030504040204" pitchFamily="34" charset="0"/>
                <a:cs typeface="Tahoma" panose="020B0604030504040204" pitchFamily="34" charset="0"/>
              </a:rPr>
              <a:t>Systematic</a:t>
            </a:r>
          </a:p>
          <a:p>
            <a:pPr lvl="1">
              <a:buFont typeface="Wingdings" panose="05000000000000000000" pitchFamily="2" charset="2"/>
              <a:buChar char="v"/>
            </a:pPr>
            <a:r>
              <a:rPr lang="en-US" sz="2100" dirty="0">
                <a:latin typeface="Tahoma" panose="020B0604030504040204" pitchFamily="34" charset="0"/>
                <a:ea typeface="Tahoma" panose="020B0604030504040204" pitchFamily="34" charset="0"/>
                <a:cs typeface="Tahoma" panose="020B0604030504040204" pitchFamily="34" charset="0"/>
              </a:rPr>
              <a:t>Use of orderly procedures to ensure reliability  </a:t>
            </a:r>
          </a:p>
          <a:p>
            <a:pPr lvl="1">
              <a:buFont typeface="Wingdings" panose="05000000000000000000" pitchFamily="2" charset="2"/>
              <a:buChar char="v"/>
            </a:pPr>
            <a:r>
              <a:rPr lang="en-US" sz="2100" dirty="0">
                <a:latin typeface="Tahoma" panose="020B0604030504040204" pitchFamily="34" charset="0"/>
                <a:ea typeface="Tahoma" panose="020B0604030504040204" pitchFamily="34" charset="0"/>
                <a:cs typeface="Tahoma" panose="020B0604030504040204" pitchFamily="34" charset="0"/>
              </a:rPr>
              <a:t>Logical sequence is used from problem identification, through data collection, analysis, &amp; interpretation</a:t>
            </a:r>
          </a:p>
          <a:p>
            <a:pPr>
              <a:buFont typeface="Wingdings" panose="05000000000000000000" pitchFamily="2" charset="2"/>
              <a:buChar char="v"/>
            </a:pPr>
            <a:r>
              <a:rPr lang="en-US" sz="2600" b="1" dirty="0">
                <a:latin typeface="Tahoma" panose="020B0604030504040204" pitchFamily="34" charset="0"/>
                <a:ea typeface="Tahoma" panose="020B0604030504040204" pitchFamily="34" charset="0"/>
                <a:cs typeface="Tahoma" panose="020B0604030504040204" pitchFamily="34" charset="0"/>
              </a:rPr>
              <a:t>Empirical</a:t>
            </a:r>
          </a:p>
          <a:p>
            <a:pPr lvl="1">
              <a:buFont typeface="Wingdings" panose="05000000000000000000" pitchFamily="2" charset="2"/>
              <a:buChar char="v"/>
            </a:pPr>
            <a:r>
              <a:rPr lang="en-US" sz="2100" dirty="0">
                <a:latin typeface="Tahoma" panose="020B0604030504040204" pitchFamily="34" charset="0"/>
                <a:ea typeface="Tahoma" panose="020B0604030504040204" pitchFamily="34" charset="0"/>
                <a:cs typeface="Tahoma" panose="020B0604030504040204" pitchFamily="34" charset="0"/>
              </a:rPr>
              <a:t>Documentation of objective data through direct observation (or other systematic methods) </a:t>
            </a:r>
          </a:p>
          <a:p>
            <a:pPr lvl="1">
              <a:buFont typeface="Wingdings" panose="05000000000000000000" pitchFamily="2" charset="2"/>
              <a:buChar char="v"/>
            </a:pPr>
            <a:r>
              <a:rPr lang="en-US" sz="2100" dirty="0">
                <a:latin typeface="Tahoma" panose="020B0604030504040204" pitchFamily="34" charset="0"/>
                <a:ea typeface="Tahoma" panose="020B0604030504040204" pitchFamily="34" charset="0"/>
                <a:cs typeface="Tahoma" panose="020B0604030504040204" pitchFamily="34" charset="0"/>
              </a:rPr>
              <a:t>Findings are grounded in the objective observation of phenomena rather than the personal bias or subjective belief of the researcher </a:t>
            </a:r>
          </a:p>
          <a:p>
            <a:pPr>
              <a:buFont typeface="Wingdings" panose="05000000000000000000" pitchFamily="2" charset="2"/>
              <a:buChar char="v"/>
            </a:pPr>
            <a:r>
              <a:rPr lang="en-US" sz="2600" b="1" dirty="0">
                <a:latin typeface="Tahoma" panose="020B0604030504040204" pitchFamily="34" charset="0"/>
                <a:ea typeface="Tahoma" panose="020B0604030504040204" pitchFamily="34" charset="0"/>
                <a:cs typeface="Tahoma" panose="020B0604030504040204" pitchFamily="34" charset="0"/>
              </a:rPr>
              <a:t>Control</a:t>
            </a:r>
          </a:p>
          <a:p>
            <a:pPr lvl="1">
              <a:buFont typeface="Wingdings" panose="05000000000000000000" pitchFamily="2" charset="2"/>
              <a:buChar char="v"/>
            </a:pPr>
            <a:r>
              <a:rPr lang="en-US" sz="2100" dirty="0">
                <a:latin typeface="Tahoma" panose="020B0604030504040204" pitchFamily="34" charset="0"/>
                <a:ea typeface="Tahoma" panose="020B0604030504040204" pitchFamily="34" charset="0"/>
                <a:cs typeface="Tahoma" panose="020B0604030504040204" pitchFamily="34" charset="0"/>
              </a:rPr>
              <a:t>In order to understand how one phenomenon relates to another, factors are controlled that are not directly related to the variables in question</a:t>
            </a:r>
          </a:p>
          <a:p>
            <a:pPr lvl="1">
              <a:buFont typeface="Wingdings" panose="05000000000000000000" pitchFamily="2" charset="2"/>
              <a:buChar char="v"/>
            </a:pPr>
            <a:r>
              <a:rPr lang="en-US" sz="2100" dirty="0">
                <a:latin typeface="Tahoma" panose="020B0604030504040204" pitchFamily="34" charset="0"/>
                <a:ea typeface="Tahoma" panose="020B0604030504040204" pitchFamily="34" charset="0"/>
                <a:cs typeface="Tahoma" panose="020B0604030504040204" pitchFamily="34" charset="0"/>
              </a:rPr>
              <a:t>Investigators have confidence in their research outcomes to the extent that they control extraneous influences.</a:t>
            </a:r>
            <a:endParaRPr lang="en-US" sz="2800" dirty="0"/>
          </a:p>
          <a:p>
            <a:endParaRPr lang="en-US" sz="2800" dirty="0"/>
          </a:p>
        </p:txBody>
      </p:sp>
      <p:sp>
        <p:nvSpPr>
          <p:cNvPr id="4" name="Slide Number Placeholder 3"/>
          <p:cNvSpPr txBox="1">
            <a:spLocks/>
          </p:cNvSpPr>
          <p:nvPr/>
        </p:nvSpPr>
        <p:spPr>
          <a:xfrm>
            <a:off x="11155680" y="6487101"/>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39</a:t>
            </a:r>
          </a:p>
        </p:txBody>
      </p:sp>
    </p:spTree>
    <p:extLst>
      <p:ext uri="{BB962C8B-B14F-4D97-AF65-F5344CB8AC3E}">
        <p14:creationId xmlns:p14="http://schemas.microsoft.com/office/powerpoint/2010/main" val="13145393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200400" y="166255"/>
            <a:ext cx="5943600" cy="671945"/>
          </a:xfrm>
          <a:prstGeom prst="roundRect">
            <a:avLst/>
          </a:prstGeom>
          <a:solidFill>
            <a:schemeClr val="tx2">
              <a:lumMod val="50000"/>
            </a:schemeClr>
          </a:solidFill>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PH"/>
          </a:p>
        </p:txBody>
      </p:sp>
      <p:sp>
        <p:nvSpPr>
          <p:cNvPr id="5" name="TextBox 4"/>
          <p:cNvSpPr txBox="1"/>
          <p:nvPr/>
        </p:nvSpPr>
        <p:spPr>
          <a:xfrm>
            <a:off x="3352800" y="317561"/>
            <a:ext cx="5410200" cy="400110"/>
          </a:xfrm>
          <a:prstGeom prst="rect">
            <a:avLst/>
          </a:prstGeom>
          <a:noFill/>
        </p:spPr>
        <p:txBody>
          <a:bodyPr wrap="square" rtlCol="0">
            <a:spAutoFit/>
          </a:bodyPr>
          <a:lstStyle/>
          <a:p>
            <a:pPr algn="ctr"/>
            <a:r>
              <a:rPr lang="en-PH" sz="2000" b="1" dirty="0">
                <a:solidFill>
                  <a:srgbClr val="FFC000"/>
                </a:solidFill>
                <a:latin typeface="Tahoma" panose="020B0604030504040204" pitchFamily="34" charset="0"/>
                <a:ea typeface="Tahoma" panose="020B0604030504040204" pitchFamily="34" charset="0"/>
                <a:cs typeface="Tahoma" panose="020B0604030504040204" pitchFamily="34" charset="0"/>
              </a:rPr>
              <a:t>Types of  Epidemiological Study Designs</a:t>
            </a:r>
          </a:p>
        </p:txBody>
      </p:sp>
      <p:sp>
        <p:nvSpPr>
          <p:cNvPr id="6" name="Rounded Rectangle 5"/>
          <p:cNvSpPr/>
          <p:nvPr/>
        </p:nvSpPr>
        <p:spPr>
          <a:xfrm>
            <a:off x="8059881" y="1295400"/>
            <a:ext cx="2362200" cy="574964"/>
          </a:xfrm>
          <a:prstGeom prst="roundRect">
            <a:avLst/>
          </a:prstGeom>
          <a:solidFill>
            <a:schemeClr val="tx2">
              <a:lumMod val="50000"/>
            </a:schemeClr>
          </a:solidFill>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PH"/>
          </a:p>
        </p:txBody>
      </p:sp>
      <p:sp>
        <p:nvSpPr>
          <p:cNvPr id="7" name="Rounded Rectangle 6"/>
          <p:cNvSpPr/>
          <p:nvPr/>
        </p:nvSpPr>
        <p:spPr>
          <a:xfrm>
            <a:off x="1986396" y="1295400"/>
            <a:ext cx="2732809" cy="609600"/>
          </a:xfrm>
          <a:prstGeom prst="roundRect">
            <a:avLst/>
          </a:prstGeom>
          <a:solidFill>
            <a:schemeClr val="tx2">
              <a:lumMod val="50000"/>
            </a:schemeClr>
          </a:solidFill>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PH" dirty="0"/>
          </a:p>
        </p:txBody>
      </p:sp>
      <p:sp>
        <p:nvSpPr>
          <p:cNvPr id="8" name="Rounded Rectangle 7"/>
          <p:cNvSpPr/>
          <p:nvPr/>
        </p:nvSpPr>
        <p:spPr>
          <a:xfrm>
            <a:off x="4475016" y="2430379"/>
            <a:ext cx="2057400" cy="491836"/>
          </a:xfrm>
          <a:prstGeom prst="roundRect">
            <a:avLst/>
          </a:prstGeom>
          <a:solidFill>
            <a:schemeClr val="tx2">
              <a:lumMod val="50000"/>
            </a:schemeClr>
          </a:solidFill>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PH"/>
          </a:p>
        </p:txBody>
      </p:sp>
      <p:sp>
        <p:nvSpPr>
          <p:cNvPr id="9" name="Rounded Rectangle 8"/>
          <p:cNvSpPr/>
          <p:nvPr/>
        </p:nvSpPr>
        <p:spPr>
          <a:xfrm>
            <a:off x="4523508" y="3530726"/>
            <a:ext cx="2639292" cy="491836"/>
          </a:xfrm>
          <a:prstGeom prst="roundRect">
            <a:avLst/>
          </a:prstGeom>
          <a:solidFill>
            <a:schemeClr val="tx2">
              <a:lumMod val="50000"/>
            </a:schemeClr>
          </a:solidFill>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PH"/>
          </a:p>
        </p:txBody>
      </p:sp>
      <p:sp>
        <p:nvSpPr>
          <p:cNvPr id="10" name="Rounded Rectangle 9"/>
          <p:cNvSpPr/>
          <p:nvPr/>
        </p:nvSpPr>
        <p:spPr>
          <a:xfrm>
            <a:off x="4523509" y="4314413"/>
            <a:ext cx="2673929" cy="591005"/>
          </a:xfrm>
          <a:prstGeom prst="roundRect">
            <a:avLst/>
          </a:prstGeom>
          <a:solidFill>
            <a:schemeClr val="tx2">
              <a:lumMod val="50000"/>
            </a:schemeClr>
          </a:solidFill>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PH"/>
          </a:p>
        </p:txBody>
      </p:sp>
      <p:sp>
        <p:nvSpPr>
          <p:cNvPr id="11" name="Rounded Rectangle 10"/>
          <p:cNvSpPr/>
          <p:nvPr/>
        </p:nvSpPr>
        <p:spPr>
          <a:xfrm>
            <a:off x="4475016" y="5132016"/>
            <a:ext cx="2639292" cy="491836"/>
          </a:xfrm>
          <a:prstGeom prst="roundRect">
            <a:avLst/>
          </a:prstGeom>
          <a:solidFill>
            <a:schemeClr val="tx2">
              <a:lumMod val="50000"/>
            </a:schemeClr>
          </a:solidFill>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PH"/>
          </a:p>
        </p:txBody>
      </p:sp>
      <p:sp>
        <p:nvSpPr>
          <p:cNvPr id="12" name="Rounded Rectangle 11"/>
          <p:cNvSpPr/>
          <p:nvPr/>
        </p:nvSpPr>
        <p:spPr>
          <a:xfrm>
            <a:off x="4523509" y="5854639"/>
            <a:ext cx="2639293" cy="491836"/>
          </a:xfrm>
          <a:prstGeom prst="roundRect">
            <a:avLst/>
          </a:prstGeom>
          <a:solidFill>
            <a:schemeClr val="tx2">
              <a:lumMod val="50000"/>
            </a:schemeClr>
          </a:solidFill>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PH"/>
          </a:p>
        </p:txBody>
      </p:sp>
      <p:sp>
        <p:nvSpPr>
          <p:cNvPr id="13" name="Rounded Rectangle 12"/>
          <p:cNvSpPr/>
          <p:nvPr/>
        </p:nvSpPr>
        <p:spPr>
          <a:xfrm>
            <a:off x="8077201" y="2430380"/>
            <a:ext cx="2488623" cy="770021"/>
          </a:xfrm>
          <a:prstGeom prst="roundRect">
            <a:avLst/>
          </a:prstGeom>
          <a:solidFill>
            <a:schemeClr val="tx2">
              <a:lumMod val="50000"/>
            </a:schemeClr>
          </a:solidFill>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PH"/>
          </a:p>
        </p:txBody>
      </p:sp>
      <p:sp>
        <p:nvSpPr>
          <p:cNvPr id="14" name="Rounded Rectangle 13"/>
          <p:cNvSpPr/>
          <p:nvPr/>
        </p:nvSpPr>
        <p:spPr>
          <a:xfrm>
            <a:off x="8077201" y="3701722"/>
            <a:ext cx="2488622" cy="700840"/>
          </a:xfrm>
          <a:prstGeom prst="roundRect">
            <a:avLst/>
          </a:prstGeom>
          <a:solidFill>
            <a:schemeClr val="tx2">
              <a:lumMod val="50000"/>
            </a:schemeClr>
          </a:solidFill>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PH"/>
          </a:p>
        </p:txBody>
      </p:sp>
      <p:sp>
        <p:nvSpPr>
          <p:cNvPr id="15" name="Rounded Rectangle 14"/>
          <p:cNvSpPr/>
          <p:nvPr/>
        </p:nvSpPr>
        <p:spPr>
          <a:xfrm>
            <a:off x="1707573" y="2430379"/>
            <a:ext cx="2140527" cy="543790"/>
          </a:xfrm>
          <a:prstGeom prst="roundRect">
            <a:avLst/>
          </a:prstGeom>
          <a:solidFill>
            <a:schemeClr val="tx2">
              <a:lumMod val="50000"/>
            </a:schemeClr>
          </a:solidFill>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PH"/>
          </a:p>
        </p:txBody>
      </p:sp>
      <p:sp>
        <p:nvSpPr>
          <p:cNvPr id="16" name="Rounded Rectangle 15"/>
          <p:cNvSpPr/>
          <p:nvPr/>
        </p:nvSpPr>
        <p:spPr>
          <a:xfrm>
            <a:off x="1902402" y="3806912"/>
            <a:ext cx="2057400" cy="817694"/>
          </a:xfrm>
          <a:prstGeom prst="roundRect">
            <a:avLst/>
          </a:prstGeom>
          <a:solidFill>
            <a:schemeClr val="tx2">
              <a:lumMod val="50000"/>
            </a:schemeClr>
          </a:solidFill>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PH"/>
          </a:p>
        </p:txBody>
      </p:sp>
      <p:sp>
        <p:nvSpPr>
          <p:cNvPr id="17" name="TextBox 16"/>
          <p:cNvSpPr txBox="1"/>
          <p:nvPr/>
        </p:nvSpPr>
        <p:spPr>
          <a:xfrm>
            <a:off x="4523509" y="2492724"/>
            <a:ext cx="2008907" cy="369332"/>
          </a:xfrm>
          <a:prstGeom prst="rect">
            <a:avLst/>
          </a:prstGeom>
          <a:noFill/>
        </p:spPr>
        <p:txBody>
          <a:bodyPr wrap="square" rtlCol="0">
            <a:spAutoFit/>
          </a:bodyPr>
          <a:lstStyle/>
          <a:p>
            <a:r>
              <a:rPr lang="en-PH" b="1" dirty="0">
                <a:solidFill>
                  <a:srgbClr val="FFC000"/>
                </a:solidFill>
                <a:latin typeface="Tahoma" panose="020B0604030504040204" pitchFamily="34" charset="0"/>
                <a:ea typeface="Tahoma" panose="020B0604030504040204" pitchFamily="34" charset="0"/>
                <a:cs typeface="Tahoma" panose="020B0604030504040204" pitchFamily="34" charset="0"/>
              </a:rPr>
              <a:t>Analytical</a:t>
            </a:r>
          </a:p>
        </p:txBody>
      </p:sp>
      <p:sp>
        <p:nvSpPr>
          <p:cNvPr id="18" name="Rounded Rectangle 17"/>
          <p:cNvSpPr/>
          <p:nvPr/>
        </p:nvSpPr>
        <p:spPr>
          <a:xfrm>
            <a:off x="1902403" y="4905418"/>
            <a:ext cx="2159577" cy="601579"/>
          </a:xfrm>
          <a:prstGeom prst="roundRect">
            <a:avLst/>
          </a:prstGeom>
          <a:solidFill>
            <a:schemeClr val="tx2">
              <a:lumMod val="50000"/>
            </a:schemeClr>
          </a:solidFill>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PH"/>
          </a:p>
        </p:txBody>
      </p:sp>
      <p:cxnSp>
        <p:nvCxnSpPr>
          <p:cNvPr id="20" name="Straight Connector 19"/>
          <p:cNvCxnSpPr/>
          <p:nvPr/>
        </p:nvCxnSpPr>
        <p:spPr>
          <a:xfrm>
            <a:off x="3048000" y="1066800"/>
            <a:ext cx="6096000" cy="0"/>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p:cNvCxnSpPr>
            <a:stCxn id="4" idx="2"/>
          </p:cNvCxnSpPr>
          <p:nvPr/>
        </p:nvCxnSpPr>
        <p:spPr>
          <a:xfrm>
            <a:off x="6172200" y="838200"/>
            <a:ext cx="0" cy="228601"/>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3048000" y="1066800"/>
            <a:ext cx="0" cy="228600"/>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9144000" y="1066800"/>
            <a:ext cx="0" cy="228600"/>
          </a:xfrm>
          <a:prstGeom prst="line">
            <a:avLst/>
          </a:prstGeom>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1986396" y="1403866"/>
            <a:ext cx="2732809" cy="369332"/>
          </a:xfrm>
          <a:prstGeom prst="rect">
            <a:avLst/>
          </a:prstGeom>
          <a:noFill/>
        </p:spPr>
        <p:txBody>
          <a:bodyPr wrap="square" rtlCol="0">
            <a:spAutoFit/>
          </a:bodyPr>
          <a:lstStyle/>
          <a:p>
            <a:r>
              <a:rPr lang="en-PH" b="1" dirty="0">
                <a:solidFill>
                  <a:srgbClr val="FFC000"/>
                </a:solidFill>
                <a:latin typeface="Tahoma" panose="020B0604030504040204" pitchFamily="34" charset="0"/>
                <a:ea typeface="Tahoma" panose="020B0604030504040204" pitchFamily="34" charset="0"/>
                <a:cs typeface="Tahoma" panose="020B0604030504040204" pitchFamily="34" charset="0"/>
              </a:rPr>
              <a:t>Observational</a:t>
            </a:r>
          </a:p>
        </p:txBody>
      </p:sp>
      <p:sp>
        <p:nvSpPr>
          <p:cNvPr id="28" name="TextBox 27"/>
          <p:cNvSpPr txBox="1"/>
          <p:nvPr/>
        </p:nvSpPr>
        <p:spPr>
          <a:xfrm>
            <a:off x="8077200" y="1447800"/>
            <a:ext cx="2324099" cy="369332"/>
          </a:xfrm>
          <a:prstGeom prst="rect">
            <a:avLst/>
          </a:prstGeom>
          <a:noFill/>
        </p:spPr>
        <p:txBody>
          <a:bodyPr wrap="square" rtlCol="0">
            <a:spAutoFit/>
          </a:bodyPr>
          <a:lstStyle/>
          <a:p>
            <a:r>
              <a:rPr lang="en-PH" b="1" dirty="0">
                <a:solidFill>
                  <a:srgbClr val="FFC000"/>
                </a:solidFill>
                <a:latin typeface="Tahoma" panose="020B0604030504040204" pitchFamily="34" charset="0"/>
                <a:ea typeface="Tahoma" panose="020B0604030504040204" pitchFamily="34" charset="0"/>
                <a:cs typeface="Tahoma" panose="020B0604030504040204" pitchFamily="34" charset="0"/>
              </a:rPr>
              <a:t>Experimental</a:t>
            </a:r>
          </a:p>
        </p:txBody>
      </p:sp>
      <p:sp>
        <p:nvSpPr>
          <p:cNvPr id="29" name="TextBox 28"/>
          <p:cNvSpPr txBox="1"/>
          <p:nvPr/>
        </p:nvSpPr>
        <p:spPr>
          <a:xfrm>
            <a:off x="4523509" y="3578309"/>
            <a:ext cx="2511137" cy="369332"/>
          </a:xfrm>
          <a:prstGeom prst="rect">
            <a:avLst/>
          </a:prstGeom>
          <a:noFill/>
        </p:spPr>
        <p:txBody>
          <a:bodyPr wrap="square" rtlCol="0">
            <a:spAutoFit/>
          </a:bodyPr>
          <a:lstStyle/>
          <a:p>
            <a:r>
              <a:rPr lang="en-PH" b="1" dirty="0">
                <a:solidFill>
                  <a:srgbClr val="FFC000"/>
                </a:solidFill>
                <a:latin typeface="Tahoma" panose="020B0604030504040204" pitchFamily="34" charset="0"/>
                <a:ea typeface="Tahoma" panose="020B0604030504040204" pitchFamily="34" charset="0"/>
                <a:cs typeface="Tahoma" panose="020B0604030504040204" pitchFamily="34" charset="0"/>
              </a:rPr>
              <a:t>Cross-Sectional</a:t>
            </a:r>
          </a:p>
        </p:txBody>
      </p:sp>
      <p:sp>
        <p:nvSpPr>
          <p:cNvPr id="31" name="TextBox 30"/>
          <p:cNvSpPr txBox="1"/>
          <p:nvPr/>
        </p:nvSpPr>
        <p:spPr>
          <a:xfrm>
            <a:off x="4755572" y="5166652"/>
            <a:ext cx="2407228" cy="369332"/>
          </a:xfrm>
          <a:prstGeom prst="rect">
            <a:avLst/>
          </a:prstGeom>
          <a:noFill/>
        </p:spPr>
        <p:txBody>
          <a:bodyPr wrap="square" rtlCol="0">
            <a:spAutoFit/>
          </a:bodyPr>
          <a:lstStyle/>
          <a:p>
            <a:r>
              <a:rPr lang="en-PH" b="1" dirty="0">
                <a:solidFill>
                  <a:srgbClr val="FFC000"/>
                </a:solidFill>
                <a:latin typeface="Tahoma" panose="020B0604030504040204" pitchFamily="34" charset="0"/>
                <a:ea typeface="Tahoma" panose="020B0604030504040204" pitchFamily="34" charset="0"/>
                <a:cs typeface="Tahoma" panose="020B0604030504040204" pitchFamily="34" charset="0"/>
              </a:rPr>
              <a:t>Case-Control</a:t>
            </a:r>
          </a:p>
        </p:txBody>
      </p:sp>
      <p:sp>
        <p:nvSpPr>
          <p:cNvPr id="32" name="TextBox 31"/>
          <p:cNvSpPr txBox="1"/>
          <p:nvPr/>
        </p:nvSpPr>
        <p:spPr>
          <a:xfrm>
            <a:off x="4582392" y="5915891"/>
            <a:ext cx="2452255" cy="369332"/>
          </a:xfrm>
          <a:prstGeom prst="rect">
            <a:avLst/>
          </a:prstGeom>
          <a:noFill/>
        </p:spPr>
        <p:txBody>
          <a:bodyPr wrap="square" rtlCol="0">
            <a:spAutoFit/>
          </a:bodyPr>
          <a:lstStyle/>
          <a:p>
            <a:r>
              <a:rPr lang="en-PH" b="1" dirty="0">
                <a:solidFill>
                  <a:srgbClr val="FFC000"/>
                </a:solidFill>
                <a:latin typeface="Tahoma" panose="020B0604030504040204" pitchFamily="34" charset="0"/>
                <a:ea typeface="Tahoma" panose="020B0604030504040204" pitchFamily="34" charset="0"/>
                <a:cs typeface="Tahoma" panose="020B0604030504040204" pitchFamily="34" charset="0"/>
              </a:rPr>
              <a:t>Ecological (Group)</a:t>
            </a:r>
          </a:p>
        </p:txBody>
      </p:sp>
      <p:sp>
        <p:nvSpPr>
          <p:cNvPr id="33" name="TextBox 32"/>
          <p:cNvSpPr txBox="1"/>
          <p:nvPr/>
        </p:nvSpPr>
        <p:spPr>
          <a:xfrm>
            <a:off x="1707573" y="2588613"/>
            <a:ext cx="2140526" cy="369332"/>
          </a:xfrm>
          <a:prstGeom prst="rect">
            <a:avLst/>
          </a:prstGeom>
          <a:noFill/>
        </p:spPr>
        <p:txBody>
          <a:bodyPr wrap="square" rtlCol="0">
            <a:spAutoFit/>
          </a:bodyPr>
          <a:lstStyle/>
          <a:p>
            <a:r>
              <a:rPr lang="en-PH" b="1" dirty="0">
                <a:solidFill>
                  <a:srgbClr val="FFC000"/>
                </a:solidFill>
                <a:latin typeface="Tahoma" panose="020B0604030504040204" pitchFamily="34" charset="0"/>
                <a:ea typeface="Tahoma" panose="020B0604030504040204" pitchFamily="34" charset="0"/>
                <a:cs typeface="Tahoma" panose="020B0604030504040204" pitchFamily="34" charset="0"/>
              </a:rPr>
              <a:t>Descriptive</a:t>
            </a:r>
          </a:p>
        </p:txBody>
      </p:sp>
      <p:sp>
        <p:nvSpPr>
          <p:cNvPr id="34" name="TextBox 33"/>
          <p:cNvSpPr txBox="1"/>
          <p:nvPr/>
        </p:nvSpPr>
        <p:spPr>
          <a:xfrm>
            <a:off x="1902404" y="3892594"/>
            <a:ext cx="2057399" cy="646331"/>
          </a:xfrm>
          <a:prstGeom prst="rect">
            <a:avLst/>
          </a:prstGeom>
          <a:noFill/>
        </p:spPr>
        <p:txBody>
          <a:bodyPr wrap="square" rtlCol="0">
            <a:spAutoFit/>
          </a:bodyPr>
          <a:lstStyle/>
          <a:p>
            <a:r>
              <a:rPr lang="en-PH" b="1" dirty="0">
                <a:solidFill>
                  <a:srgbClr val="FFC000"/>
                </a:solidFill>
                <a:latin typeface="Tahoma" panose="020B0604030504040204" pitchFamily="34" charset="0"/>
                <a:ea typeface="Tahoma" panose="020B0604030504040204" pitchFamily="34" charset="0"/>
                <a:cs typeface="Tahoma" panose="020B0604030504040204" pitchFamily="34" charset="0"/>
              </a:rPr>
              <a:t>Population level (Aggregated)</a:t>
            </a:r>
          </a:p>
        </p:txBody>
      </p:sp>
      <p:sp>
        <p:nvSpPr>
          <p:cNvPr id="35" name="TextBox 34"/>
          <p:cNvSpPr txBox="1"/>
          <p:nvPr/>
        </p:nvSpPr>
        <p:spPr>
          <a:xfrm>
            <a:off x="1927946" y="5008602"/>
            <a:ext cx="2108488" cy="369332"/>
          </a:xfrm>
          <a:prstGeom prst="rect">
            <a:avLst/>
          </a:prstGeom>
          <a:noFill/>
        </p:spPr>
        <p:txBody>
          <a:bodyPr wrap="square" rtlCol="0">
            <a:spAutoFit/>
          </a:bodyPr>
          <a:lstStyle/>
          <a:p>
            <a:r>
              <a:rPr lang="en-PH" b="1" dirty="0">
                <a:solidFill>
                  <a:srgbClr val="FFC000"/>
                </a:solidFill>
                <a:latin typeface="Tahoma" panose="020B0604030504040204" pitchFamily="34" charset="0"/>
                <a:ea typeface="Tahoma" panose="020B0604030504040204" pitchFamily="34" charset="0"/>
                <a:cs typeface="Tahoma" panose="020B0604030504040204" pitchFamily="34" charset="0"/>
              </a:rPr>
              <a:t>Individual Level</a:t>
            </a:r>
          </a:p>
        </p:txBody>
      </p:sp>
      <p:sp>
        <p:nvSpPr>
          <p:cNvPr id="36" name="TextBox 35"/>
          <p:cNvSpPr txBox="1"/>
          <p:nvPr/>
        </p:nvSpPr>
        <p:spPr>
          <a:xfrm>
            <a:off x="7975023" y="2492224"/>
            <a:ext cx="2590800" cy="646331"/>
          </a:xfrm>
          <a:prstGeom prst="rect">
            <a:avLst/>
          </a:prstGeom>
          <a:noFill/>
        </p:spPr>
        <p:txBody>
          <a:bodyPr wrap="square" rtlCol="0">
            <a:spAutoFit/>
          </a:bodyPr>
          <a:lstStyle/>
          <a:p>
            <a:r>
              <a:rPr lang="en-PH" b="1" dirty="0">
                <a:solidFill>
                  <a:srgbClr val="FFC000"/>
                </a:solidFill>
                <a:latin typeface="Tahoma" panose="020B0604030504040204" pitchFamily="34" charset="0"/>
                <a:ea typeface="Tahoma" panose="020B0604030504040204" pitchFamily="34" charset="0"/>
                <a:cs typeface="Tahoma" panose="020B0604030504040204" pitchFamily="34" charset="0"/>
              </a:rPr>
              <a:t>Randomized Control Trials (RCT)</a:t>
            </a:r>
          </a:p>
        </p:txBody>
      </p:sp>
      <p:sp>
        <p:nvSpPr>
          <p:cNvPr id="37" name="TextBox 36"/>
          <p:cNvSpPr txBox="1"/>
          <p:nvPr/>
        </p:nvSpPr>
        <p:spPr>
          <a:xfrm>
            <a:off x="8305800" y="3756232"/>
            <a:ext cx="1929246" cy="646331"/>
          </a:xfrm>
          <a:prstGeom prst="rect">
            <a:avLst/>
          </a:prstGeom>
          <a:noFill/>
        </p:spPr>
        <p:txBody>
          <a:bodyPr wrap="square" rtlCol="0">
            <a:spAutoFit/>
          </a:bodyPr>
          <a:lstStyle/>
          <a:p>
            <a:r>
              <a:rPr lang="en-PH" b="1" dirty="0">
                <a:solidFill>
                  <a:srgbClr val="FFC000"/>
                </a:solidFill>
                <a:latin typeface="Tahoma" panose="020B0604030504040204" pitchFamily="34" charset="0"/>
                <a:ea typeface="Tahoma" panose="020B0604030504040204" pitchFamily="34" charset="0"/>
                <a:cs typeface="Tahoma" panose="020B0604030504040204" pitchFamily="34" charset="0"/>
              </a:rPr>
              <a:t>Quasi-Experiment</a:t>
            </a:r>
          </a:p>
        </p:txBody>
      </p:sp>
      <p:cxnSp>
        <p:nvCxnSpPr>
          <p:cNvPr id="39" name="Straight Connector 38"/>
          <p:cNvCxnSpPr/>
          <p:nvPr/>
        </p:nvCxnSpPr>
        <p:spPr>
          <a:xfrm>
            <a:off x="9130145" y="1835544"/>
            <a:ext cx="0" cy="364959"/>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flipH="1">
            <a:off x="7848600" y="2182091"/>
            <a:ext cx="1295400" cy="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7848600" y="2182092"/>
            <a:ext cx="0" cy="1929383"/>
          </a:xfrm>
          <a:prstGeom prst="line">
            <a:avLst/>
          </a:prstGeom>
        </p:spPr>
        <p:style>
          <a:lnRef idx="3">
            <a:schemeClr val="dk1"/>
          </a:lnRef>
          <a:fillRef idx="0">
            <a:schemeClr val="dk1"/>
          </a:fillRef>
          <a:effectRef idx="2">
            <a:schemeClr val="dk1"/>
          </a:effectRef>
          <a:fontRef idx="minor">
            <a:schemeClr val="tx1"/>
          </a:fontRef>
        </p:style>
      </p:cxnSp>
      <p:cxnSp>
        <p:nvCxnSpPr>
          <p:cNvPr id="45" name="Straight Connector 44"/>
          <p:cNvCxnSpPr/>
          <p:nvPr/>
        </p:nvCxnSpPr>
        <p:spPr>
          <a:xfrm>
            <a:off x="7848601" y="2815389"/>
            <a:ext cx="232063" cy="1"/>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Connector 46"/>
          <p:cNvCxnSpPr/>
          <p:nvPr/>
        </p:nvCxnSpPr>
        <p:spPr>
          <a:xfrm>
            <a:off x="7869383" y="4117634"/>
            <a:ext cx="21128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0" name="Straight Connector 49"/>
          <p:cNvCxnSpPr>
            <a:stCxn id="8" idx="2"/>
          </p:cNvCxnSpPr>
          <p:nvPr/>
        </p:nvCxnSpPr>
        <p:spPr>
          <a:xfrm>
            <a:off x="5503716" y="2922216"/>
            <a:ext cx="0" cy="224567"/>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flipH="1">
            <a:off x="4267200" y="3146782"/>
            <a:ext cx="1236516" cy="0"/>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p:cNvCxnSpPr/>
          <p:nvPr/>
        </p:nvCxnSpPr>
        <p:spPr>
          <a:xfrm>
            <a:off x="4267200" y="3146783"/>
            <a:ext cx="0" cy="2953775"/>
          </a:xfrm>
          <a:prstGeom prst="line">
            <a:avLst/>
          </a:prstGeom>
        </p:spPr>
        <p:style>
          <a:lnRef idx="3">
            <a:schemeClr val="dk1"/>
          </a:lnRef>
          <a:fillRef idx="0">
            <a:schemeClr val="dk1"/>
          </a:fillRef>
          <a:effectRef idx="2">
            <a:schemeClr val="dk1"/>
          </a:effectRef>
          <a:fontRef idx="minor">
            <a:schemeClr val="tx1"/>
          </a:fontRef>
        </p:style>
      </p:cxnSp>
      <p:cxnSp>
        <p:nvCxnSpPr>
          <p:cNvPr id="56" name="Straight Connector 55"/>
          <p:cNvCxnSpPr>
            <a:endCxn id="9" idx="1"/>
          </p:cNvCxnSpPr>
          <p:nvPr/>
        </p:nvCxnSpPr>
        <p:spPr>
          <a:xfrm flipV="1">
            <a:off x="4267200" y="3776645"/>
            <a:ext cx="256308"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71" name="Straight Connector 70"/>
          <p:cNvCxnSpPr>
            <a:endCxn id="10" idx="1"/>
          </p:cNvCxnSpPr>
          <p:nvPr/>
        </p:nvCxnSpPr>
        <p:spPr>
          <a:xfrm>
            <a:off x="4267200" y="4609915"/>
            <a:ext cx="256308"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75" name="Straight Connector 74"/>
          <p:cNvCxnSpPr>
            <a:endCxn id="11" idx="1"/>
          </p:cNvCxnSpPr>
          <p:nvPr/>
        </p:nvCxnSpPr>
        <p:spPr>
          <a:xfrm>
            <a:off x="4267200" y="5377934"/>
            <a:ext cx="207816"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7" name="Straight Connector 76"/>
          <p:cNvCxnSpPr>
            <a:endCxn id="12" idx="1"/>
          </p:cNvCxnSpPr>
          <p:nvPr/>
        </p:nvCxnSpPr>
        <p:spPr>
          <a:xfrm>
            <a:off x="4267200" y="6100557"/>
            <a:ext cx="25630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9" name="Straight Connector 78"/>
          <p:cNvCxnSpPr>
            <a:stCxn id="7" idx="2"/>
          </p:cNvCxnSpPr>
          <p:nvPr/>
        </p:nvCxnSpPr>
        <p:spPr>
          <a:xfrm>
            <a:off x="3352800" y="1905000"/>
            <a:ext cx="0" cy="263236"/>
          </a:xfrm>
          <a:prstGeom prst="line">
            <a:avLst/>
          </a:prstGeom>
        </p:spPr>
        <p:style>
          <a:lnRef idx="3">
            <a:schemeClr val="dk1"/>
          </a:lnRef>
          <a:fillRef idx="0">
            <a:schemeClr val="dk1"/>
          </a:fillRef>
          <a:effectRef idx="2">
            <a:schemeClr val="dk1"/>
          </a:effectRef>
          <a:fontRef idx="minor">
            <a:schemeClr val="tx1"/>
          </a:fontRef>
        </p:style>
      </p:cxnSp>
      <p:cxnSp>
        <p:nvCxnSpPr>
          <p:cNvPr id="81" name="Straight Connector 80"/>
          <p:cNvCxnSpPr/>
          <p:nvPr/>
        </p:nvCxnSpPr>
        <p:spPr>
          <a:xfrm>
            <a:off x="2133600" y="2182091"/>
            <a:ext cx="2585604" cy="0"/>
          </a:xfrm>
          <a:prstGeom prst="line">
            <a:avLst/>
          </a:prstGeom>
        </p:spPr>
        <p:style>
          <a:lnRef idx="3">
            <a:schemeClr val="dk1"/>
          </a:lnRef>
          <a:fillRef idx="0">
            <a:schemeClr val="dk1"/>
          </a:fillRef>
          <a:effectRef idx="2">
            <a:schemeClr val="dk1"/>
          </a:effectRef>
          <a:fontRef idx="minor">
            <a:schemeClr val="tx1"/>
          </a:fontRef>
        </p:style>
      </p:cxnSp>
      <p:cxnSp>
        <p:nvCxnSpPr>
          <p:cNvPr id="83" name="Straight Connector 82"/>
          <p:cNvCxnSpPr/>
          <p:nvPr/>
        </p:nvCxnSpPr>
        <p:spPr>
          <a:xfrm>
            <a:off x="4719204" y="2182091"/>
            <a:ext cx="0" cy="248288"/>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p:nvPr/>
        </p:nvCxnSpPr>
        <p:spPr>
          <a:xfrm>
            <a:off x="2133600" y="2182091"/>
            <a:ext cx="0" cy="248288"/>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15" idx="2"/>
          </p:cNvCxnSpPr>
          <p:nvPr/>
        </p:nvCxnSpPr>
        <p:spPr>
          <a:xfrm>
            <a:off x="2777836" y="2974170"/>
            <a:ext cx="0" cy="302431"/>
          </a:xfrm>
          <a:prstGeom prst="line">
            <a:avLst/>
          </a:prstGeom>
        </p:spPr>
        <p:style>
          <a:lnRef idx="3">
            <a:schemeClr val="dk1"/>
          </a:lnRef>
          <a:fillRef idx="0">
            <a:schemeClr val="dk1"/>
          </a:fillRef>
          <a:effectRef idx="2">
            <a:schemeClr val="dk1"/>
          </a:effectRef>
          <a:fontRef idx="minor">
            <a:schemeClr val="tx1"/>
          </a:fontRef>
        </p:style>
      </p:cxnSp>
      <p:cxnSp>
        <p:nvCxnSpPr>
          <p:cNvPr id="92" name="Straight Connector 91"/>
          <p:cNvCxnSpPr/>
          <p:nvPr/>
        </p:nvCxnSpPr>
        <p:spPr>
          <a:xfrm flipH="1">
            <a:off x="1707573" y="3276600"/>
            <a:ext cx="1070263" cy="0"/>
          </a:xfrm>
          <a:prstGeom prst="line">
            <a:avLst/>
          </a:prstGeom>
        </p:spPr>
        <p:style>
          <a:lnRef idx="3">
            <a:schemeClr val="dk1"/>
          </a:lnRef>
          <a:fillRef idx="0">
            <a:schemeClr val="dk1"/>
          </a:fillRef>
          <a:effectRef idx="2">
            <a:schemeClr val="dk1"/>
          </a:effectRef>
          <a:fontRef idx="minor">
            <a:schemeClr val="tx1"/>
          </a:fontRef>
        </p:style>
      </p:cxnSp>
      <p:cxnSp>
        <p:nvCxnSpPr>
          <p:cNvPr id="94" name="Straight Connector 93"/>
          <p:cNvCxnSpPr/>
          <p:nvPr/>
        </p:nvCxnSpPr>
        <p:spPr>
          <a:xfrm>
            <a:off x="1707573" y="3276600"/>
            <a:ext cx="1" cy="1929606"/>
          </a:xfrm>
          <a:prstGeom prst="line">
            <a:avLst/>
          </a:prstGeom>
        </p:spPr>
        <p:style>
          <a:lnRef idx="3">
            <a:schemeClr val="dk1"/>
          </a:lnRef>
          <a:fillRef idx="0">
            <a:schemeClr val="dk1"/>
          </a:fillRef>
          <a:effectRef idx="2">
            <a:schemeClr val="dk1"/>
          </a:effectRef>
          <a:fontRef idx="minor">
            <a:schemeClr val="tx1"/>
          </a:fontRef>
        </p:style>
      </p:cxnSp>
      <p:cxnSp>
        <p:nvCxnSpPr>
          <p:cNvPr id="117" name="Straight Connector 116"/>
          <p:cNvCxnSpPr>
            <a:endCxn id="16" idx="1"/>
          </p:cNvCxnSpPr>
          <p:nvPr/>
        </p:nvCxnSpPr>
        <p:spPr>
          <a:xfrm>
            <a:off x="1707572" y="4215759"/>
            <a:ext cx="194830" cy="0"/>
          </a:xfrm>
          <a:prstGeom prst="line">
            <a:avLst/>
          </a:prstGeom>
        </p:spPr>
        <p:style>
          <a:lnRef idx="3">
            <a:schemeClr val="dk1"/>
          </a:lnRef>
          <a:fillRef idx="0">
            <a:schemeClr val="dk1"/>
          </a:fillRef>
          <a:effectRef idx="2">
            <a:schemeClr val="dk1"/>
          </a:effectRef>
          <a:fontRef idx="minor">
            <a:schemeClr val="tx1"/>
          </a:fontRef>
        </p:style>
      </p:cxnSp>
      <p:cxnSp>
        <p:nvCxnSpPr>
          <p:cNvPr id="121" name="Straight Connector 120"/>
          <p:cNvCxnSpPr>
            <a:endCxn id="18" idx="1"/>
          </p:cNvCxnSpPr>
          <p:nvPr/>
        </p:nvCxnSpPr>
        <p:spPr>
          <a:xfrm>
            <a:off x="1707572" y="5193269"/>
            <a:ext cx="194830" cy="12939"/>
          </a:xfrm>
          <a:prstGeom prst="line">
            <a:avLst/>
          </a:prstGeom>
        </p:spPr>
        <p:style>
          <a:lnRef idx="3">
            <a:schemeClr val="dk1"/>
          </a:lnRef>
          <a:fillRef idx="0">
            <a:schemeClr val="dk1"/>
          </a:fillRef>
          <a:effectRef idx="2">
            <a:schemeClr val="dk1"/>
          </a:effectRef>
          <a:fontRef idx="minor">
            <a:schemeClr val="tx1"/>
          </a:fontRef>
        </p:style>
      </p:cxnSp>
      <p:sp>
        <p:nvSpPr>
          <p:cNvPr id="55" name="TextBox 54"/>
          <p:cNvSpPr txBox="1"/>
          <p:nvPr/>
        </p:nvSpPr>
        <p:spPr>
          <a:xfrm>
            <a:off x="4582393" y="4425249"/>
            <a:ext cx="2580407" cy="369332"/>
          </a:xfrm>
          <a:prstGeom prst="rect">
            <a:avLst/>
          </a:prstGeom>
          <a:noFill/>
        </p:spPr>
        <p:txBody>
          <a:bodyPr wrap="square" rtlCol="0">
            <a:spAutoFit/>
          </a:bodyPr>
          <a:lstStyle/>
          <a:p>
            <a:r>
              <a:rPr lang="en-PH" b="1" dirty="0">
                <a:solidFill>
                  <a:srgbClr val="FFC000"/>
                </a:solidFill>
                <a:latin typeface="Tahoma" panose="020B0604030504040204" pitchFamily="34" charset="0"/>
                <a:ea typeface="Tahoma" panose="020B0604030504040204" pitchFamily="34" charset="0"/>
                <a:cs typeface="Tahoma" panose="020B0604030504040204" pitchFamily="34" charset="0"/>
              </a:rPr>
              <a:t>Cohort/Longitudinal</a:t>
            </a:r>
          </a:p>
        </p:txBody>
      </p:sp>
      <p:cxnSp>
        <p:nvCxnSpPr>
          <p:cNvPr id="19" name="Straight Connector 18"/>
          <p:cNvCxnSpPr/>
          <p:nvPr/>
        </p:nvCxnSpPr>
        <p:spPr>
          <a:xfrm>
            <a:off x="3352800" y="2974169"/>
            <a:ext cx="914400" cy="782063"/>
          </a:xfrm>
          <a:prstGeom prst="line">
            <a:avLst/>
          </a:prstGeom>
          <a:ln w="57150"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7" name="Slide Number Placeholder 3"/>
          <p:cNvSpPr txBox="1">
            <a:spLocks/>
          </p:cNvSpPr>
          <p:nvPr/>
        </p:nvSpPr>
        <p:spPr>
          <a:xfrm>
            <a:off x="11155680" y="6487101"/>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41</a:t>
            </a:r>
          </a:p>
        </p:txBody>
      </p:sp>
    </p:spTree>
    <p:extLst>
      <p:ext uri="{BB962C8B-B14F-4D97-AF65-F5344CB8AC3E}">
        <p14:creationId xmlns:p14="http://schemas.microsoft.com/office/powerpoint/2010/main" val="8580501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320" y="119052"/>
            <a:ext cx="9614090" cy="784716"/>
          </a:xfrm>
        </p:spPr>
        <p:txBody>
          <a:bodyPr/>
          <a:lstStyle/>
          <a:p>
            <a:pPr algn="ctr"/>
            <a:r>
              <a:rPr lang="en-PH" sz="3600" b="1" dirty="0">
                <a:latin typeface="Tahoma" panose="020B0604030504040204" pitchFamily="34" charset="0"/>
                <a:ea typeface="Tahoma" panose="020B0604030504040204" pitchFamily="34" charset="0"/>
                <a:cs typeface="Tahoma" panose="020B0604030504040204" pitchFamily="34" charset="0"/>
              </a:rPr>
              <a:t>Observational studies</a:t>
            </a:r>
          </a:p>
        </p:txBody>
      </p:sp>
      <p:sp>
        <p:nvSpPr>
          <p:cNvPr id="3" name="Text Placeholder 2"/>
          <p:cNvSpPr>
            <a:spLocks noGrp="1"/>
          </p:cNvSpPr>
          <p:nvPr>
            <p:ph type="body" idx="1"/>
          </p:nvPr>
        </p:nvSpPr>
        <p:spPr>
          <a:xfrm>
            <a:off x="157716" y="1254314"/>
            <a:ext cx="4040188" cy="639762"/>
          </a:xfrm>
          <a:solidFill>
            <a:srgbClr val="800000"/>
          </a:solidFill>
        </p:spPr>
        <p:style>
          <a:lnRef idx="2">
            <a:schemeClr val="accent2">
              <a:shade val="50000"/>
            </a:schemeClr>
          </a:lnRef>
          <a:fillRef idx="1">
            <a:schemeClr val="accent2"/>
          </a:fillRef>
          <a:effectRef idx="0">
            <a:schemeClr val="accent2"/>
          </a:effectRef>
          <a:fontRef idx="minor">
            <a:schemeClr val="lt1"/>
          </a:fontRef>
        </p:style>
        <p:txBody>
          <a:bodyPr/>
          <a:lstStyle/>
          <a:p>
            <a:r>
              <a:rPr lang="en-PH" sz="2800" dirty="0">
                <a:solidFill>
                  <a:schemeClr val="bg1"/>
                </a:solidFill>
                <a:latin typeface="Tahoma" panose="020B0604030504040204" pitchFamily="34" charset="0"/>
                <a:ea typeface="Tahoma" panose="020B0604030504040204" pitchFamily="34" charset="0"/>
                <a:cs typeface="Tahoma" panose="020B0604030504040204" pitchFamily="34" charset="0"/>
              </a:rPr>
              <a:t>Descriptive</a:t>
            </a:r>
          </a:p>
        </p:txBody>
      </p:sp>
      <p:sp>
        <p:nvSpPr>
          <p:cNvPr id="4" name="Content Placeholder 3"/>
          <p:cNvSpPr>
            <a:spLocks noGrp="1"/>
          </p:cNvSpPr>
          <p:nvPr>
            <p:ph sz="half" idx="2"/>
          </p:nvPr>
        </p:nvSpPr>
        <p:spPr>
          <a:xfrm>
            <a:off x="315089" y="2036931"/>
            <a:ext cx="4040188" cy="2436746"/>
          </a:xfrm>
        </p:spPr>
        <p:txBody>
          <a:bodyPr/>
          <a:lstStyle/>
          <a:p>
            <a:pPr>
              <a:buFont typeface="Wingdings" panose="05000000000000000000" pitchFamily="2" charset="2"/>
              <a:buChar char="v"/>
            </a:pPr>
            <a:r>
              <a:rPr lang="en-PH" sz="2800" dirty="0">
                <a:latin typeface="Tahoma" panose="020B0604030504040204" pitchFamily="34" charset="0"/>
                <a:ea typeface="Tahoma" panose="020B0604030504040204" pitchFamily="34" charset="0"/>
                <a:cs typeface="Tahoma" panose="020B0604030504040204" pitchFamily="34" charset="0"/>
              </a:rPr>
              <a:t>Suggest hypotheses</a:t>
            </a:r>
          </a:p>
          <a:p>
            <a:pPr>
              <a:buFont typeface="Wingdings" panose="05000000000000000000" pitchFamily="2" charset="2"/>
              <a:buChar char="v"/>
            </a:pPr>
            <a:r>
              <a:rPr lang="en-PH" sz="2800" dirty="0">
                <a:latin typeface="Tahoma" panose="020B0604030504040204" pitchFamily="34" charset="0"/>
                <a:ea typeface="Tahoma" panose="020B0604030504040204" pitchFamily="34" charset="0"/>
                <a:cs typeface="Tahoma" panose="020B0604030504040204" pitchFamily="34" charset="0"/>
              </a:rPr>
              <a:t>Resource allocation</a:t>
            </a:r>
          </a:p>
          <a:p>
            <a:pPr>
              <a:buFont typeface="Wingdings" panose="05000000000000000000" pitchFamily="2" charset="2"/>
              <a:buChar char="v"/>
            </a:pPr>
            <a:r>
              <a:rPr lang="en-PH" sz="2800" dirty="0">
                <a:latin typeface="Tahoma" panose="020B0604030504040204" pitchFamily="34" charset="0"/>
                <a:ea typeface="Tahoma" panose="020B0604030504040204" pitchFamily="34" charset="0"/>
                <a:cs typeface="Tahoma" panose="020B0604030504040204" pitchFamily="34" charset="0"/>
              </a:rPr>
              <a:t>Natural history</a:t>
            </a:r>
          </a:p>
        </p:txBody>
      </p:sp>
      <p:sp>
        <p:nvSpPr>
          <p:cNvPr id="5" name="Text Placeholder 4"/>
          <p:cNvSpPr>
            <a:spLocks noGrp="1"/>
          </p:cNvSpPr>
          <p:nvPr>
            <p:ph type="body" sz="quarter" idx="3"/>
          </p:nvPr>
        </p:nvSpPr>
        <p:spPr>
          <a:xfrm>
            <a:off x="5659743" y="1193117"/>
            <a:ext cx="4060704" cy="639762"/>
          </a:xfrm>
          <a:solidFill>
            <a:srgbClr val="800000"/>
          </a:solidFill>
        </p:spPr>
        <p:txBody>
          <a:bodyPr/>
          <a:lstStyle/>
          <a:p>
            <a:r>
              <a:rPr lang="en-PH" sz="2800" dirty="0">
                <a:solidFill>
                  <a:schemeClr val="bg1"/>
                </a:solidFill>
                <a:latin typeface="Tahoma" panose="020B0604030504040204" pitchFamily="34" charset="0"/>
                <a:ea typeface="Tahoma" panose="020B0604030504040204" pitchFamily="34" charset="0"/>
                <a:cs typeface="Tahoma" panose="020B0604030504040204" pitchFamily="34" charset="0"/>
              </a:rPr>
              <a:t>Analytic</a:t>
            </a:r>
          </a:p>
        </p:txBody>
      </p:sp>
      <p:sp>
        <p:nvSpPr>
          <p:cNvPr id="6" name="Content Placeholder 5"/>
          <p:cNvSpPr>
            <a:spLocks noGrp="1"/>
          </p:cNvSpPr>
          <p:nvPr>
            <p:ph sz="quarter" idx="4"/>
          </p:nvPr>
        </p:nvSpPr>
        <p:spPr>
          <a:xfrm>
            <a:off x="5678671" y="2036931"/>
            <a:ext cx="5707785" cy="1895972"/>
          </a:xfrm>
        </p:spPr>
        <p:txBody>
          <a:bodyPr/>
          <a:lstStyle/>
          <a:p>
            <a:pPr>
              <a:buFont typeface="Wingdings" panose="05000000000000000000" pitchFamily="2" charset="2"/>
              <a:buChar char="v"/>
            </a:pPr>
            <a:r>
              <a:rPr lang="en-PH" sz="2800" dirty="0">
                <a:latin typeface="Tahoma" panose="020B0604030504040204" pitchFamily="34" charset="0"/>
                <a:ea typeface="Tahoma" panose="020B0604030504040204" pitchFamily="34" charset="0"/>
                <a:cs typeface="Tahoma" panose="020B0604030504040204" pitchFamily="34" charset="0"/>
              </a:rPr>
              <a:t>Test hypotheses</a:t>
            </a:r>
          </a:p>
          <a:p>
            <a:pPr>
              <a:buFont typeface="Wingdings" panose="05000000000000000000" pitchFamily="2" charset="2"/>
              <a:buChar char="v"/>
            </a:pPr>
            <a:r>
              <a:rPr lang="en-PH" sz="2800" dirty="0">
                <a:latin typeface="Tahoma" panose="020B0604030504040204" pitchFamily="34" charset="0"/>
                <a:ea typeface="Tahoma" panose="020B0604030504040204" pitchFamily="34" charset="0"/>
                <a:cs typeface="Tahoma" panose="020B0604030504040204" pitchFamily="34" charset="0"/>
              </a:rPr>
              <a:t>Assess association/causation</a:t>
            </a:r>
          </a:p>
        </p:txBody>
      </p:sp>
      <p:sp>
        <p:nvSpPr>
          <p:cNvPr id="7" name="Slide Number Placeholder 6"/>
          <p:cNvSpPr>
            <a:spLocks noGrp="1"/>
          </p:cNvSpPr>
          <p:nvPr>
            <p:ph type="sldNum" sz="quarter" idx="4294967295"/>
          </p:nvPr>
        </p:nvSpPr>
        <p:spPr>
          <a:xfrm>
            <a:off x="10241409" y="6400800"/>
            <a:ext cx="600761" cy="352697"/>
          </a:xfrm>
          <a:prstGeom prst="rect">
            <a:avLst/>
          </a:prstGeom>
        </p:spPr>
        <p:txBody>
          <a:bodyPr/>
          <a:lstStyle/>
          <a:p>
            <a:pPr>
              <a:defRPr/>
            </a:pPr>
            <a:fld id="{0BB99AE3-73DB-47A8-8AC3-D5C2FE8A3734}" type="slidenum">
              <a:rPr lang="en-US" b="1" smtClean="0">
                <a:solidFill>
                  <a:schemeClr val="bg1"/>
                </a:solidFill>
              </a:rPr>
              <a:pPr>
                <a:defRPr/>
              </a:pPr>
              <a:t>42</a:t>
            </a:fld>
            <a:endParaRPr lang="en-US" b="1" dirty="0">
              <a:solidFill>
                <a:schemeClr val="bg1"/>
              </a:solidFill>
            </a:endParaRPr>
          </a:p>
        </p:txBody>
      </p:sp>
    </p:spTree>
    <p:extLst>
      <p:ext uri="{BB962C8B-B14F-4D97-AF65-F5344CB8AC3E}">
        <p14:creationId xmlns:p14="http://schemas.microsoft.com/office/powerpoint/2010/main" val="29646908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074" y="130628"/>
            <a:ext cx="8451670" cy="692331"/>
          </a:xfrm>
        </p:spPr>
        <p:txBody>
          <a:bodyPr/>
          <a:lstStyle/>
          <a:p>
            <a:pPr algn="l"/>
            <a:r>
              <a:rPr lang="en-US" b="1" dirty="0">
                <a:latin typeface="Tahoma" panose="020B0604030504040204" pitchFamily="34" charset="0"/>
                <a:ea typeface="Tahoma" panose="020B0604030504040204" pitchFamily="34" charset="0"/>
                <a:cs typeface="Tahoma" panose="020B0604030504040204" pitchFamily="34" charset="0"/>
              </a:rPr>
              <a:t>Descriptive study/research</a:t>
            </a:r>
          </a:p>
        </p:txBody>
      </p:sp>
      <p:sp>
        <p:nvSpPr>
          <p:cNvPr id="3" name="Content Placeholder 2"/>
          <p:cNvSpPr>
            <a:spLocks noGrp="1"/>
          </p:cNvSpPr>
          <p:nvPr>
            <p:ph idx="1"/>
          </p:nvPr>
        </p:nvSpPr>
        <p:spPr>
          <a:xfrm>
            <a:off x="169818" y="1247504"/>
            <a:ext cx="11665130" cy="4525963"/>
          </a:xfrm>
        </p:spPr>
        <p:txBody>
          <a:bodyPr/>
          <a:lstStyle/>
          <a:p>
            <a:pPr>
              <a:lnSpc>
                <a:spcPct val="150000"/>
              </a:lnSpc>
              <a:buFont typeface="Wingdings" panose="05000000000000000000" pitchFamily="2" charset="2"/>
              <a:buChar char="v"/>
            </a:pPr>
            <a:r>
              <a:rPr lang="en-US" b="1" dirty="0">
                <a:latin typeface="Tahoma" panose="020B0604030504040204" pitchFamily="34" charset="0"/>
                <a:ea typeface="Tahoma" panose="020B0604030504040204" pitchFamily="34" charset="0"/>
                <a:cs typeface="Tahoma" panose="020B0604030504040204" pitchFamily="34" charset="0"/>
              </a:rPr>
              <a:t>Descriptive</a:t>
            </a:r>
            <a:r>
              <a:rPr lang="en-US" dirty="0">
                <a:latin typeface="Tahoma" panose="020B0604030504040204" pitchFamily="34" charset="0"/>
                <a:ea typeface="Tahoma" panose="020B0604030504040204" pitchFamily="34" charset="0"/>
                <a:cs typeface="Tahoma" panose="020B0604030504040204" pitchFamily="34" charset="0"/>
              </a:rPr>
              <a:t>: investigator attempts to describe a group of individuals on a set of variables or characteristics.</a:t>
            </a:r>
          </a:p>
          <a:p>
            <a:pPr lvl="1">
              <a:lnSpc>
                <a:spcPct val="150000"/>
              </a:lnSpc>
              <a:buFont typeface="Wingdings" panose="05000000000000000000" pitchFamily="2" charset="2"/>
              <a:buChar char="v"/>
            </a:pPr>
            <a:r>
              <a:rPr lang="en-US" dirty="0">
                <a:latin typeface="Tahoma" panose="020B0604030504040204" pitchFamily="34" charset="0"/>
                <a:ea typeface="Tahoma" panose="020B0604030504040204" pitchFamily="34" charset="0"/>
                <a:cs typeface="Tahoma" panose="020B0604030504040204" pitchFamily="34" charset="0"/>
              </a:rPr>
              <a:t>Enables classification and understanding.</a:t>
            </a:r>
          </a:p>
          <a:p>
            <a:pPr lvl="1">
              <a:lnSpc>
                <a:spcPct val="150000"/>
              </a:lnSpc>
              <a:buFont typeface="Wingdings" panose="05000000000000000000" pitchFamily="2" charset="2"/>
              <a:buChar char="v"/>
            </a:pPr>
            <a:r>
              <a:rPr lang="en-US" b="1" dirty="0">
                <a:latin typeface="Tahoma" panose="020B0604030504040204" pitchFamily="34" charset="0"/>
                <a:ea typeface="Tahoma" panose="020B0604030504040204" pitchFamily="34" charset="0"/>
                <a:cs typeface="Tahoma" panose="020B0604030504040204" pitchFamily="34" charset="0"/>
              </a:rPr>
              <a:t>Methods</a:t>
            </a:r>
            <a:r>
              <a:rPr lang="en-US" dirty="0">
                <a:latin typeface="Tahoma" panose="020B0604030504040204" pitchFamily="34" charset="0"/>
                <a:ea typeface="Tahoma" panose="020B0604030504040204" pitchFamily="34" charset="0"/>
                <a:cs typeface="Tahoma" panose="020B0604030504040204" pitchFamily="34" charset="0"/>
              </a:rPr>
              <a:t>: surveys, case study, qualitative, developmental (natural history of something, patterns of growth and change), normative, evaluation. </a:t>
            </a:r>
          </a:p>
        </p:txBody>
      </p:sp>
      <p:sp>
        <p:nvSpPr>
          <p:cNvPr id="4" name="Slide Number Placeholder 3"/>
          <p:cNvSpPr txBox="1">
            <a:spLocks/>
          </p:cNvSpPr>
          <p:nvPr/>
        </p:nvSpPr>
        <p:spPr>
          <a:xfrm>
            <a:off x="11155680" y="6487101"/>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43</a:t>
            </a:r>
          </a:p>
        </p:txBody>
      </p:sp>
    </p:spTree>
    <p:extLst>
      <p:ext uri="{BB962C8B-B14F-4D97-AF65-F5344CB8AC3E}">
        <p14:creationId xmlns:p14="http://schemas.microsoft.com/office/powerpoint/2010/main" val="9978603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156754"/>
            <a:ext cx="9642443" cy="705395"/>
          </a:xfrm>
        </p:spPr>
        <p:txBody>
          <a:bodyPr/>
          <a:lstStyle/>
          <a:p>
            <a:pPr algn="l"/>
            <a:r>
              <a:rPr lang="en-US" b="1" dirty="0">
                <a:latin typeface="Tahoma" panose="020B0604030504040204" pitchFamily="34" charset="0"/>
                <a:ea typeface="Tahoma" panose="020B0604030504040204" pitchFamily="34" charset="0"/>
                <a:cs typeface="Tahoma" panose="020B0604030504040204" pitchFamily="34" charset="0"/>
              </a:rPr>
              <a:t>Exploratory study/Research</a:t>
            </a:r>
          </a:p>
        </p:txBody>
      </p:sp>
      <p:sp>
        <p:nvSpPr>
          <p:cNvPr id="3" name="Content Placeholder 2"/>
          <p:cNvSpPr>
            <a:spLocks noGrp="1"/>
          </p:cNvSpPr>
          <p:nvPr>
            <p:ph idx="1"/>
          </p:nvPr>
        </p:nvSpPr>
        <p:spPr>
          <a:xfrm>
            <a:off x="269966" y="1195253"/>
            <a:ext cx="11682548" cy="4525963"/>
          </a:xfrm>
        </p:spPr>
        <p:txBody>
          <a:bodyPr/>
          <a:lstStyle/>
          <a:p>
            <a:pPr>
              <a:lnSpc>
                <a:spcPct val="150000"/>
              </a:lnSpc>
              <a:buFont typeface="Wingdings" panose="05000000000000000000" pitchFamily="2" charset="2"/>
              <a:buChar char="v"/>
            </a:pPr>
            <a:r>
              <a:rPr lang="en-US" dirty="0"/>
              <a:t>Investigator examines a problem of interest and explores its dimensions, including how it relates to other factors.  </a:t>
            </a:r>
          </a:p>
          <a:p>
            <a:pPr lvl="1">
              <a:lnSpc>
                <a:spcPct val="150000"/>
              </a:lnSpc>
              <a:buFont typeface="Wingdings" panose="05000000000000000000" pitchFamily="2" charset="2"/>
              <a:buChar char="v"/>
            </a:pPr>
            <a:r>
              <a:rPr lang="en-US" dirty="0"/>
              <a:t>Proven relationships between the problem and other factors can lead to predictive models.</a:t>
            </a:r>
          </a:p>
          <a:p>
            <a:pPr lvl="1">
              <a:lnSpc>
                <a:spcPct val="150000"/>
              </a:lnSpc>
              <a:buFont typeface="Wingdings" panose="05000000000000000000" pitchFamily="2" charset="2"/>
              <a:buChar char="v"/>
            </a:pPr>
            <a:r>
              <a:rPr lang="en-US" dirty="0"/>
              <a:t>Correlational studies, cohort and case control, secondary analysis, historical research.</a:t>
            </a:r>
          </a:p>
        </p:txBody>
      </p:sp>
      <p:sp>
        <p:nvSpPr>
          <p:cNvPr id="4" name="Slide Number Placeholder 3"/>
          <p:cNvSpPr txBox="1">
            <a:spLocks/>
          </p:cNvSpPr>
          <p:nvPr/>
        </p:nvSpPr>
        <p:spPr>
          <a:xfrm>
            <a:off x="11155680" y="6487101"/>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44</a:t>
            </a:r>
          </a:p>
        </p:txBody>
      </p:sp>
    </p:spTree>
    <p:extLst>
      <p:ext uri="{BB962C8B-B14F-4D97-AF65-F5344CB8AC3E}">
        <p14:creationId xmlns:p14="http://schemas.microsoft.com/office/powerpoint/2010/main" val="19189985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4294967295"/>
          </p:nvPr>
        </p:nvSpPr>
        <p:spPr>
          <a:xfrm>
            <a:off x="10453253" y="6471153"/>
            <a:ext cx="637311" cy="386847"/>
          </a:xfrm>
          <a:prstGeom prst="rect">
            <a:avLst/>
          </a:prstGeom>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solidFill>
                  <a:schemeClr val="bg1"/>
                </a:solidFill>
              </a:rPr>
              <a:t>53</a:t>
            </a:r>
          </a:p>
        </p:txBody>
      </p:sp>
      <p:pic>
        <p:nvPicPr>
          <p:cNvPr id="21507" name="Picture 2" descr="~AUT00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36" y="927099"/>
            <a:ext cx="12119264" cy="5421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8" name="Text Box 3"/>
          <p:cNvSpPr txBox="1">
            <a:spLocks noChangeArrowheads="1"/>
          </p:cNvSpPr>
          <p:nvPr/>
        </p:nvSpPr>
        <p:spPr bwMode="auto">
          <a:xfrm>
            <a:off x="1808020" y="158751"/>
            <a:ext cx="7737764" cy="646331"/>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3600" b="1" dirty="0">
                <a:solidFill>
                  <a:schemeClr val="bg1"/>
                </a:solidFill>
                <a:latin typeface="Tahoma" panose="020B0604030504040204" pitchFamily="34" charset="0"/>
                <a:ea typeface="Tahoma" panose="020B0604030504040204" pitchFamily="34" charset="0"/>
                <a:cs typeface="Tahoma" panose="020B0604030504040204" pitchFamily="34" charset="0"/>
              </a:rPr>
              <a:t>Steps in cross-sectional studies</a:t>
            </a:r>
          </a:p>
        </p:txBody>
      </p:sp>
    </p:spTree>
    <p:extLst>
      <p:ext uri="{BB962C8B-B14F-4D97-AF65-F5344CB8AC3E}">
        <p14:creationId xmlns:p14="http://schemas.microsoft.com/office/powerpoint/2010/main" val="37758539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UT00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5677"/>
            <a:ext cx="12192000" cy="616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3"/>
          <p:cNvSpPr txBox="1">
            <a:spLocks/>
          </p:cNvSpPr>
          <p:nvPr/>
        </p:nvSpPr>
        <p:spPr>
          <a:xfrm>
            <a:off x="11155680" y="6487101"/>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54</a:t>
            </a:r>
          </a:p>
        </p:txBody>
      </p:sp>
    </p:spTree>
    <p:extLst>
      <p:ext uri="{BB962C8B-B14F-4D97-AF65-F5344CB8AC3E}">
        <p14:creationId xmlns:p14="http://schemas.microsoft.com/office/powerpoint/2010/main" val="27456501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53" y="156754"/>
            <a:ext cx="9794843" cy="849086"/>
          </a:xfrm>
        </p:spPr>
        <p:txBody>
          <a:bodyPr/>
          <a:lstStyle/>
          <a:p>
            <a:pPr algn="l"/>
            <a:r>
              <a:rPr lang="en-US" b="1" dirty="0">
                <a:latin typeface="Tahoma" panose="020B0604030504040204" pitchFamily="34" charset="0"/>
                <a:ea typeface="Tahoma" panose="020B0604030504040204" pitchFamily="34" charset="0"/>
                <a:cs typeface="Tahoma" panose="020B0604030504040204" pitchFamily="34" charset="0"/>
              </a:rPr>
              <a:t>Experimental study/Research</a:t>
            </a:r>
          </a:p>
        </p:txBody>
      </p:sp>
      <p:sp>
        <p:nvSpPr>
          <p:cNvPr id="3" name="Content Placeholder 2"/>
          <p:cNvSpPr>
            <a:spLocks noGrp="1"/>
          </p:cNvSpPr>
          <p:nvPr>
            <p:ph idx="1"/>
          </p:nvPr>
        </p:nvSpPr>
        <p:spPr>
          <a:xfrm>
            <a:off x="287383" y="1319349"/>
            <a:ext cx="11295017" cy="4806815"/>
          </a:xfrm>
        </p:spPr>
        <p:txBody>
          <a:bodyPr>
            <a:normAutofit fontScale="92500" lnSpcReduction="10000"/>
          </a:bodyPr>
          <a:lstStyle/>
          <a:p>
            <a:pPr>
              <a:lnSpc>
                <a:spcPct val="150000"/>
              </a:lnSpc>
              <a:buFont typeface="Wingdings" panose="05000000000000000000" pitchFamily="2" charset="2"/>
              <a:buChar char="v"/>
            </a:pPr>
            <a:r>
              <a:rPr lang="en-US" sz="2800" dirty="0">
                <a:latin typeface="Tahoma" panose="020B0604030504040204" pitchFamily="34" charset="0"/>
                <a:ea typeface="Tahoma" panose="020B0604030504040204" pitchFamily="34" charset="0"/>
                <a:cs typeface="Tahoma" panose="020B0604030504040204" pitchFamily="34" charset="0"/>
              </a:rPr>
              <a:t>Provides a basis for comparing 2 or more conditions. </a:t>
            </a:r>
          </a:p>
          <a:p>
            <a:pPr>
              <a:lnSpc>
                <a:spcPct val="150000"/>
              </a:lnSpc>
              <a:buFont typeface="Wingdings" panose="05000000000000000000" pitchFamily="2" charset="2"/>
              <a:buChar char="v"/>
            </a:pPr>
            <a:r>
              <a:rPr lang="en-US" sz="2800" dirty="0">
                <a:latin typeface="Tahoma" panose="020B0604030504040204" pitchFamily="34" charset="0"/>
                <a:ea typeface="Tahoma" panose="020B0604030504040204" pitchFamily="34" charset="0"/>
                <a:cs typeface="Tahoma" panose="020B0604030504040204" pitchFamily="34" charset="0"/>
              </a:rPr>
              <a:t>Controls or accounts for the effects of extraneous factors, providing the highest degree of confidence in the validity of outcomes.</a:t>
            </a:r>
          </a:p>
          <a:p>
            <a:pPr>
              <a:lnSpc>
                <a:spcPct val="150000"/>
              </a:lnSpc>
              <a:buFont typeface="Wingdings" panose="05000000000000000000" pitchFamily="2" charset="2"/>
              <a:buChar char="v"/>
            </a:pPr>
            <a:r>
              <a:rPr lang="en-US" sz="2800" dirty="0">
                <a:solidFill>
                  <a:srgbClr val="FF0000"/>
                </a:solidFill>
                <a:latin typeface="Tahoma" panose="020B0604030504040204" pitchFamily="34" charset="0"/>
                <a:ea typeface="Tahoma" panose="020B0604030504040204" pitchFamily="34" charset="0"/>
                <a:cs typeface="Tahoma" panose="020B0604030504040204" pitchFamily="34" charset="0"/>
              </a:rPr>
              <a:t>Enables the researcher to draw meaningful conclusions about observed differences.</a:t>
            </a:r>
            <a:r>
              <a:rPr lang="en-US" sz="2800" dirty="0">
                <a:latin typeface="Tahoma" panose="020B0604030504040204" pitchFamily="34" charset="0"/>
                <a:ea typeface="Tahoma" panose="020B0604030504040204" pitchFamily="34" charset="0"/>
                <a:cs typeface="Tahoma" panose="020B0604030504040204" pitchFamily="34" charset="0"/>
              </a:rPr>
              <a:t> </a:t>
            </a:r>
          </a:p>
          <a:p>
            <a:pPr>
              <a:lnSpc>
                <a:spcPct val="150000"/>
              </a:lnSpc>
              <a:buFont typeface="Wingdings" panose="05000000000000000000" pitchFamily="2" charset="2"/>
              <a:buChar char="v"/>
            </a:pPr>
            <a:r>
              <a:rPr lang="en-US" sz="2800" b="1" dirty="0">
                <a:solidFill>
                  <a:srgbClr val="FF0000"/>
                </a:solidFill>
                <a:latin typeface="Tahoma" panose="020B0604030504040204" pitchFamily="34" charset="0"/>
                <a:ea typeface="Tahoma" panose="020B0604030504040204" pitchFamily="34" charset="0"/>
                <a:cs typeface="Tahoma" panose="020B0604030504040204" pitchFamily="34" charset="0"/>
              </a:rPr>
              <a:t>Types: </a:t>
            </a:r>
            <a:r>
              <a:rPr lang="en-US" sz="2800" dirty="0">
                <a:latin typeface="Tahoma" panose="020B0604030504040204" pitchFamily="34" charset="0"/>
                <a:ea typeface="Tahoma" panose="020B0604030504040204" pitchFamily="34" charset="0"/>
                <a:cs typeface="Tahoma" panose="020B0604030504040204" pitchFamily="34" charset="0"/>
              </a:rPr>
              <a:t>Randomized controlled trials, single subject designs, sequential clinical trials, evaluation research, quasi-experimental research, meta-analysis.</a:t>
            </a:r>
          </a:p>
          <a:p>
            <a:endParaRPr lang="en-US" dirty="0"/>
          </a:p>
        </p:txBody>
      </p:sp>
      <p:sp>
        <p:nvSpPr>
          <p:cNvPr id="4" name="Slide Number Placeholder 3"/>
          <p:cNvSpPr txBox="1">
            <a:spLocks/>
          </p:cNvSpPr>
          <p:nvPr/>
        </p:nvSpPr>
        <p:spPr>
          <a:xfrm>
            <a:off x="11155680" y="6487101"/>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45</a:t>
            </a:r>
          </a:p>
        </p:txBody>
      </p:sp>
    </p:spTree>
    <p:extLst>
      <p:ext uri="{BB962C8B-B14F-4D97-AF65-F5344CB8AC3E}">
        <p14:creationId xmlns:p14="http://schemas.microsoft.com/office/powerpoint/2010/main" val="11274439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3"/>
          <p:cNvSpPr>
            <a:spLocks noGrp="1"/>
          </p:cNvSpPr>
          <p:nvPr>
            <p:ph type="sldNum" sz="quarter" idx="11"/>
          </p:nvPr>
        </p:nvSpPr>
        <p:spPr>
          <a:xfrm>
            <a:off x="11449595" y="6309361"/>
            <a:ext cx="692332" cy="486643"/>
          </a:xfrm>
          <a:solidFill>
            <a:srgbClr val="FF0000"/>
          </a:solidFill>
        </p:spPr>
        <p:style>
          <a:lnRef idx="2">
            <a:schemeClr val="accent2"/>
          </a:lnRef>
          <a:fillRef idx="1">
            <a:schemeClr val="lt1"/>
          </a:fillRef>
          <a:effectRef idx="0">
            <a:schemeClr val="accent2"/>
          </a:effectRef>
          <a:fontRef idx="minor">
            <a:schemeClr val="dk1"/>
          </a:fontRef>
        </p:style>
        <p:txBody>
          <a:bodyPr/>
          <a:lstStyle/>
          <a:p>
            <a:fld id="{53AF8BAB-4649-4CC5-B6EC-462C81277232}" type="slidenum">
              <a:rPr lang="en-US" altLang="en-US" sz="2800" b="1">
                <a:solidFill>
                  <a:schemeClr val="tx1"/>
                </a:solidFill>
              </a:rPr>
              <a:pPr/>
              <a:t>48</a:t>
            </a:fld>
            <a:endParaRPr lang="en-US" altLang="en-US" sz="2800" b="1" dirty="0">
              <a:solidFill>
                <a:schemeClr val="tx1"/>
              </a:solidFill>
            </a:endParaRPr>
          </a:p>
        </p:txBody>
      </p:sp>
      <p:grpSp>
        <p:nvGrpSpPr>
          <p:cNvPr id="193608" name="Group 72"/>
          <p:cNvGrpSpPr>
            <a:grpSpLocks/>
          </p:cNvGrpSpPr>
          <p:nvPr/>
        </p:nvGrpSpPr>
        <p:grpSpPr bwMode="auto">
          <a:xfrm>
            <a:off x="248802" y="639765"/>
            <a:ext cx="11546958" cy="5669596"/>
            <a:chOff x="96" y="449"/>
            <a:chExt cx="5570" cy="3623"/>
          </a:xfrm>
        </p:grpSpPr>
        <p:sp>
          <p:nvSpPr>
            <p:cNvPr id="193539" name="Rectangle 3"/>
            <p:cNvSpPr>
              <a:spLocks noChangeArrowheads="1"/>
            </p:cNvSpPr>
            <p:nvPr/>
          </p:nvSpPr>
          <p:spPr bwMode="auto">
            <a:xfrm>
              <a:off x="4074" y="2997"/>
              <a:ext cx="159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1pPr>
              <a:lvl2pPr>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2pPr>
              <a:lvl3pPr>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3pPr>
              <a:lvl4pPr>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4pPr>
              <a:lvl5pPr>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ltLang="en-US" sz="2400" dirty="0">
                  <a:solidFill>
                    <a:srgbClr val="FFFFFF"/>
                  </a:solidFill>
                </a:rPr>
                <a:t>Patients</a:t>
              </a:r>
            </a:p>
          </p:txBody>
        </p:sp>
        <p:sp>
          <p:nvSpPr>
            <p:cNvPr id="193540" name="Rectangle 4"/>
            <p:cNvSpPr>
              <a:spLocks noChangeArrowheads="1"/>
            </p:cNvSpPr>
            <p:nvPr/>
          </p:nvSpPr>
          <p:spPr bwMode="auto">
            <a:xfrm>
              <a:off x="1952" y="2997"/>
              <a:ext cx="212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1pPr>
              <a:lvl2pPr>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2pPr>
              <a:lvl3pPr>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3pPr>
              <a:lvl4pPr>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4pPr>
              <a:lvl5pPr>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ltLang="en-US" sz="2400">
                  <a:solidFill>
                    <a:srgbClr val="FFFFFF"/>
                  </a:solidFill>
                </a:rPr>
                <a:t>Clinical Trial</a:t>
              </a:r>
            </a:p>
          </p:txBody>
        </p:sp>
        <p:sp>
          <p:nvSpPr>
            <p:cNvPr id="193541" name="Rectangle 5"/>
            <p:cNvSpPr>
              <a:spLocks noChangeArrowheads="1"/>
            </p:cNvSpPr>
            <p:nvPr/>
          </p:nvSpPr>
          <p:spPr bwMode="auto">
            <a:xfrm>
              <a:off x="96" y="2997"/>
              <a:ext cx="185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1pPr>
              <a:lvl2pPr>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2pPr>
              <a:lvl3pPr>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3pPr>
              <a:lvl4pPr>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4pPr>
              <a:lvl5pPr>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ltLang="en-US" sz="2400">
                  <a:solidFill>
                    <a:srgbClr val="FFFFFF"/>
                  </a:solidFill>
                </a:rPr>
                <a:t>  Randomized Controlled  </a:t>
              </a:r>
              <a:br>
                <a:rPr lang="en-US" altLang="en-US" sz="2400">
                  <a:solidFill>
                    <a:srgbClr val="FFFFFF"/>
                  </a:solidFill>
                </a:rPr>
              </a:br>
              <a:r>
                <a:rPr lang="en-US" altLang="en-US" sz="2400">
                  <a:solidFill>
                    <a:srgbClr val="FFFFFF"/>
                  </a:solidFill>
                </a:rPr>
                <a:t>  Studies</a:t>
              </a:r>
            </a:p>
          </p:txBody>
        </p:sp>
        <p:sp>
          <p:nvSpPr>
            <p:cNvPr id="193542" name="Rectangle 6"/>
            <p:cNvSpPr>
              <a:spLocks noChangeArrowheads="1"/>
            </p:cNvSpPr>
            <p:nvPr/>
          </p:nvSpPr>
          <p:spPr bwMode="auto">
            <a:xfrm>
              <a:off x="4074" y="3515"/>
              <a:ext cx="159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1pPr>
              <a:lvl2pPr>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2pPr>
              <a:lvl3pPr>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3pPr>
              <a:lvl4pPr>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4pPr>
              <a:lvl5pPr>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ltLang="en-US" sz="2400">
                  <a:solidFill>
                    <a:srgbClr val="FFFFFF"/>
                  </a:solidFill>
                </a:rPr>
                <a:t>Healthy person</a:t>
              </a:r>
            </a:p>
          </p:txBody>
        </p:sp>
        <p:sp>
          <p:nvSpPr>
            <p:cNvPr id="193543" name="Rectangle 7"/>
            <p:cNvSpPr>
              <a:spLocks noChangeArrowheads="1"/>
            </p:cNvSpPr>
            <p:nvPr/>
          </p:nvSpPr>
          <p:spPr bwMode="auto">
            <a:xfrm>
              <a:off x="1952" y="3515"/>
              <a:ext cx="212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1pPr>
              <a:lvl2pPr>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2pPr>
              <a:lvl3pPr>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3pPr>
              <a:lvl4pPr>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4pPr>
              <a:lvl5pPr>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endParaRPr lang="en-US" altLang="en-US" sz="2400">
                <a:solidFill>
                  <a:srgbClr val="FFFFFF"/>
                </a:solidFill>
              </a:endParaRPr>
            </a:p>
          </p:txBody>
        </p:sp>
        <p:sp>
          <p:nvSpPr>
            <p:cNvPr id="193544" name="Rectangle 8"/>
            <p:cNvSpPr>
              <a:spLocks noChangeArrowheads="1"/>
            </p:cNvSpPr>
            <p:nvPr/>
          </p:nvSpPr>
          <p:spPr bwMode="auto">
            <a:xfrm>
              <a:off x="96" y="3515"/>
              <a:ext cx="185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1pPr>
              <a:lvl2pPr>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2pPr>
              <a:lvl3pPr>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3pPr>
              <a:lvl4pPr>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4pPr>
              <a:lvl5pPr>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ltLang="en-US" sz="2400">
                  <a:solidFill>
                    <a:srgbClr val="FFFFFF"/>
                  </a:solidFill>
                </a:rPr>
                <a:t>  Field Trial</a:t>
              </a:r>
            </a:p>
          </p:txBody>
        </p:sp>
        <p:sp>
          <p:nvSpPr>
            <p:cNvPr id="193545" name="Rectangle 9"/>
            <p:cNvSpPr>
              <a:spLocks noChangeArrowheads="1"/>
            </p:cNvSpPr>
            <p:nvPr/>
          </p:nvSpPr>
          <p:spPr bwMode="auto">
            <a:xfrm>
              <a:off x="4074" y="3764"/>
              <a:ext cx="159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1pPr>
              <a:lvl2pPr>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2pPr>
              <a:lvl3pPr>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3pPr>
              <a:lvl4pPr>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4pPr>
              <a:lvl5pPr>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ltLang="en-US" sz="2400">
                  <a:solidFill>
                    <a:srgbClr val="FFFFFF"/>
                  </a:solidFill>
                </a:rPr>
                <a:t>Communities</a:t>
              </a:r>
            </a:p>
          </p:txBody>
        </p:sp>
        <p:sp>
          <p:nvSpPr>
            <p:cNvPr id="193546" name="Rectangle 10"/>
            <p:cNvSpPr>
              <a:spLocks noChangeArrowheads="1"/>
            </p:cNvSpPr>
            <p:nvPr/>
          </p:nvSpPr>
          <p:spPr bwMode="auto">
            <a:xfrm>
              <a:off x="1952" y="3764"/>
              <a:ext cx="212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1pPr>
              <a:lvl2pPr>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2pPr>
              <a:lvl3pPr>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3pPr>
              <a:lvl4pPr>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4pPr>
              <a:lvl5pPr>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ltLang="en-US" sz="2400">
                  <a:solidFill>
                    <a:srgbClr val="FFFFFF"/>
                  </a:solidFill>
                </a:rPr>
                <a:t>Community intervention studies</a:t>
              </a:r>
            </a:p>
          </p:txBody>
        </p:sp>
        <p:sp>
          <p:nvSpPr>
            <p:cNvPr id="193547" name="Rectangle 11"/>
            <p:cNvSpPr>
              <a:spLocks noChangeArrowheads="1"/>
            </p:cNvSpPr>
            <p:nvPr/>
          </p:nvSpPr>
          <p:spPr bwMode="auto">
            <a:xfrm>
              <a:off x="96" y="3764"/>
              <a:ext cx="185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1pPr>
              <a:lvl2pPr>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2pPr>
              <a:lvl3pPr>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3pPr>
              <a:lvl4pPr>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4pPr>
              <a:lvl5pPr>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ltLang="en-US" sz="2400">
                  <a:solidFill>
                    <a:srgbClr val="FFFFFF"/>
                  </a:solidFill>
                </a:rPr>
                <a:t>  Community Trial</a:t>
              </a:r>
            </a:p>
          </p:txBody>
        </p:sp>
        <p:sp>
          <p:nvSpPr>
            <p:cNvPr id="193548" name="Rectangle 12"/>
            <p:cNvSpPr>
              <a:spLocks noChangeArrowheads="1"/>
            </p:cNvSpPr>
            <p:nvPr/>
          </p:nvSpPr>
          <p:spPr bwMode="auto">
            <a:xfrm>
              <a:off x="96" y="2671"/>
              <a:ext cx="557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1pPr>
              <a:lvl2pPr>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2pPr>
              <a:lvl3pPr>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3pPr>
              <a:lvl4pPr>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4pPr>
              <a:lvl5pPr>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ltLang="en-US" sz="2400" b="1" u="sng" dirty="0"/>
                <a:t>Experimental/ intervention Studies</a:t>
              </a:r>
            </a:p>
          </p:txBody>
        </p:sp>
        <p:sp>
          <p:nvSpPr>
            <p:cNvPr id="193549" name="Rectangle 13"/>
            <p:cNvSpPr>
              <a:spLocks noChangeArrowheads="1"/>
            </p:cNvSpPr>
            <p:nvPr/>
          </p:nvSpPr>
          <p:spPr bwMode="auto">
            <a:xfrm>
              <a:off x="4074" y="2422"/>
              <a:ext cx="1592" cy="249"/>
            </a:xfrm>
            <a:prstGeom prst="rect">
              <a:avLst/>
            </a:prstGeom>
            <a:noFill/>
            <a:ln>
              <a:noFill/>
            </a:ln>
            <a:effectLst/>
            <a:extLst>
              <a:ext uri="{909E8E84-426E-40DD-AFC4-6F175D3DCCD1}">
                <a14:hiddenFill xmlns:a14="http://schemas.microsoft.com/office/drawing/2010/main">
                  <a:solidFill>
                    <a:schemeClr val="accent2">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1pPr>
              <a:lvl2pPr>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2pPr>
              <a:lvl3pPr>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3pPr>
              <a:lvl4pPr>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4pPr>
              <a:lvl5pPr>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ltLang="en-US" sz="2400" b="1">
                  <a:solidFill>
                    <a:srgbClr val="E5E5FF"/>
                  </a:solidFill>
                </a:rPr>
                <a:t>Individuals</a:t>
              </a:r>
            </a:p>
          </p:txBody>
        </p:sp>
        <p:sp>
          <p:nvSpPr>
            <p:cNvPr id="193550" name="Rectangle 14"/>
            <p:cNvSpPr>
              <a:spLocks noChangeArrowheads="1"/>
            </p:cNvSpPr>
            <p:nvPr/>
          </p:nvSpPr>
          <p:spPr bwMode="auto">
            <a:xfrm>
              <a:off x="1952" y="2422"/>
              <a:ext cx="2122" cy="249"/>
            </a:xfrm>
            <a:prstGeom prst="rect">
              <a:avLst/>
            </a:prstGeom>
            <a:noFill/>
            <a:ln>
              <a:noFill/>
            </a:ln>
            <a:effectLst/>
            <a:extLst>
              <a:ext uri="{909E8E84-426E-40DD-AFC4-6F175D3DCCD1}">
                <a14:hiddenFill xmlns:a14="http://schemas.microsoft.com/office/drawing/2010/main">
                  <a:solidFill>
                    <a:schemeClr val="accent2">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1pPr>
              <a:lvl2pPr>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2pPr>
              <a:lvl3pPr>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3pPr>
              <a:lvl4pPr>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4pPr>
              <a:lvl5pPr>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ltLang="en-US" sz="2400" b="1">
                  <a:solidFill>
                    <a:srgbClr val="E5E5FF"/>
                  </a:solidFill>
                </a:rPr>
                <a:t>Follow-up/ Longitudinal</a:t>
              </a:r>
            </a:p>
          </p:txBody>
        </p:sp>
        <p:sp>
          <p:nvSpPr>
            <p:cNvPr id="193551" name="Rectangle 15"/>
            <p:cNvSpPr>
              <a:spLocks noChangeArrowheads="1"/>
            </p:cNvSpPr>
            <p:nvPr/>
          </p:nvSpPr>
          <p:spPr bwMode="auto">
            <a:xfrm>
              <a:off x="96" y="2422"/>
              <a:ext cx="1856" cy="249"/>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1pPr>
              <a:lvl2pPr>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2pPr>
              <a:lvl3pPr>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3pPr>
              <a:lvl4pPr>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4pPr>
              <a:lvl5pPr>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ltLang="en-US" sz="2400" b="1">
                  <a:solidFill>
                    <a:srgbClr val="E5E5FF"/>
                  </a:solidFill>
                </a:rPr>
                <a:t>  Cohort</a:t>
              </a:r>
            </a:p>
          </p:txBody>
        </p:sp>
        <p:sp>
          <p:nvSpPr>
            <p:cNvPr id="193552" name="Rectangle 16"/>
            <p:cNvSpPr>
              <a:spLocks noChangeArrowheads="1"/>
            </p:cNvSpPr>
            <p:nvPr/>
          </p:nvSpPr>
          <p:spPr bwMode="auto">
            <a:xfrm>
              <a:off x="4074" y="2173"/>
              <a:ext cx="159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1pPr>
              <a:lvl2pPr>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2pPr>
              <a:lvl3pPr>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3pPr>
              <a:lvl4pPr>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4pPr>
              <a:lvl5pPr>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ltLang="en-US" sz="2400">
                  <a:solidFill>
                    <a:srgbClr val="FFFFFF"/>
                  </a:solidFill>
                </a:rPr>
                <a:t>Individuals</a:t>
              </a:r>
            </a:p>
          </p:txBody>
        </p:sp>
        <p:sp>
          <p:nvSpPr>
            <p:cNvPr id="193553" name="Rectangle 17"/>
            <p:cNvSpPr>
              <a:spLocks noChangeArrowheads="1"/>
            </p:cNvSpPr>
            <p:nvPr/>
          </p:nvSpPr>
          <p:spPr bwMode="auto">
            <a:xfrm>
              <a:off x="1952" y="2173"/>
              <a:ext cx="212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1pPr>
              <a:lvl2pPr>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2pPr>
              <a:lvl3pPr>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3pPr>
              <a:lvl4pPr>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4pPr>
              <a:lvl5pPr>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ltLang="en-US" sz="2400">
                  <a:solidFill>
                    <a:srgbClr val="FFFFFF"/>
                  </a:solidFill>
                </a:rPr>
                <a:t>Case-Reference</a:t>
              </a:r>
            </a:p>
          </p:txBody>
        </p:sp>
        <p:sp>
          <p:nvSpPr>
            <p:cNvPr id="193554" name="Rectangle 18"/>
            <p:cNvSpPr>
              <a:spLocks noChangeArrowheads="1"/>
            </p:cNvSpPr>
            <p:nvPr/>
          </p:nvSpPr>
          <p:spPr bwMode="auto">
            <a:xfrm>
              <a:off x="96" y="2173"/>
              <a:ext cx="185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1pPr>
              <a:lvl2pPr>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2pPr>
              <a:lvl3pPr>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3pPr>
              <a:lvl4pPr>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4pPr>
              <a:lvl5pPr>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ltLang="en-US" sz="2400">
                  <a:solidFill>
                    <a:srgbClr val="FFFFFF"/>
                  </a:solidFill>
                </a:rPr>
                <a:t>  Case-Control</a:t>
              </a:r>
            </a:p>
          </p:txBody>
        </p:sp>
        <p:sp>
          <p:nvSpPr>
            <p:cNvPr id="193555" name="Rectangle 19"/>
            <p:cNvSpPr>
              <a:spLocks noChangeArrowheads="1"/>
            </p:cNvSpPr>
            <p:nvPr/>
          </p:nvSpPr>
          <p:spPr bwMode="auto">
            <a:xfrm>
              <a:off x="4074" y="1924"/>
              <a:ext cx="1592" cy="24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1pPr>
              <a:lvl2pPr>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2pPr>
              <a:lvl3pPr>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3pPr>
              <a:lvl4pPr>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4pPr>
              <a:lvl5pPr>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ltLang="en-US" sz="2400">
                  <a:solidFill>
                    <a:srgbClr val="FFFFFF"/>
                  </a:solidFill>
                </a:rPr>
                <a:t>Individuals</a:t>
              </a:r>
            </a:p>
          </p:txBody>
        </p:sp>
        <p:sp>
          <p:nvSpPr>
            <p:cNvPr id="193556" name="Rectangle 20"/>
            <p:cNvSpPr>
              <a:spLocks noChangeArrowheads="1"/>
            </p:cNvSpPr>
            <p:nvPr/>
          </p:nvSpPr>
          <p:spPr bwMode="auto">
            <a:xfrm>
              <a:off x="1952" y="1924"/>
              <a:ext cx="2122" cy="24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1pPr>
              <a:lvl2pPr>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2pPr>
              <a:lvl3pPr>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3pPr>
              <a:lvl4pPr>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4pPr>
              <a:lvl5pPr>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ltLang="en-US" sz="2400">
                  <a:solidFill>
                    <a:srgbClr val="FFFFFF"/>
                  </a:solidFill>
                </a:rPr>
                <a:t>Prevalence</a:t>
              </a:r>
            </a:p>
          </p:txBody>
        </p:sp>
        <p:sp>
          <p:nvSpPr>
            <p:cNvPr id="193557" name="Rectangle 21"/>
            <p:cNvSpPr>
              <a:spLocks noChangeArrowheads="1"/>
            </p:cNvSpPr>
            <p:nvPr/>
          </p:nvSpPr>
          <p:spPr bwMode="auto">
            <a:xfrm>
              <a:off x="96" y="1924"/>
              <a:ext cx="1856" cy="24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1pPr>
              <a:lvl2pPr>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2pPr>
              <a:lvl3pPr>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3pPr>
              <a:lvl4pPr>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4pPr>
              <a:lvl5pPr>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ltLang="en-US" sz="2400">
                  <a:solidFill>
                    <a:srgbClr val="FFFFFF"/>
                  </a:solidFill>
                </a:rPr>
                <a:t>  Cross-sectional</a:t>
              </a:r>
            </a:p>
          </p:txBody>
        </p:sp>
        <p:sp>
          <p:nvSpPr>
            <p:cNvPr id="193558" name="Rectangle 22"/>
            <p:cNvSpPr>
              <a:spLocks noChangeArrowheads="1"/>
            </p:cNvSpPr>
            <p:nvPr/>
          </p:nvSpPr>
          <p:spPr bwMode="auto">
            <a:xfrm>
              <a:off x="4074" y="1675"/>
              <a:ext cx="159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1pPr>
              <a:lvl2pPr>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2pPr>
              <a:lvl3pPr>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3pPr>
              <a:lvl4pPr>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4pPr>
              <a:lvl5pPr>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ltLang="en-US" sz="2400">
                  <a:solidFill>
                    <a:srgbClr val="FFFFFF"/>
                  </a:solidFill>
                </a:rPr>
                <a:t>Populations</a:t>
              </a:r>
            </a:p>
          </p:txBody>
        </p:sp>
        <p:sp>
          <p:nvSpPr>
            <p:cNvPr id="193559" name="Rectangle 23"/>
            <p:cNvSpPr>
              <a:spLocks noChangeArrowheads="1"/>
            </p:cNvSpPr>
            <p:nvPr/>
          </p:nvSpPr>
          <p:spPr bwMode="auto">
            <a:xfrm>
              <a:off x="1952" y="1675"/>
              <a:ext cx="212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1pPr>
              <a:lvl2pPr>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2pPr>
              <a:lvl3pPr>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3pPr>
              <a:lvl4pPr>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4pPr>
              <a:lvl5pPr>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ltLang="en-US" sz="2400">
                  <a:solidFill>
                    <a:srgbClr val="FFFFFF"/>
                  </a:solidFill>
                </a:rPr>
                <a:t>Correlational</a:t>
              </a:r>
            </a:p>
          </p:txBody>
        </p:sp>
        <p:sp>
          <p:nvSpPr>
            <p:cNvPr id="193560" name="Rectangle 24"/>
            <p:cNvSpPr>
              <a:spLocks noChangeArrowheads="1"/>
            </p:cNvSpPr>
            <p:nvPr/>
          </p:nvSpPr>
          <p:spPr bwMode="auto">
            <a:xfrm>
              <a:off x="96" y="1675"/>
              <a:ext cx="185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1pPr>
              <a:lvl2pPr>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2pPr>
              <a:lvl3pPr>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3pPr>
              <a:lvl4pPr>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4pPr>
              <a:lvl5pPr>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ltLang="en-US" sz="2400">
                  <a:solidFill>
                    <a:srgbClr val="FFFFFF"/>
                  </a:solidFill>
                </a:rPr>
                <a:t>  Ecological</a:t>
              </a:r>
            </a:p>
          </p:txBody>
        </p:sp>
        <p:sp>
          <p:nvSpPr>
            <p:cNvPr id="193561" name="Rectangle 25"/>
            <p:cNvSpPr>
              <a:spLocks noChangeArrowheads="1"/>
            </p:cNvSpPr>
            <p:nvPr/>
          </p:nvSpPr>
          <p:spPr bwMode="auto">
            <a:xfrm>
              <a:off x="96" y="1388"/>
              <a:ext cx="557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1pPr>
              <a:lvl2pPr>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2pPr>
              <a:lvl3pPr>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3pPr>
              <a:lvl4pPr>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4pPr>
              <a:lvl5pPr>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9pPr>
            </a:lstStyle>
            <a:p>
              <a:pPr marL="342900" indent="-342900" fontAlgn="base">
                <a:spcAft>
                  <a:spcPct val="0"/>
                </a:spcAft>
                <a:buClr>
                  <a:srgbClr val="FFCC00"/>
                </a:buClr>
              </a:pPr>
              <a:r>
                <a:rPr lang="en-US" altLang="en-US" sz="2400" b="1" i="1" dirty="0"/>
                <a:t>Analytical studies</a:t>
              </a:r>
            </a:p>
          </p:txBody>
        </p:sp>
        <p:sp>
          <p:nvSpPr>
            <p:cNvPr id="193562" name="Rectangle 26"/>
            <p:cNvSpPr>
              <a:spLocks noChangeArrowheads="1"/>
            </p:cNvSpPr>
            <p:nvPr/>
          </p:nvSpPr>
          <p:spPr bwMode="auto">
            <a:xfrm>
              <a:off x="96" y="1101"/>
              <a:ext cx="557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1pPr>
              <a:lvl2pPr>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2pPr>
              <a:lvl3pPr>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3pPr>
              <a:lvl4pPr>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4pPr>
              <a:lvl5pPr>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9pPr>
            </a:lstStyle>
            <a:p>
              <a:pPr marL="342900" indent="-342900" fontAlgn="base">
                <a:spcAft>
                  <a:spcPct val="0"/>
                </a:spcAft>
                <a:buClr>
                  <a:srgbClr val="FFCC00"/>
                </a:buClr>
              </a:pPr>
              <a:r>
                <a:rPr lang="en-US" altLang="en-US" sz="2400" b="1" i="1" dirty="0">
                  <a:solidFill>
                    <a:srgbClr val="FFFFFF"/>
                  </a:solidFill>
                </a:rPr>
                <a:t>Descriptive studies</a:t>
              </a:r>
            </a:p>
          </p:txBody>
        </p:sp>
        <p:sp>
          <p:nvSpPr>
            <p:cNvPr id="193563" name="Rectangle 27"/>
            <p:cNvSpPr>
              <a:spLocks noChangeArrowheads="1"/>
            </p:cNvSpPr>
            <p:nvPr/>
          </p:nvSpPr>
          <p:spPr bwMode="auto">
            <a:xfrm>
              <a:off x="96" y="775"/>
              <a:ext cx="557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1pPr>
              <a:lvl2pPr>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2pPr>
              <a:lvl3pPr>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3pPr>
              <a:lvl4pPr>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4pPr>
              <a:lvl5pPr>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ltLang="en-US" sz="2400" b="1" u="sng" dirty="0"/>
                <a:t>Observational studies</a:t>
              </a:r>
            </a:p>
          </p:txBody>
        </p:sp>
        <p:sp>
          <p:nvSpPr>
            <p:cNvPr id="193564" name="Rectangle 28"/>
            <p:cNvSpPr>
              <a:spLocks noChangeArrowheads="1"/>
            </p:cNvSpPr>
            <p:nvPr/>
          </p:nvSpPr>
          <p:spPr bwMode="auto">
            <a:xfrm>
              <a:off x="4074" y="449"/>
              <a:ext cx="159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1pPr>
              <a:lvl2pPr>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2pPr>
              <a:lvl3pPr>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3pPr>
              <a:lvl4pPr>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4pPr>
              <a:lvl5pPr>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ltLang="en-US" sz="2400" b="1">
                  <a:solidFill>
                    <a:srgbClr val="E5E5FF"/>
                  </a:solidFill>
                </a:rPr>
                <a:t>Unit of study</a:t>
              </a:r>
            </a:p>
          </p:txBody>
        </p:sp>
        <p:sp>
          <p:nvSpPr>
            <p:cNvPr id="193565" name="Rectangle 29"/>
            <p:cNvSpPr>
              <a:spLocks noChangeArrowheads="1"/>
            </p:cNvSpPr>
            <p:nvPr/>
          </p:nvSpPr>
          <p:spPr bwMode="auto">
            <a:xfrm>
              <a:off x="1952" y="449"/>
              <a:ext cx="212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1pPr>
              <a:lvl2pPr>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2pPr>
              <a:lvl3pPr>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3pPr>
              <a:lvl4pPr>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4pPr>
              <a:lvl5pPr>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ltLang="en-US" sz="2400" b="1">
                  <a:solidFill>
                    <a:srgbClr val="E5E5FF"/>
                  </a:solidFill>
                </a:rPr>
                <a:t>Alternate name</a:t>
              </a:r>
            </a:p>
          </p:txBody>
        </p:sp>
        <p:sp>
          <p:nvSpPr>
            <p:cNvPr id="193566" name="Rectangle 30"/>
            <p:cNvSpPr>
              <a:spLocks noChangeArrowheads="1"/>
            </p:cNvSpPr>
            <p:nvPr/>
          </p:nvSpPr>
          <p:spPr bwMode="auto">
            <a:xfrm>
              <a:off x="96" y="449"/>
              <a:ext cx="185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defRPr>
              </a:lvl1pPr>
              <a:lvl2pPr>
                <a:spcBef>
                  <a:spcPct val="20000"/>
                </a:spcBef>
                <a:buClr>
                  <a:schemeClr val="accent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defRPr>
              </a:lvl2pPr>
              <a:lvl3pPr>
                <a:spcBef>
                  <a:spcPct val="20000"/>
                </a:spcBef>
                <a:buClr>
                  <a:schemeClr val="tx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defRPr>
              </a:lvl3pPr>
              <a:lvl4pPr>
                <a:spcBef>
                  <a:spcPct val="20000"/>
                </a:spcBef>
                <a:buClr>
                  <a:schemeClr val="accent2"/>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4pPr>
              <a:lvl5pPr>
                <a:spcBef>
                  <a:spcPct val="20000"/>
                </a:spcBef>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5pPr>
              <a:lvl6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6pPr>
              <a:lvl7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7pPr>
              <a:lvl8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8pPr>
              <a:lvl9pPr fontAlgn="base">
                <a:spcBef>
                  <a:spcPct val="20000"/>
                </a:spcBef>
                <a:spcAft>
                  <a:spcPct val="0"/>
                </a:spcAft>
                <a:buClr>
                  <a:schemeClr val="hlink"/>
                </a:buClr>
                <a:buSzPct val="70000"/>
                <a:buFont typeface="Wingdings" panose="05000000000000000000" pitchFamily="2" charset="2"/>
                <a:buChar char="n"/>
                <a:defRPr>
                  <a:solidFill>
                    <a:schemeClr val="tx1"/>
                  </a:solidFill>
                  <a:effectLst>
                    <a:outerShdw blurRad="38100" dist="38100" dir="2700000" algn="tl">
                      <a:srgbClr val="000000"/>
                    </a:outerShdw>
                  </a:effectLst>
                  <a:latin typeface="Garamond" panose="02020404030301010803" pitchFamily="18" charset="0"/>
                </a:defRPr>
              </a:lvl9pPr>
            </a:lstStyle>
            <a:p>
              <a:pPr fontAlgn="base">
                <a:spcAft>
                  <a:spcPct val="0"/>
                </a:spcAft>
                <a:buClr>
                  <a:srgbClr val="FFCC00"/>
                </a:buClr>
                <a:buFont typeface="Wingdings" panose="05000000000000000000" pitchFamily="2" charset="2"/>
                <a:buNone/>
              </a:pPr>
              <a:r>
                <a:rPr lang="en-US" altLang="en-US" sz="2400" b="1">
                  <a:solidFill>
                    <a:srgbClr val="E5E5FF"/>
                  </a:solidFill>
                </a:rPr>
                <a:t>Type of study</a:t>
              </a:r>
            </a:p>
          </p:txBody>
        </p:sp>
        <p:sp>
          <p:nvSpPr>
            <p:cNvPr id="193567" name="Line 31"/>
            <p:cNvSpPr>
              <a:spLocks noChangeShapeType="1"/>
            </p:cNvSpPr>
            <p:nvPr/>
          </p:nvSpPr>
          <p:spPr bwMode="auto">
            <a:xfrm>
              <a:off x="96" y="449"/>
              <a:ext cx="557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FFFFFF"/>
                </a:solidFill>
                <a:latin typeface="Arial" panose="020B0604020202020204" pitchFamily="34" charset="0"/>
              </a:endParaRPr>
            </a:p>
          </p:txBody>
        </p:sp>
        <p:sp>
          <p:nvSpPr>
            <p:cNvPr id="193568" name="Line 32"/>
            <p:cNvSpPr>
              <a:spLocks noChangeShapeType="1"/>
            </p:cNvSpPr>
            <p:nvPr/>
          </p:nvSpPr>
          <p:spPr bwMode="auto">
            <a:xfrm>
              <a:off x="96" y="775"/>
              <a:ext cx="557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FFFFFF"/>
                </a:solidFill>
                <a:latin typeface="Arial" panose="020B0604020202020204" pitchFamily="34" charset="0"/>
              </a:endParaRPr>
            </a:p>
          </p:txBody>
        </p:sp>
        <p:sp>
          <p:nvSpPr>
            <p:cNvPr id="193569" name="Line 33"/>
            <p:cNvSpPr>
              <a:spLocks noChangeShapeType="1"/>
            </p:cNvSpPr>
            <p:nvPr/>
          </p:nvSpPr>
          <p:spPr bwMode="auto">
            <a:xfrm>
              <a:off x="96" y="4072"/>
              <a:ext cx="557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FFFFFF"/>
                </a:solidFill>
                <a:latin typeface="Arial" panose="020B0604020202020204" pitchFamily="34" charset="0"/>
              </a:endParaRPr>
            </a:p>
          </p:txBody>
        </p:sp>
        <p:sp>
          <p:nvSpPr>
            <p:cNvPr id="193570" name="Line 34"/>
            <p:cNvSpPr>
              <a:spLocks noChangeShapeType="1"/>
            </p:cNvSpPr>
            <p:nvPr/>
          </p:nvSpPr>
          <p:spPr bwMode="auto">
            <a:xfrm>
              <a:off x="96" y="449"/>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FFFFFF"/>
                </a:solidFill>
                <a:latin typeface="Arial" panose="020B0604020202020204" pitchFamily="34" charset="0"/>
              </a:endParaRPr>
            </a:p>
          </p:txBody>
        </p:sp>
        <p:sp>
          <p:nvSpPr>
            <p:cNvPr id="193571" name="Line 35"/>
            <p:cNvSpPr>
              <a:spLocks noChangeShapeType="1"/>
            </p:cNvSpPr>
            <p:nvPr/>
          </p:nvSpPr>
          <p:spPr bwMode="auto">
            <a:xfrm>
              <a:off x="5666" y="449"/>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FFFFFF"/>
                </a:solidFill>
                <a:latin typeface="Arial" panose="020B0604020202020204" pitchFamily="34" charset="0"/>
              </a:endParaRPr>
            </a:p>
          </p:txBody>
        </p:sp>
        <p:sp>
          <p:nvSpPr>
            <p:cNvPr id="193572" name="Line 36"/>
            <p:cNvSpPr>
              <a:spLocks noChangeShapeType="1"/>
            </p:cNvSpPr>
            <p:nvPr/>
          </p:nvSpPr>
          <p:spPr bwMode="auto">
            <a:xfrm>
              <a:off x="96" y="1101"/>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FFFFFF"/>
                </a:solidFill>
                <a:latin typeface="Arial" panose="020B0604020202020204" pitchFamily="34" charset="0"/>
              </a:endParaRPr>
            </a:p>
          </p:txBody>
        </p:sp>
        <p:sp>
          <p:nvSpPr>
            <p:cNvPr id="193573" name="Line 37"/>
            <p:cNvSpPr>
              <a:spLocks noChangeShapeType="1"/>
            </p:cNvSpPr>
            <p:nvPr/>
          </p:nvSpPr>
          <p:spPr bwMode="auto">
            <a:xfrm>
              <a:off x="96" y="775"/>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FFFFFF"/>
                </a:solidFill>
                <a:latin typeface="Arial" panose="020B0604020202020204" pitchFamily="34" charset="0"/>
              </a:endParaRPr>
            </a:p>
          </p:txBody>
        </p:sp>
        <p:sp>
          <p:nvSpPr>
            <p:cNvPr id="193574" name="Line 38"/>
            <p:cNvSpPr>
              <a:spLocks noChangeShapeType="1"/>
            </p:cNvSpPr>
            <p:nvPr/>
          </p:nvSpPr>
          <p:spPr bwMode="auto">
            <a:xfrm>
              <a:off x="5666" y="1101"/>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FFFFFF"/>
                </a:solidFill>
                <a:latin typeface="Arial" panose="020B0604020202020204" pitchFamily="34" charset="0"/>
              </a:endParaRPr>
            </a:p>
          </p:txBody>
        </p:sp>
        <p:sp>
          <p:nvSpPr>
            <p:cNvPr id="193575" name="Line 39"/>
            <p:cNvSpPr>
              <a:spLocks noChangeShapeType="1"/>
            </p:cNvSpPr>
            <p:nvPr/>
          </p:nvSpPr>
          <p:spPr bwMode="auto">
            <a:xfrm>
              <a:off x="5666" y="775"/>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FFFFFF"/>
                </a:solidFill>
                <a:latin typeface="Arial" panose="020B0604020202020204" pitchFamily="34" charset="0"/>
              </a:endParaRPr>
            </a:p>
          </p:txBody>
        </p:sp>
        <p:sp>
          <p:nvSpPr>
            <p:cNvPr id="193576" name="Line 40"/>
            <p:cNvSpPr>
              <a:spLocks noChangeShapeType="1"/>
            </p:cNvSpPr>
            <p:nvPr/>
          </p:nvSpPr>
          <p:spPr bwMode="auto">
            <a:xfrm>
              <a:off x="96" y="1388"/>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FFFFFF"/>
                </a:solidFill>
                <a:latin typeface="Arial" panose="020B0604020202020204" pitchFamily="34" charset="0"/>
              </a:endParaRPr>
            </a:p>
          </p:txBody>
        </p:sp>
        <p:sp>
          <p:nvSpPr>
            <p:cNvPr id="193577" name="Line 41"/>
            <p:cNvSpPr>
              <a:spLocks noChangeShapeType="1"/>
            </p:cNvSpPr>
            <p:nvPr/>
          </p:nvSpPr>
          <p:spPr bwMode="auto">
            <a:xfrm>
              <a:off x="5666" y="1388"/>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FFFFFF"/>
                </a:solidFill>
                <a:latin typeface="Arial" panose="020B0604020202020204" pitchFamily="34" charset="0"/>
              </a:endParaRPr>
            </a:p>
          </p:txBody>
        </p:sp>
        <p:sp>
          <p:nvSpPr>
            <p:cNvPr id="193578" name="Line 42"/>
            <p:cNvSpPr>
              <a:spLocks noChangeShapeType="1"/>
            </p:cNvSpPr>
            <p:nvPr/>
          </p:nvSpPr>
          <p:spPr bwMode="auto">
            <a:xfrm>
              <a:off x="96" y="1675"/>
              <a:ext cx="0" cy="2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FFFFFF"/>
                </a:solidFill>
                <a:latin typeface="Arial" panose="020B0604020202020204" pitchFamily="34" charset="0"/>
              </a:endParaRPr>
            </a:p>
          </p:txBody>
        </p:sp>
        <p:sp>
          <p:nvSpPr>
            <p:cNvPr id="193579" name="Line 43"/>
            <p:cNvSpPr>
              <a:spLocks noChangeShapeType="1"/>
            </p:cNvSpPr>
            <p:nvPr/>
          </p:nvSpPr>
          <p:spPr bwMode="auto">
            <a:xfrm>
              <a:off x="5666" y="1675"/>
              <a:ext cx="0" cy="2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FFFFFF"/>
                </a:solidFill>
                <a:latin typeface="Arial" panose="020B0604020202020204" pitchFamily="34" charset="0"/>
              </a:endParaRPr>
            </a:p>
          </p:txBody>
        </p:sp>
        <p:sp>
          <p:nvSpPr>
            <p:cNvPr id="193580" name="Line 44"/>
            <p:cNvSpPr>
              <a:spLocks noChangeShapeType="1"/>
            </p:cNvSpPr>
            <p:nvPr/>
          </p:nvSpPr>
          <p:spPr bwMode="auto">
            <a:xfrm>
              <a:off x="96" y="1924"/>
              <a:ext cx="0" cy="2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FFFFFF"/>
                </a:solidFill>
                <a:latin typeface="Arial" panose="020B0604020202020204" pitchFamily="34" charset="0"/>
              </a:endParaRPr>
            </a:p>
          </p:txBody>
        </p:sp>
        <p:sp>
          <p:nvSpPr>
            <p:cNvPr id="193581" name="Line 45"/>
            <p:cNvSpPr>
              <a:spLocks noChangeShapeType="1"/>
            </p:cNvSpPr>
            <p:nvPr/>
          </p:nvSpPr>
          <p:spPr bwMode="auto">
            <a:xfrm>
              <a:off x="5666" y="1924"/>
              <a:ext cx="0" cy="2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FFFFFF"/>
                </a:solidFill>
                <a:latin typeface="Arial" panose="020B0604020202020204" pitchFamily="34" charset="0"/>
              </a:endParaRPr>
            </a:p>
          </p:txBody>
        </p:sp>
        <p:sp>
          <p:nvSpPr>
            <p:cNvPr id="193582" name="Line 46"/>
            <p:cNvSpPr>
              <a:spLocks noChangeShapeType="1"/>
            </p:cNvSpPr>
            <p:nvPr/>
          </p:nvSpPr>
          <p:spPr bwMode="auto">
            <a:xfrm>
              <a:off x="96" y="1920"/>
              <a:ext cx="0" cy="249"/>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FFFFFF"/>
                </a:solidFill>
                <a:latin typeface="Arial" panose="020B0604020202020204" pitchFamily="34" charset="0"/>
              </a:endParaRPr>
            </a:p>
          </p:txBody>
        </p:sp>
        <p:sp>
          <p:nvSpPr>
            <p:cNvPr id="193583" name="Line 47"/>
            <p:cNvSpPr>
              <a:spLocks noChangeShapeType="1"/>
            </p:cNvSpPr>
            <p:nvPr/>
          </p:nvSpPr>
          <p:spPr bwMode="auto">
            <a:xfrm>
              <a:off x="5666" y="1920"/>
              <a:ext cx="0" cy="249"/>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FFFFFF"/>
                </a:solidFill>
                <a:latin typeface="Arial" panose="020B0604020202020204" pitchFamily="34" charset="0"/>
              </a:endParaRPr>
            </a:p>
          </p:txBody>
        </p:sp>
        <p:sp>
          <p:nvSpPr>
            <p:cNvPr id="193584" name="Line 48"/>
            <p:cNvSpPr>
              <a:spLocks noChangeShapeType="1"/>
            </p:cNvSpPr>
            <p:nvPr/>
          </p:nvSpPr>
          <p:spPr bwMode="auto">
            <a:xfrm>
              <a:off x="96" y="2997"/>
              <a:ext cx="0" cy="51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FFFFFF"/>
                </a:solidFill>
                <a:latin typeface="Arial" panose="020B0604020202020204" pitchFamily="34" charset="0"/>
              </a:endParaRPr>
            </a:p>
          </p:txBody>
        </p:sp>
        <p:sp>
          <p:nvSpPr>
            <p:cNvPr id="193585" name="Line 49"/>
            <p:cNvSpPr>
              <a:spLocks noChangeShapeType="1"/>
            </p:cNvSpPr>
            <p:nvPr/>
          </p:nvSpPr>
          <p:spPr bwMode="auto">
            <a:xfrm>
              <a:off x="5666" y="2997"/>
              <a:ext cx="0" cy="51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FFFFFF"/>
                </a:solidFill>
                <a:latin typeface="Arial" panose="020B0604020202020204" pitchFamily="34" charset="0"/>
              </a:endParaRPr>
            </a:p>
          </p:txBody>
        </p:sp>
        <p:sp>
          <p:nvSpPr>
            <p:cNvPr id="193586" name="Line 50"/>
            <p:cNvSpPr>
              <a:spLocks noChangeShapeType="1"/>
            </p:cNvSpPr>
            <p:nvPr/>
          </p:nvSpPr>
          <p:spPr bwMode="auto">
            <a:xfrm>
              <a:off x="96" y="3515"/>
              <a:ext cx="0" cy="2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FFFFFF"/>
                </a:solidFill>
                <a:latin typeface="Arial" panose="020B0604020202020204" pitchFamily="34" charset="0"/>
              </a:endParaRPr>
            </a:p>
          </p:txBody>
        </p:sp>
        <p:sp>
          <p:nvSpPr>
            <p:cNvPr id="193587" name="Line 51"/>
            <p:cNvSpPr>
              <a:spLocks noChangeShapeType="1"/>
            </p:cNvSpPr>
            <p:nvPr/>
          </p:nvSpPr>
          <p:spPr bwMode="auto">
            <a:xfrm>
              <a:off x="5666" y="3515"/>
              <a:ext cx="0" cy="2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FFFFFF"/>
                </a:solidFill>
                <a:latin typeface="Arial" panose="020B0604020202020204" pitchFamily="34" charset="0"/>
              </a:endParaRPr>
            </a:p>
          </p:txBody>
        </p:sp>
        <p:sp>
          <p:nvSpPr>
            <p:cNvPr id="193588" name="Line 52"/>
            <p:cNvSpPr>
              <a:spLocks noChangeShapeType="1"/>
            </p:cNvSpPr>
            <p:nvPr/>
          </p:nvSpPr>
          <p:spPr bwMode="auto">
            <a:xfrm>
              <a:off x="96" y="3764"/>
              <a:ext cx="0" cy="30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FFFFFF"/>
                </a:solidFill>
                <a:latin typeface="Arial" panose="020B0604020202020204" pitchFamily="34" charset="0"/>
              </a:endParaRPr>
            </a:p>
          </p:txBody>
        </p:sp>
        <p:sp>
          <p:nvSpPr>
            <p:cNvPr id="193589" name="Line 53"/>
            <p:cNvSpPr>
              <a:spLocks noChangeShapeType="1"/>
            </p:cNvSpPr>
            <p:nvPr/>
          </p:nvSpPr>
          <p:spPr bwMode="auto">
            <a:xfrm>
              <a:off x="5666" y="3764"/>
              <a:ext cx="0" cy="30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FFFFFF"/>
                </a:solidFill>
                <a:latin typeface="Arial" panose="020B0604020202020204" pitchFamily="34" charset="0"/>
              </a:endParaRPr>
            </a:p>
          </p:txBody>
        </p:sp>
        <p:sp>
          <p:nvSpPr>
            <p:cNvPr id="193590" name="Line 54"/>
            <p:cNvSpPr>
              <a:spLocks noChangeShapeType="1"/>
            </p:cNvSpPr>
            <p:nvPr/>
          </p:nvSpPr>
          <p:spPr bwMode="auto">
            <a:xfrm>
              <a:off x="96" y="1920"/>
              <a:ext cx="5570"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FFFFFF"/>
                </a:solidFill>
                <a:latin typeface="Arial" panose="020B0604020202020204" pitchFamily="34" charset="0"/>
              </a:endParaRPr>
            </a:p>
          </p:txBody>
        </p:sp>
        <p:sp>
          <p:nvSpPr>
            <p:cNvPr id="193591" name="Line 55"/>
            <p:cNvSpPr>
              <a:spLocks noChangeShapeType="1"/>
            </p:cNvSpPr>
            <p:nvPr/>
          </p:nvSpPr>
          <p:spPr bwMode="auto">
            <a:xfrm>
              <a:off x="96" y="2173"/>
              <a:ext cx="0" cy="2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FFFFFF"/>
                </a:solidFill>
                <a:latin typeface="Arial" panose="020B0604020202020204" pitchFamily="34" charset="0"/>
              </a:endParaRPr>
            </a:p>
          </p:txBody>
        </p:sp>
        <p:sp>
          <p:nvSpPr>
            <p:cNvPr id="193592" name="Line 56"/>
            <p:cNvSpPr>
              <a:spLocks noChangeShapeType="1"/>
            </p:cNvSpPr>
            <p:nvPr/>
          </p:nvSpPr>
          <p:spPr bwMode="auto">
            <a:xfrm>
              <a:off x="96" y="2671"/>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FFFFFF"/>
                </a:solidFill>
                <a:latin typeface="Arial" panose="020B0604020202020204" pitchFamily="34" charset="0"/>
              </a:endParaRPr>
            </a:p>
          </p:txBody>
        </p:sp>
        <p:sp>
          <p:nvSpPr>
            <p:cNvPr id="193593" name="Line 57"/>
            <p:cNvSpPr>
              <a:spLocks noChangeShapeType="1"/>
            </p:cNvSpPr>
            <p:nvPr/>
          </p:nvSpPr>
          <p:spPr bwMode="auto">
            <a:xfrm>
              <a:off x="5666" y="2173"/>
              <a:ext cx="0" cy="2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FFFFFF"/>
                </a:solidFill>
                <a:latin typeface="Arial" panose="020B0604020202020204" pitchFamily="34" charset="0"/>
              </a:endParaRPr>
            </a:p>
          </p:txBody>
        </p:sp>
        <p:sp>
          <p:nvSpPr>
            <p:cNvPr id="193594" name="Line 58"/>
            <p:cNvSpPr>
              <a:spLocks noChangeShapeType="1"/>
            </p:cNvSpPr>
            <p:nvPr/>
          </p:nvSpPr>
          <p:spPr bwMode="auto">
            <a:xfrm>
              <a:off x="5666" y="2671"/>
              <a:ext cx="0" cy="32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FFFFFF"/>
                </a:solidFill>
                <a:latin typeface="Arial" panose="020B0604020202020204" pitchFamily="34" charset="0"/>
              </a:endParaRPr>
            </a:p>
          </p:txBody>
        </p:sp>
        <p:sp>
          <p:nvSpPr>
            <p:cNvPr id="193595" name="Line 59"/>
            <p:cNvSpPr>
              <a:spLocks noChangeShapeType="1"/>
            </p:cNvSpPr>
            <p:nvPr/>
          </p:nvSpPr>
          <p:spPr bwMode="auto">
            <a:xfrm>
              <a:off x="96" y="2169"/>
              <a:ext cx="5570"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400">
                <a:solidFill>
                  <a:srgbClr val="FFFFFF"/>
                </a:solidFill>
                <a:latin typeface="Arial" panose="020B0604020202020204" pitchFamily="34" charset="0"/>
              </a:endParaRPr>
            </a:p>
          </p:txBody>
        </p:sp>
      </p:grpSp>
      <p:sp>
        <p:nvSpPr>
          <p:cNvPr id="193598" name="Rectangle 62"/>
          <p:cNvSpPr>
            <a:spLocks noChangeArrowheads="1"/>
          </p:cNvSpPr>
          <p:nvPr/>
        </p:nvSpPr>
        <p:spPr bwMode="auto">
          <a:xfrm>
            <a:off x="1981200" y="1"/>
            <a:ext cx="82296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b="1">
                <a:solidFill>
                  <a:schemeClr val="tx2"/>
                </a:solidFill>
                <a:effectLst>
                  <a:outerShdw blurRad="38100" dist="38100" dir="2700000" algn="tl">
                    <a:srgbClr val="000000"/>
                  </a:outerShdw>
                </a:effectLst>
                <a:latin typeface="Garamond" panose="02020404030301010803" pitchFamily="18" charset="0"/>
              </a:defRPr>
            </a:lvl1pPr>
            <a:lvl2pPr algn="ctr">
              <a:defRPr sz="4400" b="1">
                <a:solidFill>
                  <a:schemeClr val="tx2"/>
                </a:solidFill>
                <a:effectLst>
                  <a:outerShdw blurRad="38100" dist="38100" dir="2700000" algn="tl">
                    <a:srgbClr val="000000"/>
                  </a:outerShdw>
                </a:effectLst>
                <a:latin typeface="Garamond" panose="02020404030301010803" pitchFamily="18" charset="0"/>
              </a:defRPr>
            </a:lvl2pPr>
            <a:lvl3pPr algn="ctr">
              <a:defRPr sz="4400" b="1">
                <a:solidFill>
                  <a:schemeClr val="tx2"/>
                </a:solidFill>
                <a:effectLst>
                  <a:outerShdw blurRad="38100" dist="38100" dir="2700000" algn="tl">
                    <a:srgbClr val="000000"/>
                  </a:outerShdw>
                </a:effectLst>
                <a:latin typeface="Garamond" panose="02020404030301010803" pitchFamily="18" charset="0"/>
              </a:defRPr>
            </a:lvl3pPr>
            <a:lvl4pPr algn="ctr">
              <a:defRPr sz="4400" b="1">
                <a:solidFill>
                  <a:schemeClr val="tx2"/>
                </a:solidFill>
                <a:effectLst>
                  <a:outerShdw blurRad="38100" dist="38100" dir="2700000" algn="tl">
                    <a:srgbClr val="000000"/>
                  </a:outerShdw>
                </a:effectLst>
                <a:latin typeface="Garamond" panose="02020404030301010803" pitchFamily="18" charset="0"/>
              </a:defRPr>
            </a:lvl4pPr>
            <a:lvl5pPr algn="ctr">
              <a:defRPr sz="4400" b="1">
                <a:solidFill>
                  <a:schemeClr val="tx2"/>
                </a:solidFill>
                <a:effectLst>
                  <a:outerShdw blurRad="38100" dist="38100" dir="2700000" algn="tl">
                    <a:srgbClr val="000000"/>
                  </a:outerShdw>
                </a:effectLst>
                <a:latin typeface="Garamond" panose="02020404030301010803" pitchFamily="18" charset="0"/>
              </a:defRPr>
            </a:lvl5pPr>
            <a:lvl6pPr marL="457200" algn="ctr"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6pPr>
            <a:lvl7pPr marL="914400" algn="ctr"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7pPr>
            <a:lvl8pPr marL="1371600" algn="ctr"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8pPr>
            <a:lvl9pPr marL="1828800" algn="ctr"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defRPr>
            </a:lvl9pPr>
          </a:lstStyle>
          <a:p>
            <a:pPr fontAlgn="base">
              <a:spcBef>
                <a:spcPct val="0"/>
              </a:spcBef>
              <a:spcAft>
                <a:spcPct val="0"/>
              </a:spcAft>
            </a:pPr>
            <a:r>
              <a:rPr lang="en-US" altLang="en-US" sz="3200">
                <a:solidFill>
                  <a:srgbClr val="E5E5FF"/>
                </a:solidFill>
              </a:rPr>
              <a:t>Design options in epidemiologic research</a:t>
            </a:r>
          </a:p>
        </p:txBody>
      </p:sp>
    </p:spTree>
    <p:extLst>
      <p:ext uri="{BB962C8B-B14F-4D97-AF65-F5344CB8AC3E}">
        <p14:creationId xmlns:p14="http://schemas.microsoft.com/office/powerpoint/2010/main" val="10534235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073" y="175253"/>
            <a:ext cx="9820969" cy="778336"/>
          </a:xfrm>
        </p:spPr>
        <p:txBody>
          <a:bodyPr/>
          <a:lstStyle/>
          <a:p>
            <a:pPr algn="l"/>
            <a:r>
              <a:rPr lang="en-US" b="1" dirty="0">
                <a:latin typeface="Tahoma" panose="020B0604030504040204" pitchFamily="34" charset="0"/>
                <a:ea typeface="Tahoma" panose="020B0604030504040204" pitchFamily="34" charset="0"/>
                <a:cs typeface="Tahoma" panose="020B0604030504040204" pitchFamily="34" charset="0"/>
              </a:rPr>
              <a:t>Qualitative Study</a:t>
            </a:r>
          </a:p>
        </p:txBody>
      </p:sp>
      <p:sp>
        <p:nvSpPr>
          <p:cNvPr id="3" name="Content Placeholder 2"/>
          <p:cNvSpPr>
            <a:spLocks noGrp="1"/>
          </p:cNvSpPr>
          <p:nvPr>
            <p:ph idx="1"/>
          </p:nvPr>
        </p:nvSpPr>
        <p:spPr>
          <a:xfrm>
            <a:off x="256901" y="1325881"/>
            <a:ext cx="11525795" cy="4826725"/>
          </a:xfrm>
        </p:spPr>
        <p:txBody>
          <a:bodyPr>
            <a:normAutofit fontScale="92500" lnSpcReduction="10000"/>
          </a:bodyPr>
          <a:lstStyle/>
          <a:p>
            <a:pPr>
              <a:lnSpc>
                <a:spcPct val="150000"/>
              </a:lnSpc>
              <a:buFont typeface="Wingdings" panose="05000000000000000000" pitchFamily="2" charset="2"/>
              <a:buChar char="v"/>
            </a:pPr>
            <a:r>
              <a:rPr lang="en-US" sz="2800" dirty="0">
                <a:latin typeface="Tahoma" panose="020B0604030504040204" pitchFamily="34" charset="0"/>
                <a:ea typeface="Tahoma" panose="020B0604030504040204" pitchFamily="34" charset="0"/>
                <a:cs typeface="Tahoma" panose="020B0604030504040204" pitchFamily="34" charset="0"/>
              </a:rPr>
              <a:t>Seeks to describe how individuals perceive their own experiences within a social context</a:t>
            </a:r>
          </a:p>
          <a:p>
            <a:pPr>
              <a:lnSpc>
                <a:spcPct val="150000"/>
              </a:lnSpc>
              <a:buFont typeface="Wingdings" panose="05000000000000000000" pitchFamily="2" charset="2"/>
              <a:buChar char="v"/>
            </a:pPr>
            <a:r>
              <a:rPr lang="en-US" sz="2800" dirty="0">
                <a:latin typeface="Tahoma" panose="020B0604030504040204" pitchFamily="34" charset="0"/>
                <a:ea typeface="Tahoma" panose="020B0604030504040204" pitchFamily="34" charset="0"/>
                <a:cs typeface="Tahoma" panose="020B0604030504040204" pitchFamily="34" charset="0"/>
              </a:rPr>
              <a:t>Emphasizes in-depth, nuanced understanding of human experience and interactions</a:t>
            </a:r>
          </a:p>
          <a:p>
            <a:pPr>
              <a:lnSpc>
                <a:spcPct val="150000"/>
              </a:lnSpc>
              <a:buFont typeface="Wingdings" panose="05000000000000000000" pitchFamily="2" charset="2"/>
              <a:buChar char="v"/>
            </a:pPr>
            <a:r>
              <a:rPr lang="en-US" sz="2800" dirty="0">
                <a:latin typeface="Tahoma" panose="020B0604030504040204" pitchFamily="34" charset="0"/>
                <a:ea typeface="Tahoma" panose="020B0604030504040204" pitchFamily="34" charset="0"/>
                <a:cs typeface="Tahoma" panose="020B0604030504040204" pitchFamily="34" charset="0"/>
              </a:rPr>
              <a:t>Methods include in-depth interviews, direct observations, examining documents, focus groups</a:t>
            </a:r>
          </a:p>
          <a:p>
            <a:pPr>
              <a:lnSpc>
                <a:spcPct val="150000"/>
              </a:lnSpc>
              <a:buFont typeface="Wingdings" panose="05000000000000000000" pitchFamily="2" charset="2"/>
              <a:buChar char="v"/>
            </a:pPr>
            <a:r>
              <a:rPr lang="en-US" sz="2800" dirty="0">
                <a:latin typeface="Tahoma" panose="020B0604030504040204" pitchFamily="34" charset="0"/>
                <a:ea typeface="Tahoma" panose="020B0604030504040204" pitchFamily="34" charset="0"/>
                <a:cs typeface="Tahoma" panose="020B0604030504040204" pitchFamily="34" charset="0"/>
              </a:rPr>
              <a:t>Data are often participants’ own words and narrative summaries of observed behavior</a:t>
            </a:r>
          </a:p>
        </p:txBody>
      </p:sp>
      <p:sp>
        <p:nvSpPr>
          <p:cNvPr id="4" name="Slide Number Placeholder 3"/>
          <p:cNvSpPr txBox="1">
            <a:spLocks/>
          </p:cNvSpPr>
          <p:nvPr/>
        </p:nvSpPr>
        <p:spPr>
          <a:xfrm>
            <a:off x="11155680" y="6487101"/>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83</a:t>
            </a:r>
          </a:p>
        </p:txBody>
      </p:sp>
    </p:spTree>
    <p:extLst>
      <p:ext uri="{BB962C8B-B14F-4D97-AF65-F5344CB8AC3E}">
        <p14:creationId xmlns:p14="http://schemas.microsoft.com/office/powerpoint/2010/main" val="3975623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3" y="117566"/>
            <a:ext cx="9416020" cy="809897"/>
          </a:xfrm>
        </p:spPr>
        <p:txBody>
          <a:bodyPr/>
          <a:lstStyle/>
          <a:p>
            <a:r>
              <a:rPr lang="en-ZA" sz="3600" b="1" dirty="0">
                <a:latin typeface="Tahoma" panose="020B0604030504040204" pitchFamily="34" charset="0"/>
                <a:ea typeface="Tahoma" panose="020B0604030504040204" pitchFamily="34" charset="0"/>
                <a:cs typeface="Tahoma" panose="020B0604030504040204" pitchFamily="34" charset="0"/>
              </a:rPr>
              <a:t>Introduction</a:t>
            </a:r>
          </a:p>
        </p:txBody>
      </p:sp>
      <p:sp>
        <p:nvSpPr>
          <p:cNvPr id="3" name="Content Placeholder 2"/>
          <p:cNvSpPr>
            <a:spLocks noGrp="1"/>
          </p:cNvSpPr>
          <p:nvPr>
            <p:ph idx="1"/>
          </p:nvPr>
        </p:nvSpPr>
        <p:spPr>
          <a:xfrm>
            <a:off x="139335" y="1169126"/>
            <a:ext cx="11878494" cy="4525963"/>
          </a:xfrm>
        </p:spPr>
        <p:txBody>
          <a:bodyPr/>
          <a:lstStyle/>
          <a:p>
            <a:pPr>
              <a:buFont typeface="Wingdings" panose="05000000000000000000" pitchFamily="2" charset="2"/>
              <a:buChar char="v"/>
            </a:pPr>
            <a:r>
              <a:rPr lang="en-ZA" sz="2800" dirty="0">
                <a:latin typeface="Tahoma" panose="020B0604030504040204" pitchFamily="34" charset="0"/>
                <a:ea typeface="Tahoma" panose="020B0604030504040204" pitchFamily="34" charset="0"/>
                <a:cs typeface="Tahoma" panose="020B0604030504040204" pitchFamily="34" charset="0"/>
              </a:rPr>
              <a:t>Research approach &amp; Research/study design: terms frequently used interchangeably </a:t>
            </a:r>
            <a:r>
              <a:rPr lang="en-ZA" sz="2800" b="1" dirty="0">
                <a:solidFill>
                  <a:srgbClr val="FF0000"/>
                </a:solidFill>
                <a:latin typeface="Tahoma" panose="020B0604030504040204" pitchFamily="34" charset="0"/>
                <a:ea typeface="Tahoma" panose="020B0604030504040204" pitchFamily="34" charset="0"/>
                <a:cs typeface="Tahoma" panose="020B0604030504040204" pitchFamily="34" charset="0"/>
              </a:rPr>
              <a:t>yet different</a:t>
            </a:r>
          </a:p>
          <a:p>
            <a:pPr>
              <a:buFont typeface="Wingdings" panose="05000000000000000000" pitchFamily="2" charset="2"/>
              <a:buChar char="v"/>
            </a:pPr>
            <a:endParaRPr lang="en-ZA" sz="2800" dirty="0">
              <a:latin typeface="Tahoma" panose="020B0604030504040204" pitchFamily="34" charset="0"/>
              <a:ea typeface="Tahoma" panose="020B0604030504040204" pitchFamily="34" charset="0"/>
              <a:cs typeface="Tahoma" panose="020B0604030504040204" pitchFamily="34" charset="0"/>
            </a:endParaRPr>
          </a:p>
          <a:p>
            <a:pPr lvl="1">
              <a:buFont typeface="Wingdings" panose="05000000000000000000" pitchFamily="2" charset="2"/>
              <a:buChar char="v"/>
            </a:pPr>
            <a:r>
              <a:rPr lang="en-ZA" sz="2400" b="1" i="1" dirty="0">
                <a:solidFill>
                  <a:srgbClr val="FF0000"/>
                </a:solidFill>
                <a:latin typeface="Tahoma" panose="020B0604030504040204" pitchFamily="34" charset="0"/>
                <a:ea typeface="Tahoma" panose="020B0604030504040204" pitchFamily="34" charset="0"/>
                <a:cs typeface="Tahoma" panose="020B0604030504040204" pitchFamily="34" charset="0"/>
              </a:rPr>
              <a:t>Research/study design</a:t>
            </a:r>
            <a:r>
              <a:rPr lang="en-ZA" sz="2400"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ZA" sz="2400" dirty="0">
                <a:latin typeface="Tahoma" panose="020B0604030504040204" pitchFamily="34" charset="0"/>
                <a:ea typeface="Tahoma" panose="020B0604030504040204" pitchFamily="34" charset="0"/>
                <a:cs typeface="Tahoma" panose="020B0604030504040204" pitchFamily="34" charset="0"/>
              </a:rPr>
              <a:t>is a broader plan to conduct a study.</a:t>
            </a:r>
          </a:p>
          <a:p>
            <a:pPr lvl="1">
              <a:buFont typeface="Wingdings" panose="05000000000000000000" pitchFamily="2" charset="2"/>
              <a:buChar char="v"/>
            </a:pPr>
            <a:endParaRPr lang="en-ZA" sz="2400" dirty="0">
              <a:latin typeface="Tahoma" panose="020B0604030504040204" pitchFamily="34" charset="0"/>
              <a:ea typeface="Tahoma" panose="020B0604030504040204" pitchFamily="34" charset="0"/>
              <a:cs typeface="Tahoma" panose="020B0604030504040204" pitchFamily="34" charset="0"/>
            </a:endParaRPr>
          </a:p>
          <a:p>
            <a:pPr lvl="1">
              <a:buFont typeface="Wingdings" panose="05000000000000000000" pitchFamily="2" charset="2"/>
              <a:buChar char="v"/>
            </a:pPr>
            <a:r>
              <a:rPr lang="en-ZA" sz="2400" b="1" i="1" dirty="0">
                <a:solidFill>
                  <a:srgbClr val="FF0000"/>
                </a:solidFill>
                <a:latin typeface="Tahoma" panose="020B0604030504040204" pitchFamily="34" charset="0"/>
                <a:ea typeface="Tahoma" panose="020B0604030504040204" pitchFamily="34" charset="0"/>
                <a:cs typeface="Tahoma" panose="020B0604030504040204" pitchFamily="34" charset="0"/>
              </a:rPr>
              <a:t>Research approach </a:t>
            </a:r>
            <a:r>
              <a:rPr lang="en-ZA" sz="2400" dirty="0">
                <a:latin typeface="Tahoma" panose="020B0604030504040204" pitchFamily="34" charset="0"/>
                <a:ea typeface="Tahoma" panose="020B0604030504040204" pitchFamily="34" charset="0"/>
                <a:cs typeface="Tahoma" panose="020B0604030504040204" pitchFamily="34" charset="0"/>
              </a:rPr>
              <a:t>is an important element of the research design, which governs it.</a:t>
            </a:r>
          </a:p>
          <a:p>
            <a:pPr marL="457200" lvl="1" indent="0">
              <a:buNone/>
            </a:pPr>
            <a:endParaRPr lang="en-ZA" sz="24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txBox="1">
            <a:spLocks/>
          </p:cNvSpPr>
          <p:nvPr/>
        </p:nvSpPr>
        <p:spPr>
          <a:xfrm>
            <a:off x="11155680" y="6487101"/>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4</a:t>
            </a:r>
          </a:p>
        </p:txBody>
      </p:sp>
    </p:spTree>
    <p:extLst>
      <p:ext uri="{BB962C8B-B14F-4D97-AF65-F5344CB8AC3E}">
        <p14:creationId xmlns:p14="http://schemas.microsoft.com/office/powerpoint/2010/main" val="6267629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429" y="0"/>
            <a:ext cx="7932716" cy="973792"/>
          </a:xfrm>
        </p:spPr>
        <p:txBody>
          <a:bodyPr/>
          <a:lstStyle/>
          <a:p>
            <a:pPr algn="l"/>
            <a:r>
              <a:rPr lang="en-US" b="1" dirty="0">
                <a:latin typeface="Tahoma" panose="020B0604030504040204" pitchFamily="34" charset="0"/>
                <a:ea typeface="Tahoma" panose="020B0604030504040204" pitchFamily="34" charset="0"/>
                <a:cs typeface="Tahoma" panose="020B0604030504040204" pitchFamily="34" charset="0"/>
              </a:rPr>
              <a:t>Qualitative Study</a:t>
            </a:r>
          </a:p>
        </p:txBody>
      </p:sp>
      <p:sp>
        <p:nvSpPr>
          <p:cNvPr id="3" name="Content Placeholder 2"/>
          <p:cNvSpPr>
            <a:spLocks noGrp="1"/>
          </p:cNvSpPr>
          <p:nvPr>
            <p:ph idx="1"/>
          </p:nvPr>
        </p:nvSpPr>
        <p:spPr>
          <a:xfrm>
            <a:off x="180109" y="1205345"/>
            <a:ext cx="11693236" cy="4844935"/>
          </a:xfrm>
        </p:spPr>
        <p:txBody>
          <a:bodyPr>
            <a:noAutofit/>
          </a:bodyPr>
          <a:lstStyle/>
          <a:p>
            <a:pPr>
              <a:buNone/>
            </a:pPr>
            <a:r>
              <a:rPr lang="en-US" sz="2400" b="1" dirty="0">
                <a:latin typeface="Tahoma" panose="020B0604030504040204" pitchFamily="34" charset="0"/>
                <a:ea typeface="Tahoma" panose="020B0604030504040204" pitchFamily="34" charset="0"/>
                <a:cs typeface="Tahoma" panose="020B0604030504040204" pitchFamily="34" charset="0"/>
              </a:rPr>
              <a:t>Strengths</a:t>
            </a:r>
          </a:p>
          <a:p>
            <a:pPr lvl="1">
              <a:buFont typeface="Wingdings" panose="05000000000000000000" pitchFamily="2" charset="2"/>
              <a:buChar char="v"/>
            </a:pPr>
            <a:r>
              <a:rPr lang="en-US" sz="2000" dirty="0">
                <a:latin typeface="Tahoma" panose="020B0604030504040204" pitchFamily="34" charset="0"/>
                <a:ea typeface="Tahoma" panose="020B0604030504040204" pitchFamily="34" charset="0"/>
                <a:cs typeface="Tahoma" panose="020B0604030504040204" pitchFamily="34" charset="0"/>
              </a:rPr>
              <a:t>Data based on the participants’ own categories of meaning</a:t>
            </a:r>
          </a:p>
          <a:p>
            <a:pPr lvl="1">
              <a:buFont typeface="Wingdings" panose="05000000000000000000" pitchFamily="2" charset="2"/>
              <a:buChar char="v"/>
            </a:pPr>
            <a:r>
              <a:rPr lang="en-US" sz="2000" dirty="0">
                <a:latin typeface="Tahoma" panose="020B0604030504040204" pitchFamily="34" charset="0"/>
                <a:ea typeface="Tahoma" panose="020B0604030504040204" pitchFamily="34" charset="0"/>
                <a:cs typeface="Tahoma" panose="020B0604030504040204" pitchFamily="34" charset="0"/>
              </a:rPr>
              <a:t>Useful for studying a limited number of cases in depth or describing complex phenomena</a:t>
            </a:r>
          </a:p>
          <a:p>
            <a:pPr lvl="1">
              <a:buFont typeface="Wingdings" panose="05000000000000000000" pitchFamily="2" charset="2"/>
              <a:buChar char="v"/>
            </a:pPr>
            <a:r>
              <a:rPr lang="en-US" sz="2000" dirty="0">
                <a:latin typeface="Tahoma" panose="020B0604030504040204" pitchFamily="34" charset="0"/>
                <a:ea typeface="Tahoma" panose="020B0604030504040204" pitchFamily="34" charset="0"/>
                <a:cs typeface="Tahoma" panose="020B0604030504040204" pitchFamily="34" charset="0"/>
              </a:rPr>
              <a:t>Provides understanding and description of people’s personal experiences of phenomena</a:t>
            </a:r>
          </a:p>
          <a:p>
            <a:pPr lvl="1">
              <a:buFont typeface="Wingdings" panose="05000000000000000000" pitchFamily="2" charset="2"/>
              <a:buChar char="v"/>
            </a:pPr>
            <a:r>
              <a:rPr lang="en-US" sz="2000" dirty="0">
                <a:latin typeface="Tahoma" panose="020B0604030504040204" pitchFamily="34" charset="0"/>
                <a:ea typeface="Tahoma" panose="020B0604030504040204" pitchFamily="34" charset="0"/>
                <a:cs typeface="Tahoma" panose="020B0604030504040204" pitchFamily="34" charset="0"/>
              </a:rPr>
              <a:t>Can describe in rich detail phenomena as they are embedded in local contexts</a:t>
            </a:r>
          </a:p>
          <a:p>
            <a:pPr lvl="1">
              <a:buFont typeface="Wingdings" panose="05000000000000000000" pitchFamily="2" charset="2"/>
              <a:buChar char="v"/>
            </a:pPr>
            <a:r>
              <a:rPr lang="en-US" sz="2000" dirty="0">
                <a:latin typeface="Tahoma" panose="020B0604030504040204" pitchFamily="34" charset="0"/>
                <a:ea typeface="Tahoma" panose="020B0604030504040204" pitchFamily="34" charset="0"/>
                <a:cs typeface="Tahoma" panose="020B0604030504040204" pitchFamily="34" charset="0"/>
              </a:rPr>
              <a:t>The researcher can study dynamic processes (i.e., document sequential patterns/change)</a:t>
            </a:r>
          </a:p>
          <a:p>
            <a:pPr>
              <a:buNone/>
            </a:pPr>
            <a:r>
              <a:rPr lang="en-US" sz="2400" b="1" dirty="0">
                <a:latin typeface="Tahoma" panose="020B0604030504040204" pitchFamily="34" charset="0"/>
                <a:ea typeface="Tahoma" panose="020B0604030504040204" pitchFamily="34" charset="0"/>
                <a:cs typeface="Tahoma" panose="020B0604030504040204" pitchFamily="34" charset="0"/>
              </a:rPr>
              <a:t>Weaknesses</a:t>
            </a:r>
          </a:p>
          <a:p>
            <a:pPr lvl="1">
              <a:buFont typeface="Wingdings" panose="05000000000000000000" pitchFamily="2" charset="2"/>
              <a:buChar char="v"/>
            </a:pPr>
            <a:r>
              <a:rPr lang="en-US" sz="2000" dirty="0">
                <a:latin typeface="Tahoma" panose="020B0604030504040204" pitchFamily="34" charset="0"/>
                <a:ea typeface="Tahoma" panose="020B0604030504040204" pitchFamily="34" charset="0"/>
                <a:cs typeface="Tahoma" panose="020B0604030504040204" pitchFamily="34" charset="0"/>
              </a:rPr>
              <a:t>Knowledge produced might not generalize to other people or other settings</a:t>
            </a:r>
          </a:p>
          <a:p>
            <a:pPr lvl="1">
              <a:buFont typeface="Wingdings" panose="05000000000000000000" pitchFamily="2" charset="2"/>
              <a:buChar char="v"/>
            </a:pPr>
            <a:r>
              <a:rPr lang="en-US" sz="2000" dirty="0">
                <a:latin typeface="Tahoma" panose="020B0604030504040204" pitchFamily="34" charset="0"/>
                <a:ea typeface="Tahoma" panose="020B0604030504040204" pitchFamily="34" charset="0"/>
                <a:cs typeface="Tahoma" panose="020B0604030504040204" pitchFamily="34" charset="0"/>
              </a:rPr>
              <a:t>It is difficult to make quantitative predictions</a:t>
            </a:r>
          </a:p>
          <a:p>
            <a:pPr lvl="1">
              <a:buFont typeface="Wingdings" panose="05000000000000000000" pitchFamily="2" charset="2"/>
              <a:buChar char="v"/>
            </a:pPr>
            <a:r>
              <a:rPr lang="en-US" sz="2000" dirty="0">
                <a:latin typeface="Tahoma" panose="020B0604030504040204" pitchFamily="34" charset="0"/>
                <a:ea typeface="Tahoma" panose="020B0604030504040204" pitchFamily="34" charset="0"/>
                <a:cs typeface="Tahoma" panose="020B0604030504040204" pitchFamily="34" charset="0"/>
              </a:rPr>
              <a:t>It might have lower credibility with some administrators and commissioners of programs</a:t>
            </a:r>
          </a:p>
          <a:p>
            <a:pPr lvl="1">
              <a:buFont typeface="Wingdings" panose="05000000000000000000" pitchFamily="2" charset="2"/>
              <a:buChar char="v"/>
            </a:pPr>
            <a:r>
              <a:rPr lang="en-US" sz="2000" dirty="0">
                <a:latin typeface="Tahoma" panose="020B0604030504040204" pitchFamily="34" charset="0"/>
                <a:ea typeface="Tahoma" panose="020B0604030504040204" pitchFamily="34" charset="0"/>
                <a:cs typeface="Tahoma" panose="020B0604030504040204" pitchFamily="34" charset="0"/>
              </a:rPr>
              <a:t>Takes more time to collect and analyze the data when compared to quantitative research</a:t>
            </a:r>
          </a:p>
          <a:p>
            <a:pPr lvl="1">
              <a:buFont typeface="Wingdings" panose="05000000000000000000" pitchFamily="2" charset="2"/>
              <a:buChar char="v"/>
            </a:pPr>
            <a:r>
              <a:rPr lang="en-US" sz="2000" dirty="0">
                <a:latin typeface="Tahoma" panose="020B0604030504040204" pitchFamily="34" charset="0"/>
                <a:ea typeface="Tahoma" panose="020B0604030504040204" pitchFamily="34" charset="0"/>
                <a:cs typeface="Tahoma" panose="020B0604030504040204" pitchFamily="34" charset="0"/>
              </a:rPr>
              <a:t>The results are more easily influenced by the researcher’s personal biases and idiosyncrasies</a:t>
            </a:r>
          </a:p>
        </p:txBody>
      </p:sp>
      <p:sp>
        <p:nvSpPr>
          <p:cNvPr id="4" name="Slide Number Placeholder 3"/>
          <p:cNvSpPr txBox="1">
            <a:spLocks/>
          </p:cNvSpPr>
          <p:nvPr/>
        </p:nvSpPr>
        <p:spPr>
          <a:xfrm>
            <a:off x="11143011" y="6487101"/>
            <a:ext cx="576755" cy="37089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85</a:t>
            </a:r>
          </a:p>
        </p:txBody>
      </p:sp>
    </p:spTree>
    <p:extLst>
      <p:ext uri="{BB962C8B-B14F-4D97-AF65-F5344CB8AC3E}">
        <p14:creationId xmlns:p14="http://schemas.microsoft.com/office/powerpoint/2010/main" val="12740857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255" y="152400"/>
            <a:ext cx="9323788" cy="706582"/>
          </a:xfrm>
        </p:spPr>
        <p:txBody>
          <a:bodyPr/>
          <a:lstStyle/>
          <a:p>
            <a:r>
              <a:rPr lang="en-ZA" b="1" dirty="0">
                <a:latin typeface="Tahoma" panose="020B0604030504040204" pitchFamily="34" charset="0"/>
                <a:ea typeface="Tahoma" panose="020B0604030504040204" pitchFamily="34" charset="0"/>
                <a:cs typeface="Tahoma" panose="020B0604030504040204" pitchFamily="34" charset="0"/>
              </a:rPr>
              <a:t>FINAL WORDS</a:t>
            </a:r>
          </a:p>
        </p:txBody>
      </p:sp>
      <p:sp>
        <p:nvSpPr>
          <p:cNvPr id="3" name="Content Placeholder 2"/>
          <p:cNvSpPr>
            <a:spLocks noGrp="1"/>
          </p:cNvSpPr>
          <p:nvPr>
            <p:ph idx="1"/>
          </p:nvPr>
        </p:nvSpPr>
        <p:spPr>
          <a:xfrm>
            <a:off x="94616" y="1108826"/>
            <a:ext cx="11975464" cy="5170054"/>
          </a:xfrm>
        </p:spPr>
        <p:txBody>
          <a:bodyPr/>
          <a:lstStyle/>
          <a:p>
            <a:pPr algn="just">
              <a:buFont typeface="Wingdings" panose="05000000000000000000" pitchFamily="2" charset="2"/>
              <a:buChar char="v"/>
            </a:pPr>
            <a:r>
              <a:rPr lang="en-US" sz="2800" dirty="0">
                <a:latin typeface="Tahoma" panose="020B0604030504040204" pitchFamily="34" charset="0"/>
                <a:ea typeface="Tahoma" panose="020B0604030504040204" pitchFamily="34" charset="0"/>
                <a:cs typeface="Tahoma" panose="020B0604030504040204" pitchFamily="34" charset="0"/>
              </a:rPr>
              <a:t>World is not linear</a:t>
            </a:r>
          </a:p>
          <a:p>
            <a:pPr algn="just">
              <a:buFont typeface="Wingdings" panose="05000000000000000000" pitchFamily="2" charset="2"/>
              <a:buChar char="v"/>
            </a:pPr>
            <a:endParaRPr lang="en-US" sz="400" dirty="0">
              <a:latin typeface="Tahoma" panose="020B0604030504040204" pitchFamily="34" charset="0"/>
              <a:ea typeface="Tahoma" panose="020B0604030504040204" pitchFamily="34" charset="0"/>
              <a:cs typeface="Tahoma" panose="020B0604030504040204" pitchFamily="34" charset="0"/>
            </a:endParaRPr>
          </a:p>
          <a:p>
            <a:pPr algn="just">
              <a:buFont typeface="Wingdings" panose="05000000000000000000" pitchFamily="2" charset="2"/>
              <a:buChar char="v"/>
            </a:pPr>
            <a:r>
              <a:rPr lang="en-US" sz="2800" dirty="0">
                <a:latin typeface="Tahoma" panose="020B0604030504040204" pitchFamily="34" charset="0"/>
                <a:ea typeface="Tahoma" panose="020B0604030504040204" pitchFamily="34" charset="0"/>
                <a:cs typeface="Tahoma" panose="020B0604030504040204" pitchFamily="34" charset="0"/>
              </a:rPr>
              <a:t>We seek to publish positive findings but negative findings are also important</a:t>
            </a:r>
          </a:p>
          <a:p>
            <a:pPr algn="just">
              <a:buFont typeface="Wingdings" panose="05000000000000000000" pitchFamily="2" charset="2"/>
              <a:buChar char="v"/>
            </a:pPr>
            <a:endParaRPr lang="en-US" sz="400" dirty="0">
              <a:latin typeface="Tahoma" panose="020B0604030504040204" pitchFamily="34" charset="0"/>
              <a:ea typeface="Tahoma" panose="020B0604030504040204" pitchFamily="34" charset="0"/>
              <a:cs typeface="Tahoma" panose="020B0604030504040204" pitchFamily="34" charset="0"/>
            </a:endParaRPr>
          </a:p>
          <a:p>
            <a:pPr algn="just">
              <a:buFont typeface="Wingdings" panose="05000000000000000000" pitchFamily="2" charset="2"/>
              <a:buChar char="v"/>
            </a:pPr>
            <a:r>
              <a:rPr lang="en-US" sz="2800" dirty="0">
                <a:latin typeface="Tahoma" panose="020B0604030504040204" pitchFamily="34" charset="0"/>
                <a:ea typeface="Tahoma" panose="020B0604030504040204" pitchFamily="34" charset="0"/>
                <a:cs typeface="Tahoma" panose="020B0604030504040204" pitchFamily="34" charset="0"/>
              </a:rPr>
              <a:t>Publications: mindful of stigmatizing language (“HIV infected/positive”)</a:t>
            </a:r>
          </a:p>
          <a:p>
            <a:pPr algn="just">
              <a:buFont typeface="Wingdings" panose="05000000000000000000" pitchFamily="2" charset="2"/>
              <a:buChar char="v"/>
            </a:pPr>
            <a:endParaRPr lang="en-US" sz="400" dirty="0">
              <a:latin typeface="Tahoma" panose="020B0604030504040204" pitchFamily="34" charset="0"/>
              <a:ea typeface="Tahoma" panose="020B0604030504040204" pitchFamily="34" charset="0"/>
              <a:cs typeface="Tahoma" panose="020B0604030504040204" pitchFamily="34" charset="0"/>
            </a:endParaRPr>
          </a:p>
          <a:p>
            <a:pPr algn="just">
              <a:buFont typeface="Wingdings" panose="05000000000000000000" pitchFamily="2" charset="2"/>
              <a:buChar char="v"/>
            </a:pPr>
            <a:r>
              <a:rPr lang="en-US" sz="2800" dirty="0">
                <a:latin typeface="Tahoma" panose="020B0604030504040204" pitchFamily="34" charset="0"/>
                <a:ea typeface="Tahoma" panose="020B0604030504040204" pitchFamily="34" charset="0"/>
                <a:cs typeface="Tahoma" panose="020B0604030504040204" pitchFamily="34" charset="0"/>
              </a:rPr>
              <a:t>Peer-reviewed publications almost never reach the community we seek to inform</a:t>
            </a:r>
          </a:p>
          <a:p>
            <a:pPr algn="just">
              <a:buFont typeface="Wingdings" panose="05000000000000000000" pitchFamily="2" charset="2"/>
              <a:buChar char="v"/>
            </a:pPr>
            <a:endParaRPr lang="en-US" sz="400" dirty="0">
              <a:latin typeface="Tahoma" panose="020B0604030504040204" pitchFamily="34" charset="0"/>
              <a:ea typeface="Tahoma" panose="020B0604030504040204" pitchFamily="34" charset="0"/>
              <a:cs typeface="Tahoma" panose="020B0604030504040204" pitchFamily="34" charset="0"/>
            </a:endParaRPr>
          </a:p>
          <a:p>
            <a:pPr algn="just">
              <a:buFont typeface="Wingdings" panose="05000000000000000000" pitchFamily="2" charset="2"/>
              <a:buChar char="v"/>
            </a:pPr>
            <a:r>
              <a:rPr lang="en-US" sz="2800" b="1" dirty="0">
                <a:solidFill>
                  <a:srgbClr val="FF0000"/>
                </a:solidFill>
                <a:latin typeface="Tahoma" panose="020B0604030504040204" pitchFamily="34" charset="0"/>
                <a:ea typeface="Tahoma" panose="020B0604030504040204" pitchFamily="34" charset="0"/>
                <a:cs typeface="Tahoma" panose="020B0604030504040204" pitchFamily="34" charset="0"/>
              </a:rPr>
              <a:t>Epidemiology</a:t>
            </a:r>
            <a:r>
              <a:rPr lang="en-US" sz="2800" dirty="0">
                <a:latin typeface="Tahoma" panose="020B0604030504040204" pitchFamily="34" charset="0"/>
                <a:ea typeface="Tahoma" panose="020B0604030504040204" pitchFamily="34" charset="0"/>
                <a:cs typeface="Tahoma" panose="020B0604030504040204" pitchFamily="34" charset="0"/>
              </a:rPr>
              <a:t> is not simple but it is crucial to public health</a:t>
            </a:r>
          </a:p>
          <a:p>
            <a:pPr algn="just">
              <a:buFont typeface="Wingdings" panose="05000000000000000000" pitchFamily="2" charset="2"/>
              <a:buChar char="v"/>
            </a:pPr>
            <a:endParaRPr lang="en-US" sz="400" dirty="0">
              <a:latin typeface="Tahoma" panose="020B0604030504040204" pitchFamily="34" charset="0"/>
              <a:ea typeface="Tahoma" panose="020B0604030504040204" pitchFamily="34" charset="0"/>
              <a:cs typeface="Tahoma" panose="020B0604030504040204" pitchFamily="34" charset="0"/>
            </a:endParaRPr>
          </a:p>
          <a:p>
            <a:pPr algn="just">
              <a:buFont typeface="Wingdings" panose="05000000000000000000" pitchFamily="2" charset="2"/>
              <a:buChar char="v"/>
            </a:pPr>
            <a:r>
              <a:rPr lang="en-US" sz="2800" dirty="0">
                <a:latin typeface="Tahoma" panose="020B0604030504040204" pitchFamily="34" charset="0"/>
                <a:ea typeface="Tahoma" panose="020B0604030504040204" pitchFamily="34" charset="0"/>
                <a:cs typeface="Tahoma" panose="020B0604030504040204" pitchFamily="34" charset="0"/>
              </a:rPr>
              <a:t>You may not have the expertise but partners next to you do, but you need to ask </a:t>
            </a:r>
            <a:r>
              <a:rPr lang="en-US" sz="2800" dirty="0">
                <a:solidFill>
                  <a:srgbClr val="FF0000"/>
                </a:solidFill>
                <a:latin typeface="Tahoma" panose="020B0604030504040204" pitchFamily="34" charset="0"/>
                <a:ea typeface="Tahoma" panose="020B0604030504040204" pitchFamily="34" charset="0"/>
                <a:cs typeface="Tahoma" panose="020B0604030504040204" pitchFamily="34" charset="0"/>
              </a:rPr>
              <a:t>(Partnership/Collaboration is key)</a:t>
            </a:r>
          </a:p>
        </p:txBody>
      </p:sp>
      <p:sp>
        <p:nvSpPr>
          <p:cNvPr id="4" name="Slide Number Placeholder 3"/>
          <p:cNvSpPr txBox="1">
            <a:spLocks/>
          </p:cNvSpPr>
          <p:nvPr/>
        </p:nvSpPr>
        <p:spPr>
          <a:xfrm>
            <a:off x="11155680" y="6513227"/>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86</a:t>
            </a:r>
          </a:p>
        </p:txBody>
      </p:sp>
    </p:spTree>
    <p:extLst>
      <p:ext uri="{BB962C8B-B14F-4D97-AF65-F5344CB8AC3E}">
        <p14:creationId xmlns:p14="http://schemas.microsoft.com/office/powerpoint/2010/main" val="9643731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303" y="161582"/>
            <a:ext cx="9933066" cy="784716"/>
          </a:xfrm>
        </p:spPr>
        <p:txBody>
          <a:bodyPr/>
          <a:lstStyle/>
          <a:p>
            <a:r>
              <a:rPr lang="en-PH" sz="3200" b="1" dirty="0">
                <a:latin typeface="Tahoma" panose="020B0604030504040204" pitchFamily="34" charset="0"/>
                <a:ea typeface="Tahoma" panose="020B0604030504040204" pitchFamily="34" charset="0"/>
                <a:cs typeface="Tahoma" panose="020B0604030504040204" pitchFamily="34" charset="0"/>
              </a:rPr>
              <a:t>References</a:t>
            </a:r>
          </a:p>
        </p:txBody>
      </p:sp>
      <p:sp>
        <p:nvSpPr>
          <p:cNvPr id="3" name="Content Placeholder 2"/>
          <p:cNvSpPr>
            <a:spLocks noGrp="1"/>
          </p:cNvSpPr>
          <p:nvPr>
            <p:ph idx="1"/>
          </p:nvPr>
        </p:nvSpPr>
        <p:spPr>
          <a:xfrm>
            <a:off x="333154" y="1331986"/>
            <a:ext cx="10972800" cy="3644963"/>
          </a:xfrm>
        </p:spPr>
        <p:txBody>
          <a:bodyPr/>
          <a:lstStyle/>
          <a:p>
            <a:endParaRPr lang="en-PH" sz="1600" dirty="0">
              <a:latin typeface="Tahoma" panose="020B0604030504040204" pitchFamily="34" charset="0"/>
              <a:ea typeface="Tahoma" panose="020B0604030504040204" pitchFamily="34" charset="0"/>
              <a:cs typeface="Tahoma" panose="020B0604030504040204" pitchFamily="34" charset="0"/>
            </a:endParaRPr>
          </a:p>
          <a:p>
            <a:pPr>
              <a:lnSpc>
                <a:spcPct val="150000"/>
              </a:lnSpc>
              <a:buFont typeface="Wingdings" panose="05000000000000000000" pitchFamily="2" charset="2"/>
              <a:buChar char="v"/>
            </a:pPr>
            <a:r>
              <a:rPr lang="en-PH" sz="1600" dirty="0">
                <a:latin typeface="Tahoma" panose="020B0604030504040204" pitchFamily="34" charset="0"/>
                <a:ea typeface="Tahoma" panose="020B0604030504040204" pitchFamily="34" charset="0"/>
                <a:cs typeface="Tahoma" panose="020B0604030504040204" pitchFamily="34" charset="0"/>
              </a:rPr>
              <a:t>Bailey L, </a:t>
            </a:r>
            <a:r>
              <a:rPr lang="en-PH" sz="1600" dirty="0" err="1">
                <a:latin typeface="Tahoma" panose="020B0604030504040204" pitchFamily="34" charset="0"/>
                <a:ea typeface="Tahoma" panose="020B0604030504040204" pitchFamily="34" charset="0"/>
                <a:cs typeface="Tahoma" panose="020B0604030504040204" pitchFamily="34" charset="0"/>
              </a:rPr>
              <a:t>Vardulaki</a:t>
            </a:r>
            <a:r>
              <a:rPr lang="en-PH" sz="1600" dirty="0">
                <a:latin typeface="Tahoma" panose="020B0604030504040204" pitchFamily="34" charset="0"/>
                <a:ea typeface="Tahoma" panose="020B0604030504040204" pitchFamily="34" charset="0"/>
                <a:cs typeface="Tahoma" panose="020B0604030504040204" pitchFamily="34" charset="0"/>
              </a:rPr>
              <a:t> K, Langham J, </a:t>
            </a:r>
            <a:r>
              <a:rPr lang="en-PH" sz="1600" dirty="0" err="1">
                <a:latin typeface="Tahoma" panose="020B0604030504040204" pitchFamily="34" charset="0"/>
                <a:ea typeface="Tahoma" panose="020B0604030504040204" pitchFamily="34" charset="0"/>
                <a:cs typeface="Tahoma" panose="020B0604030504040204" pitchFamily="34" charset="0"/>
              </a:rPr>
              <a:t>Chandramohan</a:t>
            </a:r>
            <a:r>
              <a:rPr lang="en-PH" sz="1600" dirty="0">
                <a:latin typeface="Tahoma" panose="020B0604030504040204" pitchFamily="34" charset="0"/>
                <a:ea typeface="Tahoma" panose="020B0604030504040204" pitchFamily="34" charset="0"/>
                <a:cs typeface="Tahoma" panose="020B0604030504040204" pitchFamily="34" charset="0"/>
              </a:rPr>
              <a:t> D. Introduction to Epidemiology: Open University Press;2005</a:t>
            </a:r>
          </a:p>
          <a:p>
            <a:pPr>
              <a:lnSpc>
                <a:spcPct val="150000"/>
              </a:lnSpc>
              <a:buFont typeface="Wingdings" panose="05000000000000000000" pitchFamily="2" charset="2"/>
              <a:buChar char="v"/>
            </a:pPr>
            <a:r>
              <a:rPr lang="en-PH" sz="1600" dirty="0">
                <a:latin typeface="Tahoma" panose="020B0604030504040204" pitchFamily="34" charset="0"/>
                <a:ea typeface="Tahoma" panose="020B0604030504040204" pitchFamily="34" charset="0"/>
                <a:cs typeface="Tahoma" panose="020B0604030504040204" pitchFamily="34" charset="0"/>
              </a:rPr>
              <a:t>Kelsey JL, </a:t>
            </a:r>
            <a:r>
              <a:rPr lang="en-PH" sz="1600" dirty="0" err="1">
                <a:latin typeface="Tahoma" panose="020B0604030504040204" pitchFamily="34" charset="0"/>
                <a:ea typeface="Tahoma" panose="020B0604030504040204" pitchFamily="34" charset="0"/>
                <a:cs typeface="Tahoma" panose="020B0604030504040204" pitchFamily="34" charset="0"/>
              </a:rPr>
              <a:t>Whitemore</a:t>
            </a:r>
            <a:r>
              <a:rPr lang="en-PH" sz="1600" dirty="0">
                <a:latin typeface="Tahoma" panose="020B0604030504040204" pitchFamily="34" charset="0"/>
                <a:ea typeface="Tahoma" panose="020B0604030504040204" pitchFamily="34" charset="0"/>
                <a:cs typeface="Tahoma" panose="020B0604030504040204" pitchFamily="34" charset="0"/>
              </a:rPr>
              <a:t> AS, Evans AS, Thompson WD. Methods in Observational Epidemiology; 2</a:t>
            </a:r>
            <a:r>
              <a:rPr lang="en-PH" sz="1600" baseline="30000" dirty="0">
                <a:latin typeface="Tahoma" panose="020B0604030504040204" pitchFamily="34" charset="0"/>
                <a:ea typeface="Tahoma" panose="020B0604030504040204" pitchFamily="34" charset="0"/>
                <a:cs typeface="Tahoma" panose="020B0604030504040204" pitchFamily="34" charset="0"/>
              </a:rPr>
              <a:t>nd</a:t>
            </a:r>
            <a:r>
              <a:rPr lang="en-PH" sz="1600" dirty="0">
                <a:latin typeface="Tahoma" panose="020B0604030504040204" pitchFamily="34" charset="0"/>
                <a:ea typeface="Tahoma" panose="020B0604030504040204" pitchFamily="34" charset="0"/>
                <a:cs typeface="Tahoma" panose="020B0604030504040204" pitchFamily="34" charset="0"/>
              </a:rPr>
              <a:t> </a:t>
            </a:r>
            <a:r>
              <a:rPr lang="en-PH" sz="1600" dirty="0" err="1">
                <a:latin typeface="Tahoma" panose="020B0604030504040204" pitchFamily="34" charset="0"/>
                <a:ea typeface="Tahoma" panose="020B0604030504040204" pitchFamily="34" charset="0"/>
                <a:cs typeface="Tahoma" panose="020B0604030504040204" pitchFamily="34" charset="0"/>
              </a:rPr>
              <a:t>Edition:Oxford</a:t>
            </a:r>
            <a:r>
              <a:rPr lang="en-PH" sz="1600" dirty="0">
                <a:latin typeface="Tahoma" panose="020B0604030504040204" pitchFamily="34" charset="0"/>
                <a:ea typeface="Tahoma" panose="020B0604030504040204" pitchFamily="34" charset="0"/>
                <a:cs typeface="Tahoma" panose="020B0604030504040204" pitchFamily="34" charset="0"/>
              </a:rPr>
              <a:t> University Press; 1996</a:t>
            </a:r>
          </a:p>
          <a:p>
            <a:pPr>
              <a:lnSpc>
                <a:spcPct val="150000"/>
              </a:lnSpc>
              <a:buFont typeface="Wingdings" panose="05000000000000000000" pitchFamily="2" charset="2"/>
              <a:buChar char="v"/>
            </a:pPr>
            <a:r>
              <a:rPr lang="en-ZA" sz="1800" dirty="0">
                <a:latin typeface="Tahoma" panose="020B0604030504040204" pitchFamily="34" charset="0"/>
                <a:ea typeface="Tahoma" panose="020B0604030504040204" pitchFamily="34" charset="0"/>
                <a:cs typeface="Tahoma" panose="020B0604030504040204" pitchFamily="34" charset="0"/>
              </a:rPr>
              <a:t>Campbell &amp; Stanley (1963, 1966) introduced the terms </a:t>
            </a:r>
            <a:r>
              <a:rPr lang="en-ZA" sz="1800" b="1" i="1" u="sng"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Internal validity</a:t>
            </a:r>
            <a:r>
              <a:rPr lang="en-ZA" sz="1800" dirty="0">
                <a:latin typeface="Tahoma" panose="020B0604030504040204" pitchFamily="34" charset="0"/>
                <a:ea typeface="Tahoma" panose="020B0604030504040204" pitchFamily="34" charset="0"/>
                <a:cs typeface="Tahoma" panose="020B0604030504040204" pitchFamily="34" charset="0"/>
              </a:rPr>
              <a:t> and </a:t>
            </a:r>
            <a:r>
              <a:rPr lang="en-ZA" sz="1800" b="1" i="1" u="sng"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external validity</a:t>
            </a:r>
            <a:r>
              <a:rPr lang="en-ZA" sz="1800" dirty="0">
                <a:latin typeface="Tahoma" panose="020B0604030504040204" pitchFamily="34" charset="0"/>
                <a:ea typeface="Tahoma" panose="020B0604030504040204" pitchFamily="34" charset="0"/>
                <a:cs typeface="Tahoma" panose="020B0604030504040204" pitchFamily="34" charset="0"/>
              </a:rPr>
              <a:t> while the later Cook &amp; Campbell (1979) edition added </a:t>
            </a:r>
            <a:r>
              <a:rPr lang="en-ZA" sz="1800" i="1" dirty="0">
                <a:latin typeface="Tahoma" panose="020B0604030504040204" pitchFamily="34" charset="0"/>
                <a:ea typeface="Tahoma" panose="020B0604030504040204" pitchFamily="34" charset="0"/>
                <a:cs typeface="Tahoma" panose="020B0604030504040204" pitchFamily="34" charset="0"/>
              </a:rPr>
              <a:t>statistical conclusion validity</a:t>
            </a:r>
            <a:r>
              <a:rPr lang="en-ZA" sz="1800" dirty="0">
                <a:latin typeface="Tahoma" panose="020B0604030504040204" pitchFamily="34" charset="0"/>
                <a:ea typeface="Tahoma" panose="020B0604030504040204" pitchFamily="34" charset="0"/>
                <a:cs typeface="Tahoma" panose="020B0604030504040204" pitchFamily="34" charset="0"/>
              </a:rPr>
              <a:t> and </a:t>
            </a:r>
            <a:r>
              <a:rPr lang="en-ZA" sz="1800" i="1" dirty="0">
                <a:latin typeface="Tahoma" panose="020B0604030504040204" pitchFamily="34" charset="0"/>
                <a:ea typeface="Tahoma" panose="020B0604030504040204" pitchFamily="34" charset="0"/>
                <a:cs typeface="Tahoma" panose="020B0604030504040204" pitchFamily="34" charset="0"/>
              </a:rPr>
              <a:t>construct validity</a:t>
            </a:r>
            <a:r>
              <a:rPr lang="en-ZA" sz="1800" dirty="0">
                <a:latin typeface="Tahoma" panose="020B0604030504040204" pitchFamily="34" charset="0"/>
                <a:ea typeface="Tahoma" panose="020B0604030504040204" pitchFamily="34" charset="0"/>
                <a:cs typeface="Tahoma" panose="020B0604030504040204" pitchFamily="34" charset="0"/>
              </a:rPr>
              <a:t> (Rosenthal &amp; </a:t>
            </a:r>
            <a:r>
              <a:rPr lang="en-ZA" sz="1800" dirty="0" err="1">
                <a:latin typeface="Tahoma" panose="020B0604030504040204" pitchFamily="34" charset="0"/>
                <a:ea typeface="Tahoma" panose="020B0604030504040204" pitchFamily="34" charset="0"/>
                <a:cs typeface="Tahoma" panose="020B0604030504040204" pitchFamily="34" charset="0"/>
              </a:rPr>
              <a:t>Rosnow</a:t>
            </a:r>
            <a:r>
              <a:rPr lang="en-ZA" sz="1800" dirty="0">
                <a:latin typeface="Tahoma" panose="020B0604030504040204" pitchFamily="34" charset="0"/>
                <a:ea typeface="Tahoma" panose="020B0604030504040204" pitchFamily="34" charset="0"/>
                <a:cs typeface="Tahoma" panose="020B0604030504040204" pitchFamily="34" charset="0"/>
              </a:rPr>
              <a:t>, 2008). The first version of this work also introduced the term </a:t>
            </a:r>
            <a:r>
              <a:rPr lang="en-ZA" sz="1800" i="1" dirty="0">
                <a:latin typeface="Tahoma" panose="020B0604030504040204" pitchFamily="34" charset="0"/>
                <a:ea typeface="Tahoma" panose="020B0604030504040204" pitchFamily="34" charset="0"/>
                <a:cs typeface="Tahoma" panose="020B0604030504040204" pitchFamily="34" charset="0"/>
              </a:rPr>
              <a:t>quasi-experiment</a:t>
            </a:r>
            <a:r>
              <a:rPr lang="en-ZA" sz="1800" dirty="0">
                <a:latin typeface="Tahoma" panose="020B0604030504040204" pitchFamily="34" charset="0"/>
                <a:ea typeface="Tahoma" panose="020B0604030504040204" pitchFamily="34" charset="0"/>
                <a:cs typeface="Tahoma" panose="020B0604030504040204" pitchFamily="34" charset="0"/>
              </a:rPr>
              <a:t>.</a:t>
            </a:r>
            <a:endParaRPr lang="en-PH" sz="18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PH" sz="16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4294967295"/>
          </p:nvPr>
        </p:nvSpPr>
        <p:spPr>
          <a:xfrm>
            <a:off x="10631122" y="6400800"/>
            <a:ext cx="674832" cy="457200"/>
          </a:xfrm>
          <a:prstGeom prst="rect">
            <a:avLst/>
          </a:prstGeom>
        </p:spPr>
        <p:txBody>
          <a:bodyPr/>
          <a:lstStyle/>
          <a:p>
            <a:pPr>
              <a:defRPr/>
            </a:pPr>
            <a:fld id="{08321C54-3BB8-4D1E-B94C-19E7B81A2358}" type="slidenum">
              <a:rPr lang="en-US" b="1" smtClean="0">
                <a:solidFill>
                  <a:schemeClr val="bg1"/>
                </a:solidFill>
              </a:rPr>
              <a:pPr>
                <a:defRPr/>
              </a:pPr>
              <a:t>52</a:t>
            </a:fld>
            <a:endParaRPr lang="en-US" b="1" dirty="0">
              <a:solidFill>
                <a:schemeClr val="bg1"/>
              </a:solidFill>
            </a:endParaRPr>
          </a:p>
        </p:txBody>
      </p:sp>
    </p:spTree>
    <p:extLst>
      <p:ext uri="{BB962C8B-B14F-4D97-AF65-F5344CB8AC3E}">
        <p14:creationId xmlns:p14="http://schemas.microsoft.com/office/powerpoint/2010/main" val="157144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0820977" y="6471973"/>
            <a:ext cx="491259" cy="332509"/>
          </a:xfrm>
          <a:prstGeom prst="rect">
            <a:avLst/>
          </a:prstGeom>
        </p:spPr>
        <p:txBody>
          <a:bodyPr/>
          <a:lstStyle/>
          <a:p>
            <a:pPr>
              <a:defRPr/>
            </a:pPr>
            <a:fld id="{0679E7A0-AF75-41A4-9A28-0FA240273D34}" type="slidenum">
              <a:rPr lang="en-US" b="1" smtClean="0">
                <a:solidFill>
                  <a:schemeClr val="bg1"/>
                </a:solidFill>
              </a:rPr>
              <a:pPr>
                <a:defRPr/>
              </a:pPr>
              <a:t>53</a:t>
            </a:fld>
            <a:endParaRPr lang="en-US" b="1" dirty="0">
              <a:solidFill>
                <a:schemeClr val="bg1"/>
              </a:solidFill>
            </a:endParaRPr>
          </a:p>
        </p:txBody>
      </p:sp>
      <p:sp>
        <p:nvSpPr>
          <p:cNvPr id="3" name="TextBox 2"/>
          <p:cNvSpPr txBox="1"/>
          <p:nvPr/>
        </p:nvSpPr>
        <p:spPr>
          <a:xfrm>
            <a:off x="1859280" y="2683857"/>
            <a:ext cx="7391400" cy="1015663"/>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000" b="1" i="1" cap="all" dirty="0">
                <a:ln w="0"/>
                <a:solidFill>
                  <a:schemeClr val="accent1">
                    <a:lumMod val="50000"/>
                  </a:schemeClr>
                </a:solidFill>
                <a:effectLst>
                  <a:reflection blurRad="12700" stA="50000" endPos="50000" dist="5000" dir="5400000" sy="-100000" rotWithShape="0"/>
                </a:effectLst>
                <a:latin typeface="Tahoma" panose="020B0604030504040204" pitchFamily="34" charset="0"/>
                <a:ea typeface="Tahoma" panose="020B0604030504040204" pitchFamily="34" charset="0"/>
                <a:cs typeface="Tahoma" panose="020B0604030504040204" pitchFamily="34" charset="0"/>
              </a:rPr>
              <a:t>NGIYABONGA</a:t>
            </a:r>
            <a:endParaRPr lang="en-PH" sz="6000" b="1" i="1" cap="all" dirty="0">
              <a:ln w="0"/>
              <a:solidFill>
                <a:schemeClr val="accent1">
                  <a:lumMod val="50000"/>
                </a:schemeClr>
              </a:solidFill>
              <a:effectLst>
                <a:reflection blurRad="12700" stA="50000" endPos="50000" dist="5000" dir="5400000" sy="-100000" rotWithShape="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64945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3" y="117566"/>
            <a:ext cx="9416020" cy="809897"/>
          </a:xfrm>
        </p:spPr>
        <p:txBody>
          <a:bodyPr/>
          <a:lstStyle/>
          <a:p>
            <a:r>
              <a:rPr lang="en-ZA" sz="3600" b="1" dirty="0">
                <a:latin typeface="Tahoma" panose="020B0604030504040204" pitchFamily="34" charset="0"/>
                <a:ea typeface="Tahoma" panose="020B0604030504040204" pitchFamily="34" charset="0"/>
                <a:cs typeface="Tahoma" panose="020B0604030504040204" pitchFamily="34" charset="0"/>
              </a:rPr>
              <a:t>The Approach</a:t>
            </a:r>
          </a:p>
        </p:txBody>
      </p:sp>
      <p:sp>
        <p:nvSpPr>
          <p:cNvPr id="3" name="Content Placeholder 2"/>
          <p:cNvSpPr>
            <a:spLocks noGrp="1"/>
          </p:cNvSpPr>
          <p:nvPr>
            <p:ph idx="1"/>
          </p:nvPr>
        </p:nvSpPr>
        <p:spPr>
          <a:xfrm>
            <a:off x="152398" y="1103812"/>
            <a:ext cx="11878494" cy="5192485"/>
          </a:xfrm>
        </p:spPr>
        <p:txBody>
          <a:bodyPr/>
          <a:lstStyle/>
          <a:p>
            <a:pPr algn="just">
              <a:lnSpc>
                <a:spcPct val="150000"/>
              </a:lnSpc>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It involves the description of the plan to investigate the </a:t>
            </a:r>
            <a:r>
              <a:rPr lang="en-ZA" sz="2400" b="1" dirty="0">
                <a:solidFill>
                  <a:srgbClr val="C00000"/>
                </a:solidFill>
                <a:latin typeface="Tahoma" panose="020B0604030504040204" pitchFamily="34" charset="0"/>
                <a:ea typeface="Tahoma" panose="020B0604030504040204" pitchFamily="34" charset="0"/>
                <a:cs typeface="Tahoma" panose="020B0604030504040204" pitchFamily="34" charset="0"/>
              </a:rPr>
              <a:t>Research Problem </a:t>
            </a:r>
            <a:r>
              <a:rPr lang="en-ZA" sz="2400" dirty="0">
                <a:latin typeface="Tahoma" panose="020B0604030504040204" pitchFamily="34" charset="0"/>
                <a:ea typeface="Tahoma" panose="020B0604030504040204" pitchFamily="34" charset="0"/>
                <a:cs typeface="Tahoma" panose="020B0604030504040204" pitchFamily="34" charset="0"/>
              </a:rPr>
              <a:t>under study in a structured </a:t>
            </a:r>
            <a:r>
              <a:rPr lang="en-ZA" sz="2400" b="1" u="sng" dirty="0">
                <a:latin typeface="Tahoma" panose="020B0604030504040204" pitchFamily="34" charset="0"/>
                <a:ea typeface="Tahoma" panose="020B0604030504040204" pitchFamily="34" charset="0"/>
                <a:cs typeface="Tahoma" panose="020B0604030504040204" pitchFamily="34" charset="0"/>
              </a:rPr>
              <a:t>(quantitative)</a:t>
            </a:r>
            <a:r>
              <a:rPr lang="en-ZA" sz="2400" dirty="0">
                <a:latin typeface="Tahoma" panose="020B0604030504040204" pitchFamily="34" charset="0"/>
                <a:ea typeface="Tahoma" panose="020B0604030504040204" pitchFamily="34" charset="0"/>
                <a:cs typeface="Tahoma" panose="020B0604030504040204" pitchFamily="34" charset="0"/>
              </a:rPr>
              <a:t>, unstructured </a:t>
            </a:r>
            <a:r>
              <a:rPr lang="en-ZA" sz="2400" b="1" u="sng" dirty="0">
                <a:latin typeface="Tahoma" panose="020B0604030504040204" pitchFamily="34" charset="0"/>
                <a:ea typeface="Tahoma" panose="020B0604030504040204" pitchFamily="34" charset="0"/>
                <a:cs typeface="Tahoma" panose="020B0604030504040204" pitchFamily="34" charset="0"/>
              </a:rPr>
              <a:t>(qualitative)</a:t>
            </a:r>
            <a:r>
              <a:rPr lang="en-ZA" sz="2400" dirty="0">
                <a:latin typeface="Tahoma" panose="020B0604030504040204" pitchFamily="34" charset="0"/>
                <a:ea typeface="Tahoma" panose="020B0604030504040204" pitchFamily="34" charset="0"/>
                <a:cs typeface="Tahoma" panose="020B0604030504040204" pitchFamily="34" charset="0"/>
              </a:rPr>
              <a:t> or a combination of the 2 approaches </a:t>
            </a:r>
            <a:r>
              <a:rPr lang="en-ZA" sz="2400" b="1" u="sng" dirty="0">
                <a:latin typeface="Tahoma" panose="020B0604030504040204" pitchFamily="34" charset="0"/>
                <a:ea typeface="Tahoma" panose="020B0604030504040204" pitchFamily="34" charset="0"/>
                <a:cs typeface="Tahoma" panose="020B0604030504040204" pitchFamily="34" charset="0"/>
              </a:rPr>
              <a:t>(quantitative-qualitative integrated approach) </a:t>
            </a:r>
          </a:p>
          <a:p>
            <a:pPr algn="just">
              <a:lnSpc>
                <a:spcPct val="150000"/>
              </a:lnSpc>
              <a:buFont typeface="Wingdings" panose="05000000000000000000" pitchFamily="2" charset="2"/>
              <a:buChar char="v"/>
            </a:pPr>
            <a:r>
              <a:rPr lang="en-ZA" sz="2450" dirty="0">
                <a:latin typeface="Tahoma" panose="020B0604030504040204" pitchFamily="34" charset="0"/>
                <a:ea typeface="Tahoma" panose="020B0604030504040204" pitchFamily="34" charset="0"/>
                <a:cs typeface="Tahoma" panose="020B0604030504040204" pitchFamily="34" charset="0"/>
              </a:rPr>
              <a:t> </a:t>
            </a:r>
            <a:r>
              <a:rPr lang="en-ZA" sz="2400" dirty="0">
                <a:latin typeface="Tahoma" panose="020B0604030504040204" pitchFamily="34" charset="0"/>
                <a:ea typeface="Tahoma" panose="020B0604030504040204" pitchFamily="34" charset="0"/>
                <a:cs typeface="Tahoma" panose="020B0604030504040204" pitchFamily="34" charset="0"/>
              </a:rPr>
              <a:t>Approach helps to decide about the presence or absence as well as manipulation &amp; control over variables</a:t>
            </a:r>
          </a:p>
          <a:p>
            <a:pPr algn="just">
              <a:lnSpc>
                <a:spcPct val="150000"/>
              </a:lnSpc>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The approach of research study depends on several factors but primarily on the nature of </a:t>
            </a:r>
            <a:r>
              <a:rPr lang="en-ZA" sz="2400" b="1" dirty="0">
                <a:solidFill>
                  <a:srgbClr val="C00000"/>
                </a:solidFill>
                <a:latin typeface="Tahoma" panose="020B0604030504040204" pitchFamily="34" charset="0"/>
                <a:ea typeface="Tahoma" panose="020B0604030504040204" pitchFamily="34" charset="0"/>
                <a:cs typeface="Tahoma" panose="020B0604030504040204" pitchFamily="34" charset="0"/>
              </a:rPr>
              <a:t>Research Problem</a:t>
            </a:r>
            <a:r>
              <a:rPr lang="en-ZA" sz="2400" dirty="0">
                <a:latin typeface="Tahoma" panose="020B0604030504040204" pitchFamily="34" charset="0"/>
                <a:ea typeface="Tahoma" panose="020B0604030504040204" pitchFamily="34" charset="0"/>
                <a:cs typeface="Tahoma" panose="020B0604030504040204" pitchFamily="34" charset="0"/>
              </a:rPr>
              <a:t> under study</a:t>
            </a:r>
          </a:p>
          <a:p>
            <a:pPr algn="just">
              <a:lnSpc>
                <a:spcPct val="150000"/>
              </a:lnSpc>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At this stage of the research study, </a:t>
            </a:r>
            <a:r>
              <a:rPr lang="en-ZA" sz="2400" b="1" dirty="0">
                <a:latin typeface="Tahoma" panose="020B0604030504040204" pitchFamily="34" charset="0"/>
                <a:ea typeface="Tahoma" panose="020B0604030504040204" pitchFamily="34" charset="0"/>
                <a:cs typeface="Tahoma" panose="020B0604030504040204" pitchFamily="34" charset="0"/>
              </a:rPr>
              <a:t>conceptual Framework </a:t>
            </a:r>
            <a:r>
              <a:rPr lang="en-ZA" sz="2400" dirty="0">
                <a:latin typeface="Tahoma" panose="020B0604030504040204" pitchFamily="34" charset="0"/>
                <a:ea typeface="Tahoma" panose="020B0604030504040204" pitchFamily="34" charset="0"/>
                <a:cs typeface="Tahoma" panose="020B0604030504040204" pitchFamily="34" charset="0"/>
              </a:rPr>
              <a:t>may or may not be incorporated</a:t>
            </a:r>
          </a:p>
          <a:p>
            <a:pPr lvl="1" algn="just">
              <a:buFont typeface="Wingdings" panose="05000000000000000000" pitchFamily="2" charset="2"/>
              <a:buChar char="v"/>
            </a:pPr>
            <a:endParaRPr lang="en-ZA" sz="24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txBox="1">
            <a:spLocks/>
          </p:cNvSpPr>
          <p:nvPr/>
        </p:nvSpPr>
        <p:spPr>
          <a:xfrm>
            <a:off x="11155680" y="6513227"/>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5</a:t>
            </a:r>
          </a:p>
        </p:txBody>
      </p:sp>
    </p:spTree>
    <p:extLst>
      <p:ext uri="{BB962C8B-B14F-4D97-AF65-F5344CB8AC3E}">
        <p14:creationId xmlns:p14="http://schemas.microsoft.com/office/powerpoint/2010/main" val="32963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3" y="117566"/>
            <a:ext cx="9416020" cy="809897"/>
          </a:xfrm>
        </p:spPr>
        <p:txBody>
          <a:bodyPr/>
          <a:lstStyle/>
          <a:p>
            <a:r>
              <a:rPr lang="en-ZA" sz="3600" b="1" dirty="0">
                <a:latin typeface="Tahoma" panose="020B0604030504040204" pitchFamily="34" charset="0"/>
                <a:ea typeface="Tahoma" panose="020B0604030504040204" pitchFamily="34" charset="0"/>
                <a:cs typeface="Tahoma" panose="020B0604030504040204" pitchFamily="34" charset="0"/>
              </a:rPr>
              <a:t>Study design </a:t>
            </a:r>
          </a:p>
        </p:txBody>
      </p:sp>
      <p:sp>
        <p:nvSpPr>
          <p:cNvPr id="3" name="Content Placeholder 2"/>
          <p:cNvSpPr>
            <a:spLocks noGrp="1"/>
          </p:cNvSpPr>
          <p:nvPr>
            <p:ph idx="1"/>
          </p:nvPr>
        </p:nvSpPr>
        <p:spPr>
          <a:xfrm>
            <a:off x="139335" y="1077686"/>
            <a:ext cx="11878494" cy="5270863"/>
          </a:xfrm>
        </p:spPr>
        <p:txBody>
          <a:bodyPr/>
          <a:lstStyle/>
          <a:p>
            <a:pPr>
              <a:buFont typeface="Wingdings" panose="05000000000000000000" pitchFamily="2" charset="2"/>
              <a:buChar char="v"/>
            </a:pPr>
            <a:r>
              <a:rPr lang="en-ZA" sz="2450" dirty="0">
                <a:latin typeface="Tahoma" panose="020B0604030504040204" pitchFamily="34" charset="0"/>
                <a:ea typeface="Tahoma" panose="020B0604030504040204" pitchFamily="34" charset="0"/>
                <a:cs typeface="Tahoma" panose="020B0604030504040204" pitchFamily="34" charset="0"/>
              </a:rPr>
              <a:t>The </a:t>
            </a:r>
            <a:r>
              <a:rPr lang="en-ZA" sz="2450" b="1" dirty="0">
                <a:solidFill>
                  <a:srgbClr val="FF0000"/>
                </a:solidFill>
                <a:latin typeface="Tahoma" panose="020B0604030504040204" pitchFamily="34" charset="0"/>
                <a:ea typeface="Tahoma" panose="020B0604030504040204" pitchFamily="34" charset="0"/>
                <a:cs typeface="Tahoma" panose="020B0604030504040204" pitchFamily="34" charset="0"/>
              </a:rPr>
              <a:t>FRAMEWORK/GUIDE</a:t>
            </a:r>
            <a:r>
              <a:rPr lang="en-ZA" sz="2450" dirty="0">
                <a:latin typeface="Tahoma" panose="020B0604030504040204" pitchFamily="34" charset="0"/>
                <a:ea typeface="Tahoma" panose="020B0604030504040204" pitchFamily="34" charset="0"/>
                <a:cs typeface="Tahoma" panose="020B0604030504040204" pitchFamily="34" charset="0"/>
              </a:rPr>
              <a:t> used for planning, implementation &amp; analysis of a study.</a:t>
            </a:r>
          </a:p>
          <a:p>
            <a:pPr>
              <a:buFont typeface="Wingdings" panose="05000000000000000000" pitchFamily="2" charset="2"/>
              <a:buChar char="v"/>
            </a:pPr>
            <a:r>
              <a:rPr lang="en-ZA" sz="2450" dirty="0">
                <a:latin typeface="Tahoma" panose="020B0604030504040204" pitchFamily="34" charset="0"/>
                <a:ea typeface="Tahoma" panose="020B0604030504040204" pitchFamily="34" charset="0"/>
                <a:cs typeface="Tahoma" panose="020B0604030504040204" pitchFamily="34" charset="0"/>
              </a:rPr>
              <a:t>A </a:t>
            </a:r>
            <a:r>
              <a:rPr lang="en-ZA" sz="2450" b="1" dirty="0">
                <a:solidFill>
                  <a:srgbClr val="FF0000"/>
                </a:solidFill>
                <a:latin typeface="Tahoma" panose="020B0604030504040204" pitchFamily="34" charset="0"/>
                <a:ea typeface="Tahoma" panose="020B0604030504040204" pitchFamily="34" charset="0"/>
                <a:cs typeface="Tahoma" panose="020B0604030504040204" pitchFamily="34" charset="0"/>
              </a:rPr>
              <a:t>SYSTEMATIC PLAN </a:t>
            </a:r>
            <a:r>
              <a:rPr lang="en-ZA" sz="2450" dirty="0">
                <a:latin typeface="Tahoma" panose="020B0604030504040204" pitchFamily="34" charset="0"/>
                <a:ea typeface="Tahoma" panose="020B0604030504040204" pitchFamily="34" charset="0"/>
                <a:cs typeface="Tahoma" panose="020B0604030504040204" pitchFamily="34" charset="0"/>
              </a:rPr>
              <a:t>of what is be done, how it will be done, &amp; how analyses will be done.</a:t>
            </a:r>
            <a:endParaRPr lang="en-ZA" sz="2450" b="1" dirty="0">
              <a:latin typeface="Tahoma" panose="020B0604030504040204" pitchFamily="34" charset="0"/>
              <a:ea typeface="Tahoma" panose="020B0604030504040204" pitchFamily="34" charset="0"/>
              <a:cs typeface="Tahoma" panose="020B0604030504040204" pitchFamily="34" charset="0"/>
            </a:endParaRPr>
          </a:p>
          <a:p>
            <a:pPr algn="just">
              <a:buFont typeface="Wingdings" panose="05000000000000000000" pitchFamily="2" charset="2"/>
              <a:buChar char="v"/>
            </a:pPr>
            <a:r>
              <a:rPr lang="en-ZA" sz="2450" dirty="0">
                <a:latin typeface="Tahoma" panose="020B0604030504040204" pitchFamily="34" charset="0"/>
                <a:ea typeface="Tahoma" panose="020B0604030504040204" pitchFamily="34" charset="0"/>
                <a:cs typeface="Tahoma" panose="020B0604030504040204" pitchFamily="34" charset="0"/>
              </a:rPr>
              <a:t>Is the </a:t>
            </a:r>
            <a:r>
              <a:rPr lang="en-ZA" sz="2450" b="1" dirty="0">
                <a:solidFill>
                  <a:srgbClr val="FF0000"/>
                </a:solidFill>
                <a:latin typeface="Tahoma" panose="020B0604030504040204" pitchFamily="34" charset="0"/>
                <a:ea typeface="Tahoma" panose="020B0604030504040204" pitchFamily="34" charset="0"/>
                <a:cs typeface="Tahoma" panose="020B0604030504040204" pitchFamily="34" charset="0"/>
              </a:rPr>
              <a:t>MASTER PLAN </a:t>
            </a:r>
            <a:r>
              <a:rPr lang="en-ZA" sz="2450" dirty="0">
                <a:latin typeface="Tahoma" panose="020B0604030504040204" pitchFamily="34" charset="0"/>
                <a:ea typeface="Tahoma" panose="020B0604030504040204" pitchFamily="34" charset="0"/>
                <a:cs typeface="Tahoma" panose="020B0604030504040204" pitchFamily="34" charset="0"/>
              </a:rPr>
              <a:t>specifying the methods and procedures for collecting and analysing data</a:t>
            </a:r>
          </a:p>
          <a:p>
            <a:pPr algn="just">
              <a:lnSpc>
                <a:spcPct val="150000"/>
              </a:lnSpc>
              <a:buFont typeface="Wingdings" panose="05000000000000000000" pitchFamily="2" charset="2"/>
              <a:buChar char="v"/>
            </a:pPr>
            <a:r>
              <a:rPr lang="en-ZA" sz="2450" dirty="0">
                <a:latin typeface="Tahoma" panose="020B0604030504040204" pitchFamily="34" charset="0"/>
                <a:ea typeface="Tahoma" panose="020B0604030504040204" pitchFamily="34" charset="0"/>
                <a:cs typeface="Tahoma" panose="020B0604030504040204" pitchFamily="34" charset="0"/>
              </a:rPr>
              <a:t>Defined as a </a:t>
            </a:r>
            <a:r>
              <a:rPr lang="en-ZA" sz="2450" b="1" u="sng" dirty="0">
                <a:solidFill>
                  <a:schemeClr val="accent2"/>
                </a:solidFill>
                <a:latin typeface="Tahoma" panose="020B0604030504040204" pitchFamily="34" charset="0"/>
                <a:ea typeface="Tahoma" panose="020B0604030504040204" pitchFamily="34" charset="0"/>
                <a:cs typeface="Tahoma" panose="020B0604030504040204" pitchFamily="34" charset="0"/>
              </a:rPr>
              <a:t>BLUE PRINT</a:t>
            </a:r>
            <a:r>
              <a:rPr lang="en-ZA" sz="2450" dirty="0">
                <a:solidFill>
                  <a:schemeClr val="accent2"/>
                </a:solidFill>
                <a:latin typeface="Tahoma" panose="020B0604030504040204" pitchFamily="34" charset="0"/>
                <a:ea typeface="Tahoma" panose="020B0604030504040204" pitchFamily="34" charset="0"/>
                <a:cs typeface="Tahoma" panose="020B0604030504040204" pitchFamily="34" charset="0"/>
              </a:rPr>
              <a:t>  </a:t>
            </a:r>
            <a:r>
              <a:rPr lang="en-ZA" sz="2450" dirty="0">
                <a:latin typeface="Tahoma" panose="020B0604030504040204" pitchFamily="34" charset="0"/>
                <a:ea typeface="Tahoma" panose="020B0604030504040204" pitchFamily="34" charset="0"/>
                <a:cs typeface="Tahoma" panose="020B0604030504040204" pitchFamily="34" charset="0"/>
              </a:rPr>
              <a:t>to conduct a research study, which involves the descriptive of research approach, study setting, sampling size determination, sampling technique, tools and method of data collection and analysis to answer specific research questions or for Hypothesis testing.</a:t>
            </a:r>
          </a:p>
          <a:p>
            <a:pPr algn="just">
              <a:buFont typeface="Wingdings" panose="05000000000000000000" pitchFamily="2" charset="2"/>
              <a:buChar char="v"/>
            </a:pPr>
            <a:r>
              <a:rPr lang="en-ZA" sz="2450" dirty="0">
                <a:latin typeface="Tahoma" panose="020B0604030504040204" pitchFamily="34" charset="0"/>
                <a:ea typeface="Tahoma" panose="020B0604030504040204" pitchFamily="34" charset="0"/>
                <a:cs typeface="Tahoma" panose="020B0604030504040204" pitchFamily="34" charset="0"/>
              </a:rPr>
              <a:t>A </a:t>
            </a:r>
            <a:r>
              <a:rPr lang="en-ZA" sz="2450" b="1" dirty="0">
                <a:solidFill>
                  <a:srgbClr val="FF0000"/>
                </a:solidFill>
                <a:latin typeface="Tahoma" panose="020B0604030504040204" pitchFamily="34" charset="0"/>
                <a:ea typeface="Tahoma" panose="020B0604030504040204" pitchFamily="34" charset="0"/>
                <a:cs typeface="Tahoma" panose="020B0604030504040204" pitchFamily="34" charset="0"/>
              </a:rPr>
              <a:t>PLAN</a:t>
            </a:r>
            <a:r>
              <a:rPr lang="en-ZA" sz="2450" dirty="0">
                <a:latin typeface="Tahoma" panose="020B0604030504040204" pitchFamily="34" charset="0"/>
                <a:ea typeface="Tahoma" panose="020B0604030504040204" pitchFamily="34" charset="0"/>
                <a:cs typeface="Tahoma" panose="020B0604030504040204" pitchFamily="34" charset="0"/>
              </a:rPr>
              <a:t> of how, when &amp; where data are obtained and analysed.</a:t>
            </a:r>
          </a:p>
        </p:txBody>
      </p:sp>
      <p:sp>
        <p:nvSpPr>
          <p:cNvPr id="4" name="Slide Number Placeholder 3"/>
          <p:cNvSpPr txBox="1">
            <a:spLocks/>
          </p:cNvSpPr>
          <p:nvPr/>
        </p:nvSpPr>
        <p:spPr>
          <a:xfrm>
            <a:off x="11155680" y="6513227"/>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6</a:t>
            </a:r>
          </a:p>
        </p:txBody>
      </p:sp>
    </p:spTree>
    <p:extLst>
      <p:ext uri="{BB962C8B-B14F-4D97-AF65-F5344CB8AC3E}">
        <p14:creationId xmlns:p14="http://schemas.microsoft.com/office/powerpoint/2010/main" val="2251622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3" y="117566"/>
            <a:ext cx="9416020" cy="809897"/>
          </a:xfrm>
        </p:spPr>
        <p:txBody>
          <a:bodyPr/>
          <a:lstStyle/>
          <a:p>
            <a:r>
              <a:rPr lang="en-ZA" sz="3600" b="1" dirty="0">
                <a:latin typeface="Tahoma" panose="020B0604030504040204" pitchFamily="34" charset="0"/>
                <a:ea typeface="Tahoma" panose="020B0604030504040204" pitchFamily="34" charset="0"/>
                <a:cs typeface="Tahoma" panose="020B0604030504040204" pitchFamily="34" charset="0"/>
              </a:rPr>
              <a:t>Elements of Study design </a:t>
            </a:r>
          </a:p>
        </p:txBody>
      </p:sp>
      <p:sp>
        <p:nvSpPr>
          <p:cNvPr id="3" name="Content Placeholder 2"/>
          <p:cNvSpPr>
            <a:spLocks noGrp="1"/>
          </p:cNvSpPr>
          <p:nvPr>
            <p:ph idx="1"/>
          </p:nvPr>
        </p:nvSpPr>
        <p:spPr>
          <a:xfrm>
            <a:off x="139335" y="1077686"/>
            <a:ext cx="11878494" cy="5270863"/>
          </a:xfrm>
        </p:spPr>
        <p:txBody>
          <a:bodyPr/>
          <a:lstStyle/>
          <a:p>
            <a:pPr>
              <a:buFont typeface="Wingdings" panose="05000000000000000000" pitchFamily="2" charset="2"/>
              <a:buChar char="v"/>
            </a:pPr>
            <a:r>
              <a:rPr lang="en-ZA" sz="2800" b="1" dirty="0">
                <a:latin typeface="Tahoma" panose="020B0604030504040204" pitchFamily="34" charset="0"/>
                <a:ea typeface="Tahoma" panose="020B0604030504040204" pitchFamily="34" charset="0"/>
                <a:cs typeface="Tahoma" panose="020B0604030504040204" pitchFamily="34" charset="0"/>
              </a:rPr>
              <a:t>Population, sample size &amp; Sampling technique</a:t>
            </a:r>
            <a:r>
              <a:rPr lang="en-ZA" sz="2800" dirty="0">
                <a:latin typeface="Tahoma" panose="020B0604030504040204" pitchFamily="34" charset="0"/>
                <a:ea typeface="Tahoma" panose="020B0604030504040204" pitchFamily="34" charset="0"/>
                <a:cs typeface="Tahoma" panose="020B0604030504040204" pitchFamily="34" charset="0"/>
              </a:rPr>
              <a:t>:</a:t>
            </a:r>
          </a:p>
          <a:p>
            <a:pPr marL="0" indent="0">
              <a:buNone/>
            </a:pPr>
            <a:endParaRPr lang="en-ZA" sz="2500" dirty="0">
              <a:latin typeface="Tahoma" panose="020B0604030504040204" pitchFamily="34" charset="0"/>
              <a:ea typeface="Tahoma" panose="020B0604030504040204" pitchFamily="34" charset="0"/>
              <a:cs typeface="Tahoma" panose="020B0604030504040204" pitchFamily="34" charset="0"/>
            </a:endParaRPr>
          </a:p>
          <a:p>
            <a:pPr lvl="1">
              <a:lnSpc>
                <a:spcPct val="150000"/>
              </a:lnSpc>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Study design also provide the investigator/researcher with directions about </a:t>
            </a:r>
            <a:r>
              <a:rPr lang="en-ZA" sz="2400" u="sng" dirty="0">
                <a:solidFill>
                  <a:srgbClr val="C00000"/>
                </a:solidFill>
                <a:latin typeface="Tahoma" panose="020B0604030504040204" pitchFamily="34" charset="0"/>
                <a:ea typeface="Tahoma" panose="020B0604030504040204" pitchFamily="34" charset="0"/>
                <a:cs typeface="Tahoma" panose="020B0604030504040204" pitchFamily="34" charset="0"/>
              </a:rPr>
              <a:t>population,</a:t>
            </a:r>
            <a:r>
              <a:rPr lang="en-ZA" sz="2400"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ZA" sz="2400" u="sng" dirty="0">
                <a:solidFill>
                  <a:srgbClr val="C00000"/>
                </a:solidFill>
                <a:latin typeface="Tahoma" panose="020B0604030504040204" pitchFamily="34" charset="0"/>
                <a:ea typeface="Tahoma" panose="020B0604030504040204" pitchFamily="34" charset="0"/>
                <a:cs typeface="Tahoma" panose="020B0604030504040204" pitchFamily="34" charset="0"/>
              </a:rPr>
              <a:t>sample size </a:t>
            </a:r>
            <a:r>
              <a:rPr lang="en-ZA" sz="2400" dirty="0">
                <a:solidFill>
                  <a:srgbClr val="C00000"/>
                </a:solidFill>
                <a:latin typeface="Tahoma" panose="020B0604030504040204" pitchFamily="34" charset="0"/>
                <a:ea typeface="Tahoma" panose="020B0604030504040204" pitchFamily="34" charset="0"/>
                <a:cs typeface="Tahoma" panose="020B0604030504040204" pitchFamily="34" charset="0"/>
              </a:rPr>
              <a:t>&amp; </a:t>
            </a:r>
            <a:r>
              <a:rPr lang="en-ZA" sz="2400" u="sng" dirty="0">
                <a:solidFill>
                  <a:srgbClr val="C00000"/>
                </a:solidFill>
                <a:latin typeface="Tahoma" panose="020B0604030504040204" pitchFamily="34" charset="0"/>
                <a:ea typeface="Tahoma" panose="020B0604030504040204" pitchFamily="34" charset="0"/>
                <a:cs typeface="Tahoma" panose="020B0604030504040204" pitchFamily="34" charset="0"/>
              </a:rPr>
              <a:t>sampling technique</a:t>
            </a:r>
            <a:r>
              <a:rPr lang="en-ZA" sz="2400" dirty="0">
                <a:latin typeface="Tahoma" panose="020B0604030504040204" pitchFamily="34" charset="0"/>
                <a:ea typeface="Tahoma" panose="020B0604030504040204" pitchFamily="34" charset="0"/>
                <a:cs typeface="Tahoma" panose="020B0604030504040204" pitchFamily="34" charset="0"/>
              </a:rPr>
              <a:t>, to be used for the research study.</a:t>
            </a:r>
          </a:p>
          <a:p>
            <a:pPr lvl="1">
              <a:lnSpc>
                <a:spcPct val="150000"/>
              </a:lnSpc>
              <a:buFont typeface="Wingdings" panose="05000000000000000000" pitchFamily="2" charset="2"/>
              <a:buChar char="v"/>
            </a:pPr>
            <a:endParaRPr lang="en-ZA" sz="1400" b="1" dirty="0">
              <a:latin typeface="Tahoma" panose="020B0604030504040204" pitchFamily="34" charset="0"/>
              <a:ea typeface="Tahoma" panose="020B0604030504040204" pitchFamily="34" charset="0"/>
              <a:cs typeface="Tahoma" panose="020B0604030504040204" pitchFamily="34" charset="0"/>
            </a:endParaRPr>
          </a:p>
          <a:p>
            <a:pPr lvl="1" algn="just">
              <a:lnSpc>
                <a:spcPct val="150000"/>
              </a:lnSpc>
              <a:buFont typeface="Wingdings" panose="05000000000000000000" pitchFamily="2" charset="2"/>
              <a:buChar char="v"/>
            </a:pPr>
            <a:r>
              <a:rPr lang="en-ZA" sz="2400" b="1" dirty="0">
                <a:latin typeface="Tahoma" panose="020B0604030504040204" pitchFamily="34" charset="0"/>
                <a:ea typeface="Tahoma" panose="020B0604030504040204" pitchFamily="34" charset="0"/>
                <a:cs typeface="Tahoma" panose="020B0604030504040204" pitchFamily="34" charset="0"/>
              </a:rPr>
              <a:t>Example:</a:t>
            </a:r>
            <a:r>
              <a:rPr lang="en-ZA" sz="2400" dirty="0">
                <a:latin typeface="Tahoma" panose="020B0604030504040204" pitchFamily="34" charset="0"/>
                <a:ea typeface="Tahoma" panose="020B0604030504040204" pitchFamily="34" charset="0"/>
                <a:cs typeface="Tahoma" panose="020B0604030504040204" pitchFamily="34" charset="0"/>
              </a:rPr>
              <a:t> in a Quantitative study design, an investigator gets a directive that the population will be pregnant women attending ANC (group) and the study will include a </a:t>
            </a:r>
            <a:r>
              <a:rPr lang="en-ZA" sz="2400" b="1" dirty="0">
                <a:latin typeface="Tahoma" panose="020B0604030504040204" pitchFamily="34" charset="0"/>
                <a:ea typeface="Tahoma" panose="020B0604030504040204" pitchFamily="34" charset="0"/>
                <a:cs typeface="Tahoma" panose="020B0604030504040204" pitchFamily="34" charset="0"/>
              </a:rPr>
              <a:t>sample size </a:t>
            </a:r>
            <a:r>
              <a:rPr lang="en-ZA" sz="2400" dirty="0">
                <a:latin typeface="Tahoma" panose="020B0604030504040204" pitchFamily="34" charset="0"/>
                <a:ea typeface="Tahoma" panose="020B0604030504040204" pitchFamily="34" charset="0"/>
                <a:cs typeface="Tahoma" panose="020B0604030504040204" pitchFamily="34" charset="0"/>
              </a:rPr>
              <a:t>of </a:t>
            </a:r>
            <a:r>
              <a:rPr lang="en-ZA" sz="4000" b="1" dirty="0">
                <a:solidFill>
                  <a:srgbClr val="FF0000"/>
                </a:solidFill>
                <a:latin typeface="Tahoma" panose="020B0604030504040204" pitchFamily="34" charset="0"/>
                <a:ea typeface="Tahoma" panose="020B0604030504040204" pitchFamily="34" charset="0"/>
                <a:cs typeface="Tahoma" panose="020B0604030504040204" pitchFamily="34" charset="0"/>
              </a:rPr>
              <a:t>x</a:t>
            </a:r>
            <a:r>
              <a:rPr lang="en-ZA" sz="2400" dirty="0">
                <a:latin typeface="Tahoma" panose="020B0604030504040204" pitchFamily="34" charset="0"/>
                <a:ea typeface="Tahoma" panose="020B0604030504040204" pitchFamily="34" charset="0"/>
                <a:cs typeface="Tahoma" panose="020B0604030504040204" pitchFamily="34" charset="0"/>
              </a:rPr>
              <a:t> selected through </a:t>
            </a:r>
            <a:r>
              <a:rPr lang="en-ZA" sz="2400" b="1" dirty="0">
                <a:latin typeface="Tahoma" panose="020B0604030504040204" pitchFamily="34" charset="0"/>
                <a:ea typeface="Tahoma" panose="020B0604030504040204" pitchFamily="34" charset="0"/>
                <a:cs typeface="Tahoma" panose="020B0604030504040204" pitchFamily="34" charset="0"/>
              </a:rPr>
              <a:t>systematic</a:t>
            </a:r>
            <a:r>
              <a:rPr lang="en-ZA" sz="2400" dirty="0">
                <a:latin typeface="Tahoma" panose="020B0604030504040204" pitchFamily="34" charset="0"/>
                <a:ea typeface="Tahoma" panose="020B0604030504040204" pitchFamily="34" charset="0"/>
                <a:cs typeface="Tahoma" panose="020B0604030504040204" pitchFamily="34" charset="0"/>
              </a:rPr>
              <a:t> sampling technique.</a:t>
            </a:r>
          </a:p>
          <a:p>
            <a:pPr marL="0" indent="0" algn="just">
              <a:buNone/>
            </a:pPr>
            <a:endParaRPr lang="en-ZA" sz="2600" dirty="0">
              <a:latin typeface="Tahoma" panose="020B0604030504040204" pitchFamily="34" charset="0"/>
              <a:ea typeface="Tahoma" panose="020B0604030504040204" pitchFamily="34" charset="0"/>
              <a:cs typeface="Tahoma" panose="020B0604030504040204" pitchFamily="34" charset="0"/>
            </a:endParaRPr>
          </a:p>
          <a:p>
            <a:pPr marL="457200" lvl="1" indent="0" algn="just">
              <a:buNone/>
            </a:pPr>
            <a:endParaRPr lang="en-ZA" sz="22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txBox="1">
            <a:spLocks/>
          </p:cNvSpPr>
          <p:nvPr/>
        </p:nvSpPr>
        <p:spPr>
          <a:xfrm>
            <a:off x="11155680" y="6513227"/>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7</a:t>
            </a:r>
          </a:p>
        </p:txBody>
      </p:sp>
    </p:spTree>
    <p:extLst>
      <p:ext uri="{BB962C8B-B14F-4D97-AF65-F5344CB8AC3E}">
        <p14:creationId xmlns:p14="http://schemas.microsoft.com/office/powerpoint/2010/main" val="1646392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3" y="117566"/>
            <a:ext cx="9416020" cy="809897"/>
          </a:xfrm>
        </p:spPr>
        <p:txBody>
          <a:bodyPr/>
          <a:lstStyle/>
          <a:p>
            <a:r>
              <a:rPr lang="en-ZA" sz="3600" b="1" dirty="0">
                <a:latin typeface="Tahoma" panose="020B0604030504040204" pitchFamily="34" charset="0"/>
                <a:ea typeface="Tahoma" panose="020B0604030504040204" pitchFamily="34" charset="0"/>
                <a:cs typeface="Tahoma" panose="020B0604030504040204" pitchFamily="34" charset="0"/>
              </a:rPr>
              <a:t>Elements of Study design </a:t>
            </a:r>
          </a:p>
        </p:txBody>
      </p:sp>
      <p:sp>
        <p:nvSpPr>
          <p:cNvPr id="3" name="Content Placeholder 2"/>
          <p:cNvSpPr>
            <a:spLocks noGrp="1"/>
          </p:cNvSpPr>
          <p:nvPr>
            <p:ph idx="1"/>
          </p:nvPr>
        </p:nvSpPr>
        <p:spPr>
          <a:xfrm>
            <a:off x="139335" y="1077686"/>
            <a:ext cx="11878494" cy="5270863"/>
          </a:xfrm>
        </p:spPr>
        <p:txBody>
          <a:bodyPr/>
          <a:lstStyle/>
          <a:p>
            <a:pPr>
              <a:buFont typeface="Wingdings" panose="05000000000000000000" pitchFamily="2" charset="2"/>
              <a:buChar char="v"/>
            </a:pPr>
            <a:r>
              <a:rPr lang="en-ZA" sz="2800" b="1" dirty="0">
                <a:latin typeface="Tahoma" panose="020B0604030504040204" pitchFamily="34" charset="0"/>
                <a:ea typeface="Tahoma" panose="020B0604030504040204" pitchFamily="34" charset="0"/>
                <a:cs typeface="Tahoma" panose="020B0604030504040204" pitchFamily="34" charset="0"/>
              </a:rPr>
              <a:t>Time, Place &amp; source Data collection</a:t>
            </a:r>
            <a:r>
              <a:rPr lang="en-ZA" sz="2800" dirty="0">
                <a:latin typeface="Tahoma" panose="020B0604030504040204" pitchFamily="34" charset="0"/>
                <a:ea typeface="Tahoma" panose="020B0604030504040204" pitchFamily="34" charset="0"/>
                <a:cs typeface="Tahoma" panose="020B0604030504040204" pitchFamily="34" charset="0"/>
              </a:rPr>
              <a:t>:</a:t>
            </a:r>
          </a:p>
          <a:p>
            <a:pPr marL="0" indent="0">
              <a:buNone/>
            </a:pPr>
            <a:endParaRPr lang="en-ZA" sz="2500" dirty="0">
              <a:latin typeface="Tahoma" panose="020B0604030504040204" pitchFamily="34" charset="0"/>
              <a:ea typeface="Tahoma" panose="020B0604030504040204" pitchFamily="34" charset="0"/>
              <a:cs typeface="Tahoma" panose="020B0604030504040204" pitchFamily="34" charset="0"/>
            </a:endParaRPr>
          </a:p>
          <a:p>
            <a:pPr lvl="1">
              <a:lnSpc>
                <a:spcPct val="150000"/>
              </a:lnSpc>
              <a:buFont typeface="Wingdings" panose="05000000000000000000" pitchFamily="2" charset="2"/>
              <a:buChar char="v"/>
            </a:pPr>
            <a:r>
              <a:rPr lang="en-ZA" sz="2400" b="1" dirty="0">
                <a:latin typeface="Tahoma" panose="020B0604030504040204" pitchFamily="34" charset="0"/>
                <a:ea typeface="Tahoma" panose="020B0604030504040204" pitchFamily="34" charset="0"/>
                <a:cs typeface="Tahoma" panose="020B0604030504040204" pitchFamily="34" charset="0"/>
              </a:rPr>
              <a:t>Time</a:t>
            </a:r>
            <a:r>
              <a:rPr lang="en-ZA" sz="2400" dirty="0">
                <a:latin typeface="Tahoma" panose="020B0604030504040204" pitchFamily="34" charset="0"/>
                <a:ea typeface="Tahoma" panose="020B0604030504040204" pitchFamily="34" charset="0"/>
                <a:cs typeface="Tahoma" panose="020B0604030504040204" pitchFamily="34" charset="0"/>
              </a:rPr>
              <a:t>: specifying days, months, years of study</a:t>
            </a:r>
          </a:p>
          <a:p>
            <a:pPr lvl="1">
              <a:lnSpc>
                <a:spcPct val="150000"/>
              </a:lnSpc>
              <a:buFont typeface="Wingdings" panose="05000000000000000000" pitchFamily="2" charset="2"/>
              <a:buChar char="v"/>
            </a:pPr>
            <a:r>
              <a:rPr lang="en-ZA" sz="2400" b="1" dirty="0">
                <a:latin typeface="Tahoma" panose="020B0604030504040204" pitchFamily="34" charset="0"/>
                <a:ea typeface="Tahoma" panose="020B0604030504040204" pitchFamily="34" charset="0"/>
                <a:cs typeface="Tahoma" panose="020B0604030504040204" pitchFamily="34" charset="0"/>
              </a:rPr>
              <a:t>Place</a:t>
            </a:r>
            <a:r>
              <a:rPr lang="en-ZA" sz="2400" dirty="0">
                <a:latin typeface="Tahoma" panose="020B0604030504040204" pitchFamily="34" charset="0"/>
                <a:ea typeface="Tahoma" panose="020B0604030504040204" pitchFamily="34" charset="0"/>
                <a:cs typeface="Tahoma" panose="020B0604030504040204" pitchFamily="34" charset="0"/>
              </a:rPr>
              <a:t>: location (Study settings): </a:t>
            </a:r>
            <a:r>
              <a:rPr lang="en-ZA" sz="2400" dirty="0">
                <a:solidFill>
                  <a:srgbClr val="C00000"/>
                </a:solidFill>
                <a:latin typeface="Tahoma" panose="020B0604030504040204" pitchFamily="34" charset="0"/>
                <a:ea typeface="Tahoma" panose="020B0604030504040204" pitchFamily="34" charset="0"/>
                <a:cs typeface="Tahoma" panose="020B0604030504040204" pitchFamily="34" charset="0"/>
              </a:rPr>
              <a:t>Study Area vs Settings</a:t>
            </a:r>
          </a:p>
          <a:p>
            <a:pPr lvl="1">
              <a:lnSpc>
                <a:spcPct val="150000"/>
              </a:lnSpc>
              <a:buFont typeface="Wingdings" panose="05000000000000000000" pitchFamily="2" charset="2"/>
              <a:buChar char="v"/>
            </a:pPr>
            <a:r>
              <a:rPr lang="en-ZA" sz="2400" dirty="0">
                <a:latin typeface="Tahoma" panose="020B0604030504040204" pitchFamily="34" charset="0"/>
                <a:ea typeface="Tahoma" panose="020B0604030504040204" pitchFamily="34" charset="0"/>
                <a:cs typeface="Tahoma" panose="020B0604030504040204" pitchFamily="34" charset="0"/>
              </a:rPr>
              <a:t>The </a:t>
            </a:r>
            <a:r>
              <a:rPr lang="en-ZA" sz="2400" b="1" u="sng" dirty="0">
                <a:latin typeface="Tahoma" panose="020B0604030504040204" pitchFamily="34" charset="0"/>
                <a:ea typeface="Tahoma" panose="020B0604030504040204" pitchFamily="34" charset="0"/>
                <a:cs typeface="Tahoma" panose="020B0604030504040204" pitchFamily="34" charset="0"/>
              </a:rPr>
              <a:t>sources</a:t>
            </a:r>
            <a:r>
              <a:rPr lang="en-ZA" sz="2400" b="1" dirty="0">
                <a:latin typeface="Tahoma" panose="020B0604030504040204" pitchFamily="34" charset="0"/>
                <a:ea typeface="Tahoma" panose="020B0604030504040204" pitchFamily="34" charset="0"/>
                <a:cs typeface="Tahoma" panose="020B0604030504040204" pitchFamily="34" charset="0"/>
              </a:rPr>
              <a:t> of the requisite data </a:t>
            </a:r>
            <a:r>
              <a:rPr lang="en-ZA" sz="2400" dirty="0">
                <a:latin typeface="Tahoma" panose="020B0604030504040204" pitchFamily="34" charset="0"/>
                <a:ea typeface="Tahoma" panose="020B0604030504040204" pitchFamily="34" charset="0"/>
                <a:cs typeface="Tahoma" panose="020B0604030504040204" pitchFamily="34" charset="0"/>
              </a:rPr>
              <a:t>are the other important constituents essential to ensure effective planning to conduct a research study</a:t>
            </a:r>
          </a:p>
          <a:p>
            <a:pPr lvl="1" algn="just">
              <a:lnSpc>
                <a:spcPct val="150000"/>
              </a:lnSpc>
              <a:buFont typeface="Wingdings" panose="05000000000000000000" pitchFamily="2" charset="2"/>
              <a:buChar char="v"/>
            </a:pPr>
            <a:endParaRPr lang="en-ZA" sz="2400" dirty="0">
              <a:latin typeface="Tahoma" panose="020B0604030504040204" pitchFamily="34" charset="0"/>
              <a:ea typeface="Tahoma" panose="020B0604030504040204" pitchFamily="34" charset="0"/>
              <a:cs typeface="Tahoma" panose="020B0604030504040204" pitchFamily="34" charset="0"/>
            </a:endParaRPr>
          </a:p>
          <a:p>
            <a:pPr marL="0" indent="0" algn="just">
              <a:buNone/>
            </a:pPr>
            <a:endParaRPr lang="en-ZA" sz="2600" dirty="0">
              <a:latin typeface="Tahoma" panose="020B0604030504040204" pitchFamily="34" charset="0"/>
              <a:ea typeface="Tahoma" panose="020B0604030504040204" pitchFamily="34" charset="0"/>
              <a:cs typeface="Tahoma" panose="020B0604030504040204" pitchFamily="34" charset="0"/>
            </a:endParaRPr>
          </a:p>
          <a:p>
            <a:pPr marL="457200" lvl="1" indent="0" algn="just">
              <a:buNone/>
            </a:pPr>
            <a:endParaRPr lang="en-ZA" sz="2200" dirty="0">
              <a:latin typeface="Tahoma" panose="020B0604030504040204" pitchFamily="34" charset="0"/>
              <a:ea typeface="Tahoma" panose="020B0604030504040204" pitchFamily="34" charset="0"/>
              <a:cs typeface="Tahoma" panose="020B0604030504040204" pitchFamily="34" charset="0"/>
            </a:endParaRPr>
          </a:p>
        </p:txBody>
      </p:sp>
      <p:sp>
        <p:nvSpPr>
          <p:cNvPr id="5" name="Slide Number Placeholder 3"/>
          <p:cNvSpPr txBox="1">
            <a:spLocks/>
          </p:cNvSpPr>
          <p:nvPr/>
        </p:nvSpPr>
        <p:spPr>
          <a:xfrm>
            <a:off x="11155680" y="6487101"/>
            <a:ext cx="576755" cy="2794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b="1" dirty="0">
                <a:solidFill>
                  <a:schemeClr val="bg1"/>
                </a:solidFill>
              </a:rPr>
              <a:t>8</a:t>
            </a:r>
          </a:p>
        </p:txBody>
      </p:sp>
    </p:spTree>
    <p:extLst>
      <p:ext uri="{BB962C8B-B14F-4D97-AF65-F5344CB8AC3E}">
        <p14:creationId xmlns:p14="http://schemas.microsoft.com/office/powerpoint/2010/main" val="1909164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8176</TotalTime>
  <Words>3786</Words>
  <Application>Microsoft Office PowerPoint</Application>
  <PresentationFormat>Widescreen</PresentationFormat>
  <Paragraphs>449</Paragraphs>
  <Slides>53</Slides>
  <Notes>10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53</vt:i4>
      </vt:variant>
    </vt:vector>
  </HeadingPairs>
  <TitlesOfParts>
    <vt:vector size="64" baseType="lpstr">
      <vt:lpstr>Arial</vt:lpstr>
      <vt:lpstr>Calibri</vt:lpstr>
      <vt:lpstr>Calibri Light</vt:lpstr>
      <vt:lpstr>Century Gothic</vt:lpstr>
      <vt:lpstr>Garamond</vt:lpstr>
      <vt:lpstr>Google Sans</vt:lpstr>
      <vt:lpstr>Tahoma</vt:lpstr>
      <vt:lpstr>Wingdings</vt:lpstr>
      <vt:lpstr>Office Theme</vt:lpstr>
      <vt:lpstr>Default Design</vt:lpstr>
      <vt:lpstr>Stream</vt:lpstr>
      <vt:lpstr>Intro. to Study Designs &amp; Observational Descriptive study design </vt:lpstr>
      <vt:lpstr>PowerPoint Presentation</vt:lpstr>
      <vt:lpstr>Outline</vt:lpstr>
      <vt:lpstr>PowerPoint Presentation</vt:lpstr>
      <vt:lpstr>Introduction</vt:lpstr>
      <vt:lpstr>The Approach</vt:lpstr>
      <vt:lpstr>Study design </vt:lpstr>
      <vt:lpstr>Elements of Study design </vt:lpstr>
      <vt:lpstr>Elements of Study design </vt:lpstr>
      <vt:lpstr>Elements of Study design </vt:lpstr>
      <vt:lpstr>Elements of Study design </vt:lpstr>
      <vt:lpstr>Data Analysis (Guided by Statistical Analysis Plan)</vt:lpstr>
      <vt:lpstr>Data Analysis (Guided by Statistical Analysis Plan)</vt:lpstr>
      <vt:lpstr>PowerPoint Presentation</vt:lpstr>
      <vt:lpstr>PowerPoint Presentation</vt:lpstr>
      <vt:lpstr>Epidemiology In action</vt:lpstr>
      <vt:lpstr>PowerPoint Presentation</vt:lpstr>
      <vt:lpstr>Factors affecting selection of study design</vt:lpstr>
      <vt:lpstr>Count……</vt:lpstr>
      <vt:lpstr>Count……</vt:lpstr>
      <vt:lpstr>Count……</vt:lpstr>
      <vt:lpstr>Count……</vt:lpstr>
      <vt:lpstr>Count……</vt:lpstr>
      <vt:lpstr>Validity of study design</vt:lpstr>
      <vt:lpstr>Internal Validity</vt:lpstr>
      <vt:lpstr>Count……</vt:lpstr>
      <vt:lpstr>Mortality</vt:lpstr>
      <vt:lpstr>Maturation of subjects</vt:lpstr>
      <vt:lpstr>Testing</vt:lpstr>
      <vt:lpstr>Instrumentation change</vt:lpstr>
      <vt:lpstr>Mortality and Mobility</vt:lpstr>
      <vt:lpstr>Selection Bias</vt:lpstr>
      <vt:lpstr>External Validity</vt:lpstr>
      <vt:lpstr>Factors affecting External Validity</vt:lpstr>
      <vt:lpstr>Factors affecting External Validity</vt:lpstr>
      <vt:lpstr>Factors affecting External Validity</vt:lpstr>
      <vt:lpstr>PowerPoint Presentation</vt:lpstr>
      <vt:lpstr>Quantitative/Qualitative</vt:lpstr>
      <vt:lpstr>Assumptions in Scientific Research</vt:lpstr>
      <vt:lpstr>Properties of scientific method</vt:lpstr>
      <vt:lpstr>PowerPoint Presentation</vt:lpstr>
      <vt:lpstr>Observational studies</vt:lpstr>
      <vt:lpstr>Descriptive study/research</vt:lpstr>
      <vt:lpstr>Exploratory study/Research</vt:lpstr>
      <vt:lpstr>PowerPoint Presentation</vt:lpstr>
      <vt:lpstr>PowerPoint Presentation</vt:lpstr>
      <vt:lpstr>Experimental study/Research</vt:lpstr>
      <vt:lpstr>PowerPoint Presentation</vt:lpstr>
      <vt:lpstr>Qualitative Study</vt:lpstr>
      <vt:lpstr>Qualitative Study</vt:lpstr>
      <vt:lpstr>FINAL WORDS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Themba Ginindza</dc:creator>
  <cp:lastModifiedBy>Themba Ginindza</cp:lastModifiedBy>
  <cp:revision>394</cp:revision>
  <cp:lastPrinted>2017-02-09T12:37:49Z</cp:lastPrinted>
  <dcterms:created xsi:type="dcterms:W3CDTF">2015-02-02T12:31:56Z</dcterms:created>
  <dcterms:modified xsi:type="dcterms:W3CDTF">2025-07-23T07:47:42Z</dcterms:modified>
</cp:coreProperties>
</file>