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921" r:id="rId8"/>
    <p:sldId id="797" r:id="rId9"/>
    <p:sldId id="920" r:id="rId10"/>
    <p:sldId id="798" r:id="rId11"/>
    <p:sldId id="799" r:id="rId12"/>
    <p:sldId id="802" r:id="rId13"/>
    <p:sldId id="801" r:id="rId14"/>
    <p:sldId id="803" r:id="rId15"/>
    <p:sldId id="922" r:id="rId16"/>
    <p:sldId id="923" r:id="rId17"/>
    <p:sldId id="925" r:id="rId18"/>
    <p:sldId id="927" r:id="rId19"/>
    <p:sldId id="926" r:id="rId20"/>
    <p:sldId id="930" r:id="rId21"/>
    <p:sldId id="931" r:id="rId22"/>
    <p:sldId id="932" r:id="rId23"/>
    <p:sldId id="933" r:id="rId24"/>
    <p:sldId id="934" r:id="rId25"/>
    <p:sldId id="935" r:id="rId26"/>
    <p:sldId id="924" r:id="rId27"/>
    <p:sldId id="936" r:id="rId28"/>
    <p:sldId id="937" r:id="rId29"/>
    <p:sldId id="938" r:id="rId30"/>
    <p:sldId id="939" r:id="rId31"/>
    <p:sldId id="940" r:id="rId32"/>
    <p:sldId id="941" r:id="rId33"/>
    <p:sldId id="942" r:id="rId34"/>
    <p:sldId id="943" r:id="rId35"/>
    <p:sldId id="928" r:id="rId36"/>
    <p:sldId id="944" r:id="rId37"/>
    <p:sldId id="945" r:id="rId38"/>
    <p:sldId id="946" r:id="rId39"/>
    <p:sldId id="947" r:id="rId40"/>
    <p:sldId id="948" r:id="rId41"/>
    <p:sldId id="949" r:id="rId42"/>
    <p:sldId id="929" r:id="rId43"/>
    <p:sldId id="950" r:id="rId44"/>
    <p:sldId id="952" r:id="rId45"/>
    <p:sldId id="951" r:id="rId46"/>
    <p:sldId id="953" r:id="rId47"/>
    <p:sldId id="954" r:id="rId48"/>
    <p:sldId id="955" r:id="rId49"/>
    <p:sldId id="956" r:id="rId50"/>
    <p:sldId id="957" r:id="rId51"/>
    <p:sldId id="958" r:id="rId52"/>
    <p:sldId id="959" r:id="rId53"/>
    <p:sldId id="960" r:id="rId54"/>
    <p:sldId id="961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7FC4C-5561-4353-B8D0-DA9BEBF46D28}" type="datetimeFigureOut">
              <a:rPr lang="el-GR" smtClean="0"/>
              <a:t>27/1/2022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955F-3969-4691-8CDB-D64BEAEB96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779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2542EE-F172-4B0F-8166-EE2896D324B2}" type="slidenum">
              <a:rPr lang="en-US" altLang="el-GR" smtClean="0"/>
              <a:pPr>
                <a:defRPr/>
              </a:pPr>
              <a:t>13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135015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4D3-7836-4B48-87C2-86EA60A4ACBB}" type="datetimeFigureOut">
              <a:rPr lang="el-GR" smtClean="0"/>
              <a:t>27/1/2022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B2E3-E808-4557-8339-C23D6D45CC0D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3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4D3-7836-4B48-87C2-86EA60A4ACBB}" type="datetimeFigureOut">
              <a:rPr lang="el-GR" smtClean="0"/>
              <a:t>27/1/2022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B2E3-E808-4557-8339-C23D6D45CC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162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4D3-7836-4B48-87C2-86EA60A4ACBB}" type="datetimeFigureOut">
              <a:rPr lang="el-GR" smtClean="0"/>
              <a:t>27/1/2022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B2E3-E808-4557-8339-C23D6D45CC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978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4D3-7836-4B48-87C2-86EA60A4ACBB}" type="datetimeFigureOut">
              <a:rPr lang="el-GR" smtClean="0"/>
              <a:t>27/1/2022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B2E3-E808-4557-8339-C23D6D45CC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052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4D3-7836-4B48-87C2-86EA60A4ACBB}" type="datetimeFigureOut">
              <a:rPr lang="el-GR" smtClean="0"/>
              <a:t>27/1/2022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B2E3-E808-4557-8339-C23D6D45CC0D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86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4D3-7836-4B48-87C2-86EA60A4ACBB}" type="datetimeFigureOut">
              <a:rPr lang="el-GR" smtClean="0"/>
              <a:t>27/1/2022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B2E3-E808-4557-8339-C23D6D45CC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31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4D3-7836-4B48-87C2-86EA60A4ACBB}" type="datetimeFigureOut">
              <a:rPr lang="el-GR" smtClean="0"/>
              <a:t>27/1/2022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B2E3-E808-4557-8339-C23D6D45CC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5411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4D3-7836-4B48-87C2-86EA60A4ACBB}" type="datetimeFigureOut">
              <a:rPr lang="el-GR" smtClean="0"/>
              <a:t>27/1/2022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B2E3-E808-4557-8339-C23D6D45CC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269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4D3-7836-4B48-87C2-86EA60A4ACBB}" type="datetimeFigureOut">
              <a:rPr lang="el-GR" smtClean="0"/>
              <a:t>27/1/2022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B2E3-E808-4557-8339-C23D6D45CC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1794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4814D3-7836-4B48-87C2-86EA60A4ACBB}" type="datetimeFigureOut">
              <a:rPr lang="el-GR" smtClean="0"/>
              <a:t>27/1/2022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A1B2E3-E808-4557-8339-C23D6D45CC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7793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4D3-7836-4B48-87C2-86EA60A4ACBB}" type="datetimeFigureOut">
              <a:rPr lang="el-GR" smtClean="0"/>
              <a:t>27/1/2022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B2E3-E808-4557-8339-C23D6D45CC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746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4814D3-7836-4B48-87C2-86EA60A4ACBB}" type="datetimeFigureOut">
              <a:rPr lang="el-GR" smtClean="0"/>
              <a:t>27/1/2022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A1B2E3-E808-4557-8339-C23D6D45CC0D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22F1-EA0A-4C68-BCC3-59C61FDE1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7200"/>
              <a:t>Λειτουργικά Συστήματα</a:t>
            </a:r>
            <a:endParaRPr lang="el-GR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441E9-CC38-4C14-B158-D228B7AE3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err="1"/>
              <a:t>ΙωΑννης</a:t>
            </a:r>
            <a:r>
              <a:rPr lang="el-GR" dirty="0"/>
              <a:t> Ε. </a:t>
            </a:r>
            <a:r>
              <a:rPr lang="el-GR" dirty="0" err="1"/>
              <a:t>Βενετησ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0198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3400" dirty="0"/>
              <a:t>Σχηματική αναπαράσταση δημιουργίας διεργασιών στο </a:t>
            </a:r>
            <a:r>
              <a:rPr lang="en-US" sz="3400" dirty="0"/>
              <a:t>Linux </a:t>
            </a:r>
            <a:r>
              <a:rPr lang="el-GR" sz="3400" dirty="0"/>
              <a:t>με χρήση της </a:t>
            </a:r>
            <a:r>
              <a:rPr lang="en-US" sz="3400" dirty="0"/>
              <a:t>fork()</a:t>
            </a:r>
            <a:endParaRPr lang="el-GR" sz="3400" dirty="0"/>
          </a:p>
        </p:txBody>
      </p:sp>
      <p:pic>
        <p:nvPicPr>
          <p:cNvPr id="9" name="Εικόνα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2900" y="2005013"/>
            <a:ext cx="64865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8ADBC5-9A48-4136-A15E-3CC6DB081E96}" type="datetime1">
              <a:rPr lang="el-GR" smtClean="0"/>
              <a:pPr>
                <a:defRPr/>
              </a:pPr>
              <a:t>27/1/2022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dirty="0"/>
              <a:t>ΠΛΣ60: Εξειδ. Τεχνολογίας Λογισμικού</a:t>
            </a: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CC97FE-4635-4C8D-87F8-AE3D0BD406D2}" type="slidenum">
              <a:rPr lang="en-US" altLang="el-GR" smtClean="0"/>
              <a:pPr>
                <a:defRPr/>
              </a:pPr>
              <a:t>10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226638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3400" dirty="0"/>
              <a:t>Δένδρο διεργασιών</a:t>
            </a:r>
            <a:r>
              <a:rPr lang="en-US" sz="3400" dirty="0"/>
              <a:t>-</a:t>
            </a:r>
            <a:r>
              <a:rPr lang="el-GR" sz="3400" dirty="0"/>
              <a:t>Παράδειγμα</a:t>
            </a:r>
          </a:p>
        </p:txBody>
      </p:sp>
      <p:pic>
        <p:nvPicPr>
          <p:cNvPr id="7" name="Εικόνα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8276" y="1846263"/>
            <a:ext cx="5795774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8ADBC5-9A48-4136-A15E-3CC6DB081E96}" type="datetime1">
              <a:rPr lang="el-GR" smtClean="0"/>
              <a:pPr>
                <a:defRPr/>
              </a:pPr>
              <a:t>27/1/2022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dirty="0"/>
              <a:t>ΠΛΣ60: Εξειδ. Τεχνολογίας Λογισμικού</a:t>
            </a: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CC97FE-4635-4C8D-87F8-AE3D0BD406D2}" type="slidenum">
              <a:rPr lang="en-US" altLang="el-GR" smtClean="0"/>
              <a:pPr>
                <a:defRPr/>
              </a:pPr>
              <a:t>11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320398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2582863" y="4191000"/>
            <a:ext cx="7026275" cy="1732350"/>
            <a:chOff x="463550" y="3860800"/>
            <a:chExt cx="9144000" cy="2895600"/>
          </a:xfrm>
        </p:grpSpPr>
        <p:grpSp>
          <p:nvGrpSpPr>
            <p:cNvPr id="8" name="Ομάδα 9"/>
            <p:cNvGrpSpPr>
              <a:grpSpLocks/>
            </p:cNvGrpSpPr>
            <p:nvPr/>
          </p:nvGrpSpPr>
          <p:grpSpPr bwMode="auto">
            <a:xfrm>
              <a:off x="463550" y="3860800"/>
              <a:ext cx="9144000" cy="2895600"/>
              <a:chOff x="463128" y="3861048"/>
              <a:chExt cx="9144000" cy="2895600"/>
            </a:xfrm>
          </p:grpSpPr>
          <p:pic>
            <p:nvPicPr>
              <p:cNvPr id="10" name="Εικόνα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128" y="3861048"/>
                <a:ext cx="9144000" cy="289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992591" y="5308846"/>
                <a:ext cx="930507" cy="61733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solidFill>
                      <a:srgbClr val="0000FF"/>
                    </a:solidFill>
                  </a:rPr>
                  <a:t>fork()</a:t>
                </a:r>
                <a:endParaRPr lang="el-GR" b="1" dirty="0">
                  <a:solidFill>
                    <a:srgbClr val="0000FF"/>
                  </a:solidFill>
                </a:endParaRPr>
              </a:p>
            </p:txBody>
          </p:sp>
        </p:grpSp>
        <p:pic>
          <p:nvPicPr>
            <p:cNvPr id="9" name="Εικόνα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3775" y="4545013"/>
              <a:ext cx="2173288" cy="221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altLang="el-GR" dirty="0"/>
              <a:t>Εκτέλεση διεργασίας</a:t>
            </a:r>
            <a:endParaRPr lang="el-GR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1024FF9-7EDE-4BEA-8A2A-AEC5B789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Οι γονικές και οι θυγατρικές διεργασίες μπορούν να εκτελούνται ταυτόχρονα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Οι γονικές διεργασίες συνήθως περιμένουν (</a:t>
            </a:r>
            <a:r>
              <a:rPr lang="en-US" dirty="0"/>
              <a:t>wait</a:t>
            </a:r>
            <a:r>
              <a:rPr lang="el-GR" dirty="0"/>
              <a:t>) τον τερματισμό των παιδιών</a:t>
            </a:r>
            <a:endParaRPr lang="el-GR" altLang="el-GR" dirty="0"/>
          </a:p>
          <a:p>
            <a:pPr>
              <a:buFont typeface="Wingdings" panose="05000000000000000000" pitchFamily="2" charset="2"/>
              <a:buChar char="§"/>
            </a:pPr>
            <a:r>
              <a:rPr lang="el-GR" altLang="el-GR" dirty="0"/>
              <a:t>Οι νέες διεργασίες-παιδιά συνήθως φορτώνουν και εκτελούν (</a:t>
            </a:r>
            <a:r>
              <a:rPr lang="en-US" altLang="el-GR" dirty="0"/>
              <a:t>exec) </a:t>
            </a:r>
            <a:r>
              <a:rPr lang="el-GR" altLang="el-GR" dirty="0"/>
              <a:t>κάποιο νέο πρόγραμμα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Η διαφοροποίηση της εκτέλεσής μεταξύ των διεργασιών-γονέων και των διεργασιών-παιδιών, επιτυγχάνεται με τη χρήση της εντολής </a:t>
            </a:r>
            <a:r>
              <a:rPr lang="en-US" dirty="0"/>
              <a:t>if </a:t>
            </a:r>
            <a:r>
              <a:rPr lang="el-GR" dirty="0"/>
              <a:t>για τον έλεγχο του κωδικού </a:t>
            </a:r>
            <a:r>
              <a:rPr lang="en-US" dirty="0" err="1"/>
              <a:t>pid</a:t>
            </a:r>
            <a:r>
              <a:rPr lang="el-GR" dirty="0"/>
              <a:t> της νέας διεργασίας που επιστρέφει η </a:t>
            </a:r>
            <a:r>
              <a:rPr lang="en-US" dirty="0"/>
              <a:t>fork()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DBC5-9A48-4136-A15E-3CC6DB081E96}" type="datetime1">
              <a:rPr lang="el-GR" smtClean="0"/>
              <a:pPr/>
              <a:t>27/1/2022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ΠΛΣ60: Εξειδ. Τεχνολογίας Λογισμικού</a:t>
            </a: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97FE-4635-4C8D-87F8-AE3D0BD406D2}" type="slidenum">
              <a:rPr lang="en-US" altLang="el-GR" smtClean="0"/>
              <a:pPr/>
              <a:t>12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369099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altLang="el-GR"/>
              <a:t>Τερματισμός διεργασίας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Διακρίνονται οι ακόλουθες τρεις περιπτώσεις: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Η διεργασία εκτελεί την τελευταία εντολή και καλεί το ΛΣ </a:t>
            </a:r>
            <a:r>
              <a:rPr lang="en-US" dirty="0"/>
              <a:t>(exit)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Μεταφορά πληροφοριών προς τη διεργασία-γονέα </a:t>
            </a:r>
            <a:r>
              <a:rPr lang="en-US" dirty="0"/>
              <a:t>(</a:t>
            </a:r>
            <a:r>
              <a:rPr lang="el-GR" dirty="0"/>
              <a:t>μέσω</a:t>
            </a:r>
            <a:r>
              <a:rPr lang="en-US" dirty="0"/>
              <a:t> wait)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Οι πόροι της διεργασίας επανέρχονται στη διάθεση του ΛΣ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Η γονική διεργασία μπορεί να διακόψει τη θυγατρική</a:t>
            </a:r>
            <a:r>
              <a:rPr lang="en-US" dirty="0"/>
              <a:t> (abort)</a:t>
            </a:r>
            <a:r>
              <a:rPr lang="el-GR" dirty="0"/>
              <a:t> όταν: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Η θυγατρική έχει υπερβεί τους πόρους που της έχουν ανατεθεί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Η εργασία που ανατέθηκε στη διεργασία-παιδί δε χρειάζεται άλλο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Η διεργασία</a:t>
            </a:r>
            <a:r>
              <a:rPr lang="en-US" dirty="0"/>
              <a:t>-</a:t>
            </a:r>
            <a:r>
              <a:rPr lang="el-GR" dirty="0"/>
              <a:t>γονέας τερματίζει την εκτέλεση της, τότε σε αυτή την περίπτωση: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To </a:t>
            </a:r>
            <a:r>
              <a:rPr lang="el-GR" dirty="0"/>
              <a:t>ΛΣ δεν επιτρέπει στη διεργασία-παιδί να συνεχίσει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Ενδέχεται να συμβούν διαδοχικοί τερματισμοί (για όλα τα παιδιά)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DBC5-9A48-4136-A15E-3CC6DB081E96}" type="datetime1">
              <a:rPr lang="el-GR" smtClean="0"/>
              <a:pPr/>
              <a:t>27/1/2022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ΠΛΣ60: Εξειδ. Τεχνολογίας Λογισμικού</a:t>
            </a: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97FE-4635-4C8D-87F8-AE3D0BD406D2}" type="slidenum">
              <a:rPr lang="en-US" altLang="el-GR" smtClean="0"/>
              <a:pPr/>
              <a:t>13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390750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Orphan/Zombie </a:t>
            </a:r>
            <a:r>
              <a:rPr lang="el-GR" dirty="0"/>
              <a:t>διεργασία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l-GR" altLang="el-GR" dirty="0"/>
              <a:t>Μια διεργασία που εκτελείται αλλά ο γονέας της έχει τερματιστεί αποτελεί </a:t>
            </a:r>
            <a:r>
              <a:rPr lang="en-US" altLang="el-GR" dirty="0"/>
              <a:t>orphan process </a:t>
            </a:r>
            <a:r>
              <a:rPr lang="el-GR" altLang="el-GR" dirty="0"/>
              <a:t>την οποία αναλαμβάνει και διαχειρίζεται τον τερματισμό της η διεργασία </a:t>
            </a:r>
            <a:r>
              <a:rPr lang="en-US" altLang="el-GR" dirty="0" err="1"/>
              <a:t>init</a:t>
            </a:r>
            <a:r>
              <a:rPr lang="en-US" altLang="el-GR" dirty="0"/>
              <a:t> </a:t>
            </a:r>
            <a:r>
              <a:rPr lang="el-GR" altLang="el-GR" dirty="0"/>
              <a:t>(με </a:t>
            </a:r>
            <a:r>
              <a:rPr lang="en-US" altLang="el-GR" dirty="0"/>
              <a:t>process id 1</a:t>
            </a:r>
            <a:r>
              <a:rPr lang="el-GR" altLang="el-GR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altLang="el-GR" dirty="0"/>
              <a:t>Σε περίπτωση που κάποια διεργασία-παιδί τερματίσει πριν ακόμα η διεργασία-γονέας εκτελέσει την </a:t>
            </a:r>
            <a:r>
              <a:rPr lang="en-US" altLang="el-GR" dirty="0"/>
              <a:t>wait(), </a:t>
            </a:r>
            <a:r>
              <a:rPr lang="el-GR" altLang="el-GR" dirty="0"/>
              <a:t>τότε το σύστημα την μετατρέπει σε </a:t>
            </a:r>
            <a:r>
              <a:rPr lang="en-US" altLang="el-GR" dirty="0"/>
              <a:t>zombie</a:t>
            </a:r>
            <a:r>
              <a:rPr lang="el-GR" altLang="el-GR" dirty="0"/>
              <a:t> </a:t>
            </a:r>
            <a:r>
              <a:rPr lang="en-US" altLang="el-GR" dirty="0"/>
              <a:t>process</a:t>
            </a:r>
            <a:r>
              <a:rPr lang="el-GR" altLang="el-GR" dirty="0"/>
              <a:t>, δηλ. απελευθερώνει σχεδόν όλους τους πόρους που κατείχε, και ολοκληρωτικά μόλις η διεργασία-γονέας εκτελέσει την </a:t>
            </a:r>
            <a:r>
              <a:rPr lang="en-US" altLang="el-GR" dirty="0"/>
              <a:t>wait()</a:t>
            </a:r>
            <a:r>
              <a:rPr lang="el-GR" altLang="el-GR" dirty="0"/>
              <a:t> (για να πληροφορηθεί πως τερμάτισε η διεργασία-παιδί)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DBC5-9A48-4136-A15E-3CC6DB081E96}" type="datetime1">
              <a:rPr lang="el-GR" smtClean="0"/>
              <a:pPr/>
              <a:t>27/1/2022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ΠΛΣ60: Εξειδ. Τεχνολογίας Λογισμικού</a:t>
            </a: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97FE-4635-4C8D-87F8-AE3D0BD406D2}" type="slidenum">
              <a:rPr lang="en-US" altLang="el-GR" smtClean="0"/>
              <a:pPr/>
              <a:t>14</a:t>
            </a:fld>
            <a:endParaRPr lang="en-US" altLang="el-GR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2152650" y="3959083"/>
            <a:ext cx="3973210" cy="2301876"/>
            <a:chOff x="3008313" y="874713"/>
            <a:chExt cx="4176712" cy="2425700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" t="11009" r="528" b="10808"/>
            <a:stretch>
              <a:fillRect/>
            </a:stretch>
          </p:blipFill>
          <p:spPr bwMode="auto">
            <a:xfrm>
              <a:off x="3008313" y="874713"/>
              <a:ext cx="4176712" cy="2425700"/>
            </a:xfrm>
            <a:prstGeom prst="rect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1"/>
            <p:cNvSpPr/>
            <p:nvPr/>
          </p:nvSpPr>
          <p:spPr>
            <a:xfrm>
              <a:off x="4881563" y="1341438"/>
              <a:ext cx="576262" cy="21590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l-GR"/>
            </a:p>
          </p:txBody>
        </p:sp>
      </p:grpSp>
      <p:pic>
        <p:nvPicPr>
          <p:cNvPr id="10" name="Εικόνα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369" y="3805130"/>
            <a:ext cx="3350164" cy="249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4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6D8A75-6F3F-4C16-BC03-A84E0F99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dirty="0"/>
              <a:t>Αναλυτική παρουσίαση λειτουργιών διαχείρισης διεργασιών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17AD6-1F44-4A25-B915-579F39EA9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786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6D8A75-6F3F-4C16-BC03-A84E0F99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dirty="0"/>
              <a:t>Δημιουργία διεργασίας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17AD6-1F44-4A25-B915-579F39EA9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4869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F26CB5-A78E-4333-AD36-D8DCAE1B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κλήση συστήματος </a:t>
            </a:r>
            <a:r>
              <a:rPr lang="en-US" dirty="0"/>
              <a:t>fork()</a:t>
            </a:r>
            <a:endParaRPr lang="el-G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092580-3B75-43B0-A5D1-A6370A00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pid_t</a:t>
            </a:r>
            <a:r>
              <a:rPr lang="en-US" dirty="0"/>
              <a:t> fork();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Μια διεργασία (γονέας) δημιουργεί μια νέα διεργασία (παιδί) στο σύστημα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Η διεργασία-παιδί αποτελεί ακριβές αντίγραφο της διεργασίας-γονέα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Στην πραγματικότητα υπάρχουν μερικές διαφορές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Θα αναλύσουμε σε λίγο μια από τις διαφορές που είναι εξαιρετικά σημαντική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Και οι δύο διεργασίες συνεχίζουν την εκτέλεση του κώδικα από το σημείο κλήσης της </a:t>
            </a:r>
            <a:r>
              <a:rPr lang="en-US" dirty="0"/>
              <a:t>fork()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67004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1C4C-F51F-4F05-90AC-B8E80D4B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Αναγνωριστικό διεργασίας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83C0-5C81-4695-B871-BB99D446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Στο ΛΣ </a:t>
            </a:r>
            <a:r>
              <a:rPr lang="en-US" dirty="0"/>
              <a:t>Unix </a:t>
            </a:r>
            <a:r>
              <a:rPr lang="el-GR" dirty="0"/>
              <a:t>(και στο </a:t>
            </a:r>
            <a:r>
              <a:rPr lang="en-US" dirty="0"/>
              <a:t>Linux) </a:t>
            </a:r>
            <a:r>
              <a:rPr lang="el-GR" dirty="0"/>
              <a:t>κάθε διεργασία χαρακτηρίζεται από έναν μοναδικό, ακέραιο αριθμό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Process ID (PID)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Κάθε διεργασία μπορεί να μάθει το </a:t>
            </a:r>
            <a:r>
              <a:rPr lang="en-US" dirty="0"/>
              <a:t>PID </a:t>
            </a:r>
            <a:r>
              <a:rPr lang="el-GR" dirty="0"/>
              <a:t>της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getpid</a:t>
            </a:r>
            <a:r>
              <a:rPr lang="en-US" dirty="0"/>
              <a:t>();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Επιστρέφει το </a:t>
            </a:r>
            <a:r>
              <a:rPr lang="en-US" dirty="0"/>
              <a:t>PID </a:t>
            </a:r>
            <a:r>
              <a:rPr lang="el-GR" dirty="0"/>
              <a:t>της διεργασίας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Κάθε διεργασία μπορεί να μάθει το </a:t>
            </a:r>
            <a:r>
              <a:rPr lang="en-US" dirty="0"/>
              <a:t>PID </a:t>
            </a:r>
            <a:r>
              <a:rPr lang="el-GR" dirty="0"/>
              <a:t>της διεργασίας-γονέα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getppid</a:t>
            </a:r>
            <a:r>
              <a:rPr lang="en-US" dirty="0"/>
              <a:t>();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Επιστρέφει το </a:t>
            </a:r>
            <a:r>
              <a:rPr lang="en-US" dirty="0"/>
              <a:t>PID </a:t>
            </a:r>
            <a:r>
              <a:rPr lang="el-GR" dirty="0"/>
              <a:t>της διεργασίας-γονέα</a:t>
            </a:r>
          </a:p>
        </p:txBody>
      </p:sp>
    </p:spTree>
    <p:extLst>
      <p:ext uri="{BB962C8B-B14F-4D97-AF65-F5344CB8AC3E}">
        <p14:creationId xmlns:p14="http://schemas.microsoft.com/office/powerpoint/2010/main" val="78047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9EFD-25D8-4195-A248-6D3FFFE8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8D408-3D93-44E2-95B4-38FA2AC9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stdio.h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unistd.h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 panose="020B0609020204030204" pitchFamily="49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int main(int 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, char *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[])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("Starting\n");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("Original process with PID=%d, PPID=%d.\n", </a:t>
            </a:r>
            <a:r>
              <a:rPr lang="en-US" sz="1400" dirty="0" err="1">
                <a:latin typeface="Consolas" panose="020B0609020204030204" pitchFamily="49" charset="0"/>
              </a:rPr>
              <a:t>getpid</a:t>
            </a:r>
            <a:r>
              <a:rPr lang="en-US" sz="1400" dirty="0"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latin typeface="Consolas" panose="020B0609020204030204" pitchFamily="49" charset="0"/>
              </a:rPr>
              <a:t>getppid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  fork();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("Level 1  process with PID=%d, PPID=%d.\n", </a:t>
            </a:r>
            <a:r>
              <a:rPr lang="en-US" sz="1400" dirty="0" err="1">
                <a:latin typeface="Consolas" panose="020B0609020204030204" pitchFamily="49" charset="0"/>
              </a:rPr>
              <a:t>getpid</a:t>
            </a:r>
            <a:r>
              <a:rPr lang="en-US" sz="1400" dirty="0"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latin typeface="Consolas" panose="020B0609020204030204" pitchFamily="49" charset="0"/>
              </a:rPr>
              <a:t>getppid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276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35E8-B0A9-4CE7-80DD-0ED07E9F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 μια διεργασία;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46A1-F7E2-4575-A251-3D9B0CA7A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Μία από τις κεντρικές έννοιες και αφαιρέσεις (</a:t>
            </a:r>
            <a:r>
              <a:rPr lang="el-GR" dirty="0" err="1"/>
              <a:t>abstractions</a:t>
            </a:r>
            <a:r>
              <a:rPr lang="el-GR" dirty="0"/>
              <a:t>) ενός ΛΣ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Αποτελεί τον μηχανισμό εκτέλεσης ενός προγράμματος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Η διεργασία (ενεργή οντότητα) περιέχει ένα σύνολο από συσχετισμένους με αυτή πόρους προκειμένου να εκτελεστεί το πρόγραμμα (παθητική οντότητα)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Ένα μοντέλο για ένα πρόγραμμα που εκτελείται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Αποτελεί το «ζωντάνεμα» ενός προγράμματος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Μια οντότητα στην οποία προσφέρουν εξυπηρέτηση το ΛΣ και οι επεξεργαστές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Ένα ξεχωριστό κομμάτι δραστηριότητας που μπορεί να εναλλαχθεί με κάποιο άλλο παρόμοιο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9833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4DFB9-DDD9-4504-B28D-4AB5A05B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Σχηματική αναπαράσταση εκτέλεσης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5E85CE-3E01-462F-B596-DA3FED33E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0658" y="1845735"/>
            <a:ext cx="6505022" cy="4023360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stdio.h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unistd.h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onsolas" panose="020B0609020204030204" pitchFamily="49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int main(int </a:t>
            </a:r>
            <a:r>
              <a:rPr lang="en-US" sz="1200" dirty="0" err="1">
                <a:latin typeface="Consolas" panose="020B0609020204030204" pitchFamily="49" charset="0"/>
              </a:rPr>
              <a:t>argc</a:t>
            </a:r>
            <a:r>
              <a:rPr lang="en-US" sz="1200" dirty="0">
                <a:latin typeface="Consolas" panose="020B0609020204030204" pitchFamily="49" charset="0"/>
              </a:rPr>
              <a:t>, char *</a:t>
            </a:r>
            <a:r>
              <a:rPr lang="en-US" sz="1200" dirty="0" err="1">
                <a:latin typeface="Consolas" panose="020B0609020204030204" pitchFamily="49" charset="0"/>
              </a:rPr>
              <a:t>argv</a:t>
            </a:r>
            <a:r>
              <a:rPr lang="en-US" sz="1200" dirty="0">
                <a:latin typeface="Consolas" panose="020B0609020204030204" pitchFamily="49" charset="0"/>
              </a:rPr>
              <a:t>[])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("Starting\n");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("Original process with PID=%d, PPID=%d.\n", </a:t>
            </a:r>
            <a:r>
              <a:rPr lang="en-US" sz="1200" dirty="0" err="1">
                <a:latin typeface="Consolas" panose="020B0609020204030204" pitchFamily="49" charset="0"/>
              </a:rPr>
              <a:t>getpid</a:t>
            </a:r>
            <a:r>
              <a:rPr lang="en-US" sz="1200" dirty="0"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latin typeface="Consolas" panose="020B0609020204030204" pitchFamily="49" charset="0"/>
              </a:rPr>
              <a:t>getppid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fork();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("Level 1  process with PID=%d, PPID=%d.\n", </a:t>
            </a:r>
            <a:r>
              <a:rPr lang="en-US" sz="1200" dirty="0" err="1">
                <a:latin typeface="Consolas" panose="020B0609020204030204" pitchFamily="49" charset="0"/>
              </a:rPr>
              <a:t>getpid</a:t>
            </a:r>
            <a:r>
              <a:rPr lang="en-US" sz="1200" dirty="0"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latin typeface="Consolas" panose="020B0609020204030204" pitchFamily="49" charset="0"/>
              </a:rPr>
              <a:t>getppid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l-GR" sz="1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7011F1-8E93-49DB-8D38-33F2E9368C36}"/>
              </a:ext>
            </a:extLst>
          </p:cNvPr>
          <p:cNvSpPr/>
          <p:nvPr/>
        </p:nvSpPr>
        <p:spPr>
          <a:xfrm>
            <a:off x="2880000" y="1944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Γ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1AB988-7D7F-471D-A627-FD6969A5DF78}"/>
              </a:ext>
            </a:extLst>
          </p:cNvPr>
          <p:cNvGrpSpPr/>
          <p:nvPr/>
        </p:nvGrpSpPr>
        <p:grpSpPr>
          <a:xfrm>
            <a:off x="2880000" y="2664000"/>
            <a:ext cx="720000" cy="1656000"/>
            <a:chOff x="2880000" y="2664000"/>
            <a:chExt cx="720000" cy="1656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6CB7BC-FD46-42F9-B9DB-D27123E94EBE}"/>
                </a:ext>
              </a:extLst>
            </p:cNvPr>
            <p:cNvSpPr/>
            <p:nvPr/>
          </p:nvSpPr>
          <p:spPr>
            <a:xfrm>
              <a:off x="2880000" y="3600000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Π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2E55925-7E7E-4395-BDA0-5C5F511857E9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>
              <a:off x="3240000" y="2664000"/>
              <a:ext cx="0" cy="93600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CE1C2D-98E7-48EB-BEA1-186E4E01CD0A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494558" y="2558558"/>
            <a:ext cx="1413344" cy="87044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837537-1490-40F8-9120-27794A1B05E3}"/>
              </a:ext>
            </a:extLst>
          </p:cNvPr>
          <p:cNvGrpSpPr/>
          <p:nvPr/>
        </p:nvGrpSpPr>
        <p:grpSpPr>
          <a:xfrm>
            <a:off x="3494558" y="2558558"/>
            <a:ext cx="1413344" cy="1401442"/>
            <a:chOff x="3494558" y="2558558"/>
            <a:chExt cx="1413344" cy="140144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15B7E1-8889-4AF8-89FE-30292C3B8E23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3494558" y="2558558"/>
              <a:ext cx="1413344" cy="1041442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1B37549-20EF-4D76-A5FE-3A1CBED770FE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 flipV="1">
              <a:off x="3600000" y="3685592"/>
              <a:ext cx="1307902" cy="27440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005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9EFD-25D8-4195-A248-6D3FFFE8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8D408-3D93-44E2-95B4-38FA2AC9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stdio.h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unistd.h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 panose="020B0609020204030204" pitchFamily="49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int main(int 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, char *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[])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("Starting\n");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("Original process with PID=%d, PPID=%d.\n", </a:t>
            </a:r>
            <a:r>
              <a:rPr lang="en-US" sz="1400" dirty="0" err="1">
                <a:latin typeface="Consolas" panose="020B0609020204030204" pitchFamily="49" charset="0"/>
              </a:rPr>
              <a:t>getpid</a:t>
            </a:r>
            <a:r>
              <a:rPr lang="en-US" sz="1400" dirty="0"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latin typeface="Consolas" panose="020B0609020204030204" pitchFamily="49" charset="0"/>
              </a:rPr>
              <a:t>getppid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  fork();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("Level 1  process with PID=%d, PPID=%d.\n", </a:t>
            </a:r>
            <a:r>
              <a:rPr lang="en-US" sz="1400" dirty="0" err="1">
                <a:latin typeface="Consolas" panose="020B0609020204030204" pitchFamily="49" charset="0"/>
              </a:rPr>
              <a:t>getpid</a:t>
            </a:r>
            <a:r>
              <a:rPr lang="en-US" sz="1400" dirty="0"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latin typeface="Consolas" panose="020B0609020204030204" pitchFamily="49" charset="0"/>
              </a:rPr>
              <a:t>getppid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  <a:endParaRPr lang="el-GR" sz="1400" dirty="0">
              <a:latin typeface="Consolas" panose="020B0609020204030204" pitchFamily="49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l-G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fork();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("Level 2 </a:t>
            </a:r>
            <a:r>
              <a:rPr lang="el-GR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process with PID=%d, PPID=%d.\n", </a:t>
            </a:r>
            <a:r>
              <a:rPr lang="en-US" sz="1400" dirty="0" err="1">
                <a:latin typeface="Consolas" panose="020B0609020204030204" pitchFamily="49" charset="0"/>
              </a:rPr>
              <a:t>getpid</a:t>
            </a:r>
            <a:r>
              <a:rPr lang="en-US" sz="1400" dirty="0"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latin typeface="Consolas" panose="020B0609020204030204" pitchFamily="49" charset="0"/>
              </a:rPr>
              <a:t>getppid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1006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4DFB9-DDD9-4504-B28D-4AB5A05B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Σχηματική αναπαράσταση εκτέλεσης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5E85CE-3E01-462F-B596-DA3FED33E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0658" y="1845735"/>
            <a:ext cx="6505022" cy="4023360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stdio.h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unistd.h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onsolas" panose="020B0609020204030204" pitchFamily="49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int main(int </a:t>
            </a:r>
            <a:r>
              <a:rPr lang="en-US" sz="1200" dirty="0" err="1">
                <a:latin typeface="Consolas" panose="020B0609020204030204" pitchFamily="49" charset="0"/>
              </a:rPr>
              <a:t>argc</a:t>
            </a:r>
            <a:r>
              <a:rPr lang="en-US" sz="1200" dirty="0">
                <a:latin typeface="Consolas" panose="020B0609020204030204" pitchFamily="49" charset="0"/>
              </a:rPr>
              <a:t>, char *</a:t>
            </a:r>
            <a:r>
              <a:rPr lang="en-US" sz="1200" dirty="0" err="1">
                <a:latin typeface="Consolas" panose="020B0609020204030204" pitchFamily="49" charset="0"/>
              </a:rPr>
              <a:t>argv</a:t>
            </a:r>
            <a:r>
              <a:rPr lang="en-US" sz="1200" dirty="0">
                <a:latin typeface="Consolas" panose="020B0609020204030204" pitchFamily="49" charset="0"/>
              </a:rPr>
              <a:t>[])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("Starting\n");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("Original process with PID=%d, PPID=%d.\n", </a:t>
            </a:r>
            <a:r>
              <a:rPr lang="en-US" sz="1200" dirty="0" err="1">
                <a:latin typeface="Consolas" panose="020B0609020204030204" pitchFamily="49" charset="0"/>
              </a:rPr>
              <a:t>getpid</a:t>
            </a:r>
            <a:r>
              <a:rPr lang="en-US" sz="1200" dirty="0"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latin typeface="Consolas" panose="020B0609020204030204" pitchFamily="49" charset="0"/>
              </a:rPr>
              <a:t>getppid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fork();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("Level 1  process with PID=%d, PPID=%d.\n", </a:t>
            </a:r>
            <a:r>
              <a:rPr lang="en-US" sz="1200" dirty="0" err="1">
                <a:latin typeface="Consolas" panose="020B0609020204030204" pitchFamily="49" charset="0"/>
              </a:rPr>
              <a:t>getpid</a:t>
            </a:r>
            <a:r>
              <a:rPr lang="en-US" sz="1200" dirty="0"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latin typeface="Consolas" panose="020B0609020204030204" pitchFamily="49" charset="0"/>
              </a:rPr>
              <a:t>getppid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  <a:endParaRPr lang="el-GR" sz="1200" dirty="0">
              <a:latin typeface="Consolas" panose="020B0609020204030204" pitchFamily="49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l-GR" sz="1200" dirty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fork();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("Level 2  process with PID=%d, PPID=%d.\n", </a:t>
            </a:r>
            <a:r>
              <a:rPr lang="en-US" sz="1200" dirty="0" err="1">
                <a:latin typeface="Consolas" panose="020B0609020204030204" pitchFamily="49" charset="0"/>
              </a:rPr>
              <a:t>getpid</a:t>
            </a:r>
            <a:r>
              <a:rPr lang="en-US" sz="1200" dirty="0"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latin typeface="Consolas" panose="020B0609020204030204" pitchFamily="49" charset="0"/>
              </a:rPr>
              <a:t>getppid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l-GR" sz="1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7011F1-8E93-49DB-8D38-33F2E9368C36}"/>
              </a:ext>
            </a:extLst>
          </p:cNvPr>
          <p:cNvSpPr/>
          <p:nvPr/>
        </p:nvSpPr>
        <p:spPr>
          <a:xfrm>
            <a:off x="1440000" y="1944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Γ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CE1C2D-98E7-48EB-BEA1-186E4E01CD0A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2054558" y="2558558"/>
            <a:ext cx="2881236" cy="87044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837537-1490-40F8-9120-27794A1B05E3}"/>
              </a:ext>
            </a:extLst>
          </p:cNvPr>
          <p:cNvGrpSpPr/>
          <p:nvPr/>
        </p:nvGrpSpPr>
        <p:grpSpPr>
          <a:xfrm>
            <a:off x="2054558" y="2558558"/>
            <a:ext cx="2881236" cy="1401442"/>
            <a:chOff x="2054558" y="2558558"/>
            <a:chExt cx="2881236" cy="140144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15B7E1-8889-4AF8-89FE-30292C3B8E23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2054558" y="2558558"/>
              <a:ext cx="2881236" cy="12170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1B37549-20EF-4D76-A5FE-3A1CBED770FE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 flipV="1">
              <a:off x="2160000" y="3864077"/>
              <a:ext cx="2775794" cy="9592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553685D-2AA8-4385-A624-8FADE5C72351}"/>
              </a:ext>
            </a:extLst>
          </p:cNvPr>
          <p:cNvSpPr/>
          <p:nvPr/>
        </p:nvSpPr>
        <p:spPr>
          <a:xfrm>
            <a:off x="216000" y="2160000"/>
            <a:ext cx="1080000" cy="2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PID = 1000</a:t>
            </a:r>
            <a:endParaRPr lang="el-GR" sz="1600" dirty="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B43900-219C-46E0-BCBC-DFCAEEDE4FFB}"/>
              </a:ext>
            </a:extLst>
          </p:cNvPr>
          <p:cNvGrpSpPr/>
          <p:nvPr/>
        </p:nvGrpSpPr>
        <p:grpSpPr>
          <a:xfrm>
            <a:off x="216000" y="2664000"/>
            <a:ext cx="1944000" cy="1656000"/>
            <a:chOff x="216000" y="2664000"/>
            <a:chExt cx="1944000" cy="1656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6CB7BC-FD46-42F9-B9DB-D27123E94EBE}"/>
                </a:ext>
              </a:extLst>
            </p:cNvPr>
            <p:cNvSpPr/>
            <p:nvPr/>
          </p:nvSpPr>
          <p:spPr>
            <a:xfrm>
              <a:off x="1440000" y="3600000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Π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2E55925-7E7E-4395-BDA0-5C5F511857E9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1800000" y="2664000"/>
              <a:ext cx="0" cy="93600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0DE80C-2144-440E-BFCF-9AEE93B58C98}"/>
                </a:ext>
              </a:extLst>
            </p:cNvPr>
            <p:cNvSpPr/>
            <p:nvPr/>
          </p:nvSpPr>
          <p:spPr>
            <a:xfrm>
              <a:off x="216000" y="3816000"/>
              <a:ext cx="1080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PID = 1001</a:t>
              </a:r>
              <a:endParaRPr lang="el-G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73F3C17-52FB-457C-A2A2-523657333C9C}"/>
              </a:ext>
            </a:extLst>
          </p:cNvPr>
          <p:cNvGrpSpPr/>
          <p:nvPr/>
        </p:nvGrpSpPr>
        <p:grpSpPr>
          <a:xfrm>
            <a:off x="1440000" y="2558558"/>
            <a:ext cx="3312000" cy="3417442"/>
            <a:chOff x="1440000" y="2558558"/>
            <a:chExt cx="3312000" cy="341744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7ACC64-828F-4887-95E4-5B2F1EE2E79B}"/>
                </a:ext>
              </a:extLst>
            </p:cNvPr>
            <p:cNvSpPr/>
            <p:nvPr/>
          </p:nvSpPr>
          <p:spPr>
            <a:xfrm>
              <a:off x="2880000" y="3600000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Π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E4A7714-3127-4741-9749-F8718991D8CC}"/>
                </a:ext>
              </a:extLst>
            </p:cNvPr>
            <p:cNvCxnSpPr>
              <a:cxnSpLocks/>
              <a:stCxn id="5" idx="5"/>
              <a:endCxn id="22" idx="1"/>
            </p:cNvCxnSpPr>
            <p:nvPr/>
          </p:nvCxnSpPr>
          <p:spPr>
            <a:xfrm>
              <a:off x="2054558" y="2558558"/>
              <a:ext cx="930884" cy="1146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3A91CB-74DD-4B16-AF97-241D0608D934}"/>
                </a:ext>
              </a:extLst>
            </p:cNvPr>
            <p:cNvSpPr/>
            <p:nvPr/>
          </p:nvSpPr>
          <p:spPr>
            <a:xfrm>
              <a:off x="1440000" y="5256000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ΠΠ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5EFF137-7150-4A18-A598-7EFDB8653E00}"/>
                </a:ext>
              </a:extLst>
            </p:cNvPr>
            <p:cNvCxnSpPr>
              <a:cxnSpLocks/>
              <a:stCxn id="6" idx="4"/>
              <a:endCxn id="25" idx="0"/>
            </p:cNvCxnSpPr>
            <p:nvPr/>
          </p:nvCxnSpPr>
          <p:spPr>
            <a:xfrm>
              <a:off x="1800000" y="4320000"/>
              <a:ext cx="0" cy="93600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DDCC1D4-6BC9-48AA-95DE-28A8A71A9946}"/>
                </a:ext>
              </a:extLst>
            </p:cNvPr>
            <p:cNvSpPr/>
            <p:nvPr/>
          </p:nvSpPr>
          <p:spPr>
            <a:xfrm>
              <a:off x="3672000" y="3816000"/>
              <a:ext cx="1080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PID = 1002</a:t>
              </a:r>
              <a:endParaRPr lang="el-GR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642590-4FA1-4C47-8EEC-5502D29A6CAA}"/>
                </a:ext>
              </a:extLst>
            </p:cNvPr>
            <p:cNvSpPr/>
            <p:nvPr/>
          </p:nvSpPr>
          <p:spPr>
            <a:xfrm>
              <a:off x="2268000" y="5472000"/>
              <a:ext cx="1080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PID = 1003</a:t>
              </a:r>
              <a:endParaRPr lang="el-GR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5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518188-44EA-4DDF-9C89-8AA692A0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Ποιο το νόημα;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D2DA8-BDEF-4197-97EC-3BC8C74D7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Ποιο είναι το νόημα του να δημιουργούμε νέες διεργασίες που απλώς εκτελούν τον ίδιο κώδικα με την αρχική διεργασία;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Είναι το πρώτο βήμα για την εκτέλεση νέων προγραμμάτων σε ένα υπολογιστικό σύστημα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pid_t</a:t>
            </a:r>
            <a:r>
              <a:rPr lang="en-US" dirty="0"/>
              <a:t> fork();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Αν η εκτέλεση της </a:t>
            </a:r>
            <a:r>
              <a:rPr lang="en-US" dirty="0"/>
              <a:t>fork() </a:t>
            </a:r>
            <a:r>
              <a:rPr lang="el-GR" dirty="0"/>
              <a:t>είναι επιτυχής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Δημιουργείται μια νέα διεργασία-παιδί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Στην διεργασία-γονέα επιστρέφεται το </a:t>
            </a:r>
            <a:r>
              <a:rPr lang="en-US" dirty="0"/>
              <a:t>PID </a:t>
            </a:r>
            <a:r>
              <a:rPr lang="el-GR" dirty="0"/>
              <a:t>της διεργασίας-παιδί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Στην διεργασία-παιδί επιστρέφεται η τιμή 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Μας επιτρέπει να διαχωρίσουμε την διεργασία-παιδί από την διεργασία-γονέα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Αν η εκτέλεση της </a:t>
            </a:r>
            <a:r>
              <a:rPr lang="en-US" dirty="0"/>
              <a:t>fork() </a:t>
            </a:r>
            <a:r>
              <a:rPr lang="el-GR" dirty="0"/>
              <a:t>δεν είναι επιτυχής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Δεν δημιουργείται νέα διεργασία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Επιστρέφεται η τιμή -1 στην διεργασία (υποψήφιο) γονέα</a:t>
            </a:r>
          </a:p>
        </p:txBody>
      </p:sp>
    </p:spTree>
    <p:extLst>
      <p:ext uri="{BB962C8B-B14F-4D97-AF65-F5344CB8AC3E}">
        <p14:creationId xmlns:p14="http://schemas.microsoft.com/office/powerpoint/2010/main" val="1032227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8CC8-D3C8-4EB6-AE0B-5453A234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41D4-7521-42C0-BAA2-508EBCFB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-90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stdio.h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indent="-90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unistd.h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indent="-9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int main(int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>
                <a:latin typeface="Consolas" panose="020B0609020204030204" pitchFamily="49" charset="0"/>
              </a:rPr>
              <a:t> num;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("I'm the original process. PID=%d, PPID=%d.\n", </a:t>
            </a:r>
            <a:r>
              <a:rPr lang="en-US" dirty="0" err="1">
                <a:latin typeface="Consolas" panose="020B0609020204030204" pitchFamily="49" charset="0"/>
              </a:rPr>
              <a:t>getpid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getppid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num = fork();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if (num != 0)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("I'm the parent. PID=%d, PPID=%d.\n", </a:t>
            </a:r>
            <a:r>
              <a:rPr lang="en-US" dirty="0" err="1">
                <a:latin typeface="Consolas" panose="020B0609020204030204" pitchFamily="49" charset="0"/>
              </a:rPr>
              <a:t>getpid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getppid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("I have a child with PID %d.\n", num);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("I'm the child.  PID=%d, PPID=%d.\n", </a:t>
            </a:r>
            <a:r>
              <a:rPr lang="en-US" dirty="0" err="1">
                <a:latin typeface="Consolas" panose="020B0609020204030204" pitchFamily="49" charset="0"/>
              </a:rPr>
              <a:t>getpid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getppid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("PID %d terminates.\n", </a:t>
            </a:r>
            <a:r>
              <a:rPr lang="en-US" dirty="0" err="1">
                <a:latin typeface="Consolas" panose="020B0609020204030204" pitchFamily="49" charset="0"/>
              </a:rPr>
              <a:t>getpid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854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4DFB9-DDD9-4504-B28D-4AB5A05B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Σχηματική αναπαράσταση εκτέλεσης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5E85CE-3E01-462F-B596-DA3FED33E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0658" y="1845735"/>
            <a:ext cx="6505022" cy="4023360"/>
          </a:xfrm>
        </p:spPr>
        <p:txBody>
          <a:bodyPr>
            <a:normAutofit fontScale="92500"/>
          </a:bodyPr>
          <a:lstStyle/>
          <a:p>
            <a:pPr indent="-90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stdio.h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pPr indent="-90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unistd.h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int main(int </a:t>
            </a:r>
            <a:r>
              <a:rPr lang="en-US" sz="1200" dirty="0" err="1">
                <a:latin typeface="Consolas" panose="020B0609020204030204" pitchFamily="49" charset="0"/>
              </a:rPr>
              <a:t>argc</a:t>
            </a:r>
            <a:r>
              <a:rPr lang="en-US" sz="1200" dirty="0">
                <a:latin typeface="Consolas" panose="020B0609020204030204" pitchFamily="49" charset="0"/>
              </a:rPr>
              <a:t>, char *</a:t>
            </a:r>
            <a:r>
              <a:rPr lang="en-US" sz="1200" dirty="0" err="1">
                <a:latin typeface="Consolas" panose="020B0609020204030204" pitchFamily="49" charset="0"/>
              </a:rPr>
              <a:t>argv</a:t>
            </a:r>
            <a:r>
              <a:rPr lang="en-US" sz="1200" dirty="0">
                <a:latin typeface="Consolas" panose="020B0609020204030204" pitchFamily="49" charset="0"/>
              </a:rPr>
              <a:t>[])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pid_t</a:t>
            </a:r>
            <a:r>
              <a:rPr lang="en-US" sz="1200" dirty="0">
                <a:latin typeface="Consolas" panose="020B0609020204030204" pitchFamily="49" charset="0"/>
              </a:rPr>
              <a:t> num;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("I'm the original process. PID=%d, PPID=%d.\n", </a:t>
            </a:r>
            <a:r>
              <a:rPr lang="en-US" sz="1200" dirty="0" err="1">
                <a:latin typeface="Consolas" panose="020B0609020204030204" pitchFamily="49" charset="0"/>
              </a:rPr>
              <a:t>getpid</a:t>
            </a:r>
            <a:r>
              <a:rPr lang="en-US" sz="1200" dirty="0"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latin typeface="Consolas" panose="020B0609020204030204" pitchFamily="49" charset="0"/>
              </a:rPr>
              <a:t>getppid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num = fork();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if (num != 0)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("I'm the parent. PID=%d, PPID=%d.\n", </a:t>
            </a:r>
            <a:r>
              <a:rPr lang="en-US" sz="1200" dirty="0" err="1">
                <a:latin typeface="Consolas" panose="020B0609020204030204" pitchFamily="49" charset="0"/>
              </a:rPr>
              <a:t>getpid</a:t>
            </a:r>
            <a:r>
              <a:rPr lang="en-US" sz="1200" dirty="0"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latin typeface="Consolas" panose="020B0609020204030204" pitchFamily="49" charset="0"/>
              </a:rPr>
              <a:t>getppid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("I have a child with PID %d.\n", num);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} else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("I'm the child.  PID=%d, PPID=%d.\n", </a:t>
            </a:r>
            <a:r>
              <a:rPr lang="en-US" sz="1200" dirty="0" err="1">
                <a:latin typeface="Consolas" panose="020B0609020204030204" pitchFamily="49" charset="0"/>
              </a:rPr>
              <a:t>getpid</a:t>
            </a:r>
            <a:r>
              <a:rPr lang="en-US" sz="1200" dirty="0"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latin typeface="Consolas" panose="020B0609020204030204" pitchFamily="49" charset="0"/>
              </a:rPr>
              <a:t>getppid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("PID %d terminates.\n", </a:t>
            </a:r>
            <a:r>
              <a:rPr lang="en-US" sz="1200" dirty="0" err="1">
                <a:latin typeface="Consolas" panose="020B0609020204030204" pitchFamily="49" charset="0"/>
              </a:rPr>
              <a:t>getpid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7011F1-8E93-49DB-8D38-33F2E9368C36}"/>
              </a:ext>
            </a:extLst>
          </p:cNvPr>
          <p:cNvSpPr/>
          <p:nvPr/>
        </p:nvSpPr>
        <p:spPr>
          <a:xfrm>
            <a:off x="1440000" y="1944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Γ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CE1C2D-98E7-48EB-BEA1-186E4E01CD0A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2054558" y="2558558"/>
            <a:ext cx="2776060" cy="104144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837537-1490-40F8-9120-27794A1B05E3}"/>
              </a:ext>
            </a:extLst>
          </p:cNvPr>
          <p:cNvGrpSpPr/>
          <p:nvPr/>
        </p:nvGrpSpPr>
        <p:grpSpPr>
          <a:xfrm>
            <a:off x="2054558" y="2558558"/>
            <a:ext cx="3016206" cy="2253587"/>
            <a:chOff x="2054558" y="2558558"/>
            <a:chExt cx="3016206" cy="2253587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15B7E1-8889-4AF8-89FE-30292C3B8E23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2054558" y="2558558"/>
              <a:ext cx="3016206" cy="163544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1B37549-20EF-4D76-A5FE-3A1CBED770FE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160000" y="3960000"/>
              <a:ext cx="2910764" cy="852145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553685D-2AA8-4385-A624-8FADE5C72351}"/>
              </a:ext>
            </a:extLst>
          </p:cNvPr>
          <p:cNvSpPr/>
          <p:nvPr/>
        </p:nvSpPr>
        <p:spPr>
          <a:xfrm>
            <a:off x="180000" y="2160000"/>
            <a:ext cx="1188000" cy="2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PID = 1000</a:t>
            </a:r>
            <a:endParaRPr lang="el-GR" sz="16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8D168B-0B93-4DC7-A2B1-55DACBD6EF54}"/>
              </a:ext>
            </a:extLst>
          </p:cNvPr>
          <p:cNvGrpSpPr/>
          <p:nvPr/>
        </p:nvGrpSpPr>
        <p:grpSpPr>
          <a:xfrm>
            <a:off x="180000" y="2520000"/>
            <a:ext cx="1980000" cy="1944000"/>
            <a:chOff x="180000" y="2520000"/>
            <a:chExt cx="1980000" cy="1944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6CB7BC-FD46-42F9-B9DB-D27123E94EBE}"/>
                </a:ext>
              </a:extLst>
            </p:cNvPr>
            <p:cNvSpPr/>
            <p:nvPr/>
          </p:nvSpPr>
          <p:spPr>
            <a:xfrm>
              <a:off x="1440000" y="3600000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Π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2E55925-7E7E-4395-BDA0-5C5F511857E9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1800000" y="2664000"/>
              <a:ext cx="0" cy="93600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0DE80C-2144-440E-BFCF-9AEE93B58C98}"/>
                </a:ext>
              </a:extLst>
            </p:cNvPr>
            <p:cNvSpPr/>
            <p:nvPr/>
          </p:nvSpPr>
          <p:spPr>
            <a:xfrm>
              <a:off x="180000" y="3816000"/>
              <a:ext cx="11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PID = 1001</a:t>
              </a:r>
              <a:endParaRPr lang="el-GR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78CABD1-CEE8-4569-99A5-DDDA74CCE70D}"/>
                </a:ext>
              </a:extLst>
            </p:cNvPr>
            <p:cNvSpPr/>
            <p:nvPr/>
          </p:nvSpPr>
          <p:spPr>
            <a:xfrm>
              <a:off x="180000" y="2520000"/>
              <a:ext cx="11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num = 1001</a:t>
              </a:r>
              <a:endParaRPr lang="el-GR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5DA553-FD65-46F8-A7B5-4743DE800FFE}"/>
                </a:ext>
              </a:extLst>
            </p:cNvPr>
            <p:cNvSpPr/>
            <p:nvPr/>
          </p:nvSpPr>
          <p:spPr>
            <a:xfrm>
              <a:off x="180000" y="4176000"/>
              <a:ext cx="11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num = 0</a:t>
              </a:r>
              <a:endParaRPr lang="el-GR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1203A6-B5C1-4F1E-8071-852282822C62}"/>
              </a:ext>
            </a:extLst>
          </p:cNvPr>
          <p:cNvCxnSpPr>
            <a:cxnSpLocks/>
          </p:cNvCxnSpPr>
          <p:nvPr/>
        </p:nvCxnSpPr>
        <p:spPr>
          <a:xfrm>
            <a:off x="1008000" y="2844000"/>
            <a:ext cx="0" cy="93600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20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6D8A75-6F3F-4C16-BC03-A84E0F99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dirty="0"/>
              <a:t>Αναμονή τερματισμού εκτέλεσης διεργασίας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17AD6-1F44-4A25-B915-579F39EA9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9082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093584-6EC1-4B9B-816D-7543F624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Συνεργαζόμενες διεργασίες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E413C8-4AF4-4328-ACAF-331C7B5F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Δημιουργία μιας εφαρμογής που αποτελείται από περισσότερες διεργασίες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Μια διεργασία-γονέας δημιουργεί νέες διεργασίες-παιδιά και τους αναθέτει εργασία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Η διεργασία-γονέας συνεχίζει την εκτέλεση της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Πρέπει να περιμένει να ολοκληρώσει η διεργασία-παιδί την εργασία που της έχει αναθέσει όταν χρειαστεί τα αποτελέσματα που αυτή παράγει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pid_t</a:t>
            </a:r>
            <a:r>
              <a:rPr lang="en-US" dirty="0"/>
              <a:t> wait(int *</a:t>
            </a:r>
            <a:r>
              <a:rPr lang="en-US" dirty="0" err="1"/>
              <a:t>wstatus</a:t>
            </a:r>
            <a:r>
              <a:rPr lang="en-US" dirty="0"/>
              <a:t>);</a:t>
            </a:r>
            <a:endParaRPr lang="el-G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Αναστέλλει την εκτέλεση της </a:t>
            </a:r>
            <a:r>
              <a:rPr lang="el-GR" dirty="0" err="1"/>
              <a:t>καλούσας</a:t>
            </a:r>
            <a:r>
              <a:rPr lang="el-GR" dirty="0"/>
              <a:t> διεργασίας, έως ότου τερματίσει μια οποιοδήποτε</a:t>
            </a:r>
            <a:br>
              <a:rPr lang="el-GR" dirty="0"/>
            </a:br>
            <a:r>
              <a:rPr lang="el-GR" dirty="0"/>
              <a:t>διεργασία-παιδί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wstatus</a:t>
            </a:r>
            <a:r>
              <a:rPr lang="en-US" dirty="0"/>
              <a:t>: </a:t>
            </a:r>
            <a:r>
              <a:rPr lang="el-GR" dirty="0"/>
              <a:t>Αν δεν είναι </a:t>
            </a:r>
            <a:r>
              <a:rPr lang="en-US" dirty="0"/>
              <a:t>NULL, </a:t>
            </a:r>
            <a:r>
              <a:rPr lang="el-GR" dirty="0"/>
              <a:t>αποθηκεύεται πληροφορία κατάστασης για τον τρόπο τερματισμού της διεργασίας-παιδί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Μπορεί να ελεγχθεί με χρήση </a:t>
            </a:r>
            <a:r>
              <a:rPr lang="en-US" dirty="0"/>
              <a:t>macros: WIFEXITED(</a:t>
            </a:r>
            <a:r>
              <a:rPr lang="en-US" dirty="0" err="1"/>
              <a:t>wstatus</a:t>
            </a:r>
            <a:r>
              <a:rPr lang="en-US" dirty="0"/>
              <a:t>), WEXITSTATUS(</a:t>
            </a:r>
            <a:r>
              <a:rPr lang="en-US" dirty="0" err="1"/>
              <a:t>wstatus</a:t>
            </a:r>
            <a:r>
              <a:rPr lang="en-US" dirty="0"/>
              <a:t>), WIFSIGNALED(</a:t>
            </a:r>
            <a:r>
              <a:rPr lang="en-US" dirty="0" err="1"/>
              <a:t>wstatus</a:t>
            </a:r>
            <a:r>
              <a:rPr lang="en-US" dirty="0"/>
              <a:t>),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waitpid</a:t>
            </a:r>
            <a:r>
              <a:rPr lang="en-US" dirty="0"/>
              <a:t>(</a:t>
            </a: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, int *</a:t>
            </a:r>
            <a:r>
              <a:rPr lang="en-US" dirty="0" err="1"/>
              <a:t>wstatus</a:t>
            </a:r>
            <a:r>
              <a:rPr lang="en-US" dirty="0"/>
              <a:t>, int options);</a:t>
            </a:r>
            <a:endParaRPr lang="el-G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Αναστέλλει την εκτέλεση της </a:t>
            </a:r>
            <a:r>
              <a:rPr lang="el-GR" dirty="0" err="1"/>
              <a:t>καλούσας</a:t>
            </a:r>
            <a:r>
              <a:rPr lang="el-GR" dirty="0"/>
              <a:t> διεργασίας, έως ότου τερματίσει η διεργασία-παιδί με το αναγνωριστικό </a:t>
            </a:r>
            <a:r>
              <a:rPr lang="en-US" dirty="0" err="1"/>
              <a:t>pid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wstatus</a:t>
            </a:r>
            <a:r>
              <a:rPr lang="en-US" dirty="0"/>
              <a:t>: </a:t>
            </a:r>
            <a:r>
              <a:rPr lang="el-GR" dirty="0"/>
              <a:t>Όπως παραπάνω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options: </a:t>
            </a:r>
            <a:r>
              <a:rPr lang="el-GR" dirty="0"/>
              <a:t>Λογικό μεταξύ των </a:t>
            </a:r>
            <a:r>
              <a:rPr lang="en-US" dirty="0"/>
              <a:t>WNOHANG, WUNTRACED, WCONTINUED</a:t>
            </a:r>
            <a:r>
              <a:rPr lang="el-GR" dirty="0"/>
              <a:t>. Επιτρέπει περαιτέρω έλεγχο για το τι είδους διεργασία-παιδί πρέπει να αναμένει η διεργασία-γονέας να τερματίσει</a:t>
            </a:r>
          </a:p>
        </p:txBody>
      </p:sp>
    </p:spTree>
    <p:extLst>
      <p:ext uri="{BB962C8B-B14F-4D97-AF65-F5344CB8AC3E}">
        <p14:creationId xmlns:p14="http://schemas.microsoft.com/office/powerpoint/2010/main" val="141813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7E34-A433-4FDF-BEA4-F6528106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5E8-C94C-4280-9F1F-72363B2F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6498"/>
            <a:ext cx="10058400" cy="402336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#include &lt;sys/</a:t>
            </a:r>
            <a:r>
              <a:rPr lang="en-US" dirty="0" err="1">
                <a:latin typeface="Consolas" panose="020B0609020204030204" pitchFamily="49" charset="0"/>
              </a:rPr>
              <a:t>wait.h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int main(int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>
                <a:latin typeface="Consolas" panose="020B0609020204030204" pitchFamily="49" charset="0"/>
              </a:rPr>
              <a:t> num;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int status;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num = fork();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if (num != 0)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("I</a:t>
            </a:r>
            <a:r>
              <a:rPr lang="el-G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am the parent and I am going to wait for the child to finish...\n");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wait(&amp;status);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("I am the parent and I got informed that the child finished!\n");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("I'm the child and I am calculating now for a couple of seconds.\n");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// Simulate calculations that require 5 seconds by simply waiting.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sleep(5);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("I'm the child and I finished my calculations.\n");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3395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83C3-3F92-4C81-9630-46731655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Χώρος διευθύνσεων μνήμης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9491-35A1-4EDD-AABB-68E99ED68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Είναι σημαντικό να διευκρινίσουμε πως κάθε διεργασία έχει τον δικό της χώρο διευθύνσεων μνήμης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Οι διεργασίες γονέα και παιδιού εκτελούν τον ίδιο κώδικα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Όμως δεν μοιράζονται τα δεδομένα τους!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Κάθε διεργασία έχει τα δικά της δεδομένα</a:t>
            </a:r>
          </a:p>
        </p:txBody>
      </p:sp>
    </p:spTree>
    <p:extLst>
      <p:ext uri="{BB962C8B-B14F-4D97-AF65-F5344CB8AC3E}">
        <p14:creationId xmlns:p14="http://schemas.microsoft.com/office/powerpoint/2010/main" val="213343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B888-65F4-4E81-BA88-942E92B9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ανάγκη για ταυτόχρονη ύπαρξη περισσότερων διεργασιών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41E0-2812-4A8C-A460-F139C8F7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Όταν μια διεργασία είναι σε κατάσταση αναμονής ο επεξεργαστής παραμένει ανενεργός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Δεν μπορεί να συνεχίσει την εκτέλεση των εντολών της διεργασίας, π.χ. γιατί αυτή περιμένει δεδομένα από κάποια συσκευή Εισόδου/Εξόδου (Ε/Ε)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Η ταχύτητα λειτουργίας των συσκευών ενός υπολογιστικού συστήματος είναι τυπικά πολύ μικρότερη σε σχέση με αυτή του επεξεργαστή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Ο επεξεργαστής θα μπορούσε να εκτελέσει μεγάλο πλήθος εντολών όσο η διεργασία είναι σε κατάσταση αναμονής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Ο πιο πολύτιμος πόρος του συστήματος δεν αξιοποιείται πλήρως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Περισσότεροι χρήστες θέλουν να τρέξουν ταυτόχρονα τα προγράμματα τους σε ένα υπολογιστικό σύστημα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Το ΛΣ χρειάζεται να εκτελεί διάφορες εργασίες για να διασφαλίζει την ομαλή λειτουργία του</a:t>
            </a:r>
          </a:p>
        </p:txBody>
      </p:sp>
    </p:spTree>
    <p:extLst>
      <p:ext uri="{BB962C8B-B14F-4D97-AF65-F5344CB8AC3E}">
        <p14:creationId xmlns:p14="http://schemas.microsoft.com/office/powerpoint/2010/main" val="1575563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7E34-A433-4FDF-BEA4-F6528106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5E8-C94C-4280-9F1F-72363B2F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6497"/>
            <a:ext cx="10058400" cy="413942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#include &lt;sys/</a:t>
            </a:r>
            <a:r>
              <a:rPr lang="en-US" dirty="0" err="1">
                <a:latin typeface="Consolas" panose="020B0609020204030204" pitchFamily="49" charset="0"/>
              </a:rPr>
              <a:t>wait.h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int main(int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l-GR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, pid1, pid2;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dirty="0" err="1">
                <a:latin typeface="Consolas" panose="020B0609020204030204" pitchFamily="49" charset="0"/>
              </a:rPr>
              <a:t>i,k,num</a:t>
            </a:r>
            <a:r>
              <a:rPr lang="en-US" dirty="0">
                <a:latin typeface="Consolas" panose="020B0609020204030204" pitchFamily="49" charset="0"/>
              </a:rPr>
              <a:t>, status;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k = 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("global k = %d\n", k);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if (fork() != 0)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k = 20;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 1 k = %d\n", k);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wait(&amp;status);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 2 k = %d\n", k);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sleep(2);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 1  k = %d\n", k);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k = 50;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 2  k = %d\n", k);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5901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C929-9298-4DAB-A229-9C79BE4A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 </a:t>
            </a:r>
            <a:r>
              <a:rPr lang="el-GR" dirty="0"/>
              <a:t>διεργασία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BDBE-1518-4460-BB3A-0B6D7D8C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Μια διεργασία που εκτελείται αλλά ο γονέας της έχει τερματιστεί αποτελεί </a:t>
            </a:r>
            <a:r>
              <a:rPr lang="el-GR" dirty="0" err="1"/>
              <a:t>orphan</a:t>
            </a:r>
            <a:r>
              <a:rPr lang="el-GR" dirty="0"/>
              <a:t> </a:t>
            </a:r>
            <a:r>
              <a:rPr lang="el-GR" dirty="0" err="1"/>
              <a:t>process</a:t>
            </a:r>
            <a:r>
              <a:rPr lang="el-GR" dirty="0"/>
              <a:t> την οποία αναλαμβάνει και διαχειρίζεται τον τερματισμό της η διεργασία </a:t>
            </a:r>
            <a:r>
              <a:rPr lang="el-GR" dirty="0" err="1"/>
              <a:t>init</a:t>
            </a:r>
            <a:r>
              <a:rPr lang="el-GR" dirty="0"/>
              <a:t> (με </a:t>
            </a:r>
            <a:r>
              <a:rPr lang="el-GR" dirty="0" err="1"/>
              <a:t>process</a:t>
            </a:r>
            <a:r>
              <a:rPr lang="el-GR" dirty="0"/>
              <a:t> </a:t>
            </a:r>
            <a:r>
              <a:rPr lang="el-GR" dirty="0" err="1"/>
              <a:t>id</a:t>
            </a:r>
            <a:r>
              <a:rPr lang="el-GR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1281612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7E34-A433-4FDF-BEA4-F6528106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#</a:t>
            </a:r>
            <a:r>
              <a:rPr lang="en-US" dirty="0"/>
              <a:t>6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5E8-C94C-4280-9F1F-72363B2F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6497"/>
            <a:ext cx="10058400" cy="413942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int main(int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num;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if (fork() != 0)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("I'm the parent. PID=%d, PPID=%d.\n", </a:t>
            </a:r>
            <a:r>
              <a:rPr lang="en-US" dirty="0" err="1">
                <a:latin typeface="Consolas" panose="020B0609020204030204" pitchFamily="49" charset="0"/>
              </a:rPr>
              <a:t>getpid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getppid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// Terminates quickly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} else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// Do some work so as to terminate after the parent process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num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for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&lt;= 10000;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  num = num +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("Num is: %d\n", num);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("I'm the child.  PID=%d, PPID=%d.\n", </a:t>
            </a:r>
            <a:r>
              <a:rPr lang="en-US" dirty="0" err="1">
                <a:latin typeface="Consolas" panose="020B0609020204030204" pitchFamily="49" charset="0"/>
              </a:rPr>
              <a:t>getpid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getppid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9735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7E34-A433-4FDF-BEA4-F6528106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Παράδειγμα #</a:t>
            </a:r>
            <a:r>
              <a:rPr lang="en-US" dirty="0"/>
              <a:t>7</a:t>
            </a:r>
            <a:br>
              <a:rPr lang="el-GR" dirty="0"/>
            </a:br>
            <a:r>
              <a:rPr lang="el-GR" sz="2700" dirty="0"/>
              <a:t>(Μια μορφή συντονισμού συνεργαζόμενων διεργασιών)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5E8-C94C-4280-9F1F-72363B2F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6497"/>
            <a:ext cx="10058400" cy="47349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#include &lt;sys/</a:t>
            </a:r>
            <a:r>
              <a:rPr lang="en-US" dirty="0" err="1">
                <a:latin typeface="Consolas" panose="020B0609020204030204" pitchFamily="49" charset="0"/>
              </a:rPr>
              <a:t>wait.h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int main(int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>
                <a:latin typeface="Consolas" panose="020B0609020204030204" pitchFamily="49" charset="0"/>
              </a:rPr>
              <a:t> pid1, pid2;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status1, status2;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pid1 = fork();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if (pid1 != 0)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wait(&amp;status1);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for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21;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&lt;= 30;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("%d\n",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pid2</a:t>
            </a:r>
            <a:r>
              <a:rPr lang="el-G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l-G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fork();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if (pid2 != 0)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 wait(&amp;status2);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 for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11;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&lt;= 20;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("%d\n",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} else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 for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&lt;= 10;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("%d\n",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6807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7E34-A433-4FDF-BEA4-F6528106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Παράδειγμα #8</a:t>
            </a:r>
            <a:br>
              <a:rPr lang="el-GR" dirty="0"/>
            </a:br>
            <a:r>
              <a:rPr lang="el-GR" sz="2700" dirty="0"/>
              <a:t>(Αναμονή για ολοκλήρωση εκτέλεσης συγκεκριμένης διεργασίας-παιδί)</a:t>
            </a:r>
            <a:endParaRPr lang="el-G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5E8-C94C-4280-9F1F-72363B2F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6497"/>
            <a:ext cx="10058400" cy="461048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#include &lt;sys/</a:t>
            </a:r>
            <a:r>
              <a:rPr lang="en-US" dirty="0" err="1">
                <a:latin typeface="Consolas" panose="020B0609020204030204" pitchFamily="49" charset="0"/>
              </a:rPr>
              <a:t>wait.h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int main(int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>
                <a:latin typeface="Consolas" panose="020B0609020204030204" pitchFamily="49" charset="0"/>
              </a:rPr>
              <a:t> pid1, pid2;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status;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pid1 = fork();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if (pid1 != 0)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pid2 = fork();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if (pid2 != 0)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waitpid</a:t>
            </a:r>
            <a:r>
              <a:rPr lang="en-US" dirty="0">
                <a:latin typeface="Consolas" panose="020B0609020204030204" pitchFamily="49" charset="0"/>
              </a:rPr>
              <a:t>(pid1,&amp;status,0);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 for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11;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&lt;= 20;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("%d\n",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} else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("I am the second child - do nothing\n");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sleep(1);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for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&lt;= 10;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("%d\n",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0892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6D8A75-6F3F-4C16-BC03-A84E0F99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dirty="0"/>
              <a:t>Πέρασμα παραμέτρων κατά τον χρόνο εκτέλεση προγράμματος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17AD6-1F44-4A25-B915-579F39EA9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6341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8F8D85-97D6-4A9F-A9D5-EF532CB6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Πέρασμα παραμέτρων κατά τον χρόνο εκτέλεση προγράμματος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B43752-8AFF-4CD7-875D-1B282CEC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57353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Εκτέλεση προγράμματος χωρίς παραμέτρους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</a:rPr>
              <a:t>system1:~$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Documents  TEMP  Work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cuda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-workspace  nvhpc-20-9-cuda-multi_20.9_amd64.deb  nvhpc-2020_20.9_amd64.deb  nvhpc-21-3-cuda-multi_21.3_amd64.deb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JPDC       TEST  apps  intel           nvhpc-20-9_20.9_amd64.deb             nvhpc-2021_21.3_amd64.deb  nvhpc-21-3_21.3_amd64.deb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Εκτέλεση προγράμματος με παραμέτρους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</a:rPr>
              <a:t>system1:~$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ls</a:t>
            </a:r>
            <a:r>
              <a:rPr lang="el-G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-l –t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total 8147400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drwxrwxr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-x 6 venetis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venetis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4096 Dec  8 12:18 JPDC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-r-- 1 venetis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venetis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2354503386 May 15  2021 nvhpc-21-3_21.3_amd64.deb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-r-- 1 venetis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venetis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2312899228 May 15  2021 nvhpc-21-3-cuda-multi_21.3_amd64.deb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-r-- 1 venetis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venetis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1204 May 15  2021 nvhpc-2021_21.3_amd64.deb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-r-- 1 venetis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venetis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1272 May 15  2021 nvhpc-2020_20.9_amd64.deb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-r-- 1 venetis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venetis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2117119120 May 15  2021 nvhpc-20-9_20.9_amd64.deb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-r-- 1 venetis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venetis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1558347920 May 15  2021 nvhpc-20-9-cuda-multi_20.9_amd64.deb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drwxrwxr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-x 2 venetis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venetis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4096 Jan 31  2021 TEST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drwxrwxr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-x 5 venetis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venetis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4096 Nov 20  2020 TEMP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drwxrwxr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-x 4 venetis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venetis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4096 Nov 19  2020 Documents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drwxrwxr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-x 3 venetis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venetis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4096 Nov  4  2020 intel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drwxrwxr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-x 5 venetis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venetis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4096 Oct  8  2020 Work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drwxrwxr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-x 3 venetis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venetis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4096 Oct  8  2020 apps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drwxrwxr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-x 4 venetis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venetis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4096 Jul  3  2019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cuda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-workspace</a:t>
            </a:r>
          </a:p>
        </p:txBody>
      </p:sp>
    </p:spTree>
    <p:extLst>
      <p:ext uri="{BB962C8B-B14F-4D97-AF65-F5344CB8AC3E}">
        <p14:creationId xmlns:p14="http://schemas.microsoft.com/office/powerpoint/2010/main" val="2467006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1099-34CF-4974-83B9-076951DC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Πέρασμα παραμέτρων κατά τον χρόνο εκτέλεση προγράμματος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28EA-01D2-40A3-93AE-67108F5B8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Πέρασμα παραμέτρων κατά τον χρόνο εκτέλεση προγράμματος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Αλλάζει τον τρόπο λειτουργίας του προγράμματος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Το σύνολο των αποδεκτών παραμέτρων και ο τρόπος που επηρεάζουν την λειτουργία του προγράμματος καθορίζεται από τον δημιουργό (προγραμματιστή) της εφαρμογής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Πως ελέγχει όμως η εφαρμογή ποιες παράμετροι δόθηκαν κατά την εκτέλεση;</a:t>
            </a:r>
          </a:p>
        </p:txBody>
      </p:sp>
    </p:spTree>
    <p:extLst>
      <p:ext uri="{BB962C8B-B14F-4D97-AF65-F5344CB8AC3E}">
        <p14:creationId xmlns:p14="http://schemas.microsoft.com/office/powerpoint/2010/main" val="2882229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7E34-A433-4FDF-BEA4-F6528106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l-GR" dirty="0"/>
              <a:t>Οι παράμετροι της </a:t>
            </a:r>
            <a:r>
              <a:rPr lang="en-US" dirty="0"/>
              <a:t>main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B368-78EC-4C65-ACB0-01364304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8238" y="1846263"/>
            <a:ext cx="4937125" cy="435133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argc</a:t>
            </a:r>
            <a:r>
              <a:rPr lang="en-US" dirty="0"/>
              <a:t>: </a:t>
            </a:r>
            <a:r>
              <a:rPr lang="el-GR" dirty="0"/>
              <a:t>Περιέχει το πλήθος των παραμέτρων που πέρασε ο χρήστης στην εφαρμογή κατά την εκτέλεση</a:t>
            </a:r>
          </a:p>
          <a:p>
            <a:pPr lvl="1"/>
            <a:r>
              <a:rPr lang="el-GR" dirty="0"/>
              <a:t>Περιλαμβάνεται και το όνομα του εκτελέσιμου αρχείου</a:t>
            </a:r>
          </a:p>
          <a:p>
            <a:r>
              <a:rPr lang="en-US" dirty="0" err="1"/>
              <a:t>argv</a:t>
            </a:r>
            <a:r>
              <a:rPr lang="en-US" dirty="0"/>
              <a:t>: </a:t>
            </a:r>
            <a:r>
              <a:rPr lang="el-GR" dirty="0"/>
              <a:t>Πίνακας από συμβολοσειρές</a:t>
            </a:r>
          </a:p>
          <a:p>
            <a:pPr lvl="1"/>
            <a:r>
              <a:rPr lang="el-GR" dirty="0"/>
              <a:t>Περιέχει τις παραμέτρους χρόνου εκτέλεσης με την σειρά που δόθηκαν από τον χρήστη</a:t>
            </a:r>
          </a:p>
          <a:p>
            <a:pPr lvl="1"/>
            <a:r>
              <a:rPr lang="el-GR" dirty="0"/>
              <a:t>Περιλαμβάνεται και το όνομα του εκτελέσιμου αρχείου</a:t>
            </a:r>
            <a:endParaRPr lang="en-US" dirty="0"/>
          </a:p>
          <a:p>
            <a:pPr lvl="1"/>
            <a:r>
              <a:rPr lang="el-GR" dirty="0"/>
              <a:t>Μέγεθος πίνακα: </a:t>
            </a:r>
            <a:r>
              <a:rPr lang="en-US" dirty="0" err="1"/>
              <a:t>argc</a:t>
            </a:r>
            <a:r>
              <a:rPr lang="en-US" dirty="0"/>
              <a:t> + 1</a:t>
            </a:r>
          </a:p>
          <a:p>
            <a:endParaRPr lang="en-US" dirty="0"/>
          </a:p>
          <a:p>
            <a:r>
              <a:rPr lang="el-GR" dirty="0"/>
              <a:t>Το ΛΣ είναι υπεύθυνο να συμπληρώσει σωστά την τιμή του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l-GR" dirty="0"/>
              <a:t>να δεσμεύσει τον πίνακα </a:t>
            </a:r>
            <a:r>
              <a:rPr lang="en-US" dirty="0" err="1"/>
              <a:t>argv</a:t>
            </a:r>
            <a:r>
              <a:rPr lang="el-GR" dirty="0"/>
              <a:t> και να συμπληρώσει τα στοιχεία του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AF9B61-47BF-481C-AC10-B31C123BBB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int main(int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02369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7E34-A433-4FDF-BEA4-F6528106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Οι παράμετροι της </a:t>
            </a:r>
            <a:r>
              <a:rPr lang="en-US" dirty="0"/>
              <a:t>main</a:t>
            </a:r>
            <a:endParaRPr lang="el-G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5E8-C94C-4280-9F1F-72363B2FE1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int main(int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B368-78EC-4C65-ACB0-01364304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16733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Γραμμή εντολής: </a:t>
            </a:r>
            <a:r>
              <a:rPr lang="en-US" dirty="0">
                <a:latin typeface="Consolas" panose="020B0609020204030204" pitchFamily="49" charset="0"/>
              </a:rPr>
              <a:t>ls</a:t>
            </a:r>
            <a:endParaRPr lang="el-GR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argc</a:t>
            </a:r>
            <a:r>
              <a:rPr lang="en-US" dirty="0"/>
              <a:t>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argv</a:t>
            </a:r>
            <a:r>
              <a:rPr lang="en-US" dirty="0"/>
              <a:t>:</a:t>
            </a:r>
            <a:endParaRPr lang="el-GR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1C7BD5-119B-439D-B82A-19BDC73B8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28558"/>
              </p:ext>
            </p:extLst>
          </p:nvPr>
        </p:nvGraphicFramePr>
        <p:xfrm>
          <a:off x="7195127" y="2576175"/>
          <a:ext cx="1872000" cy="79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91573590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8906525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“ls”</a:t>
                      </a:r>
                      <a:endParaRPr lang="el-G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90811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l-G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394652"/>
                  </a:ext>
                </a:extLst>
              </a:tr>
            </a:tbl>
          </a:graphicData>
        </a:graphic>
      </p:graphicFrame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85776E0-7C1A-4115-BA3F-5404F4BD4A89}"/>
              </a:ext>
            </a:extLst>
          </p:cNvPr>
          <p:cNvSpPr txBox="1">
            <a:spLocks/>
          </p:cNvSpPr>
          <p:nvPr/>
        </p:nvSpPr>
        <p:spPr>
          <a:xfrm>
            <a:off x="6217920" y="3581250"/>
            <a:ext cx="4937760" cy="16733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Γραμμή εντολής: </a:t>
            </a:r>
            <a:r>
              <a:rPr lang="en-US" dirty="0">
                <a:latin typeface="Consolas" panose="020B0609020204030204" pitchFamily="49" charset="0"/>
              </a:rPr>
              <a:t>ls –l –a -r</a:t>
            </a:r>
            <a:endParaRPr lang="el-GR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argc</a:t>
            </a:r>
            <a:r>
              <a:rPr lang="en-US" dirty="0"/>
              <a:t> = 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argv</a:t>
            </a:r>
            <a:r>
              <a:rPr lang="en-US" dirty="0"/>
              <a:t>:</a:t>
            </a:r>
            <a:endParaRPr lang="el-GR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9ABFF10-E7A4-4750-A3D1-1D38F176B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19456"/>
              </p:ext>
            </p:extLst>
          </p:nvPr>
        </p:nvGraphicFramePr>
        <p:xfrm>
          <a:off x="7195127" y="4319889"/>
          <a:ext cx="1872000" cy="198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79313071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60571367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“ls”</a:t>
                      </a:r>
                      <a:endParaRPr lang="el-G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887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“-l”</a:t>
                      </a:r>
                      <a:endParaRPr lang="el-G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385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“-a”</a:t>
                      </a:r>
                      <a:endParaRPr lang="el-G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24168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“-r”</a:t>
                      </a:r>
                      <a:endParaRPr lang="el-G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33272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l-G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05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15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98F5-E30E-447E-BE12-AD8E8252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Πολυπρογραμματισμός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615D-58CA-4184-9B8D-259DC2BE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 err="1"/>
              <a:t>Πολυπρογραμματισμός</a:t>
            </a:r>
            <a:r>
              <a:rPr lang="el-GR" dirty="0"/>
              <a:t> (</a:t>
            </a:r>
            <a:r>
              <a:rPr lang="el-GR" dirty="0" err="1"/>
              <a:t>Multiprogramming</a:t>
            </a:r>
            <a:r>
              <a:rPr lang="el-GR" dirty="0"/>
              <a:t>): Ανά πάσα χρονική στιγμή ένα ΛΣ μπορεί να έχει περισσότερες διεργασίες ενεργές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Είτε πραγματικά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Το υπολογιστικό σύστημα διαθέτει περισσότερους επεξεργαστές ή/και πυρήνες (</a:t>
            </a:r>
            <a:r>
              <a:rPr lang="el-GR" dirty="0" err="1"/>
              <a:t>cores</a:t>
            </a:r>
            <a:r>
              <a:rPr lang="el-G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Είτε εικονικά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Όσο μια διεργασία περιμένει από μια περιφερειακή συσκευή να εξυπηρετηθεί (π.χ. σκληρός δίσκος), το ΛΣ "δίνει" (</a:t>
            </a:r>
            <a:r>
              <a:rPr lang="el-GR" dirty="0" err="1"/>
              <a:t>dispatches</a:t>
            </a:r>
            <a:r>
              <a:rPr lang="el-GR" dirty="0"/>
              <a:t>) τη CPU σε μια άλλη "έτοιμη" (</a:t>
            </a:r>
            <a:r>
              <a:rPr lang="el-GR" dirty="0" err="1"/>
              <a:t>Ready</a:t>
            </a:r>
            <a:r>
              <a:rPr lang="el-GR" dirty="0"/>
              <a:t>) διεργασία.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Όταν η CPU "δίνεται" σε μια διεργασία, αυτή δεν κρατάει τη CPU μέχρι να τελειώσει. Σε κάθε διακοπή από το ρολόι το ΛΣ αποφασίζει αν θα συνεχίσει την εκτέλεση της η ίδια διεργασία ή αν ο επεξεργαστής θα δοθεί σε άλλη διεργασία.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l-GR" dirty="0"/>
              <a:t>Διαφορετικά διεργασίες που δεν κάνουν συχνά κλήσεις συστήματος θα μονοπωλούσαν τον επεξεργαστή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Πως τις διαχειρίζεται το ΛΣ;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Κάθε διεργασία βρίσκεται σε συγκεκριμένη κατάσταση κάθε χρονική στιγμή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Κάθε διεργασία αναπαρίσταται με συγκεκριμένο τρόπο σε κάθε ΛΣ</a:t>
            </a:r>
          </a:p>
          <a:p>
            <a:pPr>
              <a:buFont typeface="Wingdings" panose="05000000000000000000" pitchFamily="2" charset="2"/>
              <a:buChar char="§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39465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BFECB7-02BD-4CB6-A086-A0E68F15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Έλεγχος παραμέτρων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49465-D3D1-4F35-B5E2-5713C8B91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Ας υποθέσουμε πως πρέπει να φτιάξουμε ένα πρόγραμμα το οποίο θα δέχεται ως παραμέτρους κατά τον χρόνο εκτέλεσης: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Ένα αρχείο εισόδου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Ένα αρχείο εξόδου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Πως πρέπει να δομήσουμε τον κώδικα μας ώστε να εξασφαλίσουμε πως το πρόγραμμα θα εκτελείται σωστά από τον χρήστη;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Με βάση τα προηγούμενα, για να εκτελεστεί το πρόγραμμα σωστά, θα πρέπει: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argc</a:t>
            </a:r>
            <a:r>
              <a:rPr lang="en-US" dirty="0"/>
              <a:t> = 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argv</a:t>
            </a:r>
            <a:r>
              <a:rPr lang="en-US" dirty="0"/>
              <a:t>:</a:t>
            </a:r>
            <a:endParaRPr lang="el-GR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A01049-B6EC-461F-98C0-D79E9F4AC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99926"/>
              </p:ext>
            </p:extLst>
          </p:nvPr>
        </p:nvGraphicFramePr>
        <p:xfrm>
          <a:off x="2068946" y="4689344"/>
          <a:ext cx="1872000" cy="158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79313071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60571367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my_prog</a:t>
                      </a:r>
                      <a:r>
                        <a:rPr lang="en-US" dirty="0"/>
                        <a:t>”</a:t>
                      </a:r>
                      <a:endParaRPr lang="el-G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887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“in.txt”</a:t>
                      </a:r>
                      <a:endParaRPr lang="el-G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385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“out.txt”</a:t>
                      </a:r>
                      <a:endParaRPr lang="el-G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24168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l-G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332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528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4924-355A-4271-A98B-0604D53D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Έλεγχος παραμέτρων (#9)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980B-EA0C-464C-A89E-3F384E59C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2735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int main(int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dirty="0" err="1">
                <a:latin typeface="Consolas" panose="020B0609020204030204" pitchFamily="49" charset="0"/>
              </a:rPr>
              <a:t>fd_in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fd_out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if (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 != 3)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("Usage: %s &lt;input file&gt; &lt;output file&gt;\n", 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[0]);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exit(0);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fd_in</a:t>
            </a:r>
            <a:r>
              <a:rPr lang="en-US" dirty="0">
                <a:latin typeface="Consolas" panose="020B0609020204030204" pitchFamily="49" charset="0"/>
              </a:rPr>
              <a:t> = open(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[1], O_RDONLY);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if (</a:t>
            </a:r>
            <a:r>
              <a:rPr lang="en-US" dirty="0" err="1">
                <a:latin typeface="Consolas" panose="020B0609020204030204" pitchFamily="49" charset="0"/>
              </a:rPr>
              <a:t>fd_in</a:t>
            </a:r>
            <a:r>
              <a:rPr lang="en-US" dirty="0">
                <a:latin typeface="Consolas" panose="020B0609020204030204" pitchFamily="49" charset="0"/>
              </a:rPr>
              <a:t> == -1)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("Could not open input file %s\n", 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[1]);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exit(0);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fd_out</a:t>
            </a:r>
            <a:r>
              <a:rPr lang="en-US" dirty="0">
                <a:latin typeface="Consolas" panose="020B0609020204030204" pitchFamily="49" charset="0"/>
              </a:rPr>
              <a:t> = open(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[2], O_WRONLY | O_CREAT);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if (</a:t>
            </a:r>
            <a:r>
              <a:rPr lang="en-US" dirty="0" err="1">
                <a:latin typeface="Consolas" panose="020B0609020204030204" pitchFamily="49" charset="0"/>
              </a:rPr>
              <a:t>fd_out</a:t>
            </a:r>
            <a:r>
              <a:rPr lang="en-US" dirty="0">
                <a:latin typeface="Consolas" panose="020B0609020204030204" pitchFamily="49" charset="0"/>
              </a:rPr>
              <a:t> == -1)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("Could not open output file %s\n", 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[2]);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exit(0);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l-G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56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6D8A75-6F3F-4C16-BC03-A84E0F99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dirty="0"/>
              <a:t>Αντικατάσταση προγράμματος</a:t>
            </a:r>
            <a:br>
              <a:rPr lang="el-GR" sz="5400" dirty="0"/>
            </a:br>
            <a:r>
              <a:rPr lang="el-GR" sz="5400" dirty="0"/>
              <a:t>σε διεργασία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17AD6-1F44-4A25-B915-579F39EA9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5666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109B1-0C59-496A-B452-2720E89D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Αντικατάσταση προγράμματος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4652CB-C286-4FB7-8A83-0BC295CE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Τις περισσότερες φορές η χρήση της </a:t>
            </a:r>
            <a:r>
              <a:rPr lang="en-US" dirty="0"/>
              <a:t>fork() </a:t>
            </a:r>
            <a:r>
              <a:rPr lang="el-GR" dirty="0"/>
              <a:t>για την δημιουργία νέας διεργασίας είναι απλώς το πρώτο βήμα για την εκτέλεση ενός νέου προγράμματος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Διαφορετικό (όχι αντίγραφο) του προγράμματος που εκτέλεσε την </a:t>
            </a:r>
            <a:r>
              <a:rPr lang="en-US" dirty="0"/>
              <a:t>fork()</a:t>
            </a:r>
            <a:endParaRPr lang="el-GR" dirty="0"/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Για να γίνει αυτό πρέπει να αντικαταστήσουμε το πρόγραμμα που εκτελεί μια διεργασία με το νέο πρόγραμμα που θέλουμε να εκτελέσουμε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Χρησιμοποιούμε δηλαδή την νέα διεργασία που δημιουργήσαμε μέσω της </a:t>
            </a:r>
            <a:r>
              <a:rPr lang="en-US" dirty="0"/>
              <a:t>fork() </a:t>
            </a:r>
            <a:r>
              <a:rPr lang="el-GR" dirty="0"/>
              <a:t>ως «δοχείο» ή «όχημα» για να εκτελέσουμε το νέο πρόγραμμα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Κλήσεις συστήματος της οικογένειας </a:t>
            </a:r>
            <a:r>
              <a:rPr lang="en-US" dirty="0"/>
              <a:t>exec: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execl</a:t>
            </a:r>
            <a:r>
              <a:rPr lang="en-US" dirty="0"/>
              <a:t>(), </a:t>
            </a:r>
            <a:r>
              <a:rPr lang="en-US" dirty="0" err="1"/>
              <a:t>execlp</a:t>
            </a:r>
            <a:r>
              <a:rPr lang="en-US" dirty="0"/>
              <a:t>(), </a:t>
            </a:r>
            <a:r>
              <a:rPr lang="en-US" dirty="0" err="1"/>
              <a:t>execle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execv</a:t>
            </a:r>
            <a:r>
              <a:rPr lang="en-US" dirty="0"/>
              <a:t>(), </a:t>
            </a:r>
            <a:r>
              <a:rPr lang="en-US" dirty="0" err="1"/>
              <a:t>execvp</a:t>
            </a:r>
            <a:r>
              <a:rPr lang="en-US" dirty="0"/>
              <a:t>(), </a:t>
            </a:r>
            <a:r>
              <a:rPr lang="en-US" dirty="0" err="1"/>
              <a:t>execvpe</a:t>
            </a:r>
            <a:r>
              <a:rPr lang="en-US" dirty="0"/>
              <a:t>()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13660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320A-F3F1-472F-8E2A-472A5E4A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Ellipsis (...)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DCF4-909D-4C23-B767-CDE41770F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8795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Η </a:t>
            </a:r>
            <a:r>
              <a:rPr lang="en-US" dirty="0"/>
              <a:t>ellipsis (...) </a:t>
            </a:r>
            <a:r>
              <a:rPr lang="el-GR" dirty="0"/>
              <a:t>χρησιμοποιείται στην </a:t>
            </a:r>
            <a:r>
              <a:rPr lang="en-US" dirty="0"/>
              <a:t>C </a:t>
            </a:r>
            <a:r>
              <a:rPr lang="el-GR" dirty="0"/>
              <a:t>κατά τον ορισμό συναρτήσεων για να υποδηλώσει πως η συνάρτηση μπορεί να δεχτεί μεταβλητό πλήθος παραμέτρων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Πρέπει να υπάρχει τουλάχιστον μια παράμετρος πριν την </a:t>
            </a:r>
            <a:r>
              <a:rPr lang="en-US" dirty="0"/>
              <a:t>ellipsis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Όλες οι παράμετροι που αντιστοιχούν στην </a:t>
            </a:r>
            <a:r>
              <a:rPr lang="en-US" dirty="0"/>
              <a:t>ellipsis </a:t>
            </a:r>
            <a:r>
              <a:rPr lang="el-GR" dirty="0"/>
              <a:t>έχουν τον ίδιο τύπο δεδομένων με την παράμετρο που βρίσκεται ακριβώς πριν την </a:t>
            </a:r>
            <a:r>
              <a:rPr lang="en-US" dirty="0"/>
              <a:t>ellipsis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Παράδειγμα: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 </a:t>
            </a:r>
            <a:r>
              <a:rPr lang="en-US" dirty="0" err="1"/>
              <a:t>aTestFunction</a:t>
            </a:r>
            <a:r>
              <a:rPr lang="en-US" dirty="0"/>
              <a:t>(int start, double e, char *msg, ...);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Παραδείγματα κλήσης συνάρτησης: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res = </a:t>
            </a:r>
            <a:r>
              <a:rPr lang="en-US" dirty="0" err="1"/>
              <a:t>aTestFunction</a:t>
            </a:r>
            <a:r>
              <a:rPr lang="en-US" dirty="0"/>
              <a:t>(5, 0.001,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Coarse grid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Optional1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Optional2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res = </a:t>
            </a:r>
            <a:r>
              <a:rPr lang="en-US" dirty="0" err="1"/>
              <a:t>aTestFunction</a:t>
            </a:r>
            <a:r>
              <a:rPr lang="en-US" dirty="0"/>
              <a:t>(5, 0.001,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Coarse grid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Optional1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Optional2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Optional3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Optional4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l-G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C3AB79-A14B-44C8-9010-2EA509B6DC74}"/>
              </a:ext>
            </a:extLst>
          </p:cNvPr>
          <p:cNvSpPr/>
          <p:nvPr/>
        </p:nvSpPr>
        <p:spPr>
          <a:xfrm>
            <a:off x="3420000" y="4284000"/>
            <a:ext cx="2376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/>
              <a:t>Τελευταία παράμετρος πριν την </a:t>
            </a:r>
            <a:r>
              <a:rPr lang="en-US" sz="1600" dirty="0"/>
              <a:t>ellipsis</a:t>
            </a:r>
            <a:endParaRPr lang="el-GR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F3BC45-4C15-4D06-A341-128801BDA69A}"/>
              </a:ext>
            </a:extLst>
          </p:cNvPr>
          <p:cNvSpPr/>
          <p:nvPr/>
        </p:nvSpPr>
        <p:spPr>
          <a:xfrm>
            <a:off x="6126480" y="4284000"/>
            <a:ext cx="4752000" cy="10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/>
              <a:t>Κατά την κλήση της συνάρτησης μπορούν να ακολουθούν 0 ή περισσότερες επιπλέον παράμετροι.</a:t>
            </a:r>
            <a:r>
              <a:rPr lang="en-US" sz="1600" dirty="0"/>
              <a:t> </a:t>
            </a:r>
            <a:r>
              <a:rPr lang="el-GR" sz="1600" dirty="0"/>
              <a:t>Όλες πρέπει να είναι τύπου </a:t>
            </a:r>
            <a:r>
              <a:rPr lang="en-US" sz="1600" dirty="0"/>
              <a:t>char * (</a:t>
            </a:r>
            <a:r>
              <a:rPr lang="el-GR" sz="1600" dirty="0"/>
              <a:t>όπως η τελευταία παράμετρος πριν την </a:t>
            </a:r>
            <a:r>
              <a:rPr lang="en-US" sz="1600" dirty="0"/>
              <a:t>ellipsis)</a:t>
            </a:r>
            <a:endParaRPr lang="el-GR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C54C3D-A1EC-45C3-8FDE-1E5EF8B2490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608000" y="4050030"/>
            <a:ext cx="819406" cy="23397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FB2309-2DA5-4726-9136-758DF27AF75E}"/>
              </a:ext>
            </a:extLst>
          </p:cNvPr>
          <p:cNvCxnSpPr>
            <a:cxnSpLocks/>
          </p:cNvCxnSpPr>
          <p:nvPr/>
        </p:nvCxnSpPr>
        <p:spPr>
          <a:xfrm flipH="1" flipV="1">
            <a:off x="6065522" y="4050030"/>
            <a:ext cx="197626" cy="23397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106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99AA-F482-465B-9463-E0667BCA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execl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FD70-DA81-4DD7-92D8-FD7A08415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 </a:t>
            </a:r>
            <a:r>
              <a:rPr lang="en-US" dirty="0" err="1"/>
              <a:t>execl</a:t>
            </a:r>
            <a:r>
              <a:rPr lang="en-US" dirty="0"/>
              <a:t>(const char *</a:t>
            </a:r>
            <a:r>
              <a:rPr lang="en-US" i="1" dirty="0"/>
              <a:t>pathname</a:t>
            </a:r>
            <a:r>
              <a:rPr lang="en-US" dirty="0"/>
              <a:t>, const char *</a:t>
            </a:r>
            <a:r>
              <a:rPr lang="en-US" i="1" dirty="0" err="1"/>
              <a:t>arg</a:t>
            </a:r>
            <a:r>
              <a:rPr lang="en-US" dirty="0"/>
              <a:t>, ...);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pathname</a:t>
            </a:r>
            <a:r>
              <a:rPr lang="en-US" dirty="0"/>
              <a:t>: </a:t>
            </a:r>
            <a:r>
              <a:rPr lang="el-GR" dirty="0"/>
              <a:t>Το όνομα του εκτελέσιμου αρχείου που θέλουμε να εκτελέσουμε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Αν δεν βρίσκεται στον τρέχοντα κατάλογο πρέπει να συμπεριλάβουμε το απόλυτο ή σχετικό μονοπάτι προς το αρχείο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err="1"/>
              <a:t>arg</a:t>
            </a:r>
            <a:r>
              <a:rPr lang="en-US" dirty="0"/>
              <a:t>: </a:t>
            </a:r>
            <a:r>
              <a:rPr lang="el-GR" dirty="0"/>
              <a:t>Πρώτη καταχώρηση στον πίνακα </a:t>
            </a:r>
            <a:r>
              <a:rPr lang="en-US" dirty="0" err="1"/>
              <a:t>argv</a:t>
            </a:r>
            <a:r>
              <a:rPr lang="el-GR" dirty="0"/>
              <a:t> του νέου προγράμματος που θα εκτελεστεί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Το όνομα του εκτελέσιμου αρχείου που θέλουμε να εκτελέσουμε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ellipsis (...)</a:t>
            </a:r>
            <a:r>
              <a:rPr lang="en-US" dirty="0"/>
              <a:t>: </a:t>
            </a:r>
            <a:r>
              <a:rPr lang="el-GR" dirty="0"/>
              <a:t>Οι παράμετροι χρόνου εκτέλεσης του νέου προγράμματος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Τελευταία παράμετρος πρέπει να είναι </a:t>
            </a:r>
            <a:r>
              <a:rPr lang="en-US" dirty="0"/>
              <a:t>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Η κλήση συστήματος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Κατασκευάζει τον πίνακα </a:t>
            </a:r>
            <a:r>
              <a:rPr lang="en-US" dirty="0" err="1"/>
              <a:t>argv</a:t>
            </a:r>
            <a:r>
              <a:rPr lang="el-GR" dirty="0"/>
              <a:t> από τις παραμέτρους που δίνονται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Θέτει την κατάλληλη τιμή στην </a:t>
            </a:r>
            <a:r>
              <a:rPr lang="en-US" dirty="0" err="1"/>
              <a:t>argc</a:t>
            </a:r>
            <a:endParaRPr lang="el-G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Πραγματοποιεί όλες τις άλλες λειτουργίες χαμηλού επιπέδου για την προετοιμασία εκτέλεσης του νέου προγράμματος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Π.χ. προετοιμασία στοίβας και </a:t>
            </a:r>
            <a:r>
              <a:rPr lang="el-GR" dirty="0" err="1"/>
              <a:t>καταχωρητών</a:t>
            </a:r>
            <a:r>
              <a:rPr lang="el-GR" dirty="0"/>
              <a:t> για το πέρασμα των παραμέτρων </a:t>
            </a:r>
            <a:r>
              <a:rPr lang="en-US" dirty="0" err="1"/>
              <a:t>argc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n-US" dirty="0" err="1"/>
              <a:t>argv</a:t>
            </a:r>
            <a:r>
              <a:rPr lang="en-US" dirty="0"/>
              <a:t> </a:t>
            </a:r>
            <a:r>
              <a:rPr lang="el-GR" dirty="0"/>
              <a:t>στο νέο πρόγραμμα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Αντικαθιστά το πρόγραμμα που εκτελείται στην διεργασία με το νέο πρόγραμμα</a:t>
            </a:r>
          </a:p>
        </p:txBody>
      </p:sp>
    </p:spTree>
    <p:extLst>
      <p:ext uri="{BB962C8B-B14F-4D97-AF65-F5344CB8AC3E}">
        <p14:creationId xmlns:p14="http://schemas.microsoft.com/office/powerpoint/2010/main" val="1608850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98A2-C17B-4214-82FE-8E6FD926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execlp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8D71-40D0-438A-836C-283F1175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 </a:t>
            </a:r>
            <a:r>
              <a:rPr lang="en-US" dirty="0" err="1"/>
              <a:t>execlp</a:t>
            </a:r>
            <a:r>
              <a:rPr lang="en-US" dirty="0"/>
              <a:t>(const char *</a:t>
            </a:r>
            <a:r>
              <a:rPr lang="en-US" i="1" dirty="0"/>
              <a:t>file</a:t>
            </a:r>
            <a:r>
              <a:rPr lang="en-US" dirty="0"/>
              <a:t>, const char *</a:t>
            </a:r>
            <a:r>
              <a:rPr lang="en-US" i="1" dirty="0" err="1"/>
              <a:t>arg</a:t>
            </a:r>
            <a:r>
              <a:rPr lang="en-US" dirty="0"/>
              <a:t>, ...);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Λειτουργεί όπως η </a:t>
            </a:r>
            <a:r>
              <a:rPr lang="en-US" dirty="0" err="1"/>
              <a:t>execl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Αν το εκτελέσιμο αρχείο δεν βρίσκεται στον τρέχοντα κατάλογο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Ελέγχει για την ύπαρξη του αρχείου και στους καταλόγους που περιέχονται στην μεταβλητή περιβάλλοντος </a:t>
            </a:r>
            <a:r>
              <a:rPr lang="en-US" dirty="0"/>
              <a:t>PATH</a:t>
            </a:r>
            <a:endParaRPr lang="el-G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PATH=/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sbin</a:t>
            </a:r>
            <a:r>
              <a:rPr lang="en-US" dirty="0"/>
              <a:t>:/</a:t>
            </a:r>
            <a:r>
              <a:rPr lang="en-US" dirty="0" err="1"/>
              <a:t>usr</a:t>
            </a:r>
            <a:r>
              <a:rPr lang="en-US" dirty="0"/>
              <a:t>/local/bin:/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:/</a:t>
            </a:r>
            <a:r>
              <a:rPr lang="en-US" dirty="0" err="1"/>
              <a:t>usr</a:t>
            </a:r>
            <a:r>
              <a:rPr lang="en-US" dirty="0"/>
              <a:t>/bin:/</a:t>
            </a:r>
            <a:r>
              <a:rPr lang="en-US" dirty="0" err="1"/>
              <a:t>sbin</a:t>
            </a:r>
            <a:r>
              <a:rPr lang="en-US" dirty="0"/>
              <a:t>:/bin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04286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DBAA-82D6-452A-A9F9-BAAB36C5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#10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0319-BCD3-444A-9AB0-A9F6C0E1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int main(int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("I'm the original process. PID=%d, PPID=%d.\n", </a:t>
            </a:r>
            <a:r>
              <a:rPr lang="en-US" dirty="0" err="1">
                <a:latin typeface="Consolas" panose="020B0609020204030204" pitchFamily="49" charset="0"/>
              </a:rPr>
              <a:t>getpid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getppid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 = fork();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if (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 != 0)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("I'm the parent. PID=%d, PPID=%d.\n", </a:t>
            </a:r>
            <a:r>
              <a:rPr lang="en-US" dirty="0" err="1">
                <a:latin typeface="Consolas" panose="020B0609020204030204" pitchFamily="49" charset="0"/>
              </a:rPr>
              <a:t>getpid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getppid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execl</a:t>
            </a:r>
            <a:r>
              <a:rPr lang="en-US" dirty="0">
                <a:latin typeface="Consolas" panose="020B0609020204030204" pitchFamily="49" charset="0"/>
              </a:rPr>
              <a:t>("./</a:t>
            </a:r>
            <a:r>
              <a:rPr lang="en-US" dirty="0" err="1">
                <a:latin typeface="Consolas" panose="020B0609020204030204" pitchFamily="49" charset="0"/>
              </a:rPr>
              <a:t>aplo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en-US" dirty="0" err="1">
                <a:latin typeface="Consolas" panose="020B0609020204030204" pitchFamily="49" charset="0"/>
              </a:rPr>
              <a:t>aplo</a:t>
            </a:r>
            <a:r>
              <a:rPr lang="en-US" dirty="0">
                <a:latin typeface="Consolas" panose="020B0609020204030204" pitchFamily="49" charset="0"/>
              </a:rPr>
              <a:t>", "5", NULL);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("I'm the child.  PID=%d, PPID=%d.\n", </a:t>
            </a:r>
            <a:r>
              <a:rPr lang="en-US" dirty="0" err="1">
                <a:latin typeface="Consolas" panose="020B0609020204030204" pitchFamily="49" charset="0"/>
              </a:rPr>
              <a:t>getpid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getppid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execlp</a:t>
            </a:r>
            <a:r>
              <a:rPr lang="en-US" dirty="0">
                <a:latin typeface="Consolas" panose="020B0609020204030204" pitchFamily="49" charset="0"/>
              </a:rPr>
              <a:t>("cat", "cat", "-n", "example01.c", NULL);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("PID %d terminates.\n", </a:t>
            </a:r>
            <a:r>
              <a:rPr lang="en-US" dirty="0" err="1">
                <a:latin typeface="Consolas" panose="020B0609020204030204" pitchFamily="49" charset="0"/>
              </a:rPr>
              <a:t>getpid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l-G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33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DBAA-82D6-452A-A9F9-BAAB36C5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aplo.c</a:t>
            </a:r>
            <a:br>
              <a:rPr lang="en-US" dirty="0"/>
            </a:br>
            <a:r>
              <a:rPr lang="el-GR" sz="2700" dirty="0"/>
              <a:t>(Χρησιμοποιείται στο Παράδειγμα #10)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0319-BCD3-444A-9AB0-A9F6C0E18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1406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int main(int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sum, num;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float </a:t>
            </a:r>
            <a:r>
              <a:rPr lang="en-US" dirty="0" err="1">
                <a:latin typeface="Consolas" panose="020B0609020204030204" pitchFamily="49" charset="0"/>
              </a:rPr>
              <a:t>mo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("%s: My PID  is %d \n", 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[0], </a:t>
            </a:r>
            <a:r>
              <a:rPr lang="en-US" dirty="0" err="1">
                <a:latin typeface="Consolas" panose="020B0609020204030204" pitchFamily="49" charset="0"/>
              </a:rPr>
              <a:t>getpid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("%s: My PPID is %d \n", 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[0], </a:t>
            </a:r>
            <a:r>
              <a:rPr lang="en-US" dirty="0" err="1">
                <a:latin typeface="Consolas" panose="020B0609020204030204" pitchFamily="49" charset="0"/>
              </a:rPr>
              <a:t>getppid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if (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 == 2)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num = </a:t>
            </a:r>
            <a:r>
              <a:rPr lang="en-US" dirty="0" err="1">
                <a:latin typeface="Consolas" panose="020B0609020204030204" pitchFamily="49" charset="0"/>
              </a:rPr>
              <a:t>atoi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[1]);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sum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for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&lt;= num;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 sum = sum +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mo</a:t>
            </a:r>
            <a:r>
              <a:rPr lang="en-US" dirty="0">
                <a:latin typeface="Consolas" panose="020B0609020204030204" pitchFamily="49" charset="0"/>
              </a:rPr>
              <a:t> = sum / num;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sleep(3);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("%s: The sum is    : %d\n", 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[0], sum);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("%s: The average is: %f\n", 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[0], </a:t>
            </a:r>
            <a:r>
              <a:rPr lang="en-US" dirty="0" err="1">
                <a:latin typeface="Consolas" panose="020B0609020204030204" pitchFamily="49" charset="0"/>
              </a:rPr>
              <a:t>mo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("%s: Wrong Number of arguments.\n", 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[0]);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l-G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3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4C23-A25D-4545-BB43-5EC2E218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Περιβάλλον </a:t>
            </a:r>
            <a:r>
              <a:rPr lang="en-US" dirty="0"/>
              <a:t>(Environment)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6181-1993-43C6-BDB8-E6A741D5D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25664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Σύνολο μεταβλητών περιβάλλοντος στο κέλυφος </a:t>
            </a:r>
            <a:r>
              <a:rPr lang="en-US" dirty="0"/>
              <a:t>(shell)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</a:rPr>
              <a:t>system1:~$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env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SHELL=/bin/bash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LC_ADDRESS=el_GR.UTF-8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LC_NAME=el_GR.UTF-8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LC_MONETARY=el_GR.UTF-8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PWD=/home/venetis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LOGNAME=venetis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XDG_SESSION_TYPE=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</a:rPr>
              <a:t>tty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MOTD_SHOWN=pam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HOME=/home/venetis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LC_PAPER=el_GR.UTF-8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LANG=en_US.UTF-8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LC_IDENTIFICATION=el_GR.UTF-8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TERM=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</a:rPr>
              <a:t>xterm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USER=venetis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DISPLAY=localhost:10.0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SHLVL=1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LC_TELEPHONE=el_GR.UTF-8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LC_MEASUREMENT=el_GR.UTF-8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LC_TIME=el_GR.UTF-8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PATH=/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</a:rPr>
              <a:t>usr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/local/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</a:rPr>
              <a:t>sbin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:/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</a:rPr>
              <a:t>usr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/local/bin:/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</a:rPr>
              <a:t>usr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</a:rPr>
              <a:t>sbin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:/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</a:rPr>
              <a:t>usr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/bin:/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</a:rPr>
              <a:t>sbin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:/bin:/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</a:rPr>
              <a:t>usr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/games:/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</a:rPr>
              <a:t>usr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/local/games:/snap/bin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SSH_TTY=/dev/pts/0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LC_NUMERIC=el_GR.UTF-8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_=/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</a:rPr>
              <a:t>usr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/bin/env</a:t>
            </a:r>
          </a:p>
        </p:txBody>
      </p:sp>
    </p:spTree>
    <p:extLst>
      <p:ext uri="{BB962C8B-B14F-4D97-AF65-F5344CB8AC3E}">
        <p14:creationId xmlns:p14="http://schemas.microsoft.com/office/powerpoint/2010/main" val="281653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30F9-0C10-4BAF-939E-9732C06A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Κατάσταση διεργασίας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A979F-1036-44D5-A00E-5372F55A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Κατάσταση μιας διαδικασίας (ως προς την εκτέλεση της)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Τρέχει (</a:t>
            </a:r>
            <a:r>
              <a:rPr lang="el-GR" dirty="0" err="1"/>
              <a:t>Running</a:t>
            </a:r>
            <a:r>
              <a:rPr lang="el-GR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Έχει τη CPU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Έτοιμη (</a:t>
            </a:r>
            <a:r>
              <a:rPr lang="el-GR" dirty="0" err="1"/>
              <a:t>Ready</a:t>
            </a:r>
            <a:r>
              <a:rPr lang="el-GR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Μπορεί να τρέξει, αλλά η CPU έχει </a:t>
            </a:r>
            <a:r>
              <a:rPr lang="el-GR" dirty="0" err="1"/>
              <a:t>δωθεί</a:t>
            </a:r>
            <a:r>
              <a:rPr lang="el-GR" dirty="0"/>
              <a:t> σε άλλη διαδικασία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Μπλοκαρισμένη (</a:t>
            </a:r>
            <a:r>
              <a:rPr lang="el-GR" dirty="0" err="1"/>
              <a:t>Blocked</a:t>
            </a:r>
            <a:r>
              <a:rPr lang="el-GR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Περιμένει «εξωτερικό» γεγονός (όπως π.χ. δεδομένα από το δίκτυο, ανάγνωση από δίσκο </a:t>
            </a:r>
            <a:r>
              <a:rPr lang="el-GR" dirty="0" err="1"/>
              <a:t>κλπ</a:t>
            </a:r>
            <a:r>
              <a:rPr lang="el-GR" dirty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endParaRPr lang="el-GR" dirty="0"/>
          </a:p>
        </p:txBody>
      </p:sp>
      <p:pic>
        <p:nvPicPr>
          <p:cNvPr id="4" name="Picture 4" descr="clip_image002">
            <a:extLst>
              <a:ext uri="{FF2B5EF4-FFF2-40B4-BE49-F238E27FC236}">
                <a16:creationId xmlns:a16="http://schemas.microsoft.com/office/drawing/2014/main" id="{A262D948-151D-4562-BBFA-CA4BF908B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4152757"/>
            <a:ext cx="3575122" cy="206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0942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BF31-ED33-4EA5-85AC-337D857F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execle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9A41-135E-43B9-A68A-7D538A46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Τα προγράμματα μπορούν να προσπελάσουν τις μεταβλητές περιβάλλοντος κατά την διάρκεια εκτέλεσης τους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Κάποιο πρόγραμμα μπορεί όμως να χρειάζεται το δικό του περιβάλλον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 </a:t>
            </a:r>
            <a:r>
              <a:rPr lang="en-US" dirty="0" err="1"/>
              <a:t>execle</a:t>
            </a:r>
            <a:r>
              <a:rPr lang="en-US" dirty="0"/>
              <a:t>(const char *</a:t>
            </a:r>
            <a:r>
              <a:rPr lang="en-US" i="1" dirty="0"/>
              <a:t>pathname</a:t>
            </a:r>
            <a:r>
              <a:rPr lang="en-US" dirty="0"/>
              <a:t>, const char *</a:t>
            </a:r>
            <a:r>
              <a:rPr lang="en-US" i="1" dirty="0" err="1"/>
              <a:t>arg</a:t>
            </a:r>
            <a:r>
              <a:rPr lang="en-US" dirty="0"/>
              <a:t>, ...</a:t>
            </a:r>
            <a:r>
              <a:rPr lang="el-GR" dirty="0"/>
              <a:t> </a:t>
            </a:r>
            <a:r>
              <a:rPr lang="en-US" dirty="0"/>
              <a:t>/* char *const </a:t>
            </a:r>
            <a:r>
              <a:rPr lang="en-US" i="1" dirty="0" err="1"/>
              <a:t>envp</a:t>
            </a:r>
            <a:r>
              <a:rPr lang="en-US" dirty="0"/>
              <a:t>[] */);</a:t>
            </a:r>
            <a:endParaRPr lang="el-G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Λειτουργεί όπως η </a:t>
            </a:r>
            <a:r>
              <a:rPr lang="en-US" dirty="0" err="1"/>
              <a:t>execl</a:t>
            </a:r>
            <a:r>
              <a:rPr lang="en-US" dirty="0"/>
              <a:t>()</a:t>
            </a:r>
            <a:endParaRPr lang="el-G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Η προτελευταία παράμετρος πρέπει να είναι </a:t>
            </a:r>
            <a:r>
              <a:rPr lang="en-US" dirty="0"/>
              <a:t>NULL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Τερματίζει τον πίνακα </a:t>
            </a:r>
            <a:r>
              <a:rPr lang="en-US" dirty="0" err="1"/>
              <a:t>argv</a:t>
            </a:r>
            <a:endParaRPr lang="el-G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Η τελευταία παράμετρος πρέπει να είναι ένας πίνακας</a:t>
            </a:r>
            <a:r>
              <a:rPr lang="en-US" dirty="0"/>
              <a:t> </a:t>
            </a:r>
            <a:r>
              <a:rPr lang="el-GR" dirty="0"/>
              <a:t>αλφαριθμητικών </a:t>
            </a:r>
            <a:r>
              <a:rPr lang="en-US" dirty="0"/>
              <a:t>(string)</a:t>
            </a:r>
            <a:r>
              <a:rPr lang="el-GR" dirty="0"/>
              <a:t> </a:t>
            </a:r>
            <a:r>
              <a:rPr lang="en-US" i="1" dirty="0" err="1"/>
              <a:t>envp</a:t>
            </a:r>
            <a:endParaRPr lang="el-GR" i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Κάθε θέση στον πίνακα περιέχει ένα αλφαριθμητικό με τον ορισμό μιας μεταβλητής περιβάλλοντος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l-GR" dirty="0"/>
              <a:t>Η τελευταία θέση του πίνακα πρέπει να είναι </a:t>
            </a:r>
            <a:r>
              <a:rPr lang="en-US" dirty="0"/>
              <a:t>NULL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180100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B37D-CC56-4341-AF69-E3A4A4F8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execv</a:t>
            </a:r>
            <a:r>
              <a:rPr lang="en-US" dirty="0"/>
              <a:t>, </a:t>
            </a:r>
            <a:r>
              <a:rPr lang="en-US" dirty="0" err="1"/>
              <a:t>execvp</a:t>
            </a:r>
            <a:r>
              <a:rPr lang="en-US" dirty="0"/>
              <a:t>, </a:t>
            </a:r>
            <a:r>
              <a:rPr lang="en-US" dirty="0" err="1"/>
              <a:t>execvpe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D971-FC8A-4A65-BE99-D047AF60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 </a:t>
            </a:r>
            <a:r>
              <a:rPr lang="en-US" dirty="0" err="1"/>
              <a:t>execv</a:t>
            </a:r>
            <a:r>
              <a:rPr lang="en-US" dirty="0"/>
              <a:t>(const char *pathname, char *const </a:t>
            </a:r>
            <a:r>
              <a:rPr lang="en-US" dirty="0" err="1"/>
              <a:t>argv</a:t>
            </a:r>
            <a:r>
              <a:rPr lang="en-US" dirty="0"/>
              <a:t>[]);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 </a:t>
            </a:r>
            <a:r>
              <a:rPr lang="en-US" dirty="0" err="1"/>
              <a:t>execvp</a:t>
            </a:r>
            <a:r>
              <a:rPr lang="en-US" dirty="0"/>
              <a:t>(const char *file, char *const </a:t>
            </a:r>
            <a:r>
              <a:rPr lang="en-US" dirty="0" err="1"/>
              <a:t>argv</a:t>
            </a:r>
            <a:r>
              <a:rPr lang="en-US" dirty="0"/>
              <a:t>[]);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 </a:t>
            </a:r>
            <a:r>
              <a:rPr lang="en-US" dirty="0" err="1"/>
              <a:t>execvpe</a:t>
            </a:r>
            <a:r>
              <a:rPr lang="en-US" dirty="0"/>
              <a:t>(const char *file, char *const </a:t>
            </a:r>
            <a:r>
              <a:rPr lang="en-US" dirty="0" err="1"/>
              <a:t>argv</a:t>
            </a:r>
            <a:r>
              <a:rPr lang="en-US" dirty="0"/>
              <a:t>[], char *const </a:t>
            </a:r>
            <a:r>
              <a:rPr lang="en-US" dirty="0" err="1"/>
              <a:t>envp</a:t>
            </a:r>
            <a:r>
              <a:rPr lang="en-US" dirty="0"/>
              <a:t>[]);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Λειτουργούν όπως οι </a:t>
            </a:r>
            <a:r>
              <a:rPr lang="en-US" dirty="0" err="1"/>
              <a:t>execl</a:t>
            </a:r>
            <a:r>
              <a:rPr lang="en-US" dirty="0"/>
              <a:t>(), </a:t>
            </a:r>
            <a:r>
              <a:rPr lang="en-US" dirty="0" err="1"/>
              <a:t>execlp</a:t>
            </a:r>
            <a:r>
              <a:rPr lang="en-US" dirty="0"/>
              <a:t>(), </a:t>
            </a:r>
            <a:r>
              <a:rPr lang="en-US" dirty="0" err="1"/>
              <a:t>execle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Ο πίνακας </a:t>
            </a:r>
            <a:r>
              <a:rPr lang="en-US" dirty="0" err="1"/>
              <a:t>argv</a:t>
            </a:r>
            <a:r>
              <a:rPr lang="en-US" dirty="0"/>
              <a:t> </a:t>
            </a:r>
            <a:r>
              <a:rPr lang="el-GR" dirty="0"/>
              <a:t>δίνεται έτοιμος από τον προγραμματιστή</a:t>
            </a:r>
          </a:p>
        </p:txBody>
      </p:sp>
    </p:spTree>
    <p:extLst>
      <p:ext uri="{BB962C8B-B14F-4D97-AF65-F5344CB8AC3E}">
        <p14:creationId xmlns:p14="http://schemas.microsoft.com/office/powerpoint/2010/main" val="31633993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AED9-427D-43B4-9C70-D408225A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Δημιουργία απλού κελύφους </a:t>
            </a:r>
            <a:r>
              <a:rPr lang="en-US" dirty="0"/>
              <a:t>(shell)</a:t>
            </a:r>
            <a:br>
              <a:rPr lang="en-US" dirty="0"/>
            </a:br>
            <a:r>
              <a:rPr lang="el-GR" sz="3000" dirty="0"/>
              <a:t>(Δεν δέχεται παραμέτρους για τα προγράμματα)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3C85-979B-4900-8649-FE01C8E06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16430"/>
            <a:ext cx="10058400" cy="47256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stdlib.h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string.h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unistd.h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#include &lt;sys/</a:t>
            </a:r>
            <a:r>
              <a:rPr lang="en-US" sz="1200" dirty="0" err="1">
                <a:latin typeface="Consolas" panose="020B0609020204030204" pitchFamily="49" charset="0"/>
              </a:rPr>
              <a:t>wait.h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int main(int </a:t>
            </a:r>
            <a:r>
              <a:rPr lang="en-US" sz="1200" dirty="0" err="1">
                <a:latin typeface="Consolas" panose="020B0609020204030204" pitchFamily="49" charset="0"/>
              </a:rPr>
              <a:t>argc</a:t>
            </a:r>
            <a:r>
              <a:rPr lang="en-US" sz="1200" dirty="0">
                <a:latin typeface="Consolas" panose="020B0609020204030204" pitchFamily="49" charset="0"/>
              </a:rPr>
              <a:t>, char *</a:t>
            </a:r>
            <a:r>
              <a:rPr lang="en-US" sz="1200" dirty="0" err="1">
                <a:latin typeface="Consolas" panose="020B0609020204030204" pitchFamily="49" charset="0"/>
              </a:rPr>
              <a:t>argv</a:t>
            </a:r>
            <a:r>
              <a:rPr lang="en-US" sz="1200" dirty="0">
                <a:latin typeface="Consolas" panose="020B0609020204030204" pitchFamily="49" charset="0"/>
              </a:rPr>
              <a:t>[])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int     status;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char    *command;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</a:rPr>
              <a:t>  length;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do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("my very own simple shell &gt; ");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command = NULL;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length  = 0;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getline</a:t>
            </a:r>
            <a:r>
              <a:rPr lang="en-US" sz="1200" dirty="0">
                <a:latin typeface="Consolas" panose="020B0609020204030204" pitchFamily="49" charset="0"/>
              </a:rPr>
              <a:t>(&amp;command, &amp;length, stdin);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command[</a:t>
            </a:r>
            <a:r>
              <a:rPr lang="en-US" sz="1200" dirty="0" err="1">
                <a:latin typeface="Consolas" panose="020B0609020204030204" pitchFamily="49" charset="0"/>
              </a:rPr>
              <a:t>strlen</a:t>
            </a:r>
            <a:r>
              <a:rPr lang="en-US" sz="1200" dirty="0">
                <a:latin typeface="Consolas" panose="020B0609020204030204" pitchFamily="49" charset="0"/>
              </a:rPr>
              <a:t>(command) - 1] = '\0’;       // </a:t>
            </a:r>
            <a:r>
              <a:rPr lang="en-US" sz="1200" dirty="0" err="1">
                <a:latin typeface="Consolas" panose="020B0609020204030204" pitchFamily="49" charset="0"/>
              </a:rPr>
              <a:t>getline</a:t>
            </a:r>
            <a:r>
              <a:rPr lang="en-US" sz="1200" dirty="0">
                <a:latin typeface="Consolas" panose="020B0609020204030204" pitchFamily="49" charset="0"/>
              </a:rPr>
              <a:t> includes the '\n' character at the end. Get rid of it.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if (</a:t>
            </a:r>
            <a:r>
              <a:rPr lang="en-US" sz="1200" dirty="0" err="1">
                <a:latin typeface="Consolas" panose="020B0609020204030204" pitchFamily="49" charset="0"/>
              </a:rPr>
              <a:t>strcmp</a:t>
            </a:r>
            <a:r>
              <a:rPr lang="en-US" sz="1200" dirty="0">
                <a:latin typeface="Consolas" panose="020B0609020204030204" pitchFamily="49" charset="0"/>
              </a:rPr>
              <a:t>(command, "exit") == 0) {        // exit the shell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break;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if (fork() != 0)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free(command);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wait(&amp;status);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// No need to free 'command' here. If </a:t>
            </a:r>
            <a:r>
              <a:rPr lang="en-US" sz="1200" dirty="0" err="1">
                <a:latin typeface="Consolas" panose="020B0609020204030204" pitchFamily="49" charset="0"/>
              </a:rPr>
              <a:t>execlp</a:t>
            </a:r>
            <a:r>
              <a:rPr lang="en-US" sz="1200" dirty="0">
                <a:latin typeface="Consolas" panose="020B0609020204030204" pitchFamily="49" charset="0"/>
              </a:rPr>
              <a:t> succeeds the program is replaced. Otherwise, the child is terminated.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execlp</a:t>
            </a:r>
            <a:r>
              <a:rPr lang="en-US" sz="1200" dirty="0">
                <a:latin typeface="Consolas" panose="020B0609020204030204" pitchFamily="49" charset="0"/>
              </a:rPr>
              <a:t>(command, command, NULL);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("%s: Command not found.\n", command);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exit(0);                                 // We reach this point if </a:t>
            </a:r>
            <a:r>
              <a:rPr lang="en-US" sz="1200" dirty="0" err="1">
                <a:latin typeface="Consolas" panose="020B0609020204030204" pitchFamily="49" charset="0"/>
              </a:rPr>
              <a:t>execlp</a:t>
            </a:r>
            <a:r>
              <a:rPr lang="en-US" sz="1200" dirty="0">
                <a:latin typeface="Consolas" panose="020B0609020204030204" pitchFamily="49" charset="0"/>
              </a:rPr>
              <a:t> failed. Simply terminate the child.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} while (1);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el-GR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636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F32D-695A-4DB0-8B50-12EDF4A8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Δημιουργία πιο σύνθετου κελύφους</a:t>
            </a:r>
            <a:r>
              <a:rPr lang="en-US" dirty="0"/>
              <a:t> (1/2)</a:t>
            </a:r>
            <a:br>
              <a:rPr lang="en-US" dirty="0"/>
            </a:br>
            <a:r>
              <a:rPr lang="el-GR" sz="3000" dirty="0"/>
              <a:t>(Δέχεται παραμέτρους για τα προγράμματα)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640A5-2D94-45A8-A913-52659664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67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#include &lt;</a:t>
            </a:r>
            <a:r>
              <a:rPr lang="en-US" sz="1300" dirty="0" err="1">
                <a:latin typeface="Consolas" panose="020B0609020204030204" pitchFamily="49" charset="0"/>
              </a:rPr>
              <a:t>stdio.h</a:t>
            </a:r>
            <a:r>
              <a:rPr lang="en-US" sz="13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#include &lt;</a:t>
            </a:r>
            <a:r>
              <a:rPr lang="en-US" sz="1300" dirty="0" err="1">
                <a:latin typeface="Consolas" panose="020B0609020204030204" pitchFamily="49" charset="0"/>
              </a:rPr>
              <a:t>stdlib.h</a:t>
            </a:r>
            <a:r>
              <a:rPr lang="en-US" sz="13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#include &lt;</a:t>
            </a:r>
            <a:r>
              <a:rPr lang="en-US" sz="1300" dirty="0" err="1">
                <a:latin typeface="Consolas" panose="020B0609020204030204" pitchFamily="49" charset="0"/>
              </a:rPr>
              <a:t>string.h</a:t>
            </a:r>
            <a:r>
              <a:rPr lang="en-US" sz="13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#include &lt;</a:t>
            </a:r>
            <a:r>
              <a:rPr lang="en-US" sz="1300" dirty="0" err="1">
                <a:latin typeface="Consolas" panose="020B0609020204030204" pitchFamily="49" charset="0"/>
              </a:rPr>
              <a:t>unistd.h</a:t>
            </a:r>
            <a:r>
              <a:rPr lang="en-US" sz="13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#include &lt;sys/</a:t>
            </a:r>
            <a:r>
              <a:rPr lang="en-US" sz="1300" dirty="0" err="1">
                <a:latin typeface="Consolas" panose="020B0609020204030204" pitchFamily="49" charset="0"/>
              </a:rPr>
              <a:t>wait.h</a:t>
            </a:r>
            <a:r>
              <a:rPr lang="en-US" sz="13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3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int main(int </a:t>
            </a:r>
            <a:r>
              <a:rPr lang="en-US" sz="1300" dirty="0" err="1">
                <a:latin typeface="Consolas" panose="020B0609020204030204" pitchFamily="49" charset="0"/>
              </a:rPr>
              <a:t>argc</a:t>
            </a:r>
            <a:r>
              <a:rPr lang="en-US" sz="1300" dirty="0">
                <a:latin typeface="Consolas" panose="020B0609020204030204" pitchFamily="49" charset="0"/>
              </a:rPr>
              <a:t>, char *</a:t>
            </a:r>
            <a:r>
              <a:rPr lang="en-US" sz="1300" dirty="0" err="1">
                <a:latin typeface="Consolas" panose="020B0609020204030204" pitchFamily="49" charset="0"/>
              </a:rPr>
              <a:t>argv</a:t>
            </a:r>
            <a:r>
              <a:rPr lang="en-US" sz="1300" dirty="0">
                <a:latin typeface="Consolas" panose="020B0609020204030204" pitchFamily="49" charset="0"/>
              </a:rPr>
              <a:t>[])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int     status, size, </a:t>
            </a:r>
            <a:r>
              <a:rPr lang="en-US" sz="1300" dirty="0" err="1">
                <a:latin typeface="Consolas" panose="020B0609020204030204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char    *command, *token, **</a:t>
            </a:r>
            <a:r>
              <a:rPr lang="en-US" sz="1300" dirty="0" err="1">
                <a:latin typeface="Consolas" panose="020B0609020204030204" pitchFamily="49" charset="0"/>
              </a:rPr>
              <a:t>new_argv</a:t>
            </a:r>
            <a:r>
              <a:rPr lang="en-US" sz="13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</a:rPr>
              <a:t>size_t</a:t>
            </a:r>
            <a:r>
              <a:rPr lang="en-US" sz="1300" dirty="0">
                <a:latin typeface="Consolas" panose="020B0609020204030204" pitchFamily="49" charset="0"/>
              </a:rPr>
              <a:t>  length;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3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do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</a:rPr>
              <a:t>printf</a:t>
            </a:r>
            <a:r>
              <a:rPr lang="en-US" sz="1300" dirty="0">
                <a:latin typeface="Consolas" panose="020B0609020204030204" pitchFamily="49" charset="0"/>
              </a:rPr>
              <a:t>("my very own intermediate shell &gt;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command = NULL;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length  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</a:rPr>
              <a:t>getline</a:t>
            </a:r>
            <a:r>
              <a:rPr lang="en-US" sz="1300" dirty="0">
                <a:latin typeface="Consolas" panose="020B0609020204030204" pitchFamily="49" charset="0"/>
              </a:rPr>
              <a:t>(&amp;command, &amp;length, stdin);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command[</a:t>
            </a:r>
            <a:r>
              <a:rPr lang="en-US" sz="1300" dirty="0" err="1">
                <a:latin typeface="Consolas" panose="020B0609020204030204" pitchFamily="49" charset="0"/>
              </a:rPr>
              <a:t>strlen</a:t>
            </a:r>
            <a:r>
              <a:rPr lang="en-US" sz="1300" dirty="0">
                <a:latin typeface="Consolas" panose="020B0609020204030204" pitchFamily="49" charset="0"/>
              </a:rPr>
              <a:t>(command) - 1] = '\0';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3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if (</a:t>
            </a:r>
            <a:r>
              <a:rPr lang="en-US" sz="1300" dirty="0" err="1">
                <a:latin typeface="Consolas" panose="020B0609020204030204" pitchFamily="49" charset="0"/>
              </a:rPr>
              <a:t>strcmp</a:t>
            </a:r>
            <a:r>
              <a:rPr lang="en-US" sz="1300" dirty="0">
                <a:latin typeface="Consolas" panose="020B0609020204030204" pitchFamily="49" charset="0"/>
              </a:rPr>
              <a:t>(command, "exit") == 0)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  break;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l-GR" sz="1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9490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F32D-695A-4DB0-8B50-12EDF4A8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Δημιουργία πιο σύνθετου κελύφους</a:t>
            </a:r>
            <a:r>
              <a:rPr lang="en-US" dirty="0"/>
              <a:t> (2/2)</a:t>
            </a:r>
            <a:br>
              <a:rPr lang="en-US" dirty="0"/>
            </a:br>
            <a:r>
              <a:rPr lang="el-GR" sz="3000" dirty="0"/>
              <a:t>(Δέχεται παραμέτρους για τα προγράμματα)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640A5-2D94-45A8-A913-52659664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67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if (fork() != 0)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  free(command);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  wait(&amp;status);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} else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  size = 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  </a:t>
            </a:r>
            <a:r>
              <a:rPr lang="en-US" sz="1300" dirty="0" err="1">
                <a:latin typeface="Consolas" panose="020B0609020204030204" pitchFamily="49" charset="0"/>
              </a:rPr>
              <a:t>new_argv</a:t>
            </a:r>
            <a:r>
              <a:rPr lang="en-US" sz="1300" dirty="0">
                <a:latin typeface="Consolas" panose="020B0609020204030204" pitchFamily="49" charset="0"/>
              </a:rPr>
              <a:t> = (char **)malloc(size * </a:t>
            </a:r>
            <a:r>
              <a:rPr lang="en-US" sz="1300" dirty="0" err="1">
                <a:latin typeface="Consolas" panose="020B0609020204030204" pitchFamily="49" charset="0"/>
              </a:rPr>
              <a:t>sizeof</a:t>
            </a:r>
            <a:r>
              <a:rPr lang="en-US" sz="1300" dirty="0">
                <a:latin typeface="Consolas" panose="020B0609020204030204" pitchFamily="49" charset="0"/>
              </a:rPr>
              <a:t>(char *));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  token = </a:t>
            </a:r>
            <a:r>
              <a:rPr lang="en-US" sz="1300" dirty="0" err="1">
                <a:latin typeface="Consolas" panose="020B0609020204030204" pitchFamily="49" charset="0"/>
              </a:rPr>
              <a:t>strtok</a:t>
            </a:r>
            <a:r>
              <a:rPr lang="en-US" sz="1300" dirty="0">
                <a:latin typeface="Consolas" panose="020B0609020204030204" pitchFamily="49" charset="0"/>
              </a:rPr>
              <a:t>(command, "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  </a:t>
            </a:r>
            <a:r>
              <a:rPr lang="en-US" sz="1300" dirty="0" err="1">
                <a:latin typeface="Consolas" panose="020B0609020204030204" pitchFamily="49" charset="0"/>
              </a:rPr>
              <a:t>new_argv</a:t>
            </a:r>
            <a:r>
              <a:rPr lang="en-US" sz="1300" dirty="0">
                <a:latin typeface="Consolas" panose="020B0609020204030204" pitchFamily="49" charset="0"/>
              </a:rPr>
              <a:t>[size - 1] = token;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  while (token != NULL)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    token = </a:t>
            </a:r>
            <a:r>
              <a:rPr lang="en-US" sz="1300" dirty="0" err="1">
                <a:latin typeface="Consolas" panose="020B0609020204030204" pitchFamily="49" charset="0"/>
              </a:rPr>
              <a:t>strtok</a:t>
            </a:r>
            <a:r>
              <a:rPr lang="en-US" sz="1300" dirty="0">
                <a:latin typeface="Consolas" panose="020B0609020204030204" pitchFamily="49" charset="0"/>
              </a:rPr>
              <a:t>(NULL, "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    size++;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latin typeface="Consolas" panose="020B0609020204030204" pitchFamily="49" charset="0"/>
              </a:rPr>
              <a:t>new_argv</a:t>
            </a:r>
            <a:r>
              <a:rPr lang="en-US" sz="1300" dirty="0">
                <a:latin typeface="Consolas" panose="020B0609020204030204" pitchFamily="49" charset="0"/>
              </a:rPr>
              <a:t> = (char **)</a:t>
            </a:r>
            <a:r>
              <a:rPr lang="en-US" sz="1300" dirty="0" err="1">
                <a:latin typeface="Consolas" panose="020B0609020204030204" pitchFamily="49" charset="0"/>
              </a:rPr>
              <a:t>realloc</a:t>
            </a:r>
            <a:r>
              <a:rPr lang="en-US" sz="1300" dirty="0">
                <a:latin typeface="Consolas" panose="020B0609020204030204" pitchFamily="49" charset="0"/>
              </a:rPr>
              <a:t>(</a:t>
            </a:r>
            <a:r>
              <a:rPr lang="en-US" sz="1300" dirty="0" err="1">
                <a:latin typeface="Consolas" panose="020B0609020204030204" pitchFamily="49" charset="0"/>
              </a:rPr>
              <a:t>new_argv</a:t>
            </a:r>
            <a:r>
              <a:rPr lang="en-US" sz="1300" dirty="0">
                <a:latin typeface="Consolas" panose="020B0609020204030204" pitchFamily="49" charset="0"/>
              </a:rPr>
              <a:t>, size * </a:t>
            </a:r>
            <a:r>
              <a:rPr lang="en-US" sz="1300" dirty="0" err="1">
                <a:latin typeface="Consolas" panose="020B0609020204030204" pitchFamily="49" charset="0"/>
              </a:rPr>
              <a:t>sizeof</a:t>
            </a:r>
            <a:r>
              <a:rPr lang="en-US" sz="1300" dirty="0">
                <a:latin typeface="Consolas" panose="020B0609020204030204" pitchFamily="49" charset="0"/>
              </a:rPr>
              <a:t>(char *));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latin typeface="Consolas" panose="020B0609020204030204" pitchFamily="49" charset="0"/>
              </a:rPr>
              <a:t>new_argv</a:t>
            </a:r>
            <a:r>
              <a:rPr lang="en-US" sz="1300" dirty="0">
                <a:latin typeface="Consolas" panose="020B0609020204030204" pitchFamily="49" charset="0"/>
              </a:rPr>
              <a:t>[size - 1] = token;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  </a:t>
            </a:r>
            <a:r>
              <a:rPr lang="en-US" sz="1300" dirty="0" err="1">
                <a:latin typeface="Consolas" panose="020B0609020204030204" pitchFamily="49" charset="0"/>
              </a:rPr>
              <a:t>execvp</a:t>
            </a:r>
            <a:r>
              <a:rPr lang="en-US" sz="1300" dirty="0">
                <a:latin typeface="Consolas" panose="020B0609020204030204" pitchFamily="49" charset="0"/>
              </a:rPr>
              <a:t>(</a:t>
            </a:r>
            <a:r>
              <a:rPr lang="en-US" sz="1300" dirty="0" err="1">
                <a:latin typeface="Consolas" panose="020B0609020204030204" pitchFamily="49" charset="0"/>
              </a:rPr>
              <a:t>new_argv</a:t>
            </a:r>
            <a:r>
              <a:rPr lang="en-US" sz="1300" dirty="0">
                <a:latin typeface="Consolas" panose="020B0609020204030204" pitchFamily="49" charset="0"/>
              </a:rPr>
              <a:t>[0], </a:t>
            </a:r>
            <a:r>
              <a:rPr lang="en-US" sz="1300" dirty="0" err="1">
                <a:latin typeface="Consolas" panose="020B0609020204030204" pitchFamily="49" charset="0"/>
              </a:rPr>
              <a:t>new_argv</a:t>
            </a:r>
            <a:r>
              <a:rPr lang="en-US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  </a:t>
            </a:r>
            <a:r>
              <a:rPr lang="en-US" sz="1300" dirty="0" err="1">
                <a:latin typeface="Consolas" panose="020B0609020204030204" pitchFamily="49" charset="0"/>
              </a:rPr>
              <a:t>printf</a:t>
            </a:r>
            <a:r>
              <a:rPr lang="en-US" sz="1300" dirty="0">
                <a:latin typeface="Consolas" panose="020B0609020204030204" pitchFamily="49" charset="0"/>
              </a:rPr>
              <a:t>("%s: Command not found.\n", </a:t>
            </a:r>
            <a:r>
              <a:rPr lang="en-US" sz="1300" dirty="0" err="1">
                <a:latin typeface="Consolas" panose="020B0609020204030204" pitchFamily="49" charset="0"/>
              </a:rPr>
              <a:t>new_argv</a:t>
            </a:r>
            <a:r>
              <a:rPr lang="en-US" sz="1300" dirty="0">
                <a:latin typeface="Consolas" panose="020B0609020204030204" pitchFamily="49" charset="0"/>
              </a:rPr>
              <a:t>[0]);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  exit(0);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  } while (1);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onsolas" panose="020B0609020204030204" pitchFamily="49" charset="0"/>
              </a:rPr>
              <a:t>}</a:t>
            </a:r>
            <a:endParaRPr lang="el-GR" sz="1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4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8C1F-3068-48B9-BC6F-E8526DCF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Μετάβαση καταστάσεων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BB2F-DB86-43A8-BC92-E2B34C74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 err="1"/>
              <a:t>Running</a:t>
            </a:r>
            <a:r>
              <a:rPr lang="el-GR" dirty="0"/>
              <a:t> </a:t>
            </a:r>
            <a:r>
              <a:rPr lang="el-GR" dirty="0">
                <a:sym typeface="Wingdings 3" panose="05040102010807070707" pitchFamily="18" charset="2"/>
              </a:rPr>
              <a:t></a:t>
            </a:r>
            <a:r>
              <a:rPr lang="el-GR" dirty="0"/>
              <a:t> </a:t>
            </a:r>
            <a:r>
              <a:rPr lang="el-GR" dirty="0" err="1"/>
              <a:t>Blocked</a:t>
            </a:r>
            <a:r>
              <a:rPr lang="el-GR" dirty="0"/>
              <a:t>: Όταν ζητά να της δοθεί κάποιος πόρος (π.χ. E/E) ή επιθυμεί να χρησιμοποιήσει κάποιον πόρο που δεν είναι διαθέσιμος και πρέπει να ελευθερωθεί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 err="1"/>
              <a:t>Running</a:t>
            </a:r>
            <a:r>
              <a:rPr lang="el-GR" dirty="0"/>
              <a:t> </a:t>
            </a:r>
            <a:r>
              <a:rPr lang="el-GR" dirty="0">
                <a:sym typeface="Wingdings 3" panose="05040102010807070707" pitchFamily="18" charset="2"/>
              </a:rPr>
              <a:t></a:t>
            </a:r>
            <a:r>
              <a:rPr lang="el-GR" dirty="0"/>
              <a:t> </a:t>
            </a:r>
            <a:r>
              <a:rPr lang="el-GR" dirty="0" err="1"/>
              <a:t>Ready</a:t>
            </a:r>
            <a:r>
              <a:rPr lang="el-GR" dirty="0"/>
              <a:t>: Όταν η εκτέλεση της διακόπτεται από διακοπή υλικού ή άλλη κλήση συστήματος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 err="1"/>
              <a:t>Ready</a:t>
            </a:r>
            <a:r>
              <a:rPr lang="el-GR" dirty="0"/>
              <a:t> </a:t>
            </a:r>
            <a:r>
              <a:rPr lang="el-GR" dirty="0">
                <a:sym typeface="Wingdings 3" panose="05040102010807070707" pitchFamily="18" charset="2"/>
              </a:rPr>
              <a:t></a:t>
            </a:r>
            <a:r>
              <a:rPr lang="el-GR" dirty="0"/>
              <a:t> </a:t>
            </a:r>
            <a:r>
              <a:rPr lang="el-GR" dirty="0" err="1"/>
              <a:t>Running</a:t>
            </a:r>
            <a:r>
              <a:rPr lang="el-GR" dirty="0"/>
              <a:t>: Όταν της δοθεί επεξεργαστής για να συνεχίσει την εκτέλεση της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 err="1"/>
              <a:t>Blocked</a:t>
            </a:r>
            <a:r>
              <a:rPr lang="el-GR" dirty="0"/>
              <a:t> </a:t>
            </a:r>
            <a:r>
              <a:rPr lang="el-GR" dirty="0">
                <a:sym typeface="Wingdings 3" panose="05040102010807070707" pitchFamily="18" charset="2"/>
              </a:rPr>
              <a:t></a:t>
            </a:r>
            <a:r>
              <a:rPr lang="el-GR" dirty="0"/>
              <a:t> </a:t>
            </a:r>
            <a:r>
              <a:rPr lang="el-GR" dirty="0" err="1"/>
              <a:t>Ready</a:t>
            </a:r>
            <a:r>
              <a:rPr lang="el-GR" dirty="0"/>
              <a:t>: Όταν της δοθεί ο πόρος που ζητήθηκε ή συμβεί το γεγονός (σήμα) που περίμενε</a:t>
            </a:r>
          </a:p>
          <a:p>
            <a:pPr>
              <a:buFont typeface="Wingdings" panose="05000000000000000000" pitchFamily="2" charset="2"/>
              <a:buChar char="§"/>
            </a:pPr>
            <a:endParaRPr lang="el-GR" dirty="0"/>
          </a:p>
        </p:txBody>
      </p:sp>
      <p:pic>
        <p:nvPicPr>
          <p:cNvPr id="4" name="Picture 4" descr="clip_image002">
            <a:extLst>
              <a:ext uri="{FF2B5EF4-FFF2-40B4-BE49-F238E27FC236}">
                <a16:creationId xmlns:a16="http://schemas.microsoft.com/office/drawing/2014/main" id="{C01F1006-ED36-429E-820A-E14D4DC5A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4152757"/>
            <a:ext cx="3575122" cy="206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72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6D8A75-6F3F-4C16-BC03-A84E0F99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dirty="0"/>
              <a:t>Εποπτική παρουσίαση λειτουργιών διαχείρισης διεργασιών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17AD6-1F44-4A25-B915-579F39EA9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7661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Δημιουργία διεργασίας (1/2)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Το ΛΣ προσφέρει την δυνατότητα δημιουργίας νέας διεργασίας (παιδί) από υπάρχουσα διεργασία (γονέας)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Όταν μια νέα διεργασία δημιουργείται είναι αντίγραφο της γονικής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Αποτελεί </a:t>
            </a:r>
            <a:r>
              <a:rPr lang="en-US" dirty="0"/>
              <a:t>(</a:t>
            </a:r>
            <a:r>
              <a:rPr lang="el-GR" dirty="0"/>
              <a:t>λογικό</a:t>
            </a:r>
            <a:r>
              <a:rPr lang="en-US" dirty="0"/>
              <a:t>) </a:t>
            </a:r>
            <a:r>
              <a:rPr lang="el-GR" dirty="0"/>
              <a:t>αντίγραφο του (εικονικού) χώρου διευθύνσεων</a:t>
            </a:r>
            <a:r>
              <a:rPr lang="en-US" dirty="0"/>
              <a:t> </a:t>
            </a:r>
            <a:r>
              <a:rPr lang="el-GR" dirty="0"/>
              <a:t>μνήμης της γονικής διεργασίας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Εκτελεί τον ίδιο κώδικα με τη γονική, ξεκινώντας από την επόμενη εντολή που ακολουθεί την κλήση συστήματος που τη δημιουργεί, π.χ. στο </a:t>
            </a:r>
            <a:r>
              <a:rPr lang="en-US" dirty="0"/>
              <a:t>Linux </a:t>
            </a:r>
            <a:r>
              <a:rPr lang="el-GR" dirty="0"/>
              <a:t>μετά τη </a:t>
            </a:r>
            <a:r>
              <a:rPr lang="en-US" dirty="0"/>
              <a:t>fork()</a:t>
            </a:r>
            <a:endParaRPr lang="el-GR" dirty="0"/>
          </a:p>
          <a:p>
            <a:pPr>
              <a:buFont typeface="Wingdings" panose="05000000000000000000" pitchFamily="2" charset="2"/>
              <a:buChar char="§"/>
            </a:pPr>
            <a:r>
              <a:rPr lang="el-GR" altLang="el-GR" dirty="0"/>
              <a:t>Οι γονικές διεργασίες (</a:t>
            </a:r>
            <a:r>
              <a:rPr lang="en-US" altLang="el-GR" dirty="0"/>
              <a:t>parent processes</a:t>
            </a:r>
            <a:r>
              <a:rPr lang="el-GR" altLang="el-GR" dirty="0"/>
              <a:t>)</a:t>
            </a:r>
            <a:r>
              <a:rPr lang="en-US" altLang="el-GR" dirty="0"/>
              <a:t> </a:t>
            </a:r>
            <a:r>
              <a:rPr lang="el-GR" altLang="el-GR" dirty="0"/>
              <a:t>δημιουργούν διεργασίες</a:t>
            </a:r>
            <a:r>
              <a:rPr lang="en-US" altLang="el-GR" dirty="0"/>
              <a:t>-</a:t>
            </a:r>
            <a:r>
              <a:rPr lang="el-GR" altLang="el-GR" dirty="0"/>
              <a:t>παιδιά (</a:t>
            </a:r>
            <a:r>
              <a:rPr lang="en-US" altLang="el-GR" dirty="0"/>
              <a:t>child processes), </a:t>
            </a:r>
            <a:r>
              <a:rPr lang="el-GR" altLang="el-GR" dirty="0"/>
              <a:t>οι οποίες με τη σειρά τους</a:t>
            </a:r>
            <a:r>
              <a:rPr lang="en-US" altLang="el-GR" dirty="0"/>
              <a:t> </a:t>
            </a:r>
            <a:r>
              <a:rPr lang="el-GR" altLang="el-GR" dirty="0"/>
              <a:t>μπορούν να δημιουργούν άλλες διεργασίες</a:t>
            </a:r>
            <a:r>
              <a:rPr lang="en-US" altLang="el-GR" dirty="0"/>
              <a:t>, </a:t>
            </a:r>
            <a:r>
              <a:rPr lang="el-GR" altLang="el-GR" dirty="0"/>
              <a:t>δημιουργώντας έτσι ένα δένδρο διεργασιών</a:t>
            </a:r>
            <a:r>
              <a:rPr lang="en-US" altLang="el-GR" dirty="0"/>
              <a:t> (process tree)</a:t>
            </a:r>
            <a:endParaRPr lang="el-GR" altLang="el-GR" dirty="0"/>
          </a:p>
          <a:p>
            <a:pPr>
              <a:buFont typeface="Wingdings" panose="05000000000000000000" pitchFamily="2" charset="2"/>
              <a:buChar char="§"/>
            </a:pPr>
            <a:endParaRPr lang="el-GR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DBC5-9A48-4136-A15E-3CC6DB081E96}" type="datetime1">
              <a:rPr lang="el-GR" smtClean="0"/>
              <a:pPr/>
              <a:t>27/1/2022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ΠΛΣ60: Εξειδ. Τεχνολογίας Λογισμικού</a:t>
            </a: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97FE-4635-4C8D-87F8-AE3D0BD406D2}" type="slidenum">
              <a:rPr lang="en-US" altLang="el-GR" smtClean="0"/>
              <a:pPr/>
              <a:t>8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285254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l-GR" dirty="0"/>
              <a:t>Δημιουργία διεργασίας (2/2)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Η διεργασία-γονέας και η διεργασία-παιδί μοιράζονται τον ίδιο κώδικα του προγράμματος.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Το τμήμα του κώδικα φορτώνεται μια φορά στην μνήμη ως </a:t>
            </a:r>
            <a:r>
              <a:rPr lang="en-US" dirty="0"/>
              <a:t>read-only</a:t>
            </a:r>
            <a:r>
              <a:rPr lang="el-GR" dirty="0"/>
              <a:t>, έτσι ώστε να μοιράζεται με ασφάλεια μεταξύ διεργασιών.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Όμως διατηρούν διαφορετικά αντίγραφα των δεδομένων και στοίβας (δηλ. τα τμήματα </a:t>
            </a:r>
            <a:r>
              <a:rPr lang="en-US" dirty="0"/>
              <a:t>Data, Stack </a:t>
            </a:r>
            <a:r>
              <a:rPr lang="el-GR" dirty="0"/>
              <a:t>και </a:t>
            </a:r>
            <a:r>
              <a:rPr lang="en-US" dirty="0"/>
              <a:t>Heap)</a:t>
            </a:r>
            <a:endParaRPr lang="el-G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Οι οποιεσδήποτε αλλαγές σε αυτά αφορούν πλέον διαφορετικά δεδομένα.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802048-53D6-4734-8E3E-2BD135CCA8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218ADBC5-9A48-4136-A15E-3CC6DB081E96}" type="datetime1">
              <a:rPr lang="el-GR" smtClean="0"/>
              <a:pPr/>
              <a:t>27/1/2022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l-GR" dirty="0"/>
              <a:t>ΠΛΣ60: Εξειδ. Τεχνολογίας Λογισμικού</a:t>
            </a: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BCC97FE-4635-4C8D-87F8-AE3D0BD406D2}" type="slidenum">
              <a:rPr lang="en-US" altLang="el-GR" smtClean="0"/>
              <a:pPr/>
              <a:t>9</a:t>
            </a:fld>
            <a:endParaRPr lang="en-US" altLang="el-GR"/>
          </a:p>
        </p:txBody>
      </p:sp>
      <p:pic>
        <p:nvPicPr>
          <p:cNvPr id="7" name="Εικόνα 1">
            <a:extLst>
              <a:ext uri="{FF2B5EF4-FFF2-40B4-BE49-F238E27FC236}">
                <a16:creationId xmlns:a16="http://schemas.microsoft.com/office/drawing/2014/main" id="{D3D408BD-00AA-477D-9608-1CAA4CAD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382" y="1939853"/>
            <a:ext cx="4017963" cy="312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Εικόνα 2">
            <a:extLst>
              <a:ext uri="{FF2B5EF4-FFF2-40B4-BE49-F238E27FC236}">
                <a16:creationId xmlns:a16="http://schemas.microsoft.com/office/drawing/2014/main" id="{4F7B6593-64D4-4379-9F88-13CE1A426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323" y="1939853"/>
            <a:ext cx="1374775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1611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557</TotalTime>
  <Words>5546</Words>
  <Application>Microsoft Office PowerPoint</Application>
  <PresentationFormat>Widescreen</PresentationFormat>
  <Paragraphs>696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Calibri</vt:lpstr>
      <vt:lpstr>Calibri Light</vt:lpstr>
      <vt:lpstr>Consolas</vt:lpstr>
      <vt:lpstr>Wingdings</vt:lpstr>
      <vt:lpstr>Retrospect</vt:lpstr>
      <vt:lpstr>Λειτουργικά Συστήματα</vt:lpstr>
      <vt:lpstr>Τι είναι μια διεργασία;</vt:lpstr>
      <vt:lpstr>Η ανάγκη για ταυτόχρονη ύπαρξη περισσότερων διεργασιών</vt:lpstr>
      <vt:lpstr>Πολυπρογραμματισμός</vt:lpstr>
      <vt:lpstr>Κατάσταση διεργασίας</vt:lpstr>
      <vt:lpstr>Μετάβαση καταστάσεων</vt:lpstr>
      <vt:lpstr>Εποπτική παρουσίαση λειτουργιών διαχείρισης διεργασιών</vt:lpstr>
      <vt:lpstr>Δημιουργία διεργασίας (1/2)</vt:lpstr>
      <vt:lpstr>Δημιουργία διεργασίας (2/2)</vt:lpstr>
      <vt:lpstr>Σχηματική αναπαράσταση δημιουργίας διεργασιών στο Linux με χρήση της fork()</vt:lpstr>
      <vt:lpstr>Δένδρο διεργασιών-Παράδειγμα</vt:lpstr>
      <vt:lpstr>Εκτέλεση διεργασίας</vt:lpstr>
      <vt:lpstr>Τερματισμός διεργασίας</vt:lpstr>
      <vt:lpstr>Orphan/Zombie διεργασία</vt:lpstr>
      <vt:lpstr>Αναλυτική παρουσίαση λειτουργιών διαχείρισης διεργασιών</vt:lpstr>
      <vt:lpstr>Δημιουργία διεργασίας</vt:lpstr>
      <vt:lpstr>Η κλήση συστήματος fork()</vt:lpstr>
      <vt:lpstr>Αναγνωριστικό διεργασίας</vt:lpstr>
      <vt:lpstr>Παράδειγμα #1</vt:lpstr>
      <vt:lpstr>Σχηματική αναπαράσταση εκτέλεσης</vt:lpstr>
      <vt:lpstr>Παράδειγμα #2</vt:lpstr>
      <vt:lpstr>Σχηματική αναπαράσταση εκτέλεσης</vt:lpstr>
      <vt:lpstr>Ποιο το νόημα;</vt:lpstr>
      <vt:lpstr>Παράδειγμα #3</vt:lpstr>
      <vt:lpstr>Σχηματική αναπαράσταση εκτέλεσης</vt:lpstr>
      <vt:lpstr>Αναμονή τερματισμού εκτέλεσης διεργασίας</vt:lpstr>
      <vt:lpstr>Συνεργαζόμενες διεργασίες</vt:lpstr>
      <vt:lpstr>Παράδειγμα #4</vt:lpstr>
      <vt:lpstr>Χώρος διευθύνσεων μνήμης</vt:lpstr>
      <vt:lpstr>Παράδειγμα #5</vt:lpstr>
      <vt:lpstr>Orphan διεργασία</vt:lpstr>
      <vt:lpstr>Παράδειγμα #6</vt:lpstr>
      <vt:lpstr>Παράδειγμα #7 (Μια μορφή συντονισμού συνεργαζόμενων διεργασιών)</vt:lpstr>
      <vt:lpstr>Παράδειγμα #8 (Αναμονή για ολοκλήρωση εκτέλεσης συγκεκριμένης διεργασίας-παιδί)</vt:lpstr>
      <vt:lpstr>Πέρασμα παραμέτρων κατά τον χρόνο εκτέλεση προγράμματος</vt:lpstr>
      <vt:lpstr>Πέρασμα παραμέτρων κατά τον χρόνο εκτέλεση προγράμματος</vt:lpstr>
      <vt:lpstr>Πέρασμα παραμέτρων κατά τον χρόνο εκτέλεση προγράμματος</vt:lpstr>
      <vt:lpstr>Οι παράμετροι της main</vt:lpstr>
      <vt:lpstr>Οι παράμετροι της main</vt:lpstr>
      <vt:lpstr>Έλεγχος παραμέτρων</vt:lpstr>
      <vt:lpstr>Έλεγχος παραμέτρων (#9)</vt:lpstr>
      <vt:lpstr>Αντικατάσταση προγράμματος σε διεργασία</vt:lpstr>
      <vt:lpstr>Αντικατάσταση προγράμματος</vt:lpstr>
      <vt:lpstr>Ellipsis (...)</vt:lpstr>
      <vt:lpstr>execl</vt:lpstr>
      <vt:lpstr>execlp</vt:lpstr>
      <vt:lpstr>Παράδειγμα #10</vt:lpstr>
      <vt:lpstr>aplo.c (Χρησιμοποιείται στο Παράδειγμα #10)</vt:lpstr>
      <vt:lpstr>Περιβάλλον (Environment)</vt:lpstr>
      <vt:lpstr>execle</vt:lpstr>
      <vt:lpstr>execv, execvp, execvpe</vt:lpstr>
      <vt:lpstr>Δημιουργία απλού κελύφους (shell) (Δεν δέχεται παραμέτρους για τα προγράμματα)</vt:lpstr>
      <vt:lpstr>Δημιουργία πιο σύνθετου κελύφους (1/2) (Δέχεται παραμέτρους για τα προγράμματα)</vt:lpstr>
      <vt:lpstr>Δημιουργία πιο σύνθετου κελύφους (2/2) (Δέχεται παραμέτρους για τα προγράμματα)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Λειτουργικά Συστήματα 2</dc:title>
  <dc:creator>Ioannis Venetis</dc:creator>
  <cp:lastModifiedBy>Ioannis Venetis</cp:lastModifiedBy>
  <cp:revision>30</cp:revision>
  <dcterms:created xsi:type="dcterms:W3CDTF">2022-01-24T10:12:08Z</dcterms:created>
  <dcterms:modified xsi:type="dcterms:W3CDTF">2022-01-27T15:56:48Z</dcterms:modified>
</cp:coreProperties>
</file>