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76" r:id="rId3"/>
    <p:sldId id="277" r:id="rId4"/>
    <p:sldId id="278" r:id="rId5"/>
    <p:sldId id="284" r:id="rId6"/>
    <p:sldId id="285" r:id="rId7"/>
    <p:sldId id="286" r:id="rId8"/>
    <p:sldId id="287" r:id="rId9"/>
    <p:sldId id="288" r:id="rId10"/>
    <p:sldId id="279" r:id="rId11"/>
    <p:sldId id="280" r:id="rId12"/>
    <p:sldId id="289" r:id="rId13"/>
    <p:sldId id="291" r:id="rId14"/>
    <p:sldId id="281" r:id="rId15"/>
    <p:sldId id="282" r:id="rId16"/>
    <p:sldId id="283" r:id="rId17"/>
    <p:sldId id="292" r:id="rId18"/>
    <p:sldId id="293" r:id="rId19"/>
    <p:sldId id="29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5308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235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66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0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277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87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40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238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65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94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7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6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3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62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90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1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28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94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2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FFFFFF"/>
            </a:gs>
            <a:gs pos="33000">
              <a:srgbClr val="FFFFFF"/>
            </a:gs>
            <a:gs pos="100000">
              <a:srgbClr val="D9D9D9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elho-federal-de-medicina.github.io/integracao-prescricao-cf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234154" y="2220413"/>
            <a:ext cx="6224072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latin typeface="Aquawax Pro UltraBold" panose="02000003020000020004" pitchFamily="50" charset="0"/>
              </a:rPr>
              <a:t>Integração com a Prescrição Eletrônica do CFM</a:t>
            </a:r>
            <a:endParaRPr b="0" dirty="0">
              <a:latin typeface="Aquawax Pro UltraBold" panose="02000003020000020004" pitchFamily="50" charset="0"/>
            </a:endParaRPr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40246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Cenário do cliente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Como funciona o seu sistema?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Texto livre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Ou Tratamentos </a:t>
            </a:r>
            <a:r>
              <a:rPr lang="pt-BR" sz="2000" dirty="0" err="1" smtClean="0">
                <a:latin typeface="Aquawax Pro Light" panose="02000003020000020004" pitchFamily="50" charset="0"/>
              </a:rPr>
              <a:t>pré</a:t>
            </a:r>
            <a:r>
              <a:rPr lang="pt-BR" sz="2000" dirty="0" smtClean="0">
                <a:latin typeface="Aquawax Pro Light" panose="02000003020000020004" pitchFamily="50" charset="0"/>
              </a:rPr>
              <a:t>-cadastrados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9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Adaptação CFM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O que muda no sistema do CFM?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Nova tela de </a:t>
            </a:r>
            <a:r>
              <a:rPr lang="pt-BR" sz="2000" dirty="0" err="1" smtClean="0">
                <a:latin typeface="Aquawax Pro Light" panose="02000003020000020004" pitchFamily="50" charset="0"/>
              </a:rPr>
              <a:t>login</a:t>
            </a:r>
            <a:endParaRPr lang="pt-BR" sz="2000" dirty="0" smtClean="0"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Nova tela de prescrição - parametrizável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body" idx="4294967295"/>
          </p:nvPr>
        </p:nvSpPr>
        <p:spPr>
          <a:xfrm>
            <a:off x="86307" y="245097"/>
            <a:ext cx="2335407" cy="4443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Novo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err="1" smtClean="0">
                <a:latin typeface="Aquawax Pro UltraBold" panose="02000003020000020004" pitchFamily="50" charset="0"/>
              </a:rPr>
              <a:t>login</a:t>
            </a:r>
            <a:endParaRPr lang="pt-BR" sz="3000" b="1" dirty="0" smtClean="0">
              <a:latin typeface="Aquawax Pro UltraBold" panose="02000003020000020004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3000" b="1" dirty="0" smtClean="0">
              <a:latin typeface="Aquawax Pro UltraBold" panose="02000003020000020004" pitchFamily="50" charset="0"/>
            </a:endParaRPr>
          </a:p>
          <a:p>
            <a:pPr indent="-457200"/>
            <a:r>
              <a:rPr lang="pt-BR" sz="3000" b="1" dirty="0" smtClean="0">
                <a:latin typeface="Aquawax Pro UltraBold" panose="02000003020000020004" pitchFamily="50" charset="0"/>
              </a:rPr>
              <a:t>Embutido</a:t>
            </a:r>
          </a:p>
          <a:p>
            <a:pPr indent="-457200"/>
            <a:r>
              <a:rPr lang="pt-BR" sz="3000" b="1" dirty="0" smtClean="0">
                <a:latin typeface="Aquawax Pro UltraBold" panose="02000003020000020004" pitchFamily="50" charset="0"/>
              </a:rPr>
              <a:t>Mantém sessão</a:t>
            </a:r>
            <a:endParaRPr sz="3000" b="1" dirty="0">
              <a:latin typeface="Aquawax Pro UltraBold" panose="02000003020000020004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7" name="Google Shape;257;p28"/>
          <p:cNvGrpSpPr/>
          <p:nvPr/>
        </p:nvGrpSpPr>
        <p:grpSpPr>
          <a:xfrm>
            <a:off x="2534235" y="173923"/>
            <a:ext cx="5297143" cy="4603551"/>
            <a:chOff x="2112475" y="238125"/>
            <a:chExt cx="3395050" cy="5238750"/>
          </a:xfrm>
        </p:grpSpPr>
        <p:sp>
          <p:nvSpPr>
            <p:cNvPr id="258" name="Google Shape;258;p28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665" y="572901"/>
            <a:ext cx="5053861" cy="38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body" idx="4294967295"/>
          </p:nvPr>
        </p:nvSpPr>
        <p:spPr>
          <a:xfrm>
            <a:off x="86307" y="245097"/>
            <a:ext cx="2335407" cy="4443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Nova prescrição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3000" b="1" dirty="0" smtClean="0">
              <a:latin typeface="Aquawax Pro UltraBold" panose="02000003020000020004" pitchFamily="50" charset="0"/>
            </a:endParaRPr>
          </a:p>
          <a:p>
            <a:pPr indent="-457200"/>
            <a:r>
              <a:rPr lang="pt-BR" sz="3000" b="1" dirty="0" smtClean="0">
                <a:latin typeface="Aquawax Pro UltraBold" panose="02000003020000020004" pitchFamily="50" charset="0"/>
              </a:rPr>
              <a:t>Embutida</a:t>
            </a:r>
          </a:p>
          <a:p>
            <a:pPr indent="-457200"/>
            <a:r>
              <a:rPr lang="pt-BR" sz="3000" b="1" dirty="0" err="1" smtClean="0">
                <a:latin typeface="Aquawax Pro UltraBold" panose="02000003020000020004" pitchFamily="50" charset="0"/>
              </a:rPr>
              <a:t>Parame-trizada</a:t>
            </a:r>
            <a:endParaRPr sz="3000" b="1" dirty="0">
              <a:latin typeface="Aquawax Pro UltraBold" panose="02000003020000020004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7" name="Google Shape;257;p28"/>
          <p:cNvGrpSpPr/>
          <p:nvPr/>
        </p:nvGrpSpPr>
        <p:grpSpPr>
          <a:xfrm>
            <a:off x="2534235" y="173923"/>
            <a:ext cx="5297143" cy="4603551"/>
            <a:chOff x="2112475" y="238125"/>
            <a:chExt cx="3395050" cy="5238750"/>
          </a:xfrm>
        </p:grpSpPr>
        <p:sp>
          <p:nvSpPr>
            <p:cNvPr id="258" name="Google Shape;258;p28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639" y="587177"/>
            <a:ext cx="4996534" cy="37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Adaptação cliente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O que muda no seu sistema?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Embutir componente do CFM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Enviar dados da integração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Receber PDF assinado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3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Envio dos dados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Quais dados devem ser enviados?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Informações do seu sistema ou local de atendimento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Dados do paciente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Lista de medicamentos sendo prescritos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Resultado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Qual a experiência do usuário final?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Preencher informações no seu sistema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Fazer </a:t>
            </a:r>
            <a:r>
              <a:rPr lang="pt-BR" sz="2000" dirty="0" err="1" smtClean="0">
                <a:latin typeface="Aquawax Pro Light" panose="02000003020000020004" pitchFamily="50" charset="0"/>
              </a:rPr>
              <a:t>login</a:t>
            </a:r>
            <a:r>
              <a:rPr lang="pt-BR" sz="2000" dirty="0" smtClean="0">
                <a:latin typeface="Aquawax Pro Light" panose="02000003020000020004" pitchFamily="50" charset="0"/>
              </a:rPr>
              <a:t> uma vez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Realizar assinatura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Exemplo: 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17" y="412348"/>
            <a:ext cx="5957288" cy="29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Próximos passos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Aquawax Pro Bold" panose="02000003020000020004" pitchFamily="50" charset="0"/>
              </a:rPr>
              <a:t>Quais os próximos passos para a integração?</a:t>
            </a:r>
            <a:endParaRPr sz="36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8" y="3069420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1600" dirty="0" smtClean="0">
                <a:latin typeface="Aquawax Pro Light" panose="02000003020000020004" pitchFamily="50" charset="0"/>
              </a:rPr>
              <a:t>Acessar a documentação do desenvolvedor:</a:t>
            </a:r>
            <a:br>
              <a:rPr lang="pt-BR" sz="1600" dirty="0" smtClean="0">
                <a:latin typeface="Aquawax Pro Light" panose="02000003020000020004" pitchFamily="50" charset="0"/>
              </a:rPr>
            </a:br>
            <a:r>
              <a:rPr lang="pt-BR" sz="1400" dirty="0">
                <a:latin typeface="Aquawax Pro Light" panose="02000003020000020004" pitchFamily="50" charset="0"/>
                <a:hlinkClick r:id="rId3"/>
              </a:rPr>
              <a:t>https://</a:t>
            </a:r>
            <a:r>
              <a:rPr lang="pt-BR" sz="1400" dirty="0" smtClean="0">
                <a:latin typeface="Aquawax Pro Light" panose="02000003020000020004" pitchFamily="50" charset="0"/>
                <a:hlinkClick r:id="rId3"/>
              </a:rPr>
              <a:t>conselho-federal-de-medicina.github.io/integracao-prescricao-cfm</a:t>
            </a:r>
            <a:endParaRPr lang="pt-BR" sz="1400" dirty="0" smtClean="0"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1600" dirty="0" smtClean="0">
                <a:latin typeface="Aquawax Pro Light" panose="02000003020000020004" pitchFamily="50" charset="0"/>
              </a:rPr>
              <a:t>Testar </a:t>
            </a:r>
            <a:r>
              <a:rPr lang="pt-BR" sz="1600" dirty="0" smtClean="0">
                <a:latin typeface="Aquawax Pro Light" panose="02000003020000020004" pitchFamily="50" charset="0"/>
              </a:rPr>
              <a:t>no ambiente de </a:t>
            </a:r>
            <a:r>
              <a:rPr lang="pt-BR" sz="1600" dirty="0" smtClean="0">
                <a:latin typeface="Aquawax Pro Light" panose="02000003020000020004" pitchFamily="50" charset="0"/>
              </a:rPr>
              <a:t>simulação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dirty="0" smtClean="0">
                <a:latin typeface="Aquawax Pro Light" panose="02000003020000020004" pitchFamily="50" charset="0"/>
              </a:rPr>
              <a:t>Cadastrar </a:t>
            </a:r>
            <a:r>
              <a:rPr lang="pt-BR" sz="1600" dirty="0" smtClean="0">
                <a:latin typeface="Aquawax Pro Light" panose="02000003020000020004" pitchFamily="50" charset="0"/>
              </a:rPr>
              <a:t>sua aplicação no CFM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dirty="0" smtClean="0">
                <a:latin typeface="Aquawax Pro Light" panose="02000003020000020004" pitchFamily="50" charset="0"/>
              </a:rPr>
              <a:t>Testar no ambiente de </a:t>
            </a:r>
            <a:r>
              <a:rPr lang="pt-BR" sz="1600" dirty="0" smtClean="0">
                <a:latin typeface="Aquawax Pro Light" panose="02000003020000020004" pitchFamily="50" charset="0"/>
              </a:rPr>
              <a:t>homologação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dirty="0" smtClean="0">
                <a:latin typeface="Aquawax Pro Light" panose="02000003020000020004" pitchFamily="50" charset="0"/>
              </a:rPr>
              <a:t>Formalização do ACT – Acordo de Cooperação Técnica</a:t>
            </a:r>
            <a:endParaRPr lang="pt-BR" sz="1600" dirty="0" smtClean="0"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1600" dirty="0" smtClean="0">
                <a:latin typeface="Aquawax Pro Light" panose="02000003020000020004" pitchFamily="50" charset="0"/>
              </a:rPr>
              <a:t>Publicar em produção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4024625"/>
            <a:ext cx="874249" cy="8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9072" y="2425822"/>
            <a:ext cx="5445900" cy="1804200"/>
          </a:xfrm>
        </p:spPr>
        <p:txBody>
          <a:bodyPr/>
          <a:lstStyle/>
          <a:p>
            <a:r>
              <a:rPr lang="pt-BR" sz="2000" dirty="0" smtClean="0"/>
              <a:t>Obrigado!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262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Proposta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Qual o objetivo desta apresentação?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Apresentar o modelo de integração </a:t>
            </a:r>
            <a:r>
              <a:rPr lang="pt-BR" sz="2000" dirty="0" smtClean="0">
                <a:latin typeface="Aquawax Pro Light" panose="02000003020000020004" pitchFamily="50" charset="0"/>
              </a:rPr>
              <a:t>com o sistema de Prescrição Eletrônica do Conselho Federal de Medicina (CFM)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Público alvo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Para quem é esta apresentação?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Esta apresentação é voltada a gerente e diretores, que precisam decidir se farão a integração e entender como isso afeta os seus sistemas.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11289"/>
            <a:ext cx="9144000" cy="1965000"/>
          </a:xfrm>
          <a:prstGeom prst="rect">
            <a:avLst/>
          </a:prstGeom>
          <a:solidFill>
            <a:srgbClr val="62A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0" y="11289"/>
            <a:ext cx="9144000" cy="1959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0" dirty="0" smtClean="0">
                <a:solidFill>
                  <a:schemeClr val="lt1"/>
                </a:solidFill>
                <a:latin typeface="Aquawax Pro UltraBold" panose="02000003020000020004" pitchFamily="50" charset="0"/>
              </a:rPr>
              <a:t>Cenário do CFM</a:t>
            </a:r>
            <a:endParaRPr sz="7200" b="0" dirty="0">
              <a:solidFill>
                <a:schemeClr val="lt1"/>
              </a:solidFill>
              <a:latin typeface="Aquawax Pro UltraBold" panose="02000003020000020004" pitchFamily="50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294967295"/>
          </p:nvPr>
        </p:nvSpPr>
        <p:spPr>
          <a:xfrm>
            <a:off x="358218" y="1970511"/>
            <a:ext cx="8785781" cy="109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Aquawax Pro Bold" panose="02000003020000020004" pitchFamily="50" charset="0"/>
              </a:rPr>
              <a:t>Como funciona a Prescrição do </a:t>
            </a:r>
            <a:r>
              <a:rPr lang="en" sz="4000" dirty="0" smtClean="0">
                <a:latin typeface="Aquawax Pro Bold" panose="02000003020000020004" pitchFamily="50" charset="0"/>
              </a:rPr>
              <a:t>CFM</a:t>
            </a:r>
            <a:r>
              <a:rPr lang="en" sz="4000" dirty="0">
                <a:latin typeface="Aquawax Pro Bold" panose="02000003020000020004" pitchFamily="50" charset="0"/>
              </a:rPr>
              <a:t> </a:t>
            </a:r>
            <a:r>
              <a:rPr lang="en" sz="4000" dirty="0" smtClean="0">
                <a:latin typeface="Aquawax Pro Bold" panose="02000003020000020004" pitchFamily="50" charset="0"/>
              </a:rPr>
              <a:t>hoje</a:t>
            </a:r>
            <a:r>
              <a:rPr lang="en" sz="4000" dirty="0" smtClean="0">
                <a:latin typeface="Aquawax Pro Bold" panose="02000003020000020004" pitchFamily="50" charset="0"/>
              </a:rPr>
              <a:t>?</a:t>
            </a:r>
            <a:endParaRPr sz="4000" dirty="0">
              <a:latin typeface="Aquawax Pro Bold" panose="02000003020000020004" pitchFamily="50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358219" y="3178398"/>
            <a:ext cx="7654565" cy="185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2000" dirty="0" err="1" smtClean="0">
                <a:latin typeface="Aquawax Pro Light" panose="02000003020000020004" pitchFamily="50" charset="0"/>
              </a:rPr>
              <a:t>Login</a:t>
            </a:r>
            <a:endParaRPr lang="pt-BR" sz="2000" dirty="0" smtClean="0">
              <a:latin typeface="Aquawax Pro Light" panose="02000003020000020004" pitchFamily="50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Sessão de assinatura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Cadastro de locais de atendimento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Cadastro de pacientes</a:t>
            </a:r>
          </a:p>
          <a:p>
            <a:pPr marL="342900" indent="-342900">
              <a:spcBef>
                <a:spcPts val="0"/>
              </a:spcBef>
            </a:pPr>
            <a:r>
              <a:rPr lang="pt-BR" sz="2000" dirty="0" smtClean="0">
                <a:latin typeface="Aquawax Pro Light" panose="02000003020000020004" pitchFamily="50" charset="0"/>
              </a:rPr>
              <a:t>Emissão de documentos</a:t>
            </a:r>
            <a:endParaRPr sz="2000" dirty="0">
              <a:latin typeface="Aquawax Pro Light" panose="02000003020000020004" pitchFamily="50" charset="0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5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Página de </a:t>
            </a:r>
            <a:r>
              <a:rPr lang="pt-BR" sz="3000" b="1" dirty="0" err="1" smtClean="0">
                <a:latin typeface="Aquawax Pro UltraBold" panose="02000003020000020004" pitchFamily="50" charset="0"/>
              </a:rPr>
              <a:t>login</a:t>
            </a:r>
            <a:r>
              <a:rPr lang="pt-BR" sz="3000" b="1" dirty="0" smtClean="0">
                <a:latin typeface="Aquawax Pro UltraBold" panose="02000003020000020004" pitchFamily="50" charset="0"/>
              </a:rPr>
              <a:t> atual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17" y="404359"/>
            <a:ext cx="5875615" cy="29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Ativando sessão de assinaturas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17" y="413852"/>
            <a:ext cx="5924362" cy="28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Cadastrando local de atendimento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971" y="394640"/>
            <a:ext cx="5894847" cy="29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Cadastrando paciente</a:t>
            </a:r>
            <a:r>
              <a:rPr lang="en" sz="2000" dirty="0" smtClean="0"/>
              <a:t/>
            </a:r>
            <a:br>
              <a:rPr lang="en" sz="2000" dirty="0" smtClean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98" y="401904"/>
            <a:ext cx="5876741" cy="28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body" idx="4294967295"/>
          </p:nvPr>
        </p:nvSpPr>
        <p:spPr>
          <a:xfrm>
            <a:off x="828475" y="3827282"/>
            <a:ext cx="7512900" cy="1093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b="1" dirty="0" smtClean="0">
                <a:latin typeface="Aquawax Pro UltraBold" panose="02000003020000020004" pitchFamily="50" charset="0"/>
              </a:rPr>
              <a:t>Emitindo receita</a:t>
            </a:r>
            <a:r>
              <a:rPr lang="en" sz="2000" dirty="0"/>
              <a:t/>
            </a:r>
            <a:br>
              <a:rPr lang="en" sz="2000" dirty="0"/>
            </a:br>
            <a:endParaRPr lang="en" sz="2000" dirty="0" smtClean="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828474" y="207390"/>
            <a:ext cx="7589661" cy="3476574"/>
            <a:chOff x="1177450" y="241631"/>
            <a:chExt cx="6173152" cy="3616776"/>
          </a:xfrm>
        </p:grpSpPr>
        <p:sp>
          <p:nvSpPr>
            <p:cNvPr id="278" name="Google Shape;278;p29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3900" y="3903225"/>
            <a:ext cx="874249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97" y="399879"/>
            <a:ext cx="5846616" cy="29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666967"/>
      </a:dk1>
      <a:lt1>
        <a:srgbClr val="FFFFFF"/>
      </a:lt1>
      <a:dk2>
        <a:srgbClr val="89929B"/>
      </a:dk2>
      <a:lt2>
        <a:srgbClr val="EFF1F3"/>
      </a:lt2>
      <a:accent1>
        <a:srgbClr val="107247"/>
      </a:accent1>
      <a:accent2>
        <a:srgbClr val="62AE8E"/>
      </a:accent2>
      <a:accent3>
        <a:srgbClr val="107247"/>
      </a:accent3>
      <a:accent4>
        <a:srgbClr val="51836B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252</Words>
  <Application>Microsoft Office PowerPoint</Application>
  <PresentationFormat>Apresentação na tela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Aquawax Pro Light</vt:lpstr>
      <vt:lpstr>Aquawax Pro Bold</vt:lpstr>
      <vt:lpstr>Aquawax Pro UltraBold</vt:lpstr>
      <vt:lpstr>Calibri</vt:lpstr>
      <vt:lpstr>Montserrat</vt:lpstr>
      <vt:lpstr>Desdemona template</vt:lpstr>
      <vt:lpstr>Integração com a Prescrição Eletrônica do CFM</vt:lpstr>
      <vt:lpstr>Proposta</vt:lpstr>
      <vt:lpstr>Público alvo</vt:lpstr>
      <vt:lpstr>Cenário do CFM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Cenário do cliente</vt:lpstr>
      <vt:lpstr>Adaptação CFM</vt:lpstr>
      <vt:lpstr>Apresentação do PowerPoint</vt:lpstr>
      <vt:lpstr>Apresentação do PowerPoint</vt:lpstr>
      <vt:lpstr>Adaptação cliente</vt:lpstr>
      <vt:lpstr>Envio dos dados</vt:lpstr>
      <vt:lpstr>Resultado</vt:lpstr>
      <vt:lpstr>Apresentação do PowerPoint</vt:lpstr>
      <vt:lpstr>Próximos passos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 apresentação CFM</dc:title>
  <dc:creator>Ingrid  da Silva Carneiro</dc:creator>
  <cp:lastModifiedBy>Gleidson Porto Batista</cp:lastModifiedBy>
  <cp:revision>18</cp:revision>
  <dcterms:modified xsi:type="dcterms:W3CDTF">2023-05-22T16:52:53Z</dcterms:modified>
</cp:coreProperties>
</file>