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21"/>
  </p:notesMasterIdLst>
  <p:sldIdLst>
    <p:sldId id="256" r:id="rId2"/>
    <p:sldId id="276" r:id="rId3"/>
    <p:sldId id="277" r:id="rId4"/>
    <p:sldId id="278" r:id="rId5"/>
    <p:sldId id="284" r:id="rId6"/>
    <p:sldId id="285" r:id="rId7"/>
    <p:sldId id="286" r:id="rId8"/>
    <p:sldId id="287" r:id="rId9"/>
    <p:sldId id="288" r:id="rId10"/>
    <p:sldId id="279" r:id="rId11"/>
    <p:sldId id="280" r:id="rId12"/>
    <p:sldId id="289" r:id="rId13"/>
    <p:sldId id="291" r:id="rId14"/>
    <p:sldId id="281" r:id="rId15"/>
    <p:sldId id="282" r:id="rId16"/>
    <p:sldId id="283" r:id="rId17"/>
    <p:sldId id="292" r:id="rId18"/>
    <p:sldId id="293" r:id="rId19"/>
    <p:sldId id="295" r:id="rId2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Montserrat" panose="00000500000000000000" pitchFamily="2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4530862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32354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46630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92037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62774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28767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01405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42380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76566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06945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46756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57625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7731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46209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59003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97176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72879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89410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45451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121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012325" y="2220413"/>
            <a:ext cx="5445900" cy="180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6208125" y="4214588"/>
            <a:ext cx="2250000" cy="10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/>
          <p:nvPr/>
        </p:nvSpPr>
        <p:spPr>
          <a:xfrm>
            <a:off x="-4" y="5040225"/>
            <a:ext cx="9144000" cy="103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sldNum" idx="12"/>
          </p:nvPr>
        </p:nvSpPr>
        <p:spPr>
          <a:xfrm>
            <a:off x="4297650" y="477748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>
                <a:solidFill>
                  <a:srgbClr val="FFFFFF"/>
                </a:solidFill>
              </a:defRPr>
            </a:lvl1pPr>
            <a:lvl2pPr lvl="1" algn="ctr">
              <a:buNone/>
              <a:defRPr>
                <a:solidFill>
                  <a:srgbClr val="FFFFFF"/>
                </a:solidFill>
              </a:defRPr>
            </a:lvl2pPr>
            <a:lvl3pPr lvl="2" algn="ctr">
              <a:buNone/>
              <a:defRPr>
                <a:solidFill>
                  <a:srgbClr val="FFFFFF"/>
                </a:solidFill>
              </a:defRPr>
            </a:lvl3pPr>
            <a:lvl4pPr lvl="3" algn="ctr">
              <a:buNone/>
              <a:defRPr>
                <a:solidFill>
                  <a:srgbClr val="FFFFFF"/>
                </a:solidFill>
              </a:defRPr>
            </a:lvl4pPr>
            <a:lvl5pPr lvl="4" algn="ctr">
              <a:buNone/>
              <a:defRPr>
                <a:solidFill>
                  <a:srgbClr val="FFFFFF"/>
                </a:solidFill>
              </a:defRPr>
            </a:lvl5pPr>
            <a:lvl6pPr lvl="5" algn="ctr">
              <a:buNone/>
              <a:defRPr>
                <a:solidFill>
                  <a:srgbClr val="FFFFFF"/>
                </a:solidFill>
              </a:defRPr>
            </a:lvl6pPr>
            <a:lvl7pPr lvl="6" algn="ctr">
              <a:buNone/>
              <a:defRPr>
                <a:solidFill>
                  <a:srgbClr val="FFFFFF"/>
                </a:solidFill>
              </a:defRPr>
            </a:lvl7pPr>
            <a:lvl8pPr lvl="7" algn="ctr">
              <a:buNone/>
              <a:defRPr>
                <a:solidFill>
                  <a:srgbClr val="FFFFFF"/>
                </a:solidFill>
              </a:defRPr>
            </a:lvl8pPr>
            <a:lvl9pPr lvl="8" algn="ctr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FFFFFF"/>
            </a:gs>
            <a:gs pos="33000">
              <a:srgbClr val="FFFFFF"/>
            </a:gs>
            <a:gs pos="100000">
              <a:srgbClr val="D9D9D9"/>
            </a:gs>
            <a:gs pos="100000">
              <a:srgbClr val="B3B3B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1200" y="628125"/>
            <a:ext cx="7761600" cy="49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91200" y="1511100"/>
            <a:ext cx="7761600" cy="28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▣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□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■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sz="12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sz="12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sz="12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sz="12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sz="12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sz="12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sz="12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sz="12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6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onselho-federal-de-medicina.github.io/integracao-prescricao-cfm/exemplo/exemplo.html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nselho-Federal-de-Medicina/integracao-prescricao-cfm#readme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ctrTitle"/>
          </p:nvPr>
        </p:nvSpPr>
        <p:spPr>
          <a:xfrm>
            <a:off x="2234154" y="2220413"/>
            <a:ext cx="6224072" cy="180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>
                <a:latin typeface="Aquawax Pro UltraBold" panose="02000003020000020004" pitchFamily="50" charset="0"/>
              </a:rPr>
              <a:t>Integração com a Prescrição Eletrônica do CFM</a:t>
            </a:r>
            <a:endParaRPr b="0" dirty="0">
              <a:latin typeface="Aquawax Pro UltraBold" panose="02000003020000020004" pitchFamily="50" charset="0"/>
            </a:endParaRPr>
          </a:p>
        </p:txBody>
      </p:sp>
      <p:pic>
        <p:nvPicPr>
          <p:cNvPr id="63" name="Google Shape;63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100" y="4024625"/>
            <a:ext cx="874249" cy="874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/>
          <p:nvPr/>
        </p:nvSpPr>
        <p:spPr>
          <a:xfrm>
            <a:off x="0" y="11289"/>
            <a:ext cx="9144000" cy="1965000"/>
          </a:xfrm>
          <a:prstGeom prst="rect">
            <a:avLst/>
          </a:prstGeom>
          <a:solidFill>
            <a:srgbClr val="62AE8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ctrTitle" idx="4294967295"/>
          </p:nvPr>
        </p:nvSpPr>
        <p:spPr>
          <a:xfrm>
            <a:off x="0" y="11289"/>
            <a:ext cx="9144000" cy="195922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200" b="0" dirty="0">
                <a:solidFill>
                  <a:schemeClr val="lt1"/>
                </a:solidFill>
                <a:latin typeface="Aquawax Pro UltraBold" panose="02000003020000020004" pitchFamily="50" charset="0"/>
              </a:rPr>
              <a:t>Cenário do cliente</a:t>
            </a:r>
            <a:endParaRPr sz="7200" b="0" dirty="0">
              <a:solidFill>
                <a:schemeClr val="lt1"/>
              </a:solidFill>
              <a:latin typeface="Aquawax Pro UltraBold" panose="02000003020000020004" pitchFamily="50" charset="0"/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4294967295"/>
          </p:nvPr>
        </p:nvSpPr>
        <p:spPr>
          <a:xfrm>
            <a:off x="358218" y="1970511"/>
            <a:ext cx="8785781" cy="10989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000" dirty="0">
                <a:latin typeface="Aquawax Pro Bold" panose="02000003020000020004" pitchFamily="50" charset="0"/>
              </a:rPr>
              <a:t>Como funciona o seu sistema?</a:t>
            </a:r>
            <a:endParaRPr sz="4000" dirty="0">
              <a:latin typeface="Aquawax Pro Bold" panose="02000003020000020004" pitchFamily="50" charset="0"/>
            </a:endParaRPr>
          </a:p>
        </p:txBody>
      </p:sp>
      <p:sp>
        <p:nvSpPr>
          <p:cNvPr id="80" name="Google Shape;80;p13"/>
          <p:cNvSpPr txBox="1">
            <a:spLocks noGrp="1"/>
          </p:cNvSpPr>
          <p:nvPr>
            <p:ph type="body" idx="4294967295"/>
          </p:nvPr>
        </p:nvSpPr>
        <p:spPr>
          <a:xfrm>
            <a:off x="358219" y="3178398"/>
            <a:ext cx="7654565" cy="18502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spcBef>
                <a:spcPts val="0"/>
              </a:spcBef>
            </a:pPr>
            <a:r>
              <a:rPr lang="pt-BR" sz="2000" dirty="0">
                <a:latin typeface="Aquawax Pro Light" panose="02000003020000020004" pitchFamily="50" charset="0"/>
              </a:rPr>
              <a:t>Texto livre</a:t>
            </a:r>
          </a:p>
          <a:p>
            <a:pPr marL="342900" indent="-342900">
              <a:spcBef>
                <a:spcPts val="0"/>
              </a:spcBef>
            </a:pPr>
            <a:r>
              <a:rPr lang="pt-BR" sz="2000" dirty="0">
                <a:latin typeface="Aquawax Pro Light" panose="02000003020000020004" pitchFamily="50" charset="0"/>
              </a:rPr>
              <a:t>Ou Tratamentos </a:t>
            </a:r>
            <a:r>
              <a:rPr lang="pt-BR" sz="2000" dirty="0" err="1">
                <a:latin typeface="Aquawax Pro Light" panose="02000003020000020004" pitchFamily="50" charset="0"/>
              </a:rPr>
              <a:t>pré</a:t>
            </a:r>
            <a:r>
              <a:rPr lang="pt-BR" sz="2000" dirty="0">
                <a:latin typeface="Aquawax Pro Light" panose="02000003020000020004" pitchFamily="50" charset="0"/>
              </a:rPr>
              <a:t>-cadastrados</a:t>
            </a:r>
            <a:endParaRPr sz="2000" dirty="0">
              <a:latin typeface="Aquawax Pro Light" panose="02000003020000020004" pitchFamily="50" charset="0"/>
            </a:endParaRPr>
          </a:p>
        </p:txBody>
      </p:sp>
      <p:sp>
        <p:nvSpPr>
          <p:cNvPr id="81" name="Google Shape;81;p13"/>
          <p:cNvSpPr/>
          <p:nvPr/>
        </p:nvSpPr>
        <p:spPr>
          <a:xfrm>
            <a:off x="813273" y="3075198"/>
            <a:ext cx="1533600" cy="103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54F5B"/>
              </a:solidFill>
            </a:endParaRPr>
          </a:p>
        </p:txBody>
      </p:sp>
      <p:sp>
        <p:nvSpPr>
          <p:cNvPr id="82" name="Google Shape;82;p13"/>
          <p:cNvSpPr txBox="1">
            <a:spLocks noGrp="1"/>
          </p:cNvSpPr>
          <p:nvPr>
            <p:ph type="sldNum" idx="12"/>
          </p:nvPr>
        </p:nvSpPr>
        <p:spPr>
          <a:xfrm>
            <a:off x="4297650" y="477748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83" name="Google Shape;8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3900" y="3903225"/>
            <a:ext cx="874249" cy="8742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64976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/>
          <p:nvPr/>
        </p:nvSpPr>
        <p:spPr>
          <a:xfrm>
            <a:off x="0" y="11289"/>
            <a:ext cx="9144000" cy="1965000"/>
          </a:xfrm>
          <a:prstGeom prst="rect">
            <a:avLst/>
          </a:prstGeom>
          <a:solidFill>
            <a:srgbClr val="62AE8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ctrTitle" idx="4294967295"/>
          </p:nvPr>
        </p:nvSpPr>
        <p:spPr>
          <a:xfrm>
            <a:off x="0" y="11289"/>
            <a:ext cx="9144000" cy="195922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200" b="0" dirty="0">
                <a:solidFill>
                  <a:schemeClr val="lt1"/>
                </a:solidFill>
                <a:latin typeface="Aquawax Pro UltraBold" panose="02000003020000020004" pitchFamily="50" charset="0"/>
              </a:rPr>
              <a:t>Adaptação CFM</a:t>
            </a:r>
            <a:endParaRPr sz="7200" b="0" dirty="0">
              <a:solidFill>
                <a:schemeClr val="lt1"/>
              </a:solidFill>
              <a:latin typeface="Aquawax Pro UltraBold" panose="02000003020000020004" pitchFamily="50" charset="0"/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4294967295"/>
          </p:nvPr>
        </p:nvSpPr>
        <p:spPr>
          <a:xfrm>
            <a:off x="358218" y="1970511"/>
            <a:ext cx="8785781" cy="10989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000" dirty="0">
                <a:latin typeface="Aquawax Pro Bold" panose="02000003020000020004" pitchFamily="50" charset="0"/>
              </a:rPr>
              <a:t>O que muda no sistema do CFM?</a:t>
            </a:r>
            <a:endParaRPr sz="4000" dirty="0">
              <a:latin typeface="Aquawax Pro Bold" panose="02000003020000020004" pitchFamily="50" charset="0"/>
            </a:endParaRPr>
          </a:p>
        </p:txBody>
      </p:sp>
      <p:sp>
        <p:nvSpPr>
          <p:cNvPr id="80" name="Google Shape;80;p13"/>
          <p:cNvSpPr txBox="1">
            <a:spLocks noGrp="1"/>
          </p:cNvSpPr>
          <p:nvPr>
            <p:ph type="body" idx="4294967295"/>
          </p:nvPr>
        </p:nvSpPr>
        <p:spPr>
          <a:xfrm>
            <a:off x="358219" y="3178398"/>
            <a:ext cx="7654565" cy="18502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spcBef>
                <a:spcPts val="0"/>
              </a:spcBef>
            </a:pPr>
            <a:r>
              <a:rPr lang="pt-BR" sz="2000" dirty="0">
                <a:latin typeface="Aquawax Pro Light" panose="02000003020000020004" pitchFamily="50" charset="0"/>
              </a:rPr>
              <a:t>Nova tela de </a:t>
            </a:r>
            <a:r>
              <a:rPr lang="pt-BR" sz="2000" dirty="0" err="1">
                <a:latin typeface="Aquawax Pro Light" panose="02000003020000020004" pitchFamily="50" charset="0"/>
              </a:rPr>
              <a:t>login</a:t>
            </a:r>
            <a:endParaRPr lang="pt-BR" sz="2000" dirty="0">
              <a:latin typeface="Aquawax Pro Light" panose="02000003020000020004" pitchFamily="50" charset="0"/>
            </a:endParaRPr>
          </a:p>
          <a:p>
            <a:pPr marL="342900" indent="-342900">
              <a:spcBef>
                <a:spcPts val="0"/>
              </a:spcBef>
            </a:pPr>
            <a:r>
              <a:rPr lang="pt-BR" sz="2000" dirty="0">
                <a:latin typeface="Aquawax Pro Light" panose="02000003020000020004" pitchFamily="50" charset="0"/>
              </a:rPr>
              <a:t>Nova tela de prescrição - parametrizável</a:t>
            </a:r>
            <a:endParaRPr sz="2000" dirty="0">
              <a:latin typeface="Aquawax Pro Light" panose="02000003020000020004" pitchFamily="50" charset="0"/>
            </a:endParaRPr>
          </a:p>
        </p:txBody>
      </p:sp>
      <p:sp>
        <p:nvSpPr>
          <p:cNvPr id="81" name="Google Shape;81;p13"/>
          <p:cNvSpPr/>
          <p:nvPr/>
        </p:nvSpPr>
        <p:spPr>
          <a:xfrm>
            <a:off x="813273" y="3075198"/>
            <a:ext cx="1533600" cy="103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54F5B"/>
              </a:solidFill>
            </a:endParaRPr>
          </a:p>
        </p:txBody>
      </p:sp>
      <p:sp>
        <p:nvSpPr>
          <p:cNvPr id="82" name="Google Shape;82;p13"/>
          <p:cNvSpPr txBox="1">
            <a:spLocks noGrp="1"/>
          </p:cNvSpPr>
          <p:nvPr>
            <p:ph type="sldNum" idx="12"/>
          </p:nvPr>
        </p:nvSpPr>
        <p:spPr>
          <a:xfrm>
            <a:off x="4297650" y="477748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83" name="Google Shape;8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3900" y="3903225"/>
            <a:ext cx="874249" cy="8742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432328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8"/>
          <p:cNvSpPr txBox="1">
            <a:spLocks noGrp="1"/>
          </p:cNvSpPr>
          <p:nvPr>
            <p:ph type="body" idx="4294967295"/>
          </p:nvPr>
        </p:nvSpPr>
        <p:spPr>
          <a:xfrm>
            <a:off x="86307" y="245097"/>
            <a:ext cx="2335407" cy="444329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3000" b="1" dirty="0">
                <a:latin typeface="Aquawax Pro UltraBold" panose="02000003020000020004" pitchFamily="50" charset="0"/>
              </a:rPr>
              <a:t>Novo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3000" b="1" dirty="0" err="1">
                <a:latin typeface="Aquawax Pro UltraBold" panose="02000003020000020004" pitchFamily="50" charset="0"/>
              </a:rPr>
              <a:t>login</a:t>
            </a:r>
            <a:endParaRPr lang="pt-BR" sz="3000" b="1" dirty="0">
              <a:latin typeface="Aquawax Pro UltraBold" panose="02000003020000020004" pitchFamily="50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pt-BR" sz="3000" b="1" dirty="0">
              <a:latin typeface="Aquawax Pro UltraBold" panose="02000003020000020004" pitchFamily="50" charset="0"/>
            </a:endParaRPr>
          </a:p>
          <a:p>
            <a:pPr indent="-457200"/>
            <a:r>
              <a:rPr lang="pt-BR" sz="3000" b="1" dirty="0">
                <a:latin typeface="Aquawax Pro UltraBold" panose="02000003020000020004" pitchFamily="50" charset="0"/>
              </a:rPr>
              <a:t>Embutido</a:t>
            </a:r>
          </a:p>
          <a:p>
            <a:pPr indent="-457200"/>
            <a:r>
              <a:rPr lang="pt-BR" sz="3000" b="1" dirty="0">
                <a:latin typeface="Aquawax Pro UltraBold" panose="02000003020000020004" pitchFamily="50" charset="0"/>
              </a:rPr>
              <a:t>Mantém sessão</a:t>
            </a:r>
            <a:endParaRPr sz="3000" b="1" dirty="0">
              <a:latin typeface="Aquawax Pro UltraBold" panose="02000003020000020004" pitchFamily="50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000" dirty="0"/>
          </a:p>
        </p:txBody>
      </p:sp>
      <p:sp>
        <p:nvSpPr>
          <p:cNvPr id="248" name="Google Shape;248;p28"/>
          <p:cNvSpPr txBox="1">
            <a:spLocks noGrp="1"/>
          </p:cNvSpPr>
          <p:nvPr>
            <p:ph type="sldNum" idx="12"/>
          </p:nvPr>
        </p:nvSpPr>
        <p:spPr>
          <a:xfrm>
            <a:off x="4297650" y="477748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257" name="Google Shape;257;p28"/>
          <p:cNvGrpSpPr/>
          <p:nvPr/>
        </p:nvGrpSpPr>
        <p:grpSpPr>
          <a:xfrm>
            <a:off x="2534235" y="173923"/>
            <a:ext cx="5297143" cy="4603551"/>
            <a:chOff x="2112475" y="238125"/>
            <a:chExt cx="3395050" cy="5238750"/>
          </a:xfrm>
        </p:grpSpPr>
        <p:sp>
          <p:nvSpPr>
            <p:cNvPr id="258" name="Google Shape;258;p28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8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8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8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62" name="Google Shape;26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3900" y="3903225"/>
            <a:ext cx="874249" cy="874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4665" y="572901"/>
            <a:ext cx="5053861" cy="3805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884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8"/>
          <p:cNvSpPr txBox="1">
            <a:spLocks noGrp="1"/>
          </p:cNvSpPr>
          <p:nvPr>
            <p:ph type="body" idx="4294967295"/>
          </p:nvPr>
        </p:nvSpPr>
        <p:spPr>
          <a:xfrm>
            <a:off x="86307" y="245097"/>
            <a:ext cx="2335407" cy="444329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3000" b="1" dirty="0">
                <a:latin typeface="Aquawax Pro UltraBold" panose="02000003020000020004" pitchFamily="50" charset="0"/>
              </a:rPr>
              <a:t>Nova prescrição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pt-BR" sz="3000" b="1" dirty="0">
              <a:latin typeface="Aquawax Pro UltraBold" panose="02000003020000020004" pitchFamily="50" charset="0"/>
            </a:endParaRPr>
          </a:p>
          <a:p>
            <a:pPr indent="-457200"/>
            <a:r>
              <a:rPr lang="pt-BR" sz="3000" b="1" dirty="0">
                <a:latin typeface="Aquawax Pro UltraBold" panose="02000003020000020004" pitchFamily="50" charset="0"/>
              </a:rPr>
              <a:t>Embutida</a:t>
            </a:r>
          </a:p>
          <a:p>
            <a:pPr indent="-457200"/>
            <a:r>
              <a:rPr lang="pt-BR" sz="3000" b="1" dirty="0" err="1">
                <a:latin typeface="Aquawax Pro UltraBold" panose="02000003020000020004" pitchFamily="50" charset="0"/>
              </a:rPr>
              <a:t>Parame-trizada</a:t>
            </a:r>
            <a:endParaRPr sz="3000" b="1" dirty="0">
              <a:latin typeface="Aquawax Pro UltraBold" panose="02000003020000020004" pitchFamily="50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000" dirty="0"/>
          </a:p>
        </p:txBody>
      </p:sp>
      <p:sp>
        <p:nvSpPr>
          <p:cNvPr id="248" name="Google Shape;248;p28"/>
          <p:cNvSpPr txBox="1">
            <a:spLocks noGrp="1"/>
          </p:cNvSpPr>
          <p:nvPr>
            <p:ph type="sldNum" idx="12"/>
          </p:nvPr>
        </p:nvSpPr>
        <p:spPr>
          <a:xfrm>
            <a:off x="4297650" y="477748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pSp>
        <p:nvGrpSpPr>
          <p:cNvPr id="257" name="Google Shape;257;p28"/>
          <p:cNvGrpSpPr/>
          <p:nvPr/>
        </p:nvGrpSpPr>
        <p:grpSpPr>
          <a:xfrm>
            <a:off x="2534235" y="173923"/>
            <a:ext cx="5297143" cy="4603551"/>
            <a:chOff x="2112475" y="238125"/>
            <a:chExt cx="3395050" cy="5238750"/>
          </a:xfrm>
        </p:grpSpPr>
        <p:sp>
          <p:nvSpPr>
            <p:cNvPr id="258" name="Google Shape;258;p28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8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8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8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62" name="Google Shape;26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3900" y="3903225"/>
            <a:ext cx="874249" cy="874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6639" y="587177"/>
            <a:ext cx="4996534" cy="3787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4345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/>
          <p:nvPr/>
        </p:nvSpPr>
        <p:spPr>
          <a:xfrm>
            <a:off x="0" y="11289"/>
            <a:ext cx="9144000" cy="1965000"/>
          </a:xfrm>
          <a:prstGeom prst="rect">
            <a:avLst/>
          </a:prstGeom>
          <a:solidFill>
            <a:srgbClr val="62AE8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ctrTitle" idx="4294967295"/>
          </p:nvPr>
        </p:nvSpPr>
        <p:spPr>
          <a:xfrm>
            <a:off x="0" y="11289"/>
            <a:ext cx="9144000" cy="195922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200" b="0" dirty="0">
                <a:solidFill>
                  <a:schemeClr val="lt1"/>
                </a:solidFill>
                <a:latin typeface="Aquawax Pro UltraBold" panose="02000003020000020004" pitchFamily="50" charset="0"/>
              </a:rPr>
              <a:t>Adaptação cliente</a:t>
            </a:r>
            <a:endParaRPr sz="7200" b="0" dirty="0">
              <a:solidFill>
                <a:schemeClr val="lt1"/>
              </a:solidFill>
              <a:latin typeface="Aquawax Pro UltraBold" panose="02000003020000020004" pitchFamily="50" charset="0"/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4294967295"/>
          </p:nvPr>
        </p:nvSpPr>
        <p:spPr>
          <a:xfrm>
            <a:off x="358218" y="1970511"/>
            <a:ext cx="8785781" cy="10989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000" dirty="0">
                <a:latin typeface="Aquawax Pro Bold" panose="02000003020000020004" pitchFamily="50" charset="0"/>
              </a:rPr>
              <a:t>O que muda no seu sistema?</a:t>
            </a:r>
            <a:endParaRPr sz="4000" dirty="0">
              <a:latin typeface="Aquawax Pro Bold" panose="02000003020000020004" pitchFamily="50" charset="0"/>
            </a:endParaRPr>
          </a:p>
        </p:txBody>
      </p:sp>
      <p:sp>
        <p:nvSpPr>
          <p:cNvPr id="80" name="Google Shape;80;p13"/>
          <p:cNvSpPr txBox="1">
            <a:spLocks noGrp="1"/>
          </p:cNvSpPr>
          <p:nvPr>
            <p:ph type="body" idx="4294967295"/>
          </p:nvPr>
        </p:nvSpPr>
        <p:spPr>
          <a:xfrm>
            <a:off x="358219" y="3178398"/>
            <a:ext cx="7654565" cy="18502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spcBef>
                <a:spcPts val="0"/>
              </a:spcBef>
            </a:pPr>
            <a:r>
              <a:rPr lang="pt-BR" sz="2000" dirty="0">
                <a:latin typeface="Aquawax Pro Light" panose="02000003020000020004" pitchFamily="50" charset="0"/>
              </a:rPr>
              <a:t>Embutir componente do CFM</a:t>
            </a:r>
          </a:p>
          <a:p>
            <a:pPr marL="342900" indent="-342900">
              <a:spcBef>
                <a:spcPts val="0"/>
              </a:spcBef>
            </a:pPr>
            <a:r>
              <a:rPr lang="pt-BR" sz="2000" dirty="0">
                <a:latin typeface="Aquawax Pro Light" panose="02000003020000020004" pitchFamily="50" charset="0"/>
              </a:rPr>
              <a:t>Enviar dados da integração</a:t>
            </a:r>
          </a:p>
          <a:p>
            <a:pPr marL="342900" indent="-342900">
              <a:spcBef>
                <a:spcPts val="0"/>
              </a:spcBef>
            </a:pPr>
            <a:r>
              <a:rPr lang="pt-BR" sz="2000" dirty="0">
                <a:latin typeface="Aquawax Pro Light" panose="02000003020000020004" pitchFamily="50" charset="0"/>
              </a:rPr>
              <a:t>Receber PDF assinado</a:t>
            </a:r>
            <a:endParaRPr sz="2000" dirty="0">
              <a:latin typeface="Aquawax Pro Light" panose="02000003020000020004" pitchFamily="50" charset="0"/>
            </a:endParaRPr>
          </a:p>
        </p:txBody>
      </p:sp>
      <p:sp>
        <p:nvSpPr>
          <p:cNvPr id="81" name="Google Shape;81;p13"/>
          <p:cNvSpPr/>
          <p:nvPr/>
        </p:nvSpPr>
        <p:spPr>
          <a:xfrm>
            <a:off x="813273" y="3075198"/>
            <a:ext cx="1533600" cy="103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54F5B"/>
              </a:solidFill>
            </a:endParaRPr>
          </a:p>
        </p:txBody>
      </p:sp>
      <p:sp>
        <p:nvSpPr>
          <p:cNvPr id="82" name="Google Shape;82;p13"/>
          <p:cNvSpPr txBox="1">
            <a:spLocks noGrp="1"/>
          </p:cNvSpPr>
          <p:nvPr>
            <p:ph type="sldNum" idx="12"/>
          </p:nvPr>
        </p:nvSpPr>
        <p:spPr>
          <a:xfrm>
            <a:off x="4297650" y="477748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83" name="Google Shape;8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3900" y="3903225"/>
            <a:ext cx="874249" cy="8742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23325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/>
          <p:nvPr/>
        </p:nvSpPr>
        <p:spPr>
          <a:xfrm>
            <a:off x="0" y="11289"/>
            <a:ext cx="9144000" cy="1965000"/>
          </a:xfrm>
          <a:prstGeom prst="rect">
            <a:avLst/>
          </a:prstGeom>
          <a:solidFill>
            <a:srgbClr val="62AE8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ctrTitle" idx="4294967295"/>
          </p:nvPr>
        </p:nvSpPr>
        <p:spPr>
          <a:xfrm>
            <a:off x="0" y="11289"/>
            <a:ext cx="9144000" cy="195922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200" b="0" dirty="0">
                <a:solidFill>
                  <a:schemeClr val="lt1"/>
                </a:solidFill>
                <a:latin typeface="Aquawax Pro UltraBold" panose="02000003020000020004" pitchFamily="50" charset="0"/>
              </a:rPr>
              <a:t>Envio dos dados</a:t>
            </a:r>
            <a:endParaRPr sz="7200" b="0" dirty="0">
              <a:solidFill>
                <a:schemeClr val="lt1"/>
              </a:solidFill>
              <a:latin typeface="Aquawax Pro UltraBold" panose="02000003020000020004" pitchFamily="50" charset="0"/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4294967295"/>
          </p:nvPr>
        </p:nvSpPr>
        <p:spPr>
          <a:xfrm>
            <a:off x="358218" y="1970511"/>
            <a:ext cx="8785781" cy="10989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000" dirty="0">
                <a:latin typeface="Aquawax Pro Bold" panose="02000003020000020004" pitchFamily="50" charset="0"/>
              </a:rPr>
              <a:t>Quais dados devem ser enviados?</a:t>
            </a:r>
            <a:endParaRPr sz="4000" dirty="0">
              <a:latin typeface="Aquawax Pro Bold" panose="02000003020000020004" pitchFamily="50" charset="0"/>
            </a:endParaRPr>
          </a:p>
        </p:txBody>
      </p:sp>
      <p:sp>
        <p:nvSpPr>
          <p:cNvPr id="80" name="Google Shape;80;p13"/>
          <p:cNvSpPr txBox="1">
            <a:spLocks noGrp="1"/>
          </p:cNvSpPr>
          <p:nvPr>
            <p:ph type="body" idx="4294967295"/>
          </p:nvPr>
        </p:nvSpPr>
        <p:spPr>
          <a:xfrm>
            <a:off x="358219" y="3178398"/>
            <a:ext cx="7654565" cy="18502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spcBef>
                <a:spcPts val="0"/>
              </a:spcBef>
            </a:pPr>
            <a:r>
              <a:rPr lang="pt-BR" sz="2000" dirty="0">
                <a:latin typeface="Aquawax Pro Light" panose="02000003020000020004" pitchFamily="50" charset="0"/>
              </a:rPr>
              <a:t>Informações do seu sistema ou local de atendimento</a:t>
            </a:r>
          </a:p>
          <a:p>
            <a:pPr marL="342900" indent="-342900">
              <a:spcBef>
                <a:spcPts val="0"/>
              </a:spcBef>
            </a:pPr>
            <a:r>
              <a:rPr lang="pt-BR" sz="2000" dirty="0">
                <a:latin typeface="Aquawax Pro Light" panose="02000003020000020004" pitchFamily="50" charset="0"/>
              </a:rPr>
              <a:t>Dados do paciente</a:t>
            </a:r>
          </a:p>
          <a:p>
            <a:pPr marL="342900" indent="-342900">
              <a:spcBef>
                <a:spcPts val="0"/>
              </a:spcBef>
            </a:pPr>
            <a:r>
              <a:rPr lang="pt-BR" sz="2000" dirty="0">
                <a:latin typeface="Aquawax Pro Light" panose="02000003020000020004" pitchFamily="50" charset="0"/>
              </a:rPr>
              <a:t>Lista de medicamentos sendo prescritos</a:t>
            </a:r>
            <a:endParaRPr sz="2000" dirty="0">
              <a:latin typeface="Aquawax Pro Light" panose="02000003020000020004" pitchFamily="50" charset="0"/>
            </a:endParaRPr>
          </a:p>
        </p:txBody>
      </p:sp>
      <p:sp>
        <p:nvSpPr>
          <p:cNvPr id="81" name="Google Shape;81;p13"/>
          <p:cNvSpPr/>
          <p:nvPr/>
        </p:nvSpPr>
        <p:spPr>
          <a:xfrm>
            <a:off x="813273" y="3075198"/>
            <a:ext cx="1533600" cy="103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54F5B"/>
              </a:solidFill>
            </a:endParaRPr>
          </a:p>
        </p:txBody>
      </p:sp>
      <p:sp>
        <p:nvSpPr>
          <p:cNvPr id="82" name="Google Shape;82;p13"/>
          <p:cNvSpPr txBox="1">
            <a:spLocks noGrp="1"/>
          </p:cNvSpPr>
          <p:nvPr>
            <p:ph type="sldNum" idx="12"/>
          </p:nvPr>
        </p:nvSpPr>
        <p:spPr>
          <a:xfrm>
            <a:off x="4297650" y="477748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83" name="Google Shape;8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3900" y="3903225"/>
            <a:ext cx="874249" cy="8742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600648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/>
          <p:nvPr/>
        </p:nvSpPr>
        <p:spPr>
          <a:xfrm>
            <a:off x="0" y="11289"/>
            <a:ext cx="9144000" cy="1965000"/>
          </a:xfrm>
          <a:prstGeom prst="rect">
            <a:avLst/>
          </a:prstGeom>
          <a:solidFill>
            <a:srgbClr val="62AE8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ctrTitle" idx="4294967295"/>
          </p:nvPr>
        </p:nvSpPr>
        <p:spPr>
          <a:xfrm>
            <a:off x="0" y="11289"/>
            <a:ext cx="9144000" cy="195922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200" b="0" dirty="0">
                <a:solidFill>
                  <a:schemeClr val="lt1"/>
                </a:solidFill>
                <a:latin typeface="Aquawax Pro UltraBold" panose="02000003020000020004" pitchFamily="50" charset="0"/>
              </a:rPr>
              <a:t>Resultado</a:t>
            </a:r>
            <a:endParaRPr sz="7200" b="0" dirty="0">
              <a:solidFill>
                <a:schemeClr val="lt1"/>
              </a:solidFill>
              <a:latin typeface="Aquawax Pro UltraBold" panose="02000003020000020004" pitchFamily="50" charset="0"/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4294967295"/>
          </p:nvPr>
        </p:nvSpPr>
        <p:spPr>
          <a:xfrm>
            <a:off x="358218" y="1970511"/>
            <a:ext cx="8785781" cy="10989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000" dirty="0">
                <a:latin typeface="Aquawax Pro Bold" panose="02000003020000020004" pitchFamily="50" charset="0"/>
              </a:rPr>
              <a:t>Qual a experiência do usuário final?</a:t>
            </a:r>
            <a:endParaRPr sz="4000" dirty="0">
              <a:latin typeface="Aquawax Pro Bold" panose="02000003020000020004" pitchFamily="50" charset="0"/>
            </a:endParaRPr>
          </a:p>
        </p:txBody>
      </p:sp>
      <p:sp>
        <p:nvSpPr>
          <p:cNvPr id="80" name="Google Shape;80;p13"/>
          <p:cNvSpPr txBox="1">
            <a:spLocks noGrp="1"/>
          </p:cNvSpPr>
          <p:nvPr>
            <p:ph type="body" idx="4294967295"/>
          </p:nvPr>
        </p:nvSpPr>
        <p:spPr>
          <a:xfrm>
            <a:off x="358219" y="3178398"/>
            <a:ext cx="7654565" cy="18502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spcBef>
                <a:spcPts val="0"/>
              </a:spcBef>
            </a:pPr>
            <a:r>
              <a:rPr lang="pt-BR" sz="2000" dirty="0">
                <a:latin typeface="Aquawax Pro Light" panose="02000003020000020004" pitchFamily="50" charset="0"/>
              </a:rPr>
              <a:t>Preencher informações no seu sistema</a:t>
            </a:r>
          </a:p>
          <a:p>
            <a:pPr marL="342900" indent="-342900">
              <a:spcBef>
                <a:spcPts val="0"/>
              </a:spcBef>
            </a:pPr>
            <a:r>
              <a:rPr lang="pt-BR" sz="2000" dirty="0">
                <a:latin typeface="Aquawax Pro Light" panose="02000003020000020004" pitchFamily="50" charset="0"/>
              </a:rPr>
              <a:t>Fazer </a:t>
            </a:r>
            <a:r>
              <a:rPr lang="pt-BR" sz="2000" dirty="0" err="1">
                <a:latin typeface="Aquawax Pro Light" panose="02000003020000020004" pitchFamily="50" charset="0"/>
              </a:rPr>
              <a:t>login</a:t>
            </a:r>
            <a:r>
              <a:rPr lang="pt-BR" sz="2000" dirty="0">
                <a:latin typeface="Aquawax Pro Light" panose="02000003020000020004" pitchFamily="50" charset="0"/>
              </a:rPr>
              <a:t> uma vez</a:t>
            </a:r>
          </a:p>
          <a:p>
            <a:pPr marL="342900" indent="-342900">
              <a:spcBef>
                <a:spcPts val="0"/>
              </a:spcBef>
            </a:pPr>
            <a:r>
              <a:rPr lang="pt-BR" sz="2000" dirty="0">
                <a:latin typeface="Aquawax Pro Light" panose="02000003020000020004" pitchFamily="50" charset="0"/>
              </a:rPr>
              <a:t>Realizar assinatura</a:t>
            </a:r>
          </a:p>
        </p:txBody>
      </p:sp>
      <p:sp>
        <p:nvSpPr>
          <p:cNvPr id="81" name="Google Shape;81;p13"/>
          <p:cNvSpPr/>
          <p:nvPr/>
        </p:nvSpPr>
        <p:spPr>
          <a:xfrm>
            <a:off x="813273" y="3075198"/>
            <a:ext cx="1533600" cy="103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54F5B"/>
              </a:solidFill>
            </a:endParaRPr>
          </a:p>
        </p:txBody>
      </p:sp>
      <p:sp>
        <p:nvSpPr>
          <p:cNvPr id="82" name="Google Shape;82;p13"/>
          <p:cNvSpPr txBox="1">
            <a:spLocks noGrp="1"/>
          </p:cNvSpPr>
          <p:nvPr>
            <p:ph type="sldNum" idx="12"/>
          </p:nvPr>
        </p:nvSpPr>
        <p:spPr>
          <a:xfrm>
            <a:off x="4297650" y="477748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83" name="Google Shape;8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3900" y="3903225"/>
            <a:ext cx="874249" cy="8742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47201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9"/>
          <p:cNvSpPr txBox="1">
            <a:spLocks noGrp="1"/>
          </p:cNvSpPr>
          <p:nvPr>
            <p:ph type="body" idx="4294967295"/>
          </p:nvPr>
        </p:nvSpPr>
        <p:spPr>
          <a:xfrm>
            <a:off x="828475" y="3827282"/>
            <a:ext cx="7512900" cy="109351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b="1" dirty="0">
                <a:latin typeface="Aquawax Pro UltraBold" panose="02000003020000020004" pitchFamily="50" charset="0"/>
              </a:rPr>
              <a:t>Exemplo: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400" dirty="0">
                <a:solidFill>
                  <a:srgbClr val="0070C0"/>
                </a:solidFill>
                <a:latin typeface="Aquawax Pro Ligh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https://conselho-federal-de-medicina.github.io/integracao-prescricao-cfm/exemplo/exemplo.html</a:t>
            </a:r>
            <a:r>
              <a:rPr lang="pt-BR" sz="1400" b="1" dirty="0">
                <a:solidFill>
                  <a:srgbClr val="0070C0"/>
                </a:solidFill>
                <a:latin typeface="Aquawax Pro Light"/>
              </a:rPr>
              <a:t> </a:t>
            </a:r>
            <a:endParaRPr lang="en" sz="1400" dirty="0">
              <a:solidFill>
                <a:srgbClr val="0070C0"/>
              </a:solidFill>
              <a:latin typeface="Aquawax Pro Light"/>
            </a:endParaRPr>
          </a:p>
        </p:txBody>
      </p:sp>
      <p:sp>
        <p:nvSpPr>
          <p:cNvPr id="268" name="Google Shape;268;p29"/>
          <p:cNvSpPr txBox="1">
            <a:spLocks noGrp="1"/>
          </p:cNvSpPr>
          <p:nvPr>
            <p:ph type="sldNum" idx="12"/>
          </p:nvPr>
        </p:nvSpPr>
        <p:spPr>
          <a:xfrm>
            <a:off x="4297650" y="477748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grpSp>
        <p:nvGrpSpPr>
          <p:cNvPr id="277" name="Google Shape;277;p29"/>
          <p:cNvGrpSpPr/>
          <p:nvPr/>
        </p:nvGrpSpPr>
        <p:grpSpPr>
          <a:xfrm>
            <a:off x="828474" y="207390"/>
            <a:ext cx="7589661" cy="3476574"/>
            <a:chOff x="1177450" y="241631"/>
            <a:chExt cx="6173152" cy="3616776"/>
          </a:xfrm>
        </p:grpSpPr>
        <p:sp>
          <p:nvSpPr>
            <p:cNvPr id="278" name="Google Shape;278;p29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29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29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29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82" name="Google Shape;28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3900" y="3903225"/>
            <a:ext cx="874249" cy="874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9117" y="412348"/>
            <a:ext cx="5957288" cy="2906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7671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/>
          <p:nvPr/>
        </p:nvSpPr>
        <p:spPr>
          <a:xfrm>
            <a:off x="0" y="11289"/>
            <a:ext cx="9144000" cy="1965000"/>
          </a:xfrm>
          <a:prstGeom prst="rect">
            <a:avLst/>
          </a:prstGeom>
          <a:solidFill>
            <a:srgbClr val="62AE8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ctrTitle" idx="4294967295"/>
          </p:nvPr>
        </p:nvSpPr>
        <p:spPr>
          <a:xfrm>
            <a:off x="0" y="11289"/>
            <a:ext cx="9144000" cy="195922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200" b="0" dirty="0">
                <a:solidFill>
                  <a:schemeClr val="lt1"/>
                </a:solidFill>
                <a:latin typeface="Aquawax Pro UltraBold" panose="02000003020000020004" pitchFamily="50" charset="0"/>
              </a:rPr>
              <a:t>Próximos passos</a:t>
            </a:r>
            <a:endParaRPr sz="7200" b="0" dirty="0">
              <a:solidFill>
                <a:schemeClr val="lt1"/>
              </a:solidFill>
              <a:latin typeface="Aquawax Pro UltraBold" panose="02000003020000020004" pitchFamily="50" charset="0"/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4294967295"/>
          </p:nvPr>
        </p:nvSpPr>
        <p:spPr>
          <a:xfrm>
            <a:off x="358218" y="1970511"/>
            <a:ext cx="8785781" cy="10989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dirty="0">
                <a:latin typeface="Aquawax Pro Bold" panose="02000003020000020004" pitchFamily="50" charset="0"/>
              </a:rPr>
              <a:t>Quais os próximos passos para a integração?</a:t>
            </a:r>
            <a:endParaRPr sz="3600" dirty="0">
              <a:latin typeface="Aquawax Pro Bold" panose="02000003020000020004" pitchFamily="50" charset="0"/>
            </a:endParaRPr>
          </a:p>
        </p:txBody>
      </p:sp>
      <p:sp>
        <p:nvSpPr>
          <p:cNvPr id="80" name="Google Shape;80;p13"/>
          <p:cNvSpPr txBox="1">
            <a:spLocks noGrp="1"/>
          </p:cNvSpPr>
          <p:nvPr>
            <p:ph type="body" idx="4294967295"/>
          </p:nvPr>
        </p:nvSpPr>
        <p:spPr>
          <a:xfrm>
            <a:off x="358218" y="3069420"/>
            <a:ext cx="7654565" cy="18502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spcBef>
                <a:spcPts val="0"/>
              </a:spcBef>
            </a:pPr>
            <a:r>
              <a:rPr lang="pt-BR" sz="1600" dirty="0">
                <a:latin typeface="Aquawax Pro Light" panose="02000003020000020004" pitchFamily="50" charset="0"/>
              </a:rPr>
              <a:t>Acessar a documentação do desenvolvedor:</a:t>
            </a:r>
            <a:br>
              <a:rPr lang="pt-BR" sz="1600" dirty="0">
                <a:latin typeface="Aquawax Pro Light" panose="02000003020000020004" pitchFamily="50" charset="0"/>
              </a:rPr>
            </a:br>
            <a:r>
              <a:rPr lang="pt-BR" sz="1400" dirty="0">
                <a:solidFill>
                  <a:srgbClr val="0070C0"/>
                </a:solidFill>
                <a:latin typeface="Aquawax Pro Light" panose="02000003020000020004" pitchFamily="50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https://github.com/Conselho-Federal-de-Medicina/integracao-prescricao-cfm#readme</a:t>
            </a:r>
            <a:endParaRPr lang="pt-BR" sz="1400" dirty="0">
              <a:solidFill>
                <a:srgbClr val="0070C0"/>
              </a:solidFill>
              <a:latin typeface="Aquawax Pro Light" panose="02000003020000020004" pitchFamily="50" charset="0"/>
            </a:endParaRPr>
          </a:p>
          <a:p>
            <a:pPr marL="342900" indent="-342900">
              <a:spcBef>
                <a:spcPts val="0"/>
              </a:spcBef>
            </a:pPr>
            <a:r>
              <a:rPr lang="pt-BR" sz="1600" dirty="0">
                <a:latin typeface="Aquawax Pro Light" panose="02000003020000020004" pitchFamily="50" charset="0"/>
              </a:rPr>
              <a:t>Testar no ambiente de simulação</a:t>
            </a:r>
          </a:p>
          <a:p>
            <a:pPr marL="342900" indent="-342900">
              <a:spcBef>
                <a:spcPts val="0"/>
              </a:spcBef>
            </a:pPr>
            <a:r>
              <a:rPr lang="pt-BR" sz="1600" dirty="0">
                <a:latin typeface="Aquawax Pro Light" panose="02000003020000020004" pitchFamily="50" charset="0"/>
              </a:rPr>
              <a:t>Formalização do ACT – Acordo de Cooperação Técnica</a:t>
            </a:r>
          </a:p>
          <a:p>
            <a:pPr marL="342900" indent="-342900">
              <a:spcBef>
                <a:spcPts val="0"/>
              </a:spcBef>
            </a:pPr>
            <a:r>
              <a:rPr lang="pt-BR" sz="1600" dirty="0">
                <a:latin typeface="Aquawax Pro Light" panose="02000003020000020004" pitchFamily="50" charset="0"/>
              </a:rPr>
              <a:t>Cadastrar sua aplicação no CFM</a:t>
            </a:r>
          </a:p>
          <a:p>
            <a:pPr marL="342900" indent="-342900">
              <a:spcBef>
                <a:spcPts val="0"/>
              </a:spcBef>
            </a:pPr>
            <a:r>
              <a:rPr lang="pt-BR" sz="1600" dirty="0">
                <a:latin typeface="Aquawax Pro Light" panose="02000003020000020004" pitchFamily="50" charset="0"/>
              </a:rPr>
              <a:t>Testar no ambiente de homologação</a:t>
            </a:r>
          </a:p>
          <a:p>
            <a:pPr marL="342900" indent="-342900">
              <a:spcBef>
                <a:spcPts val="0"/>
              </a:spcBef>
            </a:pPr>
            <a:r>
              <a:rPr lang="pt-BR" sz="1600" dirty="0">
                <a:latin typeface="Aquawax Pro Light" panose="02000003020000020004" pitchFamily="50" charset="0"/>
              </a:rPr>
              <a:t>Publicar em produção</a:t>
            </a:r>
          </a:p>
        </p:txBody>
      </p:sp>
      <p:sp>
        <p:nvSpPr>
          <p:cNvPr id="81" name="Google Shape;81;p13"/>
          <p:cNvSpPr/>
          <p:nvPr/>
        </p:nvSpPr>
        <p:spPr>
          <a:xfrm>
            <a:off x="813273" y="3075198"/>
            <a:ext cx="1533600" cy="103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54F5B"/>
              </a:solidFill>
            </a:endParaRPr>
          </a:p>
        </p:txBody>
      </p:sp>
      <p:sp>
        <p:nvSpPr>
          <p:cNvPr id="82" name="Google Shape;82;p13"/>
          <p:cNvSpPr txBox="1">
            <a:spLocks noGrp="1"/>
          </p:cNvSpPr>
          <p:nvPr>
            <p:ph type="sldNum" idx="12"/>
          </p:nvPr>
        </p:nvSpPr>
        <p:spPr>
          <a:xfrm>
            <a:off x="4297650" y="477748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pic>
        <p:nvPicPr>
          <p:cNvPr id="83" name="Google Shape;83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3900" y="3903225"/>
            <a:ext cx="874249" cy="8742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109414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100" y="4024625"/>
            <a:ext cx="874249" cy="87424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999072" y="2425822"/>
            <a:ext cx="5445900" cy="1804200"/>
          </a:xfrm>
        </p:spPr>
        <p:txBody>
          <a:bodyPr/>
          <a:lstStyle/>
          <a:p>
            <a:r>
              <a:rPr lang="pt-BR" sz="2000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3526239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/>
          <p:nvPr/>
        </p:nvSpPr>
        <p:spPr>
          <a:xfrm>
            <a:off x="0" y="11289"/>
            <a:ext cx="9144000" cy="1965000"/>
          </a:xfrm>
          <a:prstGeom prst="rect">
            <a:avLst/>
          </a:prstGeom>
          <a:solidFill>
            <a:srgbClr val="62AE8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ctrTitle" idx="4294967295"/>
          </p:nvPr>
        </p:nvSpPr>
        <p:spPr>
          <a:xfrm>
            <a:off x="0" y="11289"/>
            <a:ext cx="9144000" cy="195922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0" dirty="0">
                <a:solidFill>
                  <a:schemeClr val="lt1"/>
                </a:solidFill>
                <a:latin typeface="Aquawax Pro UltraBold" panose="02000003020000020004" pitchFamily="50" charset="0"/>
              </a:rPr>
              <a:t>Proposta</a:t>
            </a:r>
            <a:endParaRPr sz="7200" b="0" dirty="0">
              <a:solidFill>
                <a:schemeClr val="lt1"/>
              </a:solidFill>
              <a:latin typeface="Aquawax Pro UltraBold" panose="02000003020000020004" pitchFamily="50" charset="0"/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4294967295"/>
          </p:nvPr>
        </p:nvSpPr>
        <p:spPr>
          <a:xfrm>
            <a:off x="358218" y="1970511"/>
            <a:ext cx="8785781" cy="10989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000" dirty="0">
                <a:latin typeface="Aquawax Pro Bold" panose="02000003020000020004" pitchFamily="50" charset="0"/>
              </a:rPr>
              <a:t>Qual o objetivo desta apresentação?</a:t>
            </a:r>
            <a:endParaRPr sz="4000" dirty="0">
              <a:latin typeface="Aquawax Pro Bold" panose="02000003020000020004" pitchFamily="50" charset="0"/>
            </a:endParaRPr>
          </a:p>
        </p:txBody>
      </p:sp>
      <p:sp>
        <p:nvSpPr>
          <p:cNvPr id="80" name="Google Shape;80;p13"/>
          <p:cNvSpPr txBox="1">
            <a:spLocks noGrp="1"/>
          </p:cNvSpPr>
          <p:nvPr>
            <p:ph type="body" idx="4294967295"/>
          </p:nvPr>
        </p:nvSpPr>
        <p:spPr>
          <a:xfrm>
            <a:off x="358219" y="3178398"/>
            <a:ext cx="7654565" cy="18502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spcBef>
                <a:spcPts val="0"/>
              </a:spcBef>
            </a:pPr>
            <a:r>
              <a:rPr lang="pt-BR" sz="2000" dirty="0">
                <a:latin typeface="Aquawax Pro Light" panose="02000003020000020004" pitchFamily="50" charset="0"/>
              </a:rPr>
              <a:t>Apresentar o modelo de integração com o sistema de Prescrição Eletrônica do Conselho Federal de Medicina (CFM)</a:t>
            </a:r>
            <a:endParaRPr sz="2000" dirty="0">
              <a:latin typeface="Aquawax Pro Light" panose="02000003020000020004" pitchFamily="50" charset="0"/>
            </a:endParaRPr>
          </a:p>
        </p:txBody>
      </p:sp>
      <p:sp>
        <p:nvSpPr>
          <p:cNvPr id="81" name="Google Shape;81;p13"/>
          <p:cNvSpPr/>
          <p:nvPr/>
        </p:nvSpPr>
        <p:spPr>
          <a:xfrm>
            <a:off x="813273" y="3075198"/>
            <a:ext cx="1533600" cy="103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54F5B"/>
              </a:solidFill>
            </a:endParaRPr>
          </a:p>
        </p:txBody>
      </p:sp>
      <p:sp>
        <p:nvSpPr>
          <p:cNvPr id="82" name="Google Shape;82;p13"/>
          <p:cNvSpPr txBox="1">
            <a:spLocks noGrp="1"/>
          </p:cNvSpPr>
          <p:nvPr>
            <p:ph type="sldNum" idx="12"/>
          </p:nvPr>
        </p:nvSpPr>
        <p:spPr>
          <a:xfrm>
            <a:off x="4297650" y="477748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83" name="Google Shape;8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3900" y="3903225"/>
            <a:ext cx="874249" cy="8742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4707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/>
          <p:nvPr/>
        </p:nvSpPr>
        <p:spPr>
          <a:xfrm>
            <a:off x="0" y="11289"/>
            <a:ext cx="9144000" cy="1965000"/>
          </a:xfrm>
          <a:prstGeom prst="rect">
            <a:avLst/>
          </a:prstGeom>
          <a:solidFill>
            <a:srgbClr val="62AE8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ctrTitle" idx="4294967295"/>
          </p:nvPr>
        </p:nvSpPr>
        <p:spPr>
          <a:xfrm>
            <a:off x="0" y="11289"/>
            <a:ext cx="9144000" cy="195922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0" dirty="0">
                <a:solidFill>
                  <a:schemeClr val="lt1"/>
                </a:solidFill>
                <a:latin typeface="Aquawax Pro UltraBold" panose="02000003020000020004" pitchFamily="50" charset="0"/>
              </a:rPr>
              <a:t>Público alvo</a:t>
            </a:r>
            <a:endParaRPr sz="7200" b="0" dirty="0">
              <a:solidFill>
                <a:schemeClr val="lt1"/>
              </a:solidFill>
              <a:latin typeface="Aquawax Pro UltraBold" panose="02000003020000020004" pitchFamily="50" charset="0"/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4294967295"/>
          </p:nvPr>
        </p:nvSpPr>
        <p:spPr>
          <a:xfrm>
            <a:off x="358218" y="1970511"/>
            <a:ext cx="8785781" cy="10989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000" dirty="0">
                <a:latin typeface="Aquawax Pro Bold" panose="02000003020000020004" pitchFamily="50" charset="0"/>
              </a:rPr>
              <a:t>Para quem é esta apresentação?</a:t>
            </a:r>
            <a:endParaRPr sz="4000" dirty="0">
              <a:latin typeface="Aquawax Pro Bold" panose="02000003020000020004" pitchFamily="50" charset="0"/>
            </a:endParaRPr>
          </a:p>
        </p:txBody>
      </p:sp>
      <p:sp>
        <p:nvSpPr>
          <p:cNvPr id="80" name="Google Shape;80;p13"/>
          <p:cNvSpPr txBox="1">
            <a:spLocks noGrp="1"/>
          </p:cNvSpPr>
          <p:nvPr>
            <p:ph type="body" idx="4294967295"/>
          </p:nvPr>
        </p:nvSpPr>
        <p:spPr>
          <a:xfrm>
            <a:off x="358219" y="3178398"/>
            <a:ext cx="7654565" cy="18502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spcBef>
                <a:spcPts val="0"/>
              </a:spcBef>
            </a:pPr>
            <a:r>
              <a:rPr lang="pt-BR" sz="2000" dirty="0">
                <a:latin typeface="Aquawax Pro Light" panose="02000003020000020004" pitchFamily="50" charset="0"/>
              </a:rPr>
              <a:t>Esta apresentação é voltada a gerente e diretores, que precisam decidir se farão a integração e entender como isso afeta os seus sistemas.</a:t>
            </a:r>
            <a:endParaRPr sz="2000" dirty="0">
              <a:latin typeface="Aquawax Pro Light" panose="02000003020000020004" pitchFamily="50" charset="0"/>
            </a:endParaRPr>
          </a:p>
        </p:txBody>
      </p:sp>
      <p:sp>
        <p:nvSpPr>
          <p:cNvPr id="81" name="Google Shape;81;p13"/>
          <p:cNvSpPr/>
          <p:nvPr/>
        </p:nvSpPr>
        <p:spPr>
          <a:xfrm>
            <a:off x="813273" y="3075198"/>
            <a:ext cx="1533600" cy="103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54F5B"/>
              </a:solidFill>
            </a:endParaRPr>
          </a:p>
        </p:txBody>
      </p:sp>
      <p:sp>
        <p:nvSpPr>
          <p:cNvPr id="82" name="Google Shape;82;p13"/>
          <p:cNvSpPr txBox="1">
            <a:spLocks noGrp="1"/>
          </p:cNvSpPr>
          <p:nvPr>
            <p:ph type="sldNum" idx="12"/>
          </p:nvPr>
        </p:nvSpPr>
        <p:spPr>
          <a:xfrm>
            <a:off x="4297650" y="477748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83" name="Google Shape;8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3900" y="3903225"/>
            <a:ext cx="874249" cy="8742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9634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/>
          <p:nvPr/>
        </p:nvSpPr>
        <p:spPr>
          <a:xfrm>
            <a:off x="0" y="11289"/>
            <a:ext cx="9144000" cy="1965000"/>
          </a:xfrm>
          <a:prstGeom prst="rect">
            <a:avLst/>
          </a:prstGeom>
          <a:solidFill>
            <a:srgbClr val="62AE8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ctrTitle" idx="4294967295"/>
          </p:nvPr>
        </p:nvSpPr>
        <p:spPr>
          <a:xfrm>
            <a:off x="0" y="11289"/>
            <a:ext cx="9144000" cy="195922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200" b="0" dirty="0">
                <a:solidFill>
                  <a:schemeClr val="lt1"/>
                </a:solidFill>
                <a:latin typeface="Aquawax Pro UltraBold" panose="02000003020000020004" pitchFamily="50" charset="0"/>
              </a:rPr>
              <a:t>Cenário do CFM</a:t>
            </a:r>
            <a:endParaRPr sz="7200" b="0" dirty="0">
              <a:solidFill>
                <a:schemeClr val="lt1"/>
              </a:solidFill>
              <a:latin typeface="Aquawax Pro UltraBold" panose="02000003020000020004" pitchFamily="50" charset="0"/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4294967295"/>
          </p:nvPr>
        </p:nvSpPr>
        <p:spPr>
          <a:xfrm>
            <a:off x="358218" y="1970511"/>
            <a:ext cx="8785781" cy="10989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000" dirty="0">
                <a:latin typeface="Aquawax Pro Bold" panose="02000003020000020004" pitchFamily="50" charset="0"/>
              </a:rPr>
              <a:t>Como funciona a Prescrição do CFM?</a:t>
            </a:r>
            <a:endParaRPr sz="4000" dirty="0">
              <a:latin typeface="Aquawax Pro Bold" panose="02000003020000020004" pitchFamily="50" charset="0"/>
            </a:endParaRPr>
          </a:p>
        </p:txBody>
      </p:sp>
      <p:sp>
        <p:nvSpPr>
          <p:cNvPr id="80" name="Google Shape;80;p13"/>
          <p:cNvSpPr txBox="1">
            <a:spLocks noGrp="1"/>
          </p:cNvSpPr>
          <p:nvPr>
            <p:ph type="body" idx="4294967295"/>
          </p:nvPr>
        </p:nvSpPr>
        <p:spPr>
          <a:xfrm>
            <a:off x="358219" y="3178398"/>
            <a:ext cx="7654565" cy="18502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spcBef>
                <a:spcPts val="0"/>
              </a:spcBef>
            </a:pPr>
            <a:r>
              <a:rPr lang="pt-BR" sz="2000" dirty="0" err="1">
                <a:latin typeface="Aquawax Pro Light" panose="02000003020000020004" pitchFamily="50" charset="0"/>
              </a:rPr>
              <a:t>Login</a:t>
            </a:r>
            <a:endParaRPr lang="pt-BR" sz="2000" dirty="0">
              <a:latin typeface="Aquawax Pro Light" panose="02000003020000020004" pitchFamily="50" charset="0"/>
            </a:endParaRPr>
          </a:p>
          <a:p>
            <a:pPr marL="342900" indent="-342900">
              <a:spcBef>
                <a:spcPts val="0"/>
              </a:spcBef>
            </a:pPr>
            <a:r>
              <a:rPr lang="pt-BR" sz="2000" dirty="0">
                <a:latin typeface="Aquawax Pro Light" panose="02000003020000020004" pitchFamily="50" charset="0"/>
              </a:rPr>
              <a:t>Sessão de assinatura</a:t>
            </a:r>
          </a:p>
          <a:p>
            <a:pPr marL="342900" indent="-342900">
              <a:spcBef>
                <a:spcPts val="0"/>
              </a:spcBef>
            </a:pPr>
            <a:r>
              <a:rPr lang="pt-BR" sz="2000" dirty="0">
                <a:latin typeface="Aquawax Pro Light" panose="02000003020000020004" pitchFamily="50" charset="0"/>
              </a:rPr>
              <a:t>Cadastro de locais de atendimento</a:t>
            </a:r>
          </a:p>
          <a:p>
            <a:pPr marL="342900" indent="-342900">
              <a:spcBef>
                <a:spcPts val="0"/>
              </a:spcBef>
            </a:pPr>
            <a:r>
              <a:rPr lang="pt-BR" sz="2000" dirty="0">
                <a:latin typeface="Aquawax Pro Light" panose="02000003020000020004" pitchFamily="50" charset="0"/>
              </a:rPr>
              <a:t>Cadastro de pacientes</a:t>
            </a:r>
          </a:p>
          <a:p>
            <a:pPr marL="342900" indent="-342900">
              <a:spcBef>
                <a:spcPts val="0"/>
              </a:spcBef>
            </a:pPr>
            <a:r>
              <a:rPr lang="pt-BR" sz="2000" dirty="0">
                <a:latin typeface="Aquawax Pro Light" panose="02000003020000020004" pitchFamily="50" charset="0"/>
              </a:rPr>
              <a:t>Emissão de documentos</a:t>
            </a:r>
            <a:endParaRPr sz="2000" dirty="0">
              <a:latin typeface="Aquawax Pro Light" panose="02000003020000020004" pitchFamily="50" charset="0"/>
            </a:endParaRPr>
          </a:p>
        </p:txBody>
      </p:sp>
      <p:sp>
        <p:nvSpPr>
          <p:cNvPr id="81" name="Google Shape;81;p13"/>
          <p:cNvSpPr/>
          <p:nvPr/>
        </p:nvSpPr>
        <p:spPr>
          <a:xfrm>
            <a:off x="813273" y="3075198"/>
            <a:ext cx="1533600" cy="103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54F5B"/>
              </a:solidFill>
            </a:endParaRPr>
          </a:p>
        </p:txBody>
      </p:sp>
      <p:sp>
        <p:nvSpPr>
          <p:cNvPr id="82" name="Google Shape;82;p13"/>
          <p:cNvSpPr txBox="1">
            <a:spLocks noGrp="1"/>
          </p:cNvSpPr>
          <p:nvPr>
            <p:ph type="sldNum" idx="12"/>
          </p:nvPr>
        </p:nvSpPr>
        <p:spPr>
          <a:xfrm>
            <a:off x="4297650" y="477748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83" name="Google Shape;8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3900" y="3903225"/>
            <a:ext cx="874249" cy="8742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03565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9"/>
          <p:cNvSpPr txBox="1">
            <a:spLocks noGrp="1"/>
          </p:cNvSpPr>
          <p:nvPr>
            <p:ph type="body" idx="4294967295"/>
          </p:nvPr>
        </p:nvSpPr>
        <p:spPr>
          <a:xfrm>
            <a:off x="828475" y="3827282"/>
            <a:ext cx="7512900" cy="109351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3000" b="1" dirty="0">
                <a:latin typeface="Aquawax Pro UltraBold" panose="02000003020000020004" pitchFamily="50" charset="0"/>
              </a:rPr>
              <a:t>Página de login</a:t>
            </a:r>
            <a:br>
              <a:rPr lang="en" sz="2000" dirty="0"/>
            </a:br>
            <a:endParaRPr lang="en" sz="2000" dirty="0"/>
          </a:p>
        </p:txBody>
      </p:sp>
      <p:sp>
        <p:nvSpPr>
          <p:cNvPr id="268" name="Google Shape;268;p29"/>
          <p:cNvSpPr txBox="1">
            <a:spLocks noGrp="1"/>
          </p:cNvSpPr>
          <p:nvPr>
            <p:ph type="sldNum" idx="12"/>
          </p:nvPr>
        </p:nvSpPr>
        <p:spPr>
          <a:xfrm>
            <a:off x="4297650" y="477748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277" name="Google Shape;277;p29"/>
          <p:cNvGrpSpPr/>
          <p:nvPr/>
        </p:nvGrpSpPr>
        <p:grpSpPr>
          <a:xfrm>
            <a:off x="828474" y="207390"/>
            <a:ext cx="7589661" cy="3476574"/>
            <a:chOff x="1177450" y="241631"/>
            <a:chExt cx="6173152" cy="3616776"/>
          </a:xfrm>
        </p:grpSpPr>
        <p:sp>
          <p:nvSpPr>
            <p:cNvPr id="278" name="Google Shape;278;p29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29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29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29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82" name="Google Shape;28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3900" y="3903225"/>
            <a:ext cx="874249" cy="874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5917" y="404359"/>
            <a:ext cx="5875615" cy="2912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599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9"/>
          <p:cNvSpPr txBox="1">
            <a:spLocks noGrp="1"/>
          </p:cNvSpPr>
          <p:nvPr>
            <p:ph type="body" idx="4294967295"/>
          </p:nvPr>
        </p:nvSpPr>
        <p:spPr>
          <a:xfrm>
            <a:off x="828475" y="3827282"/>
            <a:ext cx="7512900" cy="109351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3000" b="1" dirty="0">
                <a:latin typeface="Aquawax Pro UltraBold" panose="02000003020000020004" pitchFamily="50" charset="0"/>
              </a:rPr>
              <a:t>Ativando sessão de assinaturas</a:t>
            </a:r>
            <a:br>
              <a:rPr lang="en" sz="2000" dirty="0"/>
            </a:br>
            <a:endParaRPr lang="en" sz="2000" dirty="0"/>
          </a:p>
        </p:txBody>
      </p:sp>
      <p:sp>
        <p:nvSpPr>
          <p:cNvPr id="268" name="Google Shape;268;p29"/>
          <p:cNvSpPr txBox="1">
            <a:spLocks noGrp="1"/>
          </p:cNvSpPr>
          <p:nvPr>
            <p:ph type="sldNum" idx="12"/>
          </p:nvPr>
        </p:nvSpPr>
        <p:spPr>
          <a:xfrm>
            <a:off x="4297650" y="477748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277" name="Google Shape;277;p29"/>
          <p:cNvGrpSpPr/>
          <p:nvPr/>
        </p:nvGrpSpPr>
        <p:grpSpPr>
          <a:xfrm>
            <a:off x="828474" y="207390"/>
            <a:ext cx="7589661" cy="3476574"/>
            <a:chOff x="1177450" y="241631"/>
            <a:chExt cx="6173152" cy="3616776"/>
          </a:xfrm>
        </p:grpSpPr>
        <p:sp>
          <p:nvSpPr>
            <p:cNvPr id="278" name="Google Shape;278;p29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29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29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29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82" name="Google Shape;28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3900" y="3903225"/>
            <a:ext cx="874249" cy="874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9117" y="413852"/>
            <a:ext cx="5924362" cy="2895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316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9"/>
          <p:cNvSpPr txBox="1">
            <a:spLocks noGrp="1"/>
          </p:cNvSpPr>
          <p:nvPr>
            <p:ph type="body" idx="4294967295"/>
          </p:nvPr>
        </p:nvSpPr>
        <p:spPr>
          <a:xfrm>
            <a:off x="828475" y="3827282"/>
            <a:ext cx="7512900" cy="109351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3000" b="1" dirty="0">
                <a:latin typeface="Aquawax Pro UltraBold" panose="02000003020000020004" pitchFamily="50" charset="0"/>
              </a:rPr>
              <a:t>Cadastrando local de atendimento</a:t>
            </a:r>
            <a:br>
              <a:rPr lang="en" sz="2000" dirty="0"/>
            </a:br>
            <a:endParaRPr lang="en" sz="2000" dirty="0"/>
          </a:p>
        </p:txBody>
      </p:sp>
      <p:sp>
        <p:nvSpPr>
          <p:cNvPr id="268" name="Google Shape;268;p29"/>
          <p:cNvSpPr txBox="1">
            <a:spLocks noGrp="1"/>
          </p:cNvSpPr>
          <p:nvPr>
            <p:ph type="sldNum" idx="12"/>
          </p:nvPr>
        </p:nvSpPr>
        <p:spPr>
          <a:xfrm>
            <a:off x="4297650" y="477748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277" name="Google Shape;277;p29"/>
          <p:cNvGrpSpPr/>
          <p:nvPr/>
        </p:nvGrpSpPr>
        <p:grpSpPr>
          <a:xfrm>
            <a:off x="828474" y="207390"/>
            <a:ext cx="7589661" cy="3476574"/>
            <a:chOff x="1177450" y="241631"/>
            <a:chExt cx="6173152" cy="3616776"/>
          </a:xfrm>
        </p:grpSpPr>
        <p:sp>
          <p:nvSpPr>
            <p:cNvPr id="278" name="Google Shape;278;p29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29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29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29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82" name="Google Shape;28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3900" y="3903225"/>
            <a:ext cx="874249" cy="874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7971" y="394640"/>
            <a:ext cx="5894847" cy="290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501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9"/>
          <p:cNvSpPr txBox="1">
            <a:spLocks noGrp="1"/>
          </p:cNvSpPr>
          <p:nvPr>
            <p:ph type="body" idx="4294967295"/>
          </p:nvPr>
        </p:nvSpPr>
        <p:spPr>
          <a:xfrm>
            <a:off x="828475" y="3827282"/>
            <a:ext cx="7512900" cy="109351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3000" b="1" dirty="0">
                <a:latin typeface="Aquawax Pro UltraBold" panose="02000003020000020004" pitchFamily="50" charset="0"/>
              </a:rPr>
              <a:t>Cadastrando paciente</a:t>
            </a:r>
            <a:br>
              <a:rPr lang="en" sz="2000" dirty="0"/>
            </a:br>
            <a:endParaRPr lang="en" sz="2000" dirty="0"/>
          </a:p>
        </p:txBody>
      </p:sp>
      <p:sp>
        <p:nvSpPr>
          <p:cNvPr id="268" name="Google Shape;268;p29"/>
          <p:cNvSpPr txBox="1">
            <a:spLocks noGrp="1"/>
          </p:cNvSpPr>
          <p:nvPr>
            <p:ph type="sldNum" idx="12"/>
          </p:nvPr>
        </p:nvSpPr>
        <p:spPr>
          <a:xfrm>
            <a:off x="4297650" y="477748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277" name="Google Shape;277;p29"/>
          <p:cNvGrpSpPr/>
          <p:nvPr/>
        </p:nvGrpSpPr>
        <p:grpSpPr>
          <a:xfrm>
            <a:off x="828474" y="207390"/>
            <a:ext cx="7589661" cy="3476574"/>
            <a:chOff x="1177450" y="241631"/>
            <a:chExt cx="6173152" cy="3616776"/>
          </a:xfrm>
        </p:grpSpPr>
        <p:sp>
          <p:nvSpPr>
            <p:cNvPr id="278" name="Google Shape;278;p29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29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29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29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82" name="Google Shape;28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3900" y="3903225"/>
            <a:ext cx="874249" cy="874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7398" y="401904"/>
            <a:ext cx="5876741" cy="2898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240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9"/>
          <p:cNvSpPr txBox="1">
            <a:spLocks noGrp="1"/>
          </p:cNvSpPr>
          <p:nvPr>
            <p:ph type="body" idx="4294967295"/>
          </p:nvPr>
        </p:nvSpPr>
        <p:spPr>
          <a:xfrm>
            <a:off x="828475" y="3827282"/>
            <a:ext cx="7512900" cy="109351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3000" b="1" dirty="0">
                <a:latin typeface="Aquawax Pro UltraBold" panose="02000003020000020004" pitchFamily="50" charset="0"/>
              </a:rPr>
              <a:t>Emitindo receita</a:t>
            </a:r>
            <a:br>
              <a:rPr lang="en" sz="2000" dirty="0"/>
            </a:br>
            <a:endParaRPr lang="en" sz="2000" dirty="0"/>
          </a:p>
        </p:txBody>
      </p:sp>
      <p:sp>
        <p:nvSpPr>
          <p:cNvPr id="268" name="Google Shape;268;p29"/>
          <p:cNvSpPr txBox="1">
            <a:spLocks noGrp="1"/>
          </p:cNvSpPr>
          <p:nvPr>
            <p:ph type="sldNum" idx="12"/>
          </p:nvPr>
        </p:nvSpPr>
        <p:spPr>
          <a:xfrm>
            <a:off x="4297650" y="477748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277" name="Google Shape;277;p29"/>
          <p:cNvGrpSpPr/>
          <p:nvPr/>
        </p:nvGrpSpPr>
        <p:grpSpPr>
          <a:xfrm>
            <a:off x="828474" y="207390"/>
            <a:ext cx="7589661" cy="3476574"/>
            <a:chOff x="1177450" y="241631"/>
            <a:chExt cx="6173152" cy="3616776"/>
          </a:xfrm>
        </p:grpSpPr>
        <p:sp>
          <p:nvSpPr>
            <p:cNvPr id="278" name="Google Shape;278;p29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29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29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29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82" name="Google Shape;28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3900" y="3903225"/>
            <a:ext cx="874249" cy="874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7397" y="399879"/>
            <a:ext cx="5846616" cy="290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608494"/>
      </p:ext>
    </p:extLst>
  </p:cSld>
  <p:clrMapOvr>
    <a:masterClrMapping/>
  </p:clrMapOvr>
</p:sld>
</file>

<file path=ppt/theme/theme1.xml><?xml version="1.0" encoding="utf-8"?>
<a:theme xmlns:a="http://schemas.openxmlformats.org/drawingml/2006/main" name="Desdemona template">
  <a:themeElements>
    <a:clrScheme name="Custom 347">
      <a:dk1>
        <a:srgbClr val="666967"/>
      </a:dk1>
      <a:lt1>
        <a:srgbClr val="FFFFFF"/>
      </a:lt1>
      <a:dk2>
        <a:srgbClr val="89929B"/>
      </a:dk2>
      <a:lt2>
        <a:srgbClr val="EFF1F3"/>
      </a:lt2>
      <a:accent1>
        <a:srgbClr val="107247"/>
      </a:accent1>
      <a:accent2>
        <a:srgbClr val="62AE8E"/>
      </a:accent2>
      <a:accent3>
        <a:srgbClr val="107247"/>
      </a:accent3>
      <a:accent4>
        <a:srgbClr val="51836B"/>
      </a:accent4>
      <a:accent5>
        <a:srgbClr val="A6B5C7"/>
      </a:accent5>
      <a:accent6>
        <a:srgbClr val="D4DAE0"/>
      </a:accent6>
      <a:hlink>
        <a:srgbClr val="454F5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308</Words>
  <Application>Microsoft Office PowerPoint</Application>
  <PresentationFormat>Apresentação na tela (16:9)</PresentationFormat>
  <Paragraphs>79</Paragraphs>
  <Slides>19</Slides>
  <Notes>19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6" baseType="lpstr">
      <vt:lpstr>Aquawax Pro UltraBold</vt:lpstr>
      <vt:lpstr>Calibri</vt:lpstr>
      <vt:lpstr>Arial</vt:lpstr>
      <vt:lpstr>Montserrat</vt:lpstr>
      <vt:lpstr>Aquawax Pro Bold</vt:lpstr>
      <vt:lpstr>Aquawax Pro Light</vt:lpstr>
      <vt:lpstr>Desdemona template</vt:lpstr>
      <vt:lpstr>Integração com a Prescrição Eletrônica do CFM</vt:lpstr>
      <vt:lpstr>Proposta</vt:lpstr>
      <vt:lpstr>Público alvo</vt:lpstr>
      <vt:lpstr>Cenário do CFM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Cenário do cliente</vt:lpstr>
      <vt:lpstr>Adaptação CFM</vt:lpstr>
      <vt:lpstr>Apresentação do PowerPoint</vt:lpstr>
      <vt:lpstr>Apresentação do PowerPoint</vt:lpstr>
      <vt:lpstr>Adaptação cliente</vt:lpstr>
      <vt:lpstr>Envio dos dados</vt:lpstr>
      <vt:lpstr>Resultado</vt:lpstr>
      <vt:lpstr>Apresentação do PowerPoint</vt:lpstr>
      <vt:lpstr>Próximos passos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de apresentação CFM</dc:title>
  <dc:creator>Ingrid  da Silva Carneiro</dc:creator>
  <cp:lastModifiedBy>Alex Rodrigo de Oliveira</cp:lastModifiedBy>
  <cp:revision>19</cp:revision>
  <dcterms:modified xsi:type="dcterms:W3CDTF">2023-11-23T23:32:08Z</dcterms:modified>
</cp:coreProperties>
</file>