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ABC7-2741-4419-B83E-A96CE5C02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0E19C-B7BB-49F7-A865-E3ABF25EC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50B2D-0C25-4E15-B402-04F1149B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9BE03-A7F7-4B39-85C8-E0FA4E50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97ECE-5401-4C3A-A2A3-3FC26D825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2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13AC-E233-4ECD-A9E9-3FBDB4E3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7950C-01AC-4E58-BDF4-4EACAF12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6D4DD-10B7-41EC-9EFE-B0F3F0C2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3133-4E84-4678-B40B-C181750C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29D8-63BA-4CD6-A2B5-E15B128E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A3FF51-011D-4DDC-AF10-889E5C450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EFF7A-0F81-4F49-9250-D5AACEB48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BDCC-54A3-4788-BC14-4BE56DF1E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B5DDD-B658-4F01-A67C-5FDD575F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3966-FCD1-4941-A711-06A512C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A9E-0336-4157-9B4A-BEF8C990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A22AB-1D8D-447F-9B3C-84BB1CC6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93512-582E-4F89-ACB3-C373D5A1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B011-DFF4-4984-8CCA-4E709C0A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B1DB8-C846-43A7-82AB-94B0341E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FF1D-0040-4784-9101-E8763EDA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1BEF5-7D23-4963-8043-057A8E2D6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CADC-010F-48A2-B811-4BBD8CFF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C6F5-DF26-417F-9D47-189E2426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5538-0A07-4BA5-B3AF-3C927963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857A-C358-4811-A8D5-E812E1BD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34BE-ED93-4456-B922-0BF15054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84DE1-4B73-4C18-86FE-9A88F5DA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EBBE-8C46-4411-9EA5-5D456EE8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7272-39C2-48B1-B161-DEB57589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6C733-A300-46FE-AC34-B2FEEB23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4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3AF6-7FA0-4B44-AF4B-6A88469E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4C948-3E9A-4ABC-98D5-6515F4EFF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46480-289F-4392-8CFC-6340A4490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4C68B-2013-4FEF-9494-87AF57B4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07F6E-D4B5-4E68-94B4-619A1B858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0AC22-B4D7-4449-8821-52FDD660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F78D4-83DD-4748-AA14-89E39302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C947B-04F8-46AE-B1C6-424058CA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6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CD48-8FF6-41A8-BBDA-3F293064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21AF6-9F1E-472D-A2E9-18D6B838E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264C38-8C7E-4170-8062-D1D9EFB0B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10380-6190-4C8B-8757-AD11989D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78D2B-6D94-4B0C-B1C5-93A98B17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E5801-A549-4C92-88B4-65115E7A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8BBD9-E0C7-48C3-A38E-833F3FE5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50AF8-ABAC-4B29-A77D-691696248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ACC6-7EB8-4E00-AFF2-4C507181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3947-B84F-4B3F-8391-912C6C6FE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29D40-58E1-45D8-BB7E-18EEF775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CDEDA-FB90-4BD4-91D5-22EA8617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5E55B-9A7D-4BA7-A6D3-FB58C8B9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5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50FB-1375-4C19-A9F2-123EAD084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9F734-EA89-464F-AF70-5E83BF6E9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87DDC-1AAD-4D20-A85C-37AF154DF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AE42-0F52-4221-ABDD-AF93E03F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9A1B2-005F-478A-92D9-7728F1F6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51674-9076-4BD8-B9B6-E96A6B57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8C5C6-C664-4650-BEA2-6ED6C1D8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C77CC-DED2-4AD4-9FC6-2EEBC3DF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FD65-1246-42FE-B641-DB7DAFEDE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00845-15B7-44B1-A59C-B38B71FF328D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D868D-4A70-41AB-8D3E-5767EB596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5CDF1-8D09-41FB-9E01-D02D4B3C2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2E344-518E-4A99-9072-31FE9A4C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1D75CC-4674-4E16-9964-D13516B26CF6}"/>
              </a:ext>
            </a:extLst>
          </p:cNvPr>
          <p:cNvSpPr/>
          <p:nvPr/>
        </p:nvSpPr>
        <p:spPr>
          <a:xfrm>
            <a:off x="2983150" y="895641"/>
            <a:ext cx="146660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Natural conversion lookup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6B878-033E-4691-B7D2-2310057F581B}"/>
              </a:ext>
            </a:extLst>
          </p:cNvPr>
          <p:cNvSpPr/>
          <p:nvPr/>
        </p:nvSpPr>
        <p:spPr>
          <a:xfrm>
            <a:off x="4858305" y="444440"/>
            <a:ext cx="3031434" cy="18168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version of conversion layer (2011-2019)</a:t>
            </a:r>
          </a:p>
          <a:p>
            <a:pPr algn="ctr"/>
            <a:endParaRPr lang="en-US" sz="1600" dirty="0"/>
          </a:p>
          <a:p>
            <a:r>
              <a:rPr lang="en-US" sz="1600" dirty="0"/>
              <a:t>0: no conversion</a:t>
            </a:r>
          </a:p>
          <a:p>
            <a:r>
              <a:rPr lang="en-US" sz="1600" dirty="0"/>
              <a:t>1: veg -&gt; non “natural” veg</a:t>
            </a:r>
          </a:p>
          <a:p>
            <a:r>
              <a:rPr lang="en-US" sz="1600" dirty="0"/>
              <a:t>2: veg -&gt; urban</a:t>
            </a:r>
          </a:p>
          <a:p>
            <a:pPr algn="ctr"/>
            <a:r>
              <a:rPr lang="en-US" sz="16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BF1E5-D669-4E1B-8E72-BF34E8CDB7C1}"/>
              </a:ext>
            </a:extLst>
          </p:cNvPr>
          <p:cNvSpPr/>
          <p:nvPr/>
        </p:nvSpPr>
        <p:spPr>
          <a:xfrm>
            <a:off x="2678351" y="3536313"/>
            <a:ext cx="218358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Aggregate to 300 m to get percent cropland</a:t>
            </a:r>
          </a:p>
          <a:p>
            <a:pPr algn="ctr"/>
            <a:r>
              <a:rPr lang="en-US" sz="1600" dirty="0"/>
              <a:t>(2008-2011)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DB5BD3BB-E2C4-4941-B73D-4A01884E53E3}"/>
              </a:ext>
            </a:extLst>
          </p:cNvPr>
          <p:cNvSpPr/>
          <p:nvPr/>
        </p:nvSpPr>
        <p:spPr>
          <a:xfrm>
            <a:off x="328256" y="3068769"/>
            <a:ext cx="2003898" cy="184948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Cropland extent</a:t>
            </a:r>
          </a:p>
          <a:p>
            <a:pPr algn="ctr"/>
            <a:r>
              <a:rPr lang="en-US" sz="1600" dirty="0"/>
              <a:t>(2008-2011, 30 m, </a:t>
            </a:r>
            <a:r>
              <a:rPr lang="en-US" sz="1600" dirty="0" err="1"/>
              <a:t>Potapov</a:t>
            </a:r>
            <a:r>
              <a:rPr lang="en-US" sz="1600" dirty="0"/>
              <a:t> et al.)</a:t>
            </a:r>
          </a:p>
          <a:p>
            <a:pPr algn="ctr"/>
            <a:endParaRPr lang="en-US" sz="1600" dirty="0"/>
          </a:p>
          <a:p>
            <a:r>
              <a:rPr lang="en-US" sz="1600" dirty="0"/>
              <a:t>0: not cropland</a:t>
            </a:r>
          </a:p>
          <a:p>
            <a:r>
              <a:rPr lang="en-US" sz="1600" dirty="0"/>
              <a:t>1: cropland</a:t>
            </a:r>
          </a:p>
          <a:p>
            <a:pPr algn="ctr"/>
            <a:endParaRPr lang="en-US" dirty="0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09701DDD-83FD-436D-BCD6-0254C266E45E}"/>
              </a:ext>
            </a:extLst>
          </p:cNvPr>
          <p:cNvSpPr/>
          <p:nvPr/>
        </p:nvSpPr>
        <p:spPr>
          <a:xfrm>
            <a:off x="317771" y="5166701"/>
            <a:ext cx="2003898" cy="165109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Cropland extent</a:t>
            </a:r>
          </a:p>
          <a:p>
            <a:pPr algn="ctr"/>
            <a:r>
              <a:rPr lang="en-US" sz="1600" dirty="0"/>
              <a:t>(2015-2019, 30 m, </a:t>
            </a:r>
            <a:r>
              <a:rPr lang="en-US" sz="1600" dirty="0" err="1"/>
              <a:t>Potapov</a:t>
            </a:r>
            <a:r>
              <a:rPr lang="en-US" sz="1600" dirty="0"/>
              <a:t> et al.)</a:t>
            </a:r>
          </a:p>
          <a:p>
            <a:endParaRPr lang="en-US" sz="1600" dirty="0"/>
          </a:p>
          <a:p>
            <a:r>
              <a:rPr lang="en-US" sz="1600" dirty="0"/>
              <a:t>0: not cropland</a:t>
            </a:r>
          </a:p>
          <a:p>
            <a:r>
              <a:rPr lang="en-US" sz="1600" dirty="0"/>
              <a:t>1: cropland</a:t>
            </a:r>
          </a:p>
          <a:p>
            <a:pPr algn="ctr"/>
            <a:endParaRPr lang="en-US" dirty="0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4F65B1A1-B13F-45E8-AD86-9FCC30D39F3C}"/>
              </a:ext>
            </a:extLst>
          </p:cNvPr>
          <p:cNvSpPr/>
          <p:nvPr/>
        </p:nvSpPr>
        <p:spPr>
          <a:xfrm>
            <a:off x="317771" y="286639"/>
            <a:ext cx="2256828" cy="9404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ESA CCI Land Cover</a:t>
            </a:r>
          </a:p>
          <a:p>
            <a:pPr algn="ctr"/>
            <a:r>
              <a:rPr lang="en-US" sz="1600" dirty="0"/>
              <a:t>(2011, 300 m, 22 classes)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662C665-109B-45AE-A59B-BF810D9DF9F1}"/>
              </a:ext>
            </a:extLst>
          </p:cNvPr>
          <p:cNvSpPr/>
          <p:nvPr/>
        </p:nvSpPr>
        <p:spPr>
          <a:xfrm>
            <a:off x="317771" y="1469524"/>
            <a:ext cx="2256828" cy="94043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/>
              <a:t>ESA CCI Land Cover</a:t>
            </a:r>
          </a:p>
          <a:p>
            <a:pPr algn="ctr"/>
            <a:r>
              <a:rPr lang="en-US" sz="1600" dirty="0"/>
              <a:t>(2019, 300 m, 22 classes)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70F3CEF-0994-4C90-ACC1-590342F655D4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574599" y="756858"/>
            <a:ext cx="408551" cy="595983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FD3281D-D002-47B0-AD43-5D74D43354F7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2574599" y="1352841"/>
            <a:ext cx="408551" cy="586902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A113266-2EED-4619-BE57-88E9255DDAF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2332154" y="3993513"/>
            <a:ext cx="346197" cy="1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EC6F754-34C6-4B8F-8E05-EE70F982BCDF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2321669" y="5992249"/>
            <a:ext cx="356682" cy="1"/>
          </a:xfrm>
          <a:prstGeom prst="bentConnector3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DCF66D-9687-46A9-AA8F-3A094F72762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449754" y="1352841"/>
            <a:ext cx="408551" cy="0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7B1A5A3-E90C-4B5D-BF2B-6B78D4BAD2C1}"/>
              </a:ext>
            </a:extLst>
          </p:cNvPr>
          <p:cNvSpPr/>
          <p:nvPr/>
        </p:nvSpPr>
        <p:spPr>
          <a:xfrm>
            <a:off x="2678351" y="5535049"/>
            <a:ext cx="2183582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Aggregate to 300 m to get percent cropland</a:t>
            </a:r>
          </a:p>
          <a:p>
            <a:pPr algn="ctr"/>
            <a:r>
              <a:rPr lang="en-US" sz="1600" dirty="0"/>
              <a:t>(2015-2019)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AC2421-0F9E-4BE6-8340-C48062C15E51}"/>
              </a:ext>
            </a:extLst>
          </p:cNvPr>
          <p:cNvSpPr/>
          <p:nvPr/>
        </p:nvSpPr>
        <p:spPr>
          <a:xfrm>
            <a:off x="5313756" y="4461058"/>
            <a:ext cx="2566440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Calculate conversion from non-cropland to cropland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F75259-0EB7-49E0-A78C-EB5C1F7AADD1}"/>
              </a:ext>
            </a:extLst>
          </p:cNvPr>
          <p:cNvCxnSpPr>
            <a:stCxn id="9" idx="3"/>
            <a:endCxn id="34" idx="1"/>
          </p:cNvCxnSpPr>
          <p:nvPr/>
        </p:nvCxnSpPr>
        <p:spPr>
          <a:xfrm>
            <a:off x="4861933" y="3993513"/>
            <a:ext cx="451823" cy="924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B11D2F0-9FA0-4F91-B513-D5789DCCA928}"/>
              </a:ext>
            </a:extLst>
          </p:cNvPr>
          <p:cNvCxnSpPr>
            <a:stCxn id="30" idx="3"/>
            <a:endCxn id="34" idx="1"/>
          </p:cNvCxnSpPr>
          <p:nvPr/>
        </p:nvCxnSpPr>
        <p:spPr>
          <a:xfrm flipV="1">
            <a:off x="4861933" y="4918258"/>
            <a:ext cx="451823" cy="10739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48663DA-FA17-4D36-9E44-C37CFD60C0DF}"/>
              </a:ext>
            </a:extLst>
          </p:cNvPr>
          <p:cNvSpPr/>
          <p:nvPr/>
        </p:nvSpPr>
        <p:spPr>
          <a:xfrm>
            <a:off x="8501545" y="1810041"/>
            <a:ext cx="1838038" cy="28390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any cropland conversion that was missing from ESA</a:t>
            </a:r>
          </a:p>
          <a:p>
            <a:pPr algn="ctr"/>
            <a:endParaRPr lang="en-US" dirty="0"/>
          </a:p>
          <a:p>
            <a:pPr algn="ctr"/>
            <a:r>
              <a:rPr lang="en-US" sz="1600" dirty="0"/>
              <a:t>(any pixel that started as “natural vegetation” in ESA and went to cropland based on </a:t>
            </a:r>
            <a:r>
              <a:rPr lang="en-US" sz="1600" dirty="0" err="1"/>
              <a:t>Potapov</a:t>
            </a:r>
            <a:endParaRPr lang="en-US" sz="16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3682401-F671-4B6F-AAB4-618FD33BE673}"/>
              </a:ext>
            </a:extLst>
          </p:cNvPr>
          <p:cNvCxnSpPr>
            <a:cxnSpLocks/>
            <a:stCxn id="7" idx="3"/>
            <a:endCxn id="39" idx="1"/>
          </p:cNvCxnSpPr>
          <p:nvPr/>
        </p:nvCxnSpPr>
        <p:spPr>
          <a:xfrm>
            <a:off x="7889739" y="1352841"/>
            <a:ext cx="611806" cy="1876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C52E0DB-5E13-4C33-B0E3-75B292ABD9F7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 flipV="1">
            <a:off x="7880196" y="3229584"/>
            <a:ext cx="621349" cy="1688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E9FC130-AC50-49D1-AB26-643C45429C7D}"/>
              </a:ext>
            </a:extLst>
          </p:cNvPr>
          <p:cNvSpPr/>
          <p:nvPr/>
        </p:nvSpPr>
        <p:spPr>
          <a:xfrm>
            <a:off x="10578792" y="2461609"/>
            <a:ext cx="1402774" cy="153190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Conversion layer</a:t>
            </a:r>
          </a:p>
          <a:p>
            <a:pPr algn="ctr"/>
            <a:endParaRPr lang="en-US" sz="1600" dirty="0"/>
          </a:p>
          <a:p>
            <a:pPr algn="ctr"/>
            <a:r>
              <a:rPr lang="en-US" sz="1600"/>
              <a:t>(2011-2019</a:t>
            </a:r>
            <a:r>
              <a:rPr lang="en-US" sz="1600" dirty="0"/>
              <a:t>, 300 m)</a:t>
            </a:r>
          </a:p>
          <a:p>
            <a:pPr algn="ctr"/>
            <a:endParaRPr lang="en-US" sz="1600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EA5FAE6-B2E9-4610-ADDB-2218D783842E}"/>
              </a:ext>
            </a:extLst>
          </p:cNvPr>
          <p:cNvCxnSpPr>
            <a:cxnSpLocks/>
            <a:stCxn id="39" idx="3"/>
            <a:endCxn id="59" idx="1"/>
          </p:cNvCxnSpPr>
          <p:nvPr/>
        </p:nvCxnSpPr>
        <p:spPr>
          <a:xfrm flipV="1">
            <a:off x="10339583" y="3227561"/>
            <a:ext cx="239209" cy="20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48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Zvoleff</dc:creator>
  <cp:lastModifiedBy>Alex Zvoleff</cp:lastModifiedBy>
  <cp:revision>15</cp:revision>
  <dcterms:created xsi:type="dcterms:W3CDTF">2022-02-28T14:52:38Z</dcterms:created>
  <dcterms:modified xsi:type="dcterms:W3CDTF">2022-03-10T14:31:54Z</dcterms:modified>
</cp:coreProperties>
</file>