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6858000" cy="9144000"/>
  <p:embeddedFontLst>
    <p:embeddedFont>
      <p:font typeface=" Avenir Next Arabic Bold" charset="1" panose="020B0803020202020204"/>
      <p:regular r:id="rId27"/>
    </p:embeddedFont>
    <p:embeddedFont>
      <p:font typeface="Arial Bold" charset="1" panose="020B080202020202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fonts/font41.fntdata" Type="http://schemas.openxmlformats.org/officeDocument/2006/relationships/font"/><Relationship Id="rId42" Target="notesSlides/notesSlide15.xml" Type="http://schemas.openxmlformats.org/officeDocument/2006/relationships/notesSlide"/><Relationship Id="rId43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8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9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20.png" Type="http://schemas.openxmlformats.org/officeDocument/2006/relationships/image"/><Relationship Id="rId16" Target="../media/image21.png" Type="http://schemas.openxmlformats.org/officeDocument/2006/relationships/image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8018" y="-1988296"/>
            <a:ext cx="7053003" cy="7264329"/>
          </a:xfrm>
          <a:custGeom>
            <a:avLst/>
            <a:gdLst/>
            <a:ahLst/>
            <a:cxnLst/>
            <a:rect r="r" b="b" t="t" l="l"/>
            <a:pathLst>
              <a:path h="7264329" w="7053003">
                <a:moveTo>
                  <a:pt x="0" y="0"/>
                </a:moveTo>
                <a:lnTo>
                  <a:pt x="7053004" y="0"/>
                </a:lnTo>
                <a:lnTo>
                  <a:pt x="7053004" y="7264330"/>
                </a:lnTo>
                <a:lnTo>
                  <a:pt x="0" y="726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2480" y="611779"/>
            <a:ext cx="9088640" cy="2919360"/>
            <a:chOff x="0" y="0"/>
            <a:chExt cx="12118187" cy="3892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18187" cy="3892480"/>
            </a:xfrm>
            <a:custGeom>
              <a:avLst/>
              <a:gdLst/>
              <a:ahLst/>
              <a:cxnLst/>
              <a:rect r="r" b="b" t="t" l="l"/>
              <a:pathLst>
                <a:path h="3892480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D4137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2118187" cy="388295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The                         Database and Data Integration (WP2)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3905" y="4124080"/>
            <a:ext cx="8905790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Bruno Colas, Linda Angulo Lopez, Isabelle Baly</a:t>
            </a:r>
          </a:p>
          <a:p>
            <a:pPr algn="ctr">
              <a:lnSpc>
                <a:spcPts val="2016"/>
              </a:lnSpc>
            </a:pPr>
          </a:p>
          <a:p>
            <a:pPr algn="ctr">
              <a:lnSpc>
                <a:spcPts val="2016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TRANSLOC Scientific Workshop, 10-12 September 2025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37887" y="1025326"/>
            <a:ext cx="3590608" cy="1237086"/>
          </a:xfrm>
          <a:custGeom>
            <a:avLst/>
            <a:gdLst/>
            <a:ahLst/>
            <a:cxnLst/>
            <a:rect r="r" b="b" t="t" l="l"/>
            <a:pathLst>
              <a:path h="1237086" w="3590608">
                <a:moveTo>
                  <a:pt x="0" y="0"/>
                </a:moveTo>
                <a:lnTo>
                  <a:pt x="3590608" y="0"/>
                </a:lnTo>
                <a:lnTo>
                  <a:pt x="3590608" y="1237086"/>
                </a:lnTo>
                <a:lnTo>
                  <a:pt x="0" y="1237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1421" r="0" b="-662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8542" y="5052506"/>
            <a:ext cx="2816020" cy="2112015"/>
          </a:xfrm>
          <a:custGeom>
            <a:avLst/>
            <a:gdLst/>
            <a:ahLst/>
            <a:cxnLst/>
            <a:rect r="r" b="b" t="t" l="l"/>
            <a:pathLst>
              <a:path h="2112015" w="2816020">
                <a:moveTo>
                  <a:pt x="0" y="0"/>
                </a:moveTo>
                <a:lnTo>
                  <a:pt x="2816021" y="0"/>
                </a:lnTo>
                <a:lnTo>
                  <a:pt x="2816021" y="2112016"/>
                </a:lnTo>
                <a:lnTo>
                  <a:pt x="0" y="21120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03163" y="5426054"/>
            <a:ext cx="1214046" cy="1364920"/>
          </a:xfrm>
          <a:custGeom>
            <a:avLst/>
            <a:gdLst/>
            <a:ahLst/>
            <a:cxnLst/>
            <a:rect r="r" b="b" t="t" l="l"/>
            <a:pathLst>
              <a:path h="1364920" w="1214046">
                <a:moveTo>
                  <a:pt x="0" y="0"/>
                </a:moveTo>
                <a:lnTo>
                  <a:pt x="1214046" y="0"/>
                </a:lnTo>
                <a:lnTo>
                  <a:pt x="1214046" y="1364920"/>
                </a:lnTo>
                <a:lnTo>
                  <a:pt x="0" y="13649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47929" y="5276781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6" y="0"/>
                </a:lnTo>
                <a:lnTo>
                  <a:pt x="2217956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Outcomes &amp; Expected Impacts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50519" y="1724005"/>
            <a:ext cx="6955756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Scientific: biodiversity contribution, long-term viability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Policy: EU Biodiversity Strategy alignment, IUCN guidelines update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Societal: cost-benefit optimization, ethics, governance frameworks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01922" y="319942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922" y="216581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1922" y="433622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3597" y="1210324"/>
            <a:ext cx="8092424" cy="7004291"/>
          </a:xfrm>
          <a:custGeom>
            <a:avLst/>
            <a:gdLst/>
            <a:ahLst/>
            <a:cxnLst/>
            <a:rect r="r" b="b" t="t" l="l"/>
            <a:pathLst>
              <a:path h="7004291" w="8092424">
                <a:moveTo>
                  <a:pt x="0" y="0"/>
                </a:moveTo>
                <a:lnTo>
                  <a:pt x="8092424" y="0"/>
                </a:lnTo>
                <a:lnTo>
                  <a:pt x="8092424" y="7004291"/>
                </a:lnTo>
                <a:lnTo>
                  <a:pt x="0" y="70042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Exploring Data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80414" y="1483572"/>
            <a:ext cx="4180991" cy="287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Go to Home &gt; Map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Select taxa, location, or years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Click 'Send query'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D4137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View results table + map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48120" y="326179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120" y="254022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120" y="398336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120" y="183998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Viewing Detailed Data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(Logged In)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63717" y="1950062"/>
            <a:ext cx="10802292" cy="5365138"/>
          </a:xfrm>
          <a:custGeom>
            <a:avLst/>
            <a:gdLst/>
            <a:ahLst/>
            <a:cxnLst/>
            <a:rect r="r" b="b" t="t" l="l"/>
            <a:pathLst>
              <a:path h="5365138" w="10802292">
                <a:moveTo>
                  <a:pt x="0" y="0"/>
                </a:moveTo>
                <a:lnTo>
                  <a:pt x="10802291" y="0"/>
                </a:lnTo>
                <a:lnTo>
                  <a:pt x="10802291" y="5365138"/>
                </a:lnTo>
                <a:lnTo>
                  <a:pt x="0" y="53651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5278" y="1900767"/>
            <a:ext cx="6153138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Go to Queries &gt; Basic / Advanced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Select filters (species, population code, year, country, etc.)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Download table of results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Access detailed population/taxon pages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1520" y="40658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520" y="299497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1520" y="476250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1520" y="227396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Contributing New Data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8120" y="419195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120" y="271557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120" y="340770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120" y="202344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120" y="532898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49210" y="1607819"/>
            <a:ext cx="7013086" cy="432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1: Verify species name on GBIF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2: Check if population already exists in DB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3: If missing → create new taxon or population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4: Fill mandatory fields (taxon, country, year of first translocation)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Step 5: Submit → admins validate (or bulk upload via Excel)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Updating Existing Data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72142" y="1676380"/>
            <a:ext cx="5568374" cy="364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Find your population (by code / query / map)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Open Data &gt; Read/Complete &gt; Populations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Add/modify fields → flagged until admin approval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Notifications sent to previous contributors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05342" y="383650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5342" y="316194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5342" y="494769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6546" y="205784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Next Steps and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Call for Collaboration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63870" y="1724005"/>
            <a:ext cx="5992615" cy="432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Expand coverage (taxonomic + geographic)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Incorporate citizen/practitioner data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Develop interactive dashboards and </a:t>
            </a: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user-friendly tools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Engage stakeholders to set priorities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Contribute to European and </a:t>
            </a: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global biodiversity targets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1520" y="458179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520" y="280400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1520" y="35238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1520" y="538133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1520" y="208411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Contact &amp; Further Information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189" y="1676380"/>
            <a:ext cx="6153138" cy="364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François Sarrazin – francois.sarrazin@mnhn.fr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Website: http://translocations.in2p3.fr/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Funded by Biodiversa+ with EU and national support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Arial Bold"/>
                <a:ea typeface="Arial Bold"/>
                <a:cs typeface="Arial Bold"/>
                <a:sym typeface="Arial Bold"/>
              </a:rPr>
              <a:t>Collaboration across European universities and &amp; institutes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3537" y="35383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3537" y="290798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3537" y="461141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3537" y="209224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08183" cy="1445354"/>
          </a:xfrm>
          <a:custGeom>
            <a:avLst/>
            <a:gdLst/>
            <a:ahLst/>
            <a:cxnLst/>
            <a:rect r="r" b="b" t="t" l="l"/>
            <a:pathLst>
              <a:path h="1445354" w="1608183">
                <a:moveTo>
                  <a:pt x="0" y="0"/>
                </a:moveTo>
                <a:lnTo>
                  <a:pt x="1608183" y="0"/>
                </a:lnTo>
                <a:lnTo>
                  <a:pt x="1608183" y="1445354"/>
                </a:lnTo>
                <a:lnTo>
                  <a:pt x="0" y="1445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7407" y="5825220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5" y="0"/>
                </a:lnTo>
                <a:lnTo>
                  <a:pt x="2217955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68765" y="5901220"/>
            <a:ext cx="1214046" cy="1364920"/>
          </a:xfrm>
          <a:custGeom>
            <a:avLst/>
            <a:gdLst/>
            <a:ahLst/>
            <a:cxnLst/>
            <a:rect r="r" b="b" t="t" l="l"/>
            <a:pathLst>
              <a:path h="1364920" w="1214046">
                <a:moveTo>
                  <a:pt x="0" y="0"/>
                </a:moveTo>
                <a:lnTo>
                  <a:pt x="1214046" y="0"/>
                </a:lnTo>
                <a:lnTo>
                  <a:pt x="1214046" y="1364920"/>
                </a:lnTo>
                <a:lnTo>
                  <a:pt x="0" y="1364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12911" y="66961"/>
            <a:ext cx="1772158" cy="1329119"/>
          </a:xfrm>
          <a:custGeom>
            <a:avLst/>
            <a:gdLst/>
            <a:ahLst/>
            <a:cxnLst/>
            <a:rect r="r" b="b" t="t" l="l"/>
            <a:pathLst>
              <a:path h="1329119" w="1772158">
                <a:moveTo>
                  <a:pt x="0" y="0"/>
                </a:moveTo>
                <a:lnTo>
                  <a:pt x="1772158" y="0"/>
                </a:lnTo>
                <a:lnTo>
                  <a:pt x="1772158" y="1329118"/>
                </a:lnTo>
                <a:lnTo>
                  <a:pt x="0" y="1329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1410065"/>
            <a:ext cx="1887735" cy="1415802"/>
          </a:xfrm>
          <a:custGeom>
            <a:avLst/>
            <a:gdLst/>
            <a:ahLst/>
            <a:cxnLst/>
            <a:rect r="r" b="b" t="t" l="l"/>
            <a:pathLst>
              <a:path h="1415802" w="1887735">
                <a:moveTo>
                  <a:pt x="0" y="0"/>
                </a:moveTo>
                <a:lnTo>
                  <a:pt x="1887735" y="0"/>
                </a:lnTo>
                <a:lnTo>
                  <a:pt x="1887735" y="1415802"/>
                </a:lnTo>
                <a:lnTo>
                  <a:pt x="0" y="14158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8702" y="1524266"/>
            <a:ext cx="1583199" cy="1187399"/>
          </a:xfrm>
          <a:custGeom>
            <a:avLst/>
            <a:gdLst/>
            <a:ahLst/>
            <a:cxnLst/>
            <a:rect r="r" b="b" t="t" l="l"/>
            <a:pathLst>
              <a:path h="1187399" w="1583199">
                <a:moveTo>
                  <a:pt x="0" y="0"/>
                </a:moveTo>
                <a:lnTo>
                  <a:pt x="1583199" y="0"/>
                </a:lnTo>
                <a:lnTo>
                  <a:pt x="1583199" y="1187400"/>
                </a:lnTo>
                <a:lnTo>
                  <a:pt x="0" y="118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6612" y="-56193"/>
            <a:ext cx="2076988" cy="1557741"/>
          </a:xfrm>
          <a:custGeom>
            <a:avLst/>
            <a:gdLst/>
            <a:ahLst/>
            <a:cxnLst/>
            <a:rect r="r" b="b" t="t" l="l"/>
            <a:pathLst>
              <a:path h="1557741" w="2076988">
                <a:moveTo>
                  <a:pt x="0" y="0"/>
                </a:moveTo>
                <a:lnTo>
                  <a:pt x="2076988" y="0"/>
                </a:lnTo>
                <a:lnTo>
                  <a:pt x="2076988" y="1557741"/>
                </a:lnTo>
                <a:lnTo>
                  <a:pt x="0" y="15577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598880"/>
            <a:ext cx="2217955" cy="1663467"/>
          </a:xfrm>
          <a:custGeom>
            <a:avLst/>
            <a:gdLst/>
            <a:ahLst/>
            <a:cxnLst/>
            <a:rect r="r" b="b" t="t" l="l"/>
            <a:pathLst>
              <a:path h="1663467" w="2217955">
                <a:moveTo>
                  <a:pt x="0" y="0"/>
                </a:moveTo>
                <a:lnTo>
                  <a:pt x="2217955" y="0"/>
                </a:lnTo>
                <a:lnTo>
                  <a:pt x="2217955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0691" y="5527672"/>
            <a:ext cx="2816020" cy="2112015"/>
          </a:xfrm>
          <a:custGeom>
            <a:avLst/>
            <a:gdLst/>
            <a:ahLst/>
            <a:cxnLst/>
            <a:rect r="r" b="b" t="t" l="l"/>
            <a:pathLst>
              <a:path h="2112015" w="2816020">
                <a:moveTo>
                  <a:pt x="0" y="0"/>
                </a:moveTo>
                <a:lnTo>
                  <a:pt x="2816021" y="0"/>
                </a:lnTo>
                <a:lnTo>
                  <a:pt x="2816021" y="2112016"/>
                </a:lnTo>
                <a:lnTo>
                  <a:pt x="0" y="2112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62707" y="1277141"/>
            <a:ext cx="2543587" cy="1907691"/>
          </a:xfrm>
          <a:custGeom>
            <a:avLst/>
            <a:gdLst/>
            <a:ahLst/>
            <a:cxnLst/>
            <a:rect r="r" b="b" t="t" l="l"/>
            <a:pathLst>
              <a:path h="1907691" w="2543587">
                <a:moveTo>
                  <a:pt x="0" y="0"/>
                </a:moveTo>
                <a:lnTo>
                  <a:pt x="2543588" y="0"/>
                </a:lnTo>
                <a:lnTo>
                  <a:pt x="2543588" y="1907691"/>
                </a:lnTo>
                <a:lnTo>
                  <a:pt x="0" y="190769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8020" y="4510770"/>
            <a:ext cx="2029936" cy="1522452"/>
          </a:xfrm>
          <a:custGeom>
            <a:avLst/>
            <a:gdLst/>
            <a:ahLst/>
            <a:cxnLst/>
            <a:rect r="r" b="b" t="t" l="l"/>
            <a:pathLst>
              <a:path h="1522452" w="2029936">
                <a:moveTo>
                  <a:pt x="0" y="0"/>
                </a:moveTo>
                <a:lnTo>
                  <a:pt x="2029935" y="0"/>
                </a:lnTo>
                <a:lnTo>
                  <a:pt x="2029935" y="1522452"/>
                </a:lnTo>
                <a:lnTo>
                  <a:pt x="0" y="15224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82327" y="2598880"/>
            <a:ext cx="2486437" cy="1864828"/>
          </a:xfrm>
          <a:custGeom>
            <a:avLst/>
            <a:gdLst/>
            <a:ahLst/>
            <a:cxnLst/>
            <a:rect r="r" b="b" t="t" l="l"/>
            <a:pathLst>
              <a:path h="1864828" w="2486437">
                <a:moveTo>
                  <a:pt x="0" y="0"/>
                </a:moveTo>
                <a:lnTo>
                  <a:pt x="2486438" y="0"/>
                </a:lnTo>
                <a:lnTo>
                  <a:pt x="2486438" y="1864828"/>
                </a:lnTo>
                <a:lnTo>
                  <a:pt x="0" y="1864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33976" y="2825867"/>
            <a:ext cx="2052409" cy="1539307"/>
          </a:xfrm>
          <a:custGeom>
            <a:avLst/>
            <a:gdLst/>
            <a:ahLst/>
            <a:cxnLst/>
            <a:rect r="r" b="b" t="t" l="l"/>
            <a:pathLst>
              <a:path h="1539307" w="2052409">
                <a:moveTo>
                  <a:pt x="0" y="0"/>
                </a:moveTo>
                <a:lnTo>
                  <a:pt x="2052409" y="0"/>
                </a:lnTo>
                <a:lnTo>
                  <a:pt x="2052409" y="1539306"/>
                </a:lnTo>
                <a:lnTo>
                  <a:pt x="0" y="15393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50473" y="4094903"/>
            <a:ext cx="3138913" cy="2354185"/>
          </a:xfrm>
          <a:custGeom>
            <a:avLst/>
            <a:gdLst/>
            <a:ahLst/>
            <a:cxnLst/>
            <a:rect r="r" b="b" t="t" l="l"/>
            <a:pathLst>
              <a:path h="2354185" w="3138913">
                <a:moveTo>
                  <a:pt x="0" y="0"/>
                </a:moveTo>
                <a:lnTo>
                  <a:pt x="3138914" y="0"/>
                </a:lnTo>
                <a:lnTo>
                  <a:pt x="3138914" y="2354185"/>
                </a:lnTo>
                <a:lnTo>
                  <a:pt x="0" y="235418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307489" y="2711666"/>
            <a:ext cx="2398806" cy="1799104"/>
          </a:xfrm>
          <a:custGeom>
            <a:avLst/>
            <a:gdLst/>
            <a:ahLst/>
            <a:cxnLst/>
            <a:rect r="r" b="b" t="t" l="l"/>
            <a:pathLst>
              <a:path h="1799104" w="2398806">
                <a:moveTo>
                  <a:pt x="0" y="0"/>
                </a:moveTo>
                <a:lnTo>
                  <a:pt x="2398806" y="0"/>
                </a:lnTo>
                <a:lnTo>
                  <a:pt x="2398806" y="1799104"/>
                </a:lnTo>
                <a:lnTo>
                  <a:pt x="0" y="179910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819" y="603103"/>
            <a:ext cx="2013974" cy="2066580"/>
          </a:xfrm>
          <a:custGeom>
            <a:avLst/>
            <a:gdLst/>
            <a:ahLst/>
            <a:cxnLst/>
            <a:rect r="r" b="b" t="t" l="l"/>
            <a:pathLst>
              <a:path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66" t="-12761" r="-34159" b="-61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0086" y="3264096"/>
            <a:ext cx="6277826" cy="2162924"/>
          </a:xfrm>
          <a:custGeom>
            <a:avLst/>
            <a:gdLst/>
            <a:ahLst/>
            <a:cxnLst/>
            <a:rect r="r" b="b" t="t" l="l"/>
            <a:pathLst>
              <a:path h="2162924" w="6277826">
                <a:moveTo>
                  <a:pt x="0" y="0"/>
                </a:moveTo>
                <a:lnTo>
                  <a:pt x="6277826" y="0"/>
                </a:lnTo>
                <a:lnTo>
                  <a:pt x="6277826" y="2162924"/>
                </a:lnTo>
                <a:lnTo>
                  <a:pt x="0" y="2162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421" r="0" b="-6626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88746" y="101587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1" y="0"/>
                </a:lnTo>
                <a:lnTo>
                  <a:pt x="366801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45870"/>
            <a:chOff x="0" y="0"/>
            <a:chExt cx="11704320" cy="16611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61160"/>
            </a:xfrm>
            <a:custGeom>
              <a:avLst/>
              <a:gdLst/>
              <a:ahLst/>
              <a:cxnLst/>
              <a:rect r="r" b="b" t="t" l="l"/>
              <a:pathLst>
                <a:path h="16611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61160"/>
                  </a:lnTo>
                  <a:lnTo>
                    <a:pt x="0" y="16611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1704320" cy="16706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840"/>
                </a:lnSpc>
              </a:pPr>
              <a:r>
                <a:rPr lang="en-US" b="true" sz="3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Enhancing </a:t>
              </a:r>
              <a:r>
                <a:rPr lang="en-US" b="true" sz="3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Conservation Translocations through Data and Collaboration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3983" y="448242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3983" y="235774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3983" y="337524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8279" y="1937304"/>
            <a:ext cx="7456377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Conservation translocations are increasingly used for biodiversity restoration and rewilding.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Success rates vary; ecological, evolutionary, and socio-conomic impacts remain underexplored.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0E6B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TRANSLOC project (Biodiversa+): Evaluating translocations across multiple scales in the Western Palearctic.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What is the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TRANSLOC Database?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50355" y="2034362"/>
            <a:ext cx="7242405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&gt;1,300 documented conservation translocations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Diverse taxa: mammals, birds, plants, lichens, reptiles, amphibians, insects, molluscs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Standardized ecological, evolutionary, and socio-economic data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Open and accessible for researchers, practitioners, and policymakers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7880" y="52634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880" y="315641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7880" y="421084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7880" y="242214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Other Key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Translocation Databases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2176" y="503876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176" y="430995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2176" y="358193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2176" y="2493550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28896" y="2136780"/>
            <a:ext cx="7036018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IUCN Global Reintroduction Perspective – worldwide, multi-taxa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BirdLife International – avian-focused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National/Regional databases (UK, Spain, etc.)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Complementary scopes → opportunity for integration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WP2 Goals for Database Synergy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9995" y="1724005"/>
            <a:ext cx="6623243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Harmonize TRANSLOC with other databases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Fill gaps &amp; improve consistency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Enable cross-taxa and cross-region comparisons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Support ecological modeling &amp; future scenarios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Foster collaboration among stakeholders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4714" y="204781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4714" y="428618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4714" y="279307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714" y="353832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4714" y="487847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The Importance of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Integrated Translocation Data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42247" y="1724005"/>
            <a:ext cx="6416855" cy="36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Evidence-based conservation planning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Assess success &amp; cost-effectiveness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Anticipate climate change &amp; land-use challenges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Enhance social &amp; economic impact evaluation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Contribute to restoration &amp; rewilding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4471" y="422204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4471" y="278030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4471" y="350276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4471" y="205784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4471" y="4947693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Scientific and 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Societal Challenges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83032" y="1724005"/>
            <a:ext cx="6703505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Stakeholder diversity: scientists, communities, policymakers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Pressures: climate change, invasive species, land use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Need for evidence-based frameworks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Balancing short-term conservation with long-term evolution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26312" y="3182947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6312" y="4245128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6312" y="2123296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6312" y="503899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Multi-Disciplinary Approach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78640" y="4306612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8640" y="215246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640" y="316916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48634" y="1724005"/>
            <a:ext cx="6497117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Integrating ecology, genetics, economics, and social sciences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Tools: field experiments, long-term monitoring, serious games, modeling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Stakeholder engagement: NGOs, farmers, local authorities, EU policy actors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4761" y="85952"/>
            <a:ext cx="7922880" cy="8129830"/>
          </a:xfrm>
          <a:custGeom>
            <a:avLst/>
            <a:gdLst/>
            <a:ahLst/>
            <a:cxnLst/>
            <a:rect r="r" b="b" t="t" l="l"/>
            <a:pathLst>
              <a:path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2000"/>
            </a:blip>
            <a:stretch>
              <a:fillRect l="-28466" t="-12761" r="-34159" b="-6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636395"/>
            <a:chOff x="0" y="0"/>
            <a:chExt cx="11704320" cy="218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2181860"/>
            </a:xfrm>
            <a:custGeom>
              <a:avLst/>
              <a:gdLst/>
              <a:ahLst/>
              <a:cxnLst/>
              <a:rect r="r" b="b" t="t" l="l"/>
              <a:pathLst>
                <a:path h="218186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1860"/>
                  </a:lnTo>
                  <a:lnTo>
                    <a:pt x="0" y="218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04320" cy="2181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0D4137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Case Studies and Experimental Translocations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6121" y="1724005"/>
            <a:ext cx="7024552" cy="396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Freshwater mussels (France, Belgium)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Wetland plants (Spain, Switzerland)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Large mammals: Eurasian beaver, European bison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Raptors &amp; carnivores: vultures, lynx reintroductions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b="true" sz="2100">
                <a:solidFill>
                  <a:srgbClr val="20644C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Purpose: Refine success metrics, analyze socio-economic trade-offs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4209" y="425023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2"/>
                </a:lnTo>
                <a:lnTo>
                  <a:pt x="0" y="376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4209" y="2861415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4209" y="3590221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4209" y="2126639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209" y="5053804"/>
            <a:ext cx="366800" cy="376381"/>
          </a:xfrm>
          <a:custGeom>
            <a:avLst/>
            <a:gdLst/>
            <a:ahLst/>
            <a:cxnLst/>
            <a:rect r="r" b="b" t="t" l="l"/>
            <a:pathLst>
              <a:path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66" t="-12761" r="-34159" b="-610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DAGxR7whVdY</dc:identifier>
  <dcterms:modified xsi:type="dcterms:W3CDTF">2011-08-01T06:04:30Z</dcterms:modified>
  <cp:revision>1</cp:revision>
  <dc:title>The TRANSLOC database and other translocation databases WP2.pptx</dc:title>
</cp:coreProperties>
</file>