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7315200" cx="97536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87" name="Google Shape;87;p1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794e5a316e_1_7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0" name="Google Shape;200;g3794e5a316e_1_7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01" name="Google Shape;201;g3794e5a316e_1_73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3794e5a316e_1_7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794e5a316e_1_7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4" name="Google Shape;204;g3794e5a316e_1_7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794e5a316e_1_9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4" name="Google Shape;214;g3794e5a316e_1_9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15" name="Google Shape;215;g3794e5a316e_1_97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3794e5a316e_1_9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3794e5a316e_1_9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8" name="Google Shape;218;g3794e5a316e_1_9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794e5a316e_1_10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6" name="Google Shape;226;g3794e5a316e_1_10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27" name="Google Shape;227;g3794e5a316e_1_10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3794e5a316e_1_10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3794e5a316e_1_10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0" name="Google Shape;230;g3794e5a316e_1_10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794e5a316e_1_12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3" name="Google Shape;243;g3794e5a316e_1_12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44" name="Google Shape;244;g3794e5a316e_1_126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3794e5a316e_1_12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3794e5a316e_1_12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7" name="Google Shape;247;g3794e5a316e_1_12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794e5a316e_1_18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4" name="Google Shape;264;g3794e5a316e_1_18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65" name="Google Shape;265;g3794e5a316e_1_18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3794e5a316e_1_18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3794e5a316e_1_18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8" name="Google Shape;268;g3794e5a316e_1_18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794e5a316e_1_21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6" name="Google Shape;276;g3794e5a316e_1_21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77" name="Google Shape;277;g3794e5a316e_1_21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3794e5a316e_1_21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3794e5a316e_1_21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0" name="Google Shape;280;g3794e5a316e_1_21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794e5a316e_1_27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8" name="Google Shape;288;g3794e5a316e_1_27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89" name="Google Shape;289;g3794e5a316e_1_27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3794e5a316e_1_27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3794e5a316e_1_27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2" name="Google Shape;292;g3794e5a316e_1_27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794e5a316e_1_23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4" name="Google Shape;304;g3794e5a316e_1_23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05" name="Google Shape;305;g3794e5a316e_1_23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3794e5a316e_1_23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3794e5a316e_1_23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8" name="Google Shape;308;g3794e5a316e_1_23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794e5a316e_1_32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3" name="Google Shape;323;g3794e5a316e_1_32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24" name="Google Shape;324;g3794e5a316e_1_32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3794e5a316e_1_32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3794e5a316e_1_32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7" name="Google Shape;327;g3794e5a316e_1_32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3" name="Google Shape;343;p1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44" name="Google Shape;344;p16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1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6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7" name="Google Shape;347;p1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94e5a316e_0_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3" name="Google Shape;103;g3794e5a316e_0_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04" name="Google Shape;104;g3794e5a316e_0_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3794e5a316e_0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3794e5a316e_0_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7" name="Google Shape;107;g3794e5a316e_0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794e5a316e_1_34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5" name="Google Shape;355;g3794e5a316e_1_34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56" name="Google Shape;356;g3794e5a316e_1_341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3794e5a316e_1_34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3794e5a316e_1_34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9" name="Google Shape;359;g3794e5a316e_1_34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94e5a316e_1_30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5" name="Google Shape;115;g3794e5a316e_1_30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16" name="Google Shape;116;g3794e5a316e_1_303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3794e5a316e_1_30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794e5a316e_1_30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9" name="Google Shape;119;g3794e5a316e_1_30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794e5a316e_1_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8" name="Google Shape;128;g3794e5a316e_1_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29" name="Google Shape;129;g3794e5a316e_1_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794e5a316e_1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794e5a316e_1_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2" name="Google Shape;132;g3794e5a316e_1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94e5a316e_1_1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0" name="Google Shape;140;g3794e5a316e_1_1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41" name="Google Shape;141;g3794e5a316e_1_1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3794e5a316e_1_1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794e5a316e_1_1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4" name="Google Shape;144;g3794e5a316e_1_1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794e5a316e_1_3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2" name="Google Shape;152;g3794e5a316e_1_3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53" name="Google Shape;153;g3794e5a316e_1_37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3794e5a316e_1_3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794e5a316e_1_3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6" name="Google Shape;156;g3794e5a316e_1_3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794e5a316e_1_8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4" name="Google Shape;164;g3794e5a316e_1_8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65" name="Google Shape;165;g3794e5a316e_1_8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3794e5a316e_1_8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3794e5a316e_1_8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8" name="Google Shape;168;g3794e5a316e_1_8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794e5a316e_1_4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6" name="Google Shape;176;g3794e5a316e_1_4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77" name="Google Shape;177;g3794e5a316e_1_4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3794e5a316e_1_4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3794e5a316e_1_4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0" name="Google Shape;180;g3794e5a316e_1_4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794e5a316e_1_6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8" name="Google Shape;188;g3794e5a316e_1_6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89" name="Google Shape;189;g3794e5a316e_1_61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3794e5a316e_1_6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3794e5a316e_1_6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2" name="Google Shape;192;g3794e5a316e_1_6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ranslocations.in2p3.fr/index.php" TargetMode="External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BDDD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3378018" y="-1988296"/>
            <a:ext cx="7053003" cy="7264329"/>
          </a:xfrm>
          <a:custGeom>
            <a:rect b="b" l="l" r="r" t="t"/>
            <a:pathLst>
              <a:path extrusionOk="0" h="7264329" w="7053003">
                <a:moveTo>
                  <a:pt x="0" y="0"/>
                </a:moveTo>
                <a:lnTo>
                  <a:pt x="7053004" y="0"/>
                </a:lnTo>
                <a:lnTo>
                  <a:pt x="7053004" y="7264330"/>
                </a:lnTo>
                <a:lnTo>
                  <a:pt x="0" y="72643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3" name="Google Shape;93;p13"/>
          <p:cNvGrpSpPr/>
          <p:nvPr/>
        </p:nvGrpSpPr>
        <p:grpSpPr>
          <a:xfrm>
            <a:off x="332480" y="611779"/>
            <a:ext cx="9088640" cy="2919360"/>
            <a:chOff x="0" y="0"/>
            <a:chExt cx="12118187" cy="3892480"/>
          </a:xfrm>
        </p:grpSpPr>
        <p:sp>
          <p:nvSpPr>
            <p:cNvPr id="94" name="Google Shape;94;p13"/>
            <p:cNvSpPr/>
            <p:nvPr/>
          </p:nvSpPr>
          <p:spPr>
            <a:xfrm>
              <a:off x="0" y="0"/>
              <a:ext cx="12118187" cy="3892480"/>
            </a:xfrm>
            <a:custGeom>
              <a:rect b="b" l="l" r="r" t="t"/>
              <a:pathLst>
                <a:path extrusionOk="0" h="3892480" w="12118187">
                  <a:moveTo>
                    <a:pt x="0" y="0"/>
                  </a:moveTo>
                  <a:lnTo>
                    <a:pt x="12118187" y="0"/>
                  </a:lnTo>
                  <a:lnTo>
                    <a:pt x="12118187" y="3892480"/>
                  </a:lnTo>
                  <a:lnTo>
                    <a:pt x="0" y="3892480"/>
                  </a:lnTo>
                  <a:close/>
                </a:path>
              </a:pathLst>
            </a:custGeom>
            <a:solidFill>
              <a:srgbClr val="0D4137">
                <a:alpha val="0"/>
              </a:srgbClr>
            </a:solidFill>
            <a:ln>
              <a:noFill/>
            </a:ln>
          </p:spPr>
        </p:sp>
        <p:sp>
          <p:nvSpPr>
            <p:cNvPr id="95" name="Google Shape;95;p13"/>
            <p:cNvSpPr txBox="1"/>
            <p:nvPr/>
          </p:nvSpPr>
          <p:spPr>
            <a:xfrm>
              <a:off x="0" y="9525"/>
              <a:ext cx="12118187" cy="3882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997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800" u="none" cap="none" strike="noStrike">
                  <a:solidFill>
                    <a:srgbClr val="0D4137"/>
                  </a:solidFill>
                  <a:latin typeface="Avenir"/>
                  <a:ea typeface="Avenir"/>
                  <a:cs typeface="Avenir"/>
                  <a:sym typeface="Avenir"/>
                </a:rPr>
                <a:t>The                         Database and Data Integration (WP2)</a:t>
              </a:r>
              <a:endParaRPr/>
            </a:p>
          </p:txBody>
        </p:sp>
      </p:grpSp>
      <p:sp>
        <p:nvSpPr>
          <p:cNvPr id="96" name="Google Shape;96;p13"/>
          <p:cNvSpPr txBox="1"/>
          <p:nvPr/>
        </p:nvSpPr>
        <p:spPr>
          <a:xfrm>
            <a:off x="423905" y="4124080"/>
            <a:ext cx="8905790" cy="759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0E6B4C"/>
                </a:solidFill>
                <a:latin typeface="Avenir"/>
                <a:ea typeface="Avenir"/>
                <a:cs typeface="Avenir"/>
                <a:sym typeface="Avenir"/>
              </a:rPr>
              <a:t>Bruno Colas, Linda Angulo Lopez, Isabelle Baly</a:t>
            </a:r>
            <a:endParaRPr/>
          </a:p>
          <a:p>
            <a:pPr indent="0" lvl="0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0" u="none" cap="none" strike="noStrike">
              <a:solidFill>
                <a:srgbClr val="0E6B4C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0E6B4C"/>
                </a:solidFill>
                <a:latin typeface="Avenir"/>
                <a:ea typeface="Avenir"/>
                <a:cs typeface="Avenir"/>
                <a:sym typeface="Avenir"/>
              </a:rPr>
              <a:t>TRANSLOC Scientific Workshop, 10-12 September 2025</a:t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1737887" y="1025326"/>
            <a:ext cx="3590608" cy="1237086"/>
          </a:xfrm>
          <a:custGeom>
            <a:rect b="b" l="l" r="r" t="t"/>
            <a:pathLst>
              <a:path extrusionOk="0" h="1237086" w="3590608">
                <a:moveTo>
                  <a:pt x="0" y="0"/>
                </a:moveTo>
                <a:lnTo>
                  <a:pt x="3590608" y="0"/>
                </a:lnTo>
                <a:lnTo>
                  <a:pt x="3590608" y="1237086"/>
                </a:lnTo>
                <a:lnTo>
                  <a:pt x="0" y="12370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66256" l="0" r="0" t="-51413"/>
            </a:stretch>
          </a:blipFill>
          <a:ln>
            <a:noFill/>
          </a:ln>
        </p:spPr>
      </p:sp>
      <p:sp>
        <p:nvSpPr>
          <p:cNvPr id="98" name="Google Shape;98;p13"/>
          <p:cNvSpPr/>
          <p:nvPr/>
        </p:nvSpPr>
        <p:spPr>
          <a:xfrm>
            <a:off x="1558542" y="5052506"/>
            <a:ext cx="2816020" cy="2112015"/>
          </a:xfrm>
          <a:custGeom>
            <a:rect b="b" l="l" r="r" t="t"/>
            <a:pathLst>
              <a:path extrusionOk="0" h="2112015" w="2816020">
                <a:moveTo>
                  <a:pt x="0" y="0"/>
                </a:moveTo>
                <a:lnTo>
                  <a:pt x="2816021" y="0"/>
                </a:lnTo>
                <a:lnTo>
                  <a:pt x="2816021" y="2112016"/>
                </a:lnTo>
                <a:lnTo>
                  <a:pt x="0" y="21120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9" name="Google Shape;99;p13"/>
          <p:cNvSpPr/>
          <p:nvPr/>
        </p:nvSpPr>
        <p:spPr>
          <a:xfrm>
            <a:off x="4603163" y="5426054"/>
            <a:ext cx="1214046" cy="1364920"/>
          </a:xfrm>
          <a:custGeom>
            <a:rect b="b" l="l" r="r" t="t"/>
            <a:pathLst>
              <a:path extrusionOk="0" h="1364920" w="1214046">
                <a:moveTo>
                  <a:pt x="0" y="0"/>
                </a:moveTo>
                <a:lnTo>
                  <a:pt x="1214046" y="0"/>
                </a:lnTo>
                <a:lnTo>
                  <a:pt x="1214046" y="1364920"/>
                </a:lnTo>
                <a:lnTo>
                  <a:pt x="0" y="13649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0" name="Google Shape;100;p13"/>
          <p:cNvSpPr/>
          <p:nvPr/>
        </p:nvSpPr>
        <p:spPr>
          <a:xfrm>
            <a:off x="6047929" y="5276781"/>
            <a:ext cx="2217955" cy="1663467"/>
          </a:xfrm>
          <a:custGeom>
            <a:rect b="b" l="l" r="r" t="t"/>
            <a:pathLst>
              <a:path extrusionOk="0" h="1663467" w="2217955">
                <a:moveTo>
                  <a:pt x="0" y="0"/>
                </a:moveTo>
                <a:lnTo>
                  <a:pt x="2217956" y="0"/>
                </a:lnTo>
                <a:lnTo>
                  <a:pt x="2217956" y="1663466"/>
                </a:lnTo>
                <a:lnTo>
                  <a:pt x="0" y="16634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22"/>
          <p:cNvGrpSpPr/>
          <p:nvPr/>
        </p:nvGrpSpPr>
        <p:grpSpPr>
          <a:xfrm>
            <a:off x="487680" y="292947"/>
            <a:ext cx="8778240" cy="1219275"/>
            <a:chOff x="0" y="0"/>
            <a:chExt cx="11704320" cy="1625700"/>
          </a:xfrm>
        </p:grpSpPr>
        <p:sp>
          <p:nvSpPr>
            <p:cNvPr id="207" name="Google Shape;207;p22"/>
            <p:cNvSpPr/>
            <p:nvPr/>
          </p:nvSpPr>
          <p:spPr>
            <a:xfrm>
              <a:off x="0" y="0"/>
              <a:ext cx="11704320" cy="1625600"/>
            </a:xfrm>
            <a:custGeom>
              <a:rect b="b" l="l" r="r" t="t"/>
              <a:pathLst>
                <a:path extrusionOk="0"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08" name="Google Shape;208;p22"/>
            <p:cNvSpPr txBox="1"/>
            <p:nvPr/>
          </p:nvSpPr>
          <p:spPr>
            <a:xfrm>
              <a:off x="0" y="0"/>
              <a:ext cx="11704200" cy="16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200">
                  <a:solidFill>
                    <a:srgbClr val="0D4137"/>
                  </a:solidFill>
                  <a:latin typeface="Avenir"/>
                  <a:ea typeface="Avenir"/>
                  <a:cs typeface="Avenir"/>
                  <a:sym typeface="Avenir"/>
                </a:rPr>
                <a:t>Contributors</a:t>
              </a:r>
              <a:r>
                <a:rPr b="1" lang="en-US" sz="4200">
                  <a:solidFill>
                    <a:srgbClr val="0D4137"/>
                  </a:solidFill>
                  <a:latin typeface="Avenir"/>
                  <a:ea typeface="Avenir"/>
                  <a:cs typeface="Avenir"/>
                  <a:sym typeface="Avenir"/>
                </a:rPr>
                <a:t> can Add Data </a:t>
              </a:r>
              <a:endParaRPr b="1" sz="4200">
                <a:solidFill>
                  <a:srgbClr val="0D4137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09" name="Google Shape;209;p22"/>
          <p:cNvSpPr txBox="1"/>
          <p:nvPr/>
        </p:nvSpPr>
        <p:spPr>
          <a:xfrm>
            <a:off x="1459950" y="1277050"/>
            <a:ext cx="81066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795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100">
                <a:solidFill>
                  <a:srgbClr val="20644C"/>
                </a:solidFill>
              </a:rPr>
              <a:t>After uploading, data will be highlighted in yellow on the Transloc website until administrator validation - this data  cannot be modified until moderated.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551274" y="1576805"/>
            <a:ext cx="815659" cy="914462"/>
          </a:xfrm>
          <a:custGeom>
            <a:rect b="b" l="l" r="r" t="t"/>
            <a:pathLst>
              <a:path extrusionOk="0" h="2066580" w="2013974">
                <a:moveTo>
                  <a:pt x="0" y="0"/>
                </a:moveTo>
                <a:lnTo>
                  <a:pt x="2013974" y="0"/>
                </a:lnTo>
                <a:lnTo>
                  <a:pt x="2013974" y="2066581"/>
                </a:lnTo>
                <a:lnTo>
                  <a:pt x="0" y="20665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099" l="-28469" r="-34148" t="-12759"/>
            </a:stretch>
          </a:blipFill>
          <a:ln>
            <a:noFill/>
          </a:ln>
        </p:spPr>
      </p:sp>
      <p:pic>
        <p:nvPicPr>
          <p:cNvPr id="211" name="Google Shape;211;p22" title="newDat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90350"/>
            <a:ext cx="9448799" cy="38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23"/>
          <p:cNvGrpSpPr/>
          <p:nvPr/>
        </p:nvGrpSpPr>
        <p:grpSpPr>
          <a:xfrm>
            <a:off x="487680" y="292947"/>
            <a:ext cx="8778240" cy="1219275"/>
            <a:chOff x="0" y="0"/>
            <a:chExt cx="11704320" cy="1625700"/>
          </a:xfrm>
        </p:grpSpPr>
        <p:sp>
          <p:nvSpPr>
            <p:cNvPr id="221" name="Google Shape;221;p23"/>
            <p:cNvSpPr/>
            <p:nvPr/>
          </p:nvSpPr>
          <p:spPr>
            <a:xfrm>
              <a:off x="0" y="0"/>
              <a:ext cx="11704320" cy="1625600"/>
            </a:xfrm>
            <a:custGeom>
              <a:rect b="b" l="l" r="r" t="t"/>
              <a:pathLst>
                <a:path extrusionOk="0"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22" name="Google Shape;222;p23"/>
            <p:cNvSpPr txBox="1"/>
            <p:nvPr/>
          </p:nvSpPr>
          <p:spPr>
            <a:xfrm>
              <a:off x="0" y="0"/>
              <a:ext cx="11704200" cy="16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200">
                  <a:solidFill>
                    <a:srgbClr val="0D4137"/>
                  </a:solidFill>
                  <a:latin typeface="Avenir"/>
                  <a:ea typeface="Avenir"/>
                  <a:cs typeface="Avenir"/>
                  <a:sym typeface="Avenir"/>
                </a:rPr>
                <a:t>Contributor’s Data is Verified</a:t>
              </a:r>
              <a:endParaRPr b="1" sz="4200">
                <a:solidFill>
                  <a:srgbClr val="0D4137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pic>
        <p:nvPicPr>
          <p:cNvPr id="223" name="Google Shape;223;p23" title="dataValida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25" y="1385550"/>
            <a:ext cx="9552623" cy="557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BDDD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/>
          <p:nvPr/>
        </p:nvSpPr>
        <p:spPr>
          <a:xfrm>
            <a:off x="2114761" y="85952"/>
            <a:ext cx="7922880" cy="8129830"/>
          </a:xfrm>
          <a:custGeom>
            <a:rect b="b" l="l" r="r" t="t"/>
            <a:pathLst>
              <a:path extrusionOk="0" h="8129830" w="7922880">
                <a:moveTo>
                  <a:pt x="0" y="0"/>
                </a:moveTo>
                <a:lnTo>
                  <a:pt x="7922880" y="0"/>
                </a:lnTo>
                <a:lnTo>
                  <a:pt x="7922880" y="8129830"/>
                </a:lnTo>
                <a:lnTo>
                  <a:pt x="0" y="81298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2000"/>
            </a:blip>
            <a:stretch>
              <a:fillRect b="-6099" l="-28469" r="-34148" t="-12759"/>
            </a:stretch>
          </a:blipFill>
          <a:ln>
            <a:noFill/>
          </a:ln>
        </p:spPr>
      </p:sp>
      <p:grpSp>
        <p:nvGrpSpPr>
          <p:cNvPr id="233" name="Google Shape;233;p24"/>
          <p:cNvGrpSpPr/>
          <p:nvPr/>
        </p:nvGrpSpPr>
        <p:grpSpPr>
          <a:xfrm>
            <a:off x="487680" y="292947"/>
            <a:ext cx="8778240" cy="1219275"/>
            <a:chOff x="0" y="0"/>
            <a:chExt cx="11704320" cy="1625700"/>
          </a:xfrm>
        </p:grpSpPr>
        <p:sp>
          <p:nvSpPr>
            <p:cNvPr id="234" name="Google Shape;234;p24"/>
            <p:cNvSpPr/>
            <p:nvPr/>
          </p:nvSpPr>
          <p:spPr>
            <a:xfrm>
              <a:off x="0" y="0"/>
              <a:ext cx="11704320" cy="1625600"/>
            </a:xfrm>
            <a:custGeom>
              <a:rect b="b" l="l" r="r" t="t"/>
              <a:pathLst>
                <a:path extrusionOk="0"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35" name="Google Shape;235;p24"/>
            <p:cNvSpPr txBox="1"/>
            <p:nvPr/>
          </p:nvSpPr>
          <p:spPr>
            <a:xfrm>
              <a:off x="0" y="0"/>
              <a:ext cx="11704200" cy="16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200">
                  <a:solidFill>
                    <a:srgbClr val="0D4137"/>
                  </a:solidFill>
                  <a:latin typeface="Avenir"/>
                  <a:ea typeface="Avenir"/>
                  <a:cs typeface="Avenir"/>
                  <a:sym typeface="Avenir"/>
                </a:rPr>
                <a:t>Interoperability Through Referentials</a:t>
              </a:r>
              <a:endParaRPr/>
            </a:p>
          </p:txBody>
        </p:sp>
      </p:grpSp>
      <p:sp>
        <p:nvSpPr>
          <p:cNvPr id="236" name="Google Shape;236;p24"/>
          <p:cNvSpPr txBox="1"/>
          <p:nvPr/>
        </p:nvSpPr>
        <p:spPr>
          <a:xfrm>
            <a:off x="1461771" y="4753975"/>
            <a:ext cx="661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9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7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"/>
          <p:cNvSpPr txBox="1"/>
          <p:nvPr/>
        </p:nvSpPr>
        <p:spPr>
          <a:xfrm>
            <a:off x="1087975" y="2556725"/>
            <a:ext cx="8338200" cy="4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9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7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0644C"/>
                </a:solidFill>
              </a:rPr>
              <a:t>GeoNames: </a:t>
            </a:r>
            <a:endParaRPr b="1" sz="2400">
              <a:solidFill>
                <a:srgbClr val="20644C"/>
              </a:solidFill>
            </a:endParaRPr>
          </a:p>
          <a:p>
            <a:pPr indent="0" lvl="0" marL="0" marR="0" rtl="0" algn="l">
              <a:lnSpc>
                <a:spcPct val="137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20644C"/>
                </a:solidFill>
              </a:rPr>
              <a:t>S</a:t>
            </a:r>
            <a:r>
              <a:rPr b="1" lang="en-US" sz="2100">
                <a:solidFill>
                  <a:srgbClr val="20644C"/>
                </a:solidFill>
              </a:rPr>
              <a:t>tandardized list of countries and locations</a:t>
            </a:r>
            <a:endParaRPr b="1" sz="2100">
              <a:solidFill>
                <a:srgbClr val="20644C"/>
              </a:solidFill>
            </a:endParaRPr>
          </a:p>
          <a:p>
            <a:pPr indent="0" lvl="0" marL="0" marR="0" rtl="0" algn="l">
              <a:lnSpc>
                <a:spcPct val="137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20644C"/>
                </a:solidFill>
              </a:rPr>
              <a:t>Our country list is based on GeoNames for global consistency</a:t>
            </a:r>
            <a:endParaRPr b="1" sz="2100">
              <a:solidFill>
                <a:srgbClr val="20644C"/>
              </a:solidFill>
            </a:endParaRPr>
          </a:p>
          <a:p>
            <a:pPr indent="0" lvl="0" marL="0" marR="0" rtl="0" algn="l">
              <a:lnSpc>
                <a:spcPct val="137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20644C"/>
              </a:solidFill>
            </a:endParaRPr>
          </a:p>
          <a:p>
            <a:pPr indent="0" lvl="0" marL="0" marR="0" rtl="0" algn="l">
              <a:lnSpc>
                <a:spcPct val="137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0644C"/>
                </a:solidFill>
              </a:rPr>
              <a:t>GBIF (Global Biodiversity Information Facility): </a:t>
            </a:r>
            <a:endParaRPr b="1" sz="2400">
              <a:solidFill>
                <a:srgbClr val="20644C"/>
              </a:solidFill>
            </a:endParaRPr>
          </a:p>
          <a:p>
            <a:pPr indent="0" lvl="0" marL="0" marR="0" rtl="0" algn="l">
              <a:lnSpc>
                <a:spcPct val="137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20644C"/>
                </a:solidFill>
              </a:rPr>
              <a:t>Provides species taxonomy and classification</a:t>
            </a:r>
            <a:endParaRPr b="1" sz="2100">
              <a:solidFill>
                <a:srgbClr val="20644C"/>
              </a:solidFill>
            </a:endParaRPr>
          </a:p>
          <a:p>
            <a:pPr indent="0" lvl="0" marL="0" marR="0" rtl="0" algn="l">
              <a:lnSpc>
                <a:spcPct val="137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20644C"/>
                </a:solidFill>
              </a:rPr>
              <a:t>Our species list is sourced from GBIF for compatibility with global biodiversity data</a:t>
            </a:r>
            <a:endParaRPr b="1" sz="2100">
              <a:solidFill>
                <a:srgbClr val="20644C"/>
              </a:solidFill>
            </a:endParaRPr>
          </a:p>
        </p:txBody>
      </p:sp>
      <p:sp>
        <p:nvSpPr>
          <p:cNvPr id="238" name="Google Shape;238;p24"/>
          <p:cNvSpPr txBox="1"/>
          <p:nvPr/>
        </p:nvSpPr>
        <p:spPr>
          <a:xfrm>
            <a:off x="381625" y="1341725"/>
            <a:ext cx="91218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9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7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20644C"/>
                </a:solidFill>
              </a:rPr>
              <a:t>Referentials make our data interoperable, ensuring consistency, integrity, and easy integration with other platforms.</a:t>
            </a:r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186724" y="2940779"/>
            <a:ext cx="815659" cy="914462"/>
          </a:xfrm>
          <a:custGeom>
            <a:rect b="b" l="l" r="r" t="t"/>
            <a:pathLst>
              <a:path extrusionOk="0" h="2066580" w="2013974">
                <a:moveTo>
                  <a:pt x="0" y="0"/>
                </a:moveTo>
                <a:lnTo>
                  <a:pt x="2013974" y="0"/>
                </a:lnTo>
                <a:lnTo>
                  <a:pt x="2013974" y="2066581"/>
                </a:lnTo>
                <a:lnTo>
                  <a:pt x="0" y="20665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099" l="-28469" r="-34148" t="-12759"/>
            </a:stretch>
          </a:blipFill>
          <a:ln>
            <a:noFill/>
          </a:ln>
        </p:spPr>
      </p:sp>
      <p:sp>
        <p:nvSpPr>
          <p:cNvPr id="240" name="Google Shape;240;p24"/>
          <p:cNvSpPr/>
          <p:nvPr/>
        </p:nvSpPr>
        <p:spPr>
          <a:xfrm>
            <a:off x="272324" y="4753975"/>
            <a:ext cx="815659" cy="914462"/>
          </a:xfrm>
          <a:custGeom>
            <a:rect b="b" l="l" r="r" t="t"/>
            <a:pathLst>
              <a:path extrusionOk="0" h="2066580" w="2013974">
                <a:moveTo>
                  <a:pt x="0" y="0"/>
                </a:moveTo>
                <a:lnTo>
                  <a:pt x="2013974" y="0"/>
                </a:lnTo>
                <a:lnTo>
                  <a:pt x="2013974" y="2066581"/>
                </a:lnTo>
                <a:lnTo>
                  <a:pt x="0" y="20665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099" l="-28469" r="-34148" t="-12759"/>
            </a:stretch>
          </a:blipFill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BDDD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/>
          <p:nvPr/>
        </p:nvSpPr>
        <p:spPr>
          <a:xfrm>
            <a:off x="2114761" y="85952"/>
            <a:ext cx="7922880" cy="8129830"/>
          </a:xfrm>
          <a:custGeom>
            <a:rect b="b" l="l" r="r" t="t"/>
            <a:pathLst>
              <a:path extrusionOk="0" h="8129830" w="7922880">
                <a:moveTo>
                  <a:pt x="0" y="0"/>
                </a:moveTo>
                <a:lnTo>
                  <a:pt x="7922880" y="0"/>
                </a:lnTo>
                <a:lnTo>
                  <a:pt x="7922880" y="8129830"/>
                </a:lnTo>
                <a:lnTo>
                  <a:pt x="0" y="81298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2000"/>
            </a:blip>
            <a:stretch>
              <a:fillRect b="-6099" l="-28469" r="-34148" t="-12759"/>
            </a:stretch>
          </a:blipFill>
          <a:ln>
            <a:noFill/>
          </a:ln>
        </p:spPr>
      </p:sp>
      <p:grpSp>
        <p:nvGrpSpPr>
          <p:cNvPr id="250" name="Google Shape;250;p25"/>
          <p:cNvGrpSpPr/>
          <p:nvPr/>
        </p:nvGrpSpPr>
        <p:grpSpPr>
          <a:xfrm>
            <a:off x="487680" y="292947"/>
            <a:ext cx="8778240" cy="1219275"/>
            <a:chOff x="0" y="0"/>
            <a:chExt cx="11704320" cy="1625700"/>
          </a:xfrm>
        </p:grpSpPr>
        <p:sp>
          <p:nvSpPr>
            <p:cNvPr id="251" name="Google Shape;251;p25"/>
            <p:cNvSpPr/>
            <p:nvPr/>
          </p:nvSpPr>
          <p:spPr>
            <a:xfrm>
              <a:off x="0" y="0"/>
              <a:ext cx="11704320" cy="1625600"/>
            </a:xfrm>
            <a:custGeom>
              <a:rect b="b" l="l" r="r" t="t"/>
              <a:pathLst>
                <a:path extrusionOk="0"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52" name="Google Shape;252;p25"/>
            <p:cNvSpPr txBox="1"/>
            <p:nvPr/>
          </p:nvSpPr>
          <p:spPr>
            <a:xfrm>
              <a:off x="0" y="0"/>
              <a:ext cx="11704200" cy="16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200">
                  <a:solidFill>
                    <a:srgbClr val="0D4137"/>
                  </a:solidFill>
                  <a:latin typeface="Avenir"/>
                  <a:ea typeface="Avenir"/>
                  <a:cs typeface="Avenir"/>
                  <a:sym typeface="Avenir"/>
                </a:rPr>
                <a:t>Data Import via Excel</a:t>
              </a:r>
              <a:endParaRPr/>
            </a:p>
          </p:txBody>
        </p:sp>
      </p:grpSp>
      <p:sp>
        <p:nvSpPr>
          <p:cNvPr id="253" name="Google Shape;253;p25"/>
          <p:cNvSpPr txBox="1"/>
          <p:nvPr/>
        </p:nvSpPr>
        <p:spPr>
          <a:xfrm>
            <a:off x="1461771" y="4753975"/>
            <a:ext cx="661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9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7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"/>
          <p:cNvSpPr txBox="1"/>
          <p:nvPr/>
        </p:nvSpPr>
        <p:spPr>
          <a:xfrm>
            <a:off x="1087975" y="2556725"/>
            <a:ext cx="8338200" cy="3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0644C"/>
                </a:solidFill>
              </a:rPr>
              <a:t>Basic data (species, location, year, translocation type)</a:t>
            </a:r>
            <a:endParaRPr b="1" sz="2400">
              <a:solidFill>
                <a:srgbClr val="20644C"/>
              </a:solidFill>
            </a:endParaRPr>
          </a:p>
          <a:p>
            <a:pPr indent="0" lvl="0" marL="0" marR="0" rtl="0" algn="l">
              <a:lnSpc>
                <a:spcPct val="137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0644C"/>
                </a:solidFill>
              </a:rPr>
              <a:t>RST (number of individuals translocated)</a:t>
            </a:r>
            <a:endParaRPr b="1" sz="2400">
              <a:solidFill>
                <a:srgbClr val="20644C"/>
              </a:solidFill>
            </a:endParaRPr>
          </a:p>
          <a:p>
            <a:pPr indent="0" lvl="0" marL="0" marR="0" rtl="0" algn="l">
              <a:lnSpc>
                <a:spcPct val="137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0644C"/>
                </a:solidFill>
              </a:rPr>
              <a:t>Post-translocation population sizes</a:t>
            </a:r>
            <a:endParaRPr b="1" sz="2400">
              <a:solidFill>
                <a:srgbClr val="20644C"/>
              </a:solidFill>
            </a:endParaRPr>
          </a:p>
          <a:p>
            <a:pPr indent="0" lvl="0" marL="0" marR="0" rtl="0" algn="l">
              <a:lnSpc>
                <a:spcPct val="137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0644C"/>
                </a:solidFill>
              </a:rPr>
              <a:t>Table of demographic progress</a:t>
            </a:r>
            <a:endParaRPr b="1" sz="2400">
              <a:solidFill>
                <a:srgbClr val="20644C"/>
              </a:solidFill>
            </a:endParaRPr>
          </a:p>
          <a:p>
            <a:pPr indent="0" lvl="0" marL="0" marR="0" rtl="0" algn="l">
              <a:lnSpc>
                <a:spcPct val="137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0644C"/>
                </a:solidFill>
              </a:rPr>
              <a:t>Viability table</a:t>
            </a:r>
            <a:endParaRPr b="1" sz="2400">
              <a:solidFill>
                <a:srgbClr val="20644C"/>
              </a:solidFill>
            </a:endParaRPr>
          </a:p>
          <a:p>
            <a:pPr indent="0" lvl="0" marL="0" marR="0" rtl="0" algn="l">
              <a:lnSpc>
                <a:spcPct val="137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0644C"/>
              </a:solidFill>
            </a:endParaRPr>
          </a:p>
          <a:p>
            <a:pPr indent="0" lvl="0" marL="0" marR="0" rtl="0" algn="l">
              <a:lnSpc>
                <a:spcPct val="137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0644C"/>
              </a:solidFill>
            </a:endParaRPr>
          </a:p>
          <a:p>
            <a:pPr indent="0" lvl="0" marL="0" marR="0" rtl="0" algn="l">
              <a:lnSpc>
                <a:spcPct val="137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0644C"/>
              </a:solidFill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1002375" y="1341725"/>
            <a:ext cx="85011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9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79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400">
                <a:solidFill>
                  <a:srgbClr val="20644C"/>
                </a:solidFill>
              </a:rPr>
              <a:t>Five</a:t>
            </a:r>
            <a:r>
              <a:rPr b="1" lang="en-US" sz="2400">
                <a:solidFill>
                  <a:srgbClr val="20644C"/>
                </a:solidFill>
              </a:rPr>
              <a:t> model files are provided:</a:t>
            </a: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186724" y="1512229"/>
            <a:ext cx="815659" cy="914462"/>
          </a:xfrm>
          <a:custGeom>
            <a:rect b="b" l="l" r="r" t="t"/>
            <a:pathLst>
              <a:path extrusionOk="0" h="2066580" w="2013974">
                <a:moveTo>
                  <a:pt x="0" y="0"/>
                </a:moveTo>
                <a:lnTo>
                  <a:pt x="2013974" y="0"/>
                </a:lnTo>
                <a:lnTo>
                  <a:pt x="2013974" y="2066581"/>
                </a:lnTo>
                <a:lnTo>
                  <a:pt x="0" y="20665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099" l="-28469" r="-34148" t="-12759"/>
            </a:stretch>
          </a:blipFill>
          <a:ln>
            <a:noFill/>
          </a:ln>
        </p:spPr>
      </p:sp>
      <p:sp>
        <p:nvSpPr>
          <p:cNvPr id="257" name="Google Shape;257;p25"/>
          <p:cNvSpPr/>
          <p:nvPr/>
        </p:nvSpPr>
        <p:spPr>
          <a:xfrm>
            <a:off x="579437" y="2563339"/>
            <a:ext cx="422935" cy="490813"/>
          </a:xfrm>
          <a:custGeom>
            <a:rect b="b" l="l" r="r" t="t"/>
            <a:pathLst>
              <a:path extrusionOk="0" h="2066580" w="2013974">
                <a:moveTo>
                  <a:pt x="0" y="0"/>
                </a:moveTo>
                <a:lnTo>
                  <a:pt x="2013974" y="0"/>
                </a:lnTo>
                <a:lnTo>
                  <a:pt x="2013974" y="2066581"/>
                </a:lnTo>
                <a:lnTo>
                  <a:pt x="0" y="20665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099" l="-28469" r="-34148" t="-12759"/>
            </a:stretch>
          </a:blipFill>
          <a:ln>
            <a:noFill/>
          </a:ln>
        </p:spPr>
      </p:sp>
      <p:sp>
        <p:nvSpPr>
          <p:cNvPr id="258" name="Google Shape;258;p25"/>
          <p:cNvSpPr/>
          <p:nvPr/>
        </p:nvSpPr>
        <p:spPr>
          <a:xfrm>
            <a:off x="579437" y="3015164"/>
            <a:ext cx="422935" cy="490813"/>
          </a:xfrm>
          <a:custGeom>
            <a:rect b="b" l="l" r="r" t="t"/>
            <a:pathLst>
              <a:path extrusionOk="0" h="2066580" w="2013974">
                <a:moveTo>
                  <a:pt x="0" y="0"/>
                </a:moveTo>
                <a:lnTo>
                  <a:pt x="2013974" y="0"/>
                </a:lnTo>
                <a:lnTo>
                  <a:pt x="2013974" y="2066581"/>
                </a:lnTo>
                <a:lnTo>
                  <a:pt x="0" y="20665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099" l="-28469" r="-34148" t="-12759"/>
            </a:stretch>
          </a:blipFill>
          <a:ln>
            <a:noFill/>
          </a:ln>
        </p:spPr>
      </p:sp>
      <p:sp>
        <p:nvSpPr>
          <p:cNvPr id="259" name="Google Shape;259;p25"/>
          <p:cNvSpPr/>
          <p:nvPr/>
        </p:nvSpPr>
        <p:spPr>
          <a:xfrm>
            <a:off x="579437" y="3463677"/>
            <a:ext cx="422935" cy="490813"/>
          </a:xfrm>
          <a:custGeom>
            <a:rect b="b" l="l" r="r" t="t"/>
            <a:pathLst>
              <a:path extrusionOk="0" h="2066580" w="2013974">
                <a:moveTo>
                  <a:pt x="0" y="0"/>
                </a:moveTo>
                <a:lnTo>
                  <a:pt x="2013974" y="0"/>
                </a:lnTo>
                <a:lnTo>
                  <a:pt x="2013974" y="2066581"/>
                </a:lnTo>
                <a:lnTo>
                  <a:pt x="0" y="20665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099" l="-28469" r="-34148" t="-12759"/>
            </a:stretch>
          </a:blipFill>
          <a:ln>
            <a:noFill/>
          </a:ln>
        </p:spPr>
      </p:sp>
      <p:sp>
        <p:nvSpPr>
          <p:cNvPr id="260" name="Google Shape;260;p25"/>
          <p:cNvSpPr/>
          <p:nvPr/>
        </p:nvSpPr>
        <p:spPr>
          <a:xfrm>
            <a:off x="603044" y="4011289"/>
            <a:ext cx="422935" cy="490813"/>
          </a:xfrm>
          <a:custGeom>
            <a:rect b="b" l="l" r="r" t="t"/>
            <a:pathLst>
              <a:path extrusionOk="0" h="2066580" w="2013974">
                <a:moveTo>
                  <a:pt x="0" y="0"/>
                </a:moveTo>
                <a:lnTo>
                  <a:pt x="2013974" y="0"/>
                </a:lnTo>
                <a:lnTo>
                  <a:pt x="2013974" y="2066581"/>
                </a:lnTo>
                <a:lnTo>
                  <a:pt x="0" y="20665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099" l="-28469" r="-34148" t="-12759"/>
            </a:stretch>
          </a:blipFill>
          <a:ln>
            <a:noFill/>
          </a:ln>
        </p:spPr>
      </p:sp>
      <p:sp>
        <p:nvSpPr>
          <p:cNvPr id="261" name="Google Shape;261;p25"/>
          <p:cNvSpPr/>
          <p:nvPr/>
        </p:nvSpPr>
        <p:spPr>
          <a:xfrm>
            <a:off x="623349" y="4465912"/>
            <a:ext cx="422935" cy="490813"/>
          </a:xfrm>
          <a:custGeom>
            <a:rect b="b" l="l" r="r" t="t"/>
            <a:pathLst>
              <a:path extrusionOk="0" h="2066580" w="2013974">
                <a:moveTo>
                  <a:pt x="0" y="0"/>
                </a:moveTo>
                <a:lnTo>
                  <a:pt x="2013974" y="0"/>
                </a:lnTo>
                <a:lnTo>
                  <a:pt x="2013974" y="2066581"/>
                </a:lnTo>
                <a:lnTo>
                  <a:pt x="0" y="20665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099" l="-28469" r="-34148" t="-12759"/>
            </a:stretch>
          </a:blipFill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BDDD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26"/>
          <p:cNvGrpSpPr/>
          <p:nvPr/>
        </p:nvGrpSpPr>
        <p:grpSpPr>
          <a:xfrm>
            <a:off x="487680" y="292947"/>
            <a:ext cx="8778240" cy="1219275"/>
            <a:chOff x="0" y="0"/>
            <a:chExt cx="11704320" cy="1625700"/>
          </a:xfrm>
        </p:grpSpPr>
        <p:sp>
          <p:nvSpPr>
            <p:cNvPr id="271" name="Google Shape;271;p26"/>
            <p:cNvSpPr/>
            <p:nvPr/>
          </p:nvSpPr>
          <p:spPr>
            <a:xfrm>
              <a:off x="0" y="0"/>
              <a:ext cx="11704320" cy="1625600"/>
            </a:xfrm>
            <a:custGeom>
              <a:rect b="b" l="l" r="r" t="t"/>
              <a:pathLst>
                <a:path extrusionOk="0"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72" name="Google Shape;272;p26"/>
            <p:cNvSpPr txBox="1"/>
            <p:nvPr/>
          </p:nvSpPr>
          <p:spPr>
            <a:xfrm>
              <a:off x="0" y="0"/>
              <a:ext cx="11704200" cy="16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200">
                  <a:solidFill>
                    <a:srgbClr val="0D4137"/>
                  </a:solidFill>
                  <a:latin typeface="Avenir"/>
                  <a:ea typeface="Avenir"/>
                  <a:cs typeface="Avenir"/>
                  <a:sym typeface="Avenir"/>
                </a:rPr>
                <a:t>Excel Template - Basic Model </a:t>
              </a:r>
              <a:endParaRPr/>
            </a:p>
          </p:txBody>
        </p:sp>
      </p:grpSp>
      <p:pic>
        <p:nvPicPr>
          <p:cNvPr id="273" name="Google Shape;273;p26" title="excelTempla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8100"/>
            <a:ext cx="9448800" cy="3806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BDDD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7"/>
          <p:cNvGrpSpPr/>
          <p:nvPr/>
        </p:nvGrpSpPr>
        <p:grpSpPr>
          <a:xfrm>
            <a:off x="487680" y="292947"/>
            <a:ext cx="8778240" cy="1219275"/>
            <a:chOff x="0" y="0"/>
            <a:chExt cx="11704320" cy="1625700"/>
          </a:xfrm>
        </p:grpSpPr>
        <p:sp>
          <p:nvSpPr>
            <p:cNvPr id="283" name="Google Shape;283;p27"/>
            <p:cNvSpPr/>
            <p:nvPr/>
          </p:nvSpPr>
          <p:spPr>
            <a:xfrm>
              <a:off x="0" y="0"/>
              <a:ext cx="11704320" cy="1625600"/>
            </a:xfrm>
            <a:custGeom>
              <a:rect b="b" l="l" r="r" t="t"/>
              <a:pathLst>
                <a:path extrusionOk="0"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84" name="Google Shape;284;p27"/>
            <p:cNvSpPr txBox="1"/>
            <p:nvPr/>
          </p:nvSpPr>
          <p:spPr>
            <a:xfrm>
              <a:off x="0" y="0"/>
              <a:ext cx="11704200" cy="16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200">
                  <a:solidFill>
                    <a:srgbClr val="0D4137"/>
                  </a:solidFill>
                  <a:latin typeface="Avenir"/>
                  <a:ea typeface="Avenir"/>
                  <a:cs typeface="Avenir"/>
                  <a:sym typeface="Avenir"/>
                </a:rPr>
                <a:t>Excel Template - RST Model </a:t>
              </a:r>
              <a:endParaRPr/>
            </a:p>
          </p:txBody>
        </p:sp>
      </p:grpSp>
      <p:pic>
        <p:nvPicPr>
          <p:cNvPr id="285" name="Google Shape;285;p27" title="excelTemplateRS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8100"/>
            <a:ext cx="9448800" cy="3672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BDDD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28"/>
          <p:cNvGrpSpPr/>
          <p:nvPr/>
        </p:nvGrpSpPr>
        <p:grpSpPr>
          <a:xfrm>
            <a:off x="487680" y="292947"/>
            <a:ext cx="8778240" cy="1219275"/>
            <a:chOff x="0" y="0"/>
            <a:chExt cx="11704320" cy="1625700"/>
          </a:xfrm>
        </p:grpSpPr>
        <p:sp>
          <p:nvSpPr>
            <p:cNvPr id="295" name="Google Shape;295;p28"/>
            <p:cNvSpPr/>
            <p:nvPr/>
          </p:nvSpPr>
          <p:spPr>
            <a:xfrm>
              <a:off x="0" y="0"/>
              <a:ext cx="11704320" cy="1625600"/>
            </a:xfrm>
            <a:custGeom>
              <a:rect b="b" l="l" r="r" t="t"/>
              <a:pathLst>
                <a:path extrusionOk="0"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96" name="Google Shape;296;p28"/>
            <p:cNvSpPr txBox="1"/>
            <p:nvPr/>
          </p:nvSpPr>
          <p:spPr>
            <a:xfrm>
              <a:off x="0" y="0"/>
              <a:ext cx="11704200" cy="16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200">
                  <a:solidFill>
                    <a:srgbClr val="0D4137"/>
                  </a:solidFill>
                  <a:latin typeface="Avenir"/>
                  <a:ea typeface="Avenir"/>
                  <a:cs typeface="Avenir"/>
                  <a:sym typeface="Avenir"/>
                </a:rPr>
                <a:t>Excel Template  </a:t>
              </a:r>
              <a:endParaRPr b="1" sz="4200">
                <a:solidFill>
                  <a:srgbClr val="0D4137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200">
                  <a:solidFill>
                    <a:srgbClr val="0D4137"/>
                  </a:solidFill>
                  <a:latin typeface="Avenir"/>
                  <a:ea typeface="Avenir"/>
                  <a:cs typeface="Avenir"/>
                  <a:sym typeface="Avenir"/>
                </a:rPr>
                <a:t>Demographic Progress</a:t>
              </a:r>
              <a:endParaRPr/>
            </a:p>
          </p:txBody>
        </p:sp>
      </p:grpSp>
      <p:grpSp>
        <p:nvGrpSpPr>
          <p:cNvPr id="297" name="Google Shape;297;p28"/>
          <p:cNvGrpSpPr/>
          <p:nvPr/>
        </p:nvGrpSpPr>
        <p:grpSpPr>
          <a:xfrm>
            <a:off x="487680" y="3671572"/>
            <a:ext cx="8778240" cy="1637650"/>
            <a:chOff x="0" y="-557933"/>
            <a:chExt cx="11704320" cy="2183533"/>
          </a:xfrm>
        </p:grpSpPr>
        <p:sp>
          <p:nvSpPr>
            <p:cNvPr id="298" name="Google Shape;298;p28"/>
            <p:cNvSpPr/>
            <p:nvPr/>
          </p:nvSpPr>
          <p:spPr>
            <a:xfrm>
              <a:off x="0" y="0"/>
              <a:ext cx="11704320" cy="1625600"/>
            </a:xfrm>
            <a:custGeom>
              <a:rect b="b" l="l" r="r" t="t"/>
              <a:pathLst>
                <a:path extrusionOk="0"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99" name="Google Shape;299;p28"/>
            <p:cNvSpPr txBox="1"/>
            <p:nvPr/>
          </p:nvSpPr>
          <p:spPr>
            <a:xfrm>
              <a:off x="67" y="-557933"/>
              <a:ext cx="11704200" cy="16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200">
                  <a:solidFill>
                    <a:srgbClr val="0D4137"/>
                  </a:solidFill>
                  <a:latin typeface="Avenir"/>
                  <a:ea typeface="Avenir"/>
                  <a:cs typeface="Avenir"/>
                  <a:sym typeface="Avenir"/>
                </a:rPr>
                <a:t>Excel Template - Viability</a:t>
              </a:r>
              <a:endParaRPr/>
            </a:p>
          </p:txBody>
        </p:sp>
      </p:grpSp>
      <p:pic>
        <p:nvPicPr>
          <p:cNvPr id="300" name="Google Shape;300;p28" title="excelTemplateViabilit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800275"/>
            <a:ext cx="9448800" cy="2400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8" title="excelTemplateDemPro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325" y="1643903"/>
            <a:ext cx="8359276" cy="219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BDDD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/>
          <p:cNvSpPr/>
          <p:nvPr/>
        </p:nvSpPr>
        <p:spPr>
          <a:xfrm>
            <a:off x="2052786" y="116952"/>
            <a:ext cx="7922880" cy="8129830"/>
          </a:xfrm>
          <a:custGeom>
            <a:rect b="b" l="l" r="r" t="t"/>
            <a:pathLst>
              <a:path extrusionOk="0" h="8129830" w="7922880">
                <a:moveTo>
                  <a:pt x="0" y="0"/>
                </a:moveTo>
                <a:lnTo>
                  <a:pt x="7922880" y="0"/>
                </a:lnTo>
                <a:lnTo>
                  <a:pt x="7922880" y="8129830"/>
                </a:lnTo>
                <a:lnTo>
                  <a:pt x="0" y="81298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2000"/>
            </a:blip>
            <a:stretch>
              <a:fillRect b="-6099" l="-28469" r="-34148" t="-12759"/>
            </a:stretch>
          </a:blipFill>
          <a:ln>
            <a:noFill/>
          </a:ln>
        </p:spPr>
      </p:sp>
      <p:grpSp>
        <p:nvGrpSpPr>
          <p:cNvPr id="311" name="Google Shape;311;p29"/>
          <p:cNvGrpSpPr/>
          <p:nvPr/>
        </p:nvGrpSpPr>
        <p:grpSpPr>
          <a:xfrm>
            <a:off x="487680" y="292947"/>
            <a:ext cx="8778240" cy="1219275"/>
            <a:chOff x="0" y="0"/>
            <a:chExt cx="11704320" cy="1625700"/>
          </a:xfrm>
        </p:grpSpPr>
        <p:sp>
          <p:nvSpPr>
            <p:cNvPr id="312" name="Google Shape;312;p29"/>
            <p:cNvSpPr/>
            <p:nvPr/>
          </p:nvSpPr>
          <p:spPr>
            <a:xfrm>
              <a:off x="0" y="0"/>
              <a:ext cx="11704320" cy="1625600"/>
            </a:xfrm>
            <a:custGeom>
              <a:rect b="b" l="l" r="r" t="t"/>
              <a:pathLst>
                <a:path extrusionOk="0"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13" name="Google Shape;313;p29"/>
            <p:cNvSpPr txBox="1"/>
            <p:nvPr/>
          </p:nvSpPr>
          <p:spPr>
            <a:xfrm>
              <a:off x="0" y="0"/>
              <a:ext cx="11704200" cy="16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200">
                  <a:solidFill>
                    <a:srgbClr val="0D4137"/>
                  </a:solidFill>
                  <a:latin typeface="Avenir"/>
                  <a:ea typeface="Avenir"/>
                  <a:cs typeface="Avenir"/>
                  <a:sym typeface="Avenir"/>
                </a:rPr>
                <a:t>Pros &amp; Cons </a:t>
              </a:r>
              <a:r>
                <a:rPr b="1" lang="en-US" sz="4200">
                  <a:solidFill>
                    <a:srgbClr val="0D4137"/>
                  </a:solidFill>
                  <a:latin typeface="Avenir"/>
                  <a:ea typeface="Avenir"/>
                  <a:cs typeface="Avenir"/>
                  <a:sym typeface="Avenir"/>
                </a:rPr>
                <a:t>Excel Import</a:t>
              </a:r>
              <a:endParaRPr/>
            </a:p>
          </p:txBody>
        </p:sp>
      </p:grpSp>
      <p:sp>
        <p:nvSpPr>
          <p:cNvPr id="314" name="Google Shape;314;p29"/>
          <p:cNvSpPr/>
          <p:nvPr/>
        </p:nvSpPr>
        <p:spPr>
          <a:xfrm>
            <a:off x="94970" y="1512226"/>
            <a:ext cx="815659" cy="914462"/>
          </a:xfrm>
          <a:custGeom>
            <a:rect b="b" l="l" r="r" t="t"/>
            <a:pathLst>
              <a:path extrusionOk="0" h="2066580" w="2013974">
                <a:moveTo>
                  <a:pt x="0" y="0"/>
                </a:moveTo>
                <a:lnTo>
                  <a:pt x="2013974" y="0"/>
                </a:lnTo>
                <a:lnTo>
                  <a:pt x="2013974" y="2066581"/>
                </a:lnTo>
                <a:lnTo>
                  <a:pt x="0" y="20665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099" l="-28469" r="-34148" t="-12759"/>
            </a:stretch>
          </a:blipFill>
          <a:ln>
            <a:noFill/>
          </a:ln>
        </p:spPr>
      </p:sp>
      <p:sp>
        <p:nvSpPr>
          <p:cNvPr id="315" name="Google Shape;315;p29"/>
          <p:cNvSpPr txBox="1"/>
          <p:nvPr/>
        </p:nvSpPr>
        <p:spPr>
          <a:xfrm>
            <a:off x="973075" y="1914726"/>
            <a:ext cx="856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7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0644C"/>
                </a:solidFill>
              </a:rPr>
              <a:t>Multiple populations can be included in a single file.</a:t>
            </a:r>
            <a:endParaRPr/>
          </a:p>
        </p:txBody>
      </p:sp>
      <p:sp>
        <p:nvSpPr>
          <p:cNvPr id="316" name="Google Shape;316;p29"/>
          <p:cNvSpPr txBox="1"/>
          <p:nvPr/>
        </p:nvSpPr>
        <p:spPr>
          <a:xfrm>
            <a:off x="939025" y="2903463"/>
            <a:ext cx="863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7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0644C"/>
                </a:solidFill>
              </a:rPr>
              <a:t>Over 170 fields can't be filled via Excel. </a:t>
            </a:r>
            <a:endParaRPr b="1" sz="2400">
              <a:solidFill>
                <a:srgbClr val="20644C"/>
              </a:solidFill>
            </a:endParaRPr>
          </a:p>
        </p:txBody>
      </p:sp>
      <p:sp>
        <p:nvSpPr>
          <p:cNvPr id="317" name="Google Shape;317;p29"/>
          <p:cNvSpPr/>
          <p:nvPr/>
        </p:nvSpPr>
        <p:spPr>
          <a:xfrm>
            <a:off x="94974" y="2514527"/>
            <a:ext cx="815659" cy="914462"/>
          </a:xfrm>
          <a:custGeom>
            <a:rect b="b" l="l" r="r" t="t"/>
            <a:pathLst>
              <a:path extrusionOk="0" h="2066580" w="2013974">
                <a:moveTo>
                  <a:pt x="0" y="0"/>
                </a:moveTo>
                <a:lnTo>
                  <a:pt x="2013974" y="0"/>
                </a:lnTo>
                <a:lnTo>
                  <a:pt x="2013974" y="2066581"/>
                </a:lnTo>
                <a:lnTo>
                  <a:pt x="0" y="20665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099" l="-28469" r="-34148" t="-12759"/>
            </a:stretch>
          </a:blipFill>
          <a:ln>
            <a:noFill/>
          </a:ln>
        </p:spPr>
      </p:sp>
      <p:sp>
        <p:nvSpPr>
          <p:cNvPr id="318" name="Google Shape;318;p29"/>
          <p:cNvSpPr txBox="1"/>
          <p:nvPr/>
        </p:nvSpPr>
        <p:spPr>
          <a:xfrm>
            <a:off x="939025" y="3660225"/>
            <a:ext cx="8338200" cy="13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0644C"/>
                </a:solidFill>
              </a:rPr>
              <a:t>RST and Pop Dynamics files can only be uploaded for existing populations</a:t>
            </a:r>
            <a:endParaRPr b="1" sz="2400">
              <a:solidFill>
                <a:srgbClr val="20644C"/>
              </a:solidFill>
            </a:endParaRPr>
          </a:p>
          <a:p>
            <a:pPr indent="0" lvl="0" marL="0" marR="0" rtl="0" algn="l">
              <a:lnSpc>
                <a:spcPct val="137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0644C"/>
                </a:solidFill>
              </a:rPr>
              <a:t>Use web form to create new populations before. </a:t>
            </a:r>
            <a:endParaRPr b="1" sz="2400">
              <a:solidFill>
                <a:srgbClr val="20644C"/>
              </a:solidFill>
            </a:endParaRPr>
          </a:p>
        </p:txBody>
      </p:sp>
      <p:sp>
        <p:nvSpPr>
          <p:cNvPr id="319" name="Google Shape;319;p29"/>
          <p:cNvSpPr/>
          <p:nvPr/>
        </p:nvSpPr>
        <p:spPr>
          <a:xfrm>
            <a:off x="394687" y="4558113"/>
            <a:ext cx="422935" cy="490813"/>
          </a:xfrm>
          <a:custGeom>
            <a:rect b="b" l="l" r="r" t="t"/>
            <a:pathLst>
              <a:path extrusionOk="0" h="2066580" w="2013974">
                <a:moveTo>
                  <a:pt x="0" y="0"/>
                </a:moveTo>
                <a:lnTo>
                  <a:pt x="2013974" y="0"/>
                </a:lnTo>
                <a:lnTo>
                  <a:pt x="2013974" y="2066581"/>
                </a:lnTo>
                <a:lnTo>
                  <a:pt x="0" y="20665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099" l="-28469" r="-34148" t="-12759"/>
            </a:stretch>
          </a:blipFill>
          <a:ln>
            <a:noFill/>
          </a:ln>
        </p:spPr>
      </p:sp>
      <p:sp>
        <p:nvSpPr>
          <p:cNvPr id="320" name="Google Shape;320;p29"/>
          <p:cNvSpPr/>
          <p:nvPr/>
        </p:nvSpPr>
        <p:spPr>
          <a:xfrm>
            <a:off x="394687" y="3660215"/>
            <a:ext cx="422935" cy="490813"/>
          </a:xfrm>
          <a:custGeom>
            <a:rect b="b" l="l" r="r" t="t"/>
            <a:pathLst>
              <a:path extrusionOk="0" h="2066580" w="2013974">
                <a:moveTo>
                  <a:pt x="0" y="0"/>
                </a:moveTo>
                <a:lnTo>
                  <a:pt x="2013974" y="0"/>
                </a:lnTo>
                <a:lnTo>
                  <a:pt x="2013974" y="2066581"/>
                </a:lnTo>
                <a:lnTo>
                  <a:pt x="0" y="20665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099" l="-28469" r="-34148" t="-12759"/>
            </a:stretch>
          </a:blipFill>
          <a:ln>
            <a:noFill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BDDD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"/>
          <p:cNvSpPr/>
          <p:nvPr/>
        </p:nvSpPr>
        <p:spPr>
          <a:xfrm>
            <a:off x="2052786" y="116952"/>
            <a:ext cx="7922880" cy="8129830"/>
          </a:xfrm>
          <a:custGeom>
            <a:rect b="b" l="l" r="r" t="t"/>
            <a:pathLst>
              <a:path extrusionOk="0" h="8129830" w="7922880">
                <a:moveTo>
                  <a:pt x="0" y="0"/>
                </a:moveTo>
                <a:lnTo>
                  <a:pt x="7922880" y="0"/>
                </a:lnTo>
                <a:lnTo>
                  <a:pt x="7922880" y="8129830"/>
                </a:lnTo>
                <a:lnTo>
                  <a:pt x="0" y="81298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2000"/>
            </a:blip>
            <a:stretch>
              <a:fillRect b="-6099" l="-28469" r="-34148" t="-12759"/>
            </a:stretch>
          </a:blipFill>
          <a:ln>
            <a:noFill/>
          </a:ln>
        </p:spPr>
      </p:sp>
      <p:grpSp>
        <p:nvGrpSpPr>
          <p:cNvPr id="330" name="Google Shape;330;p30"/>
          <p:cNvGrpSpPr/>
          <p:nvPr/>
        </p:nvGrpSpPr>
        <p:grpSpPr>
          <a:xfrm>
            <a:off x="487680" y="292947"/>
            <a:ext cx="8778240" cy="1219275"/>
            <a:chOff x="0" y="0"/>
            <a:chExt cx="11704320" cy="1625700"/>
          </a:xfrm>
        </p:grpSpPr>
        <p:sp>
          <p:nvSpPr>
            <p:cNvPr id="331" name="Google Shape;331;p30"/>
            <p:cNvSpPr/>
            <p:nvPr/>
          </p:nvSpPr>
          <p:spPr>
            <a:xfrm>
              <a:off x="0" y="0"/>
              <a:ext cx="11704320" cy="1625600"/>
            </a:xfrm>
            <a:custGeom>
              <a:rect b="b" l="l" r="r" t="t"/>
              <a:pathLst>
                <a:path extrusionOk="0"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32" name="Google Shape;332;p30"/>
            <p:cNvSpPr txBox="1"/>
            <p:nvPr/>
          </p:nvSpPr>
          <p:spPr>
            <a:xfrm>
              <a:off x="0" y="0"/>
              <a:ext cx="11704200" cy="16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200">
                  <a:solidFill>
                    <a:srgbClr val="0D4137"/>
                  </a:solidFill>
                  <a:latin typeface="Avenir"/>
                  <a:ea typeface="Avenir"/>
                  <a:cs typeface="Avenir"/>
                  <a:sym typeface="Avenir"/>
                </a:rPr>
                <a:t>Confidentiality</a:t>
              </a:r>
              <a:r>
                <a:rPr b="1" lang="en-US" sz="4200">
                  <a:solidFill>
                    <a:srgbClr val="0D4137"/>
                  </a:solidFill>
                  <a:latin typeface="Avenir"/>
                  <a:ea typeface="Avenir"/>
                  <a:cs typeface="Avenir"/>
                  <a:sym typeface="Avenir"/>
                </a:rPr>
                <a:t> &amp; Data Protection</a:t>
              </a:r>
              <a:endParaRPr/>
            </a:p>
          </p:txBody>
        </p:sp>
      </p:grpSp>
      <p:sp>
        <p:nvSpPr>
          <p:cNvPr id="333" name="Google Shape;333;p30"/>
          <p:cNvSpPr/>
          <p:nvPr/>
        </p:nvSpPr>
        <p:spPr>
          <a:xfrm>
            <a:off x="94970" y="1775226"/>
            <a:ext cx="815659" cy="914462"/>
          </a:xfrm>
          <a:custGeom>
            <a:rect b="b" l="l" r="r" t="t"/>
            <a:pathLst>
              <a:path extrusionOk="0" h="2066580" w="2013974">
                <a:moveTo>
                  <a:pt x="0" y="0"/>
                </a:moveTo>
                <a:lnTo>
                  <a:pt x="2013974" y="0"/>
                </a:lnTo>
                <a:lnTo>
                  <a:pt x="2013974" y="2066581"/>
                </a:lnTo>
                <a:lnTo>
                  <a:pt x="0" y="20665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099" l="-28469" r="-34148" t="-12759"/>
            </a:stretch>
          </a:blipFill>
          <a:ln>
            <a:noFill/>
          </a:ln>
        </p:spPr>
      </p:sp>
      <p:sp>
        <p:nvSpPr>
          <p:cNvPr id="334" name="Google Shape;334;p30"/>
          <p:cNvSpPr txBox="1"/>
          <p:nvPr/>
        </p:nvSpPr>
        <p:spPr>
          <a:xfrm>
            <a:off x="973075" y="1914726"/>
            <a:ext cx="8568000" cy="13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7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0644C"/>
                </a:solidFill>
              </a:rPr>
              <a:t>The personal contact details of users of the Transloc site services are not made visible and are not transmitted under any circumstances, by CNIL rules and regulations.</a:t>
            </a:r>
            <a:endParaRPr/>
          </a:p>
        </p:txBody>
      </p:sp>
      <p:sp>
        <p:nvSpPr>
          <p:cNvPr id="335" name="Google Shape;335;p30"/>
          <p:cNvSpPr txBox="1"/>
          <p:nvPr/>
        </p:nvSpPr>
        <p:spPr>
          <a:xfrm>
            <a:off x="939025" y="3736013"/>
            <a:ext cx="863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7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0644C"/>
                </a:solidFill>
              </a:rPr>
              <a:t>Confidential translocation data is handled and protected</a:t>
            </a:r>
            <a:endParaRPr b="1" sz="2400">
              <a:solidFill>
                <a:srgbClr val="20644C"/>
              </a:solidFill>
            </a:endParaRPr>
          </a:p>
        </p:txBody>
      </p:sp>
      <p:sp>
        <p:nvSpPr>
          <p:cNvPr id="336" name="Google Shape;336;p30"/>
          <p:cNvSpPr/>
          <p:nvPr/>
        </p:nvSpPr>
        <p:spPr>
          <a:xfrm>
            <a:off x="94974" y="3314114"/>
            <a:ext cx="815659" cy="914462"/>
          </a:xfrm>
          <a:custGeom>
            <a:rect b="b" l="l" r="r" t="t"/>
            <a:pathLst>
              <a:path extrusionOk="0" h="2066580" w="2013974">
                <a:moveTo>
                  <a:pt x="0" y="0"/>
                </a:moveTo>
                <a:lnTo>
                  <a:pt x="2013974" y="0"/>
                </a:lnTo>
                <a:lnTo>
                  <a:pt x="2013974" y="2066581"/>
                </a:lnTo>
                <a:lnTo>
                  <a:pt x="0" y="20665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099" l="-28469" r="-34148" t="-12759"/>
            </a:stretch>
          </a:blipFill>
          <a:ln>
            <a:noFill/>
          </a:ln>
        </p:spPr>
      </p:sp>
      <p:sp>
        <p:nvSpPr>
          <p:cNvPr id="337" name="Google Shape;337;p30"/>
          <p:cNvSpPr txBox="1"/>
          <p:nvPr/>
        </p:nvSpPr>
        <p:spPr>
          <a:xfrm>
            <a:off x="1087975" y="4228575"/>
            <a:ext cx="8338200" cy="18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0644C"/>
                </a:solidFill>
              </a:rPr>
              <a:t>Coordinates</a:t>
            </a:r>
            <a:endParaRPr b="1" sz="2400">
              <a:solidFill>
                <a:srgbClr val="20644C"/>
              </a:solidFill>
            </a:endParaRPr>
          </a:p>
          <a:p>
            <a:pPr indent="0" lvl="0" marL="0" marR="0" rtl="0" algn="l">
              <a:lnSpc>
                <a:spcPct val="137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0644C"/>
                </a:solidFill>
              </a:rPr>
              <a:t>Release Sowing Transplant </a:t>
            </a:r>
            <a:endParaRPr b="1" sz="2400">
              <a:solidFill>
                <a:srgbClr val="20644C"/>
              </a:solidFill>
            </a:endParaRPr>
          </a:p>
          <a:p>
            <a:pPr indent="0" lvl="0" marL="0" marR="0" rtl="0" algn="l">
              <a:lnSpc>
                <a:spcPct val="137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0644C"/>
                </a:solidFill>
              </a:rPr>
              <a:t>Population dynamics</a:t>
            </a:r>
            <a:endParaRPr b="1" sz="2400">
              <a:solidFill>
                <a:srgbClr val="20644C"/>
              </a:solidFill>
            </a:endParaRPr>
          </a:p>
          <a:p>
            <a:pPr indent="0" lvl="0" marL="0" marR="0" rtl="0" algn="l">
              <a:lnSpc>
                <a:spcPct val="137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0644C"/>
              </a:solidFill>
            </a:endParaRPr>
          </a:p>
        </p:txBody>
      </p:sp>
      <p:sp>
        <p:nvSpPr>
          <p:cNvPr id="338" name="Google Shape;338;p30"/>
          <p:cNvSpPr/>
          <p:nvPr/>
        </p:nvSpPr>
        <p:spPr>
          <a:xfrm>
            <a:off x="550137" y="4657738"/>
            <a:ext cx="422935" cy="490813"/>
          </a:xfrm>
          <a:custGeom>
            <a:rect b="b" l="l" r="r" t="t"/>
            <a:pathLst>
              <a:path extrusionOk="0" h="2066580" w="2013974">
                <a:moveTo>
                  <a:pt x="0" y="0"/>
                </a:moveTo>
                <a:lnTo>
                  <a:pt x="2013974" y="0"/>
                </a:lnTo>
                <a:lnTo>
                  <a:pt x="2013974" y="2066581"/>
                </a:lnTo>
                <a:lnTo>
                  <a:pt x="0" y="20665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099" l="-28469" r="-34148" t="-12759"/>
            </a:stretch>
          </a:blipFill>
          <a:ln>
            <a:noFill/>
          </a:ln>
        </p:spPr>
      </p:sp>
      <p:sp>
        <p:nvSpPr>
          <p:cNvPr id="339" name="Google Shape;339;p30"/>
          <p:cNvSpPr/>
          <p:nvPr/>
        </p:nvSpPr>
        <p:spPr>
          <a:xfrm>
            <a:off x="550137" y="4166940"/>
            <a:ext cx="422935" cy="490813"/>
          </a:xfrm>
          <a:custGeom>
            <a:rect b="b" l="l" r="r" t="t"/>
            <a:pathLst>
              <a:path extrusionOk="0" h="2066580" w="2013974">
                <a:moveTo>
                  <a:pt x="0" y="0"/>
                </a:moveTo>
                <a:lnTo>
                  <a:pt x="2013974" y="0"/>
                </a:lnTo>
                <a:lnTo>
                  <a:pt x="2013974" y="2066581"/>
                </a:lnTo>
                <a:lnTo>
                  <a:pt x="0" y="20665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099" l="-28469" r="-34148" t="-12759"/>
            </a:stretch>
          </a:blipFill>
          <a:ln>
            <a:noFill/>
          </a:ln>
        </p:spPr>
      </p:sp>
      <p:sp>
        <p:nvSpPr>
          <p:cNvPr id="340" name="Google Shape;340;p30"/>
          <p:cNvSpPr/>
          <p:nvPr/>
        </p:nvSpPr>
        <p:spPr>
          <a:xfrm>
            <a:off x="550137" y="5148538"/>
            <a:ext cx="422935" cy="490813"/>
          </a:xfrm>
          <a:custGeom>
            <a:rect b="b" l="l" r="r" t="t"/>
            <a:pathLst>
              <a:path extrusionOk="0" h="2066580" w="2013974">
                <a:moveTo>
                  <a:pt x="0" y="0"/>
                </a:moveTo>
                <a:lnTo>
                  <a:pt x="2013974" y="0"/>
                </a:lnTo>
                <a:lnTo>
                  <a:pt x="2013974" y="2066581"/>
                </a:lnTo>
                <a:lnTo>
                  <a:pt x="0" y="20665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099" l="-28469" r="-34148" t="-12759"/>
            </a:stretch>
          </a:blipFill>
          <a:ln>
            <a:noFill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BDDD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"/>
          <p:cNvSpPr/>
          <p:nvPr/>
        </p:nvSpPr>
        <p:spPr>
          <a:xfrm>
            <a:off x="2114761" y="85952"/>
            <a:ext cx="7922880" cy="8129830"/>
          </a:xfrm>
          <a:custGeom>
            <a:rect b="b" l="l" r="r" t="t"/>
            <a:pathLst>
              <a:path extrusionOk="0" h="8129830" w="7922880">
                <a:moveTo>
                  <a:pt x="0" y="0"/>
                </a:moveTo>
                <a:lnTo>
                  <a:pt x="7922880" y="0"/>
                </a:lnTo>
                <a:lnTo>
                  <a:pt x="7922880" y="8129830"/>
                </a:lnTo>
                <a:lnTo>
                  <a:pt x="0" y="81298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2000"/>
            </a:blip>
            <a:stretch>
              <a:fillRect b="-6101" l="-28465" r="-34157" t="-12759"/>
            </a:stretch>
          </a:blipFill>
          <a:ln>
            <a:noFill/>
          </a:ln>
        </p:spPr>
      </p:sp>
      <p:grpSp>
        <p:nvGrpSpPr>
          <p:cNvPr id="350" name="Google Shape;350;p31"/>
          <p:cNvGrpSpPr/>
          <p:nvPr/>
        </p:nvGrpSpPr>
        <p:grpSpPr>
          <a:xfrm>
            <a:off x="487675" y="292947"/>
            <a:ext cx="8778245" cy="6005490"/>
            <a:chOff x="-7" y="0"/>
            <a:chExt cx="11704327" cy="8007320"/>
          </a:xfrm>
        </p:grpSpPr>
        <p:sp>
          <p:nvSpPr>
            <p:cNvPr id="351" name="Google Shape;351;p31"/>
            <p:cNvSpPr/>
            <p:nvPr/>
          </p:nvSpPr>
          <p:spPr>
            <a:xfrm>
              <a:off x="0" y="0"/>
              <a:ext cx="11704320" cy="1625600"/>
            </a:xfrm>
            <a:custGeom>
              <a:rect b="b" l="l" r="r" t="t"/>
              <a:pathLst>
                <a:path extrusionOk="0"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52" name="Google Shape;352;p31"/>
            <p:cNvSpPr txBox="1"/>
            <p:nvPr/>
          </p:nvSpPr>
          <p:spPr>
            <a:xfrm>
              <a:off x="-7" y="20"/>
              <a:ext cx="11704200" cy="80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200">
                  <a:solidFill>
                    <a:srgbClr val="0D4137"/>
                  </a:solidFill>
                  <a:latin typeface="Avenir"/>
                  <a:ea typeface="Avenir"/>
                  <a:cs typeface="Avenir"/>
                  <a:sym typeface="Avenir"/>
                </a:rPr>
                <a:t>Live Demonstration</a:t>
              </a:r>
              <a:endParaRPr b="1" sz="4200">
                <a:solidFill>
                  <a:srgbClr val="0D4137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200">
                <a:solidFill>
                  <a:srgbClr val="0D4137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200">
                  <a:solidFill>
                    <a:srgbClr val="0D4137"/>
                  </a:solidFill>
                  <a:latin typeface="Avenir"/>
                  <a:ea typeface="Avenir"/>
                  <a:cs typeface="Avenir"/>
                  <a:sym typeface="Avenir"/>
                </a:rPr>
                <a:t>+++ </a:t>
              </a:r>
              <a:endParaRPr b="1" sz="4200">
                <a:solidFill>
                  <a:srgbClr val="0D4137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200">
                <a:solidFill>
                  <a:srgbClr val="0D4137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200">
                  <a:solidFill>
                    <a:srgbClr val="0D4137"/>
                  </a:solidFill>
                  <a:latin typeface="Avenir"/>
                  <a:ea typeface="Avenir"/>
                  <a:cs typeface="Avenir"/>
                  <a:sym typeface="Avenir"/>
                </a:rPr>
                <a:t>New Tables</a:t>
              </a:r>
              <a:endParaRPr b="1" sz="4200">
                <a:solidFill>
                  <a:srgbClr val="0D4137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200">
                  <a:solidFill>
                    <a:srgbClr val="0D4137"/>
                  </a:solidFill>
                  <a:latin typeface="Avenir"/>
                  <a:ea typeface="Avenir"/>
                  <a:cs typeface="Avenir"/>
                  <a:sym typeface="Avenir"/>
                </a:rPr>
                <a:t>Demographic Progress &amp; Viability</a:t>
              </a:r>
              <a:endParaRPr b="1" sz="4200">
                <a:solidFill>
                  <a:srgbClr val="0D4137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sz="4200">
                <a:solidFill>
                  <a:srgbClr val="0D4137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BDDD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4"/>
          <p:cNvGrpSpPr/>
          <p:nvPr/>
        </p:nvGrpSpPr>
        <p:grpSpPr>
          <a:xfrm>
            <a:off x="487680" y="292947"/>
            <a:ext cx="8778240" cy="1219275"/>
            <a:chOff x="0" y="0"/>
            <a:chExt cx="11704320" cy="1625700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0"/>
              <a:ext cx="11704320" cy="1625600"/>
            </a:xfrm>
            <a:custGeom>
              <a:rect b="b" l="l" r="r" t="t"/>
              <a:pathLst>
                <a:path extrusionOk="0"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11" name="Google Shape;111;p14"/>
            <p:cNvSpPr txBox="1"/>
            <p:nvPr/>
          </p:nvSpPr>
          <p:spPr>
            <a:xfrm>
              <a:off x="0" y="0"/>
              <a:ext cx="11704200" cy="16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200">
                  <a:solidFill>
                    <a:srgbClr val="0D4137"/>
                  </a:solidFill>
                  <a:latin typeface="Avenir"/>
                  <a:ea typeface="Avenir"/>
                  <a:cs typeface="Avenir"/>
                  <a:sym typeface="Avenir"/>
                </a:rPr>
                <a:t>Landing page </a:t>
              </a:r>
              <a:endParaRPr/>
            </a:p>
          </p:txBody>
        </p:sp>
      </p:grpSp>
      <p:pic>
        <p:nvPicPr>
          <p:cNvPr id="112" name="Google Shape;112;p14" title="home.p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7500" y="1512230"/>
            <a:ext cx="9753600" cy="5222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BDDD1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2"/>
          <p:cNvSpPr/>
          <p:nvPr/>
        </p:nvSpPr>
        <p:spPr>
          <a:xfrm>
            <a:off x="2114761" y="85952"/>
            <a:ext cx="7922880" cy="8129830"/>
          </a:xfrm>
          <a:custGeom>
            <a:rect b="b" l="l" r="r" t="t"/>
            <a:pathLst>
              <a:path extrusionOk="0" h="8129830" w="7922880">
                <a:moveTo>
                  <a:pt x="0" y="0"/>
                </a:moveTo>
                <a:lnTo>
                  <a:pt x="7922880" y="0"/>
                </a:lnTo>
                <a:lnTo>
                  <a:pt x="7922880" y="8129830"/>
                </a:lnTo>
                <a:lnTo>
                  <a:pt x="0" y="81298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2000"/>
            </a:blip>
            <a:stretch>
              <a:fillRect b="-6099" l="-28469" r="-34148" t="-12759"/>
            </a:stretch>
          </a:blipFill>
          <a:ln>
            <a:noFill/>
          </a:ln>
        </p:spPr>
      </p:sp>
      <p:grpSp>
        <p:nvGrpSpPr>
          <p:cNvPr id="362" name="Google Shape;362;p32"/>
          <p:cNvGrpSpPr/>
          <p:nvPr/>
        </p:nvGrpSpPr>
        <p:grpSpPr>
          <a:xfrm>
            <a:off x="487680" y="292947"/>
            <a:ext cx="8778240" cy="1219275"/>
            <a:chOff x="0" y="0"/>
            <a:chExt cx="11704320" cy="1625700"/>
          </a:xfrm>
        </p:grpSpPr>
        <p:sp>
          <p:nvSpPr>
            <p:cNvPr id="363" name="Google Shape;363;p32"/>
            <p:cNvSpPr/>
            <p:nvPr/>
          </p:nvSpPr>
          <p:spPr>
            <a:xfrm>
              <a:off x="0" y="0"/>
              <a:ext cx="11704320" cy="1625600"/>
            </a:xfrm>
            <a:custGeom>
              <a:rect b="b" l="l" r="r" t="t"/>
              <a:pathLst>
                <a:path extrusionOk="0"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64" name="Google Shape;364;p32"/>
            <p:cNvSpPr txBox="1"/>
            <p:nvPr/>
          </p:nvSpPr>
          <p:spPr>
            <a:xfrm>
              <a:off x="0" y="0"/>
              <a:ext cx="11704200" cy="16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200" u="none" cap="none" strike="noStrike">
                  <a:solidFill>
                    <a:srgbClr val="0D4137"/>
                  </a:solidFill>
                  <a:latin typeface="Avenir"/>
                  <a:ea typeface="Avenir"/>
                  <a:cs typeface="Avenir"/>
                  <a:sym typeface="Avenir"/>
                </a:rPr>
                <a:t>Contact &amp; Further Information</a:t>
              </a:r>
              <a:endParaRPr/>
            </a:p>
          </p:txBody>
        </p:sp>
      </p:grpSp>
      <p:sp>
        <p:nvSpPr>
          <p:cNvPr id="365" name="Google Shape;365;p32"/>
          <p:cNvSpPr txBox="1"/>
          <p:nvPr/>
        </p:nvSpPr>
        <p:spPr>
          <a:xfrm>
            <a:off x="1630425" y="1757500"/>
            <a:ext cx="7423500" cy="3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9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7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20644C"/>
                </a:solidFill>
                <a:latin typeface="Arial"/>
                <a:ea typeface="Arial"/>
                <a:cs typeface="Arial"/>
                <a:sym typeface="Arial"/>
              </a:rPr>
              <a:t>François Sarrazin – francois.sarrazin@mnhn.fr</a:t>
            </a:r>
            <a:endParaRPr/>
          </a:p>
          <a:p>
            <a:pPr indent="0" lvl="0" marL="0" marR="0" rtl="0" algn="l">
              <a:lnSpc>
                <a:spcPct val="137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0" u="none" cap="none" strike="noStrike">
              <a:solidFill>
                <a:srgbClr val="2064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7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20644C"/>
                </a:solidFill>
                <a:latin typeface="Arial"/>
                <a:ea typeface="Arial"/>
                <a:cs typeface="Arial"/>
                <a:sym typeface="Arial"/>
              </a:rPr>
              <a:t>Website: http://translocations.in2p3.fr/</a:t>
            </a:r>
            <a:endParaRPr/>
          </a:p>
          <a:p>
            <a:pPr indent="0" lvl="0" marL="0" marR="0" rtl="0" algn="l">
              <a:lnSpc>
                <a:spcPct val="137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0" u="none" cap="none" strike="noStrike">
              <a:solidFill>
                <a:srgbClr val="2064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7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20644C"/>
                </a:solidFill>
                <a:latin typeface="Arial"/>
                <a:ea typeface="Arial"/>
                <a:cs typeface="Arial"/>
                <a:sym typeface="Arial"/>
              </a:rPr>
              <a:t>Funded by Biodiversa+ with EU and national support</a:t>
            </a:r>
            <a:endParaRPr/>
          </a:p>
          <a:p>
            <a:pPr indent="0" lvl="0" marL="0" marR="0" rtl="0" algn="l">
              <a:lnSpc>
                <a:spcPct val="137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0" u="none" cap="none" strike="noStrike">
              <a:solidFill>
                <a:srgbClr val="2064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7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20644C"/>
                </a:solidFill>
                <a:latin typeface="Arial"/>
                <a:ea typeface="Arial"/>
                <a:cs typeface="Arial"/>
                <a:sym typeface="Arial"/>
              </a:rPr>
              <a:t>Collaboration across European universities and &amp; institutes</a:t>
            </a:r>
            <a:endParaRPr/>
          </a:p>
        </p:txBody>
      </p:sp>
      <p:sp>
        <p:nvSpPr>
          <p:cNvPr id="366" name="Google Shape;366;p32"/>
          <p:cNvSpPr/>
          <p:nvPr/>
        </p:nvSpPr>
        <p:spPr>
          <a:xfrm>
            <a:off x="1037537" y="3962677"/>
            <a:ext cx="366800" cy="376381"/>
          </a:xfrm>
          <a:custGeom>
            <a:rect b="b" l="l" r="r" t="t"/>
            <a:pathLst>
              <a:path extrusionOk="0"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099" l="-28469" r="-34148" t="-12759"/>
            </a:stretch>
          </a:blipFill>
          <a:ln>
            <a:noFill/>
          </a:ln>
        </p:spPr>
      </p:sp>
      <p:sp>
        <p:nvSpPr>
          <p:cNvPr id="367" name="Google Shape;367;p32"/>
          <p:cNvSpPr/>
          <p:nvPr/>
        </p:nvSpPr>
        <p:spPr>
          <a:xfrm>
            <a:off x="1037537" y="3120162"/>
            <a:ext cx="366800" cy="376381"/>
          </a:xfrm>
          <a:custGeom>
            <a:rect b="b" l="l" r="r" t="t"/>
            <a:pathLst>
              <a:path extrusionOk="0"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099" l="-28469" r="-34148" t="-12759"/>
            </a:stretch>
          </a:blipFill>
          <a:ln>
            <a:noFill/>
          </a:ln>
        </p:spPr>
      </p:sp>
      <p:sp>
        <p:nvSpPr>
          <p:cNvPr id="368" name="Google Shape;368;p32"/>
          <p:cNvSpPr/>
          <p:nvPr/>
        </p:nvSpPr>
        <p:spPr>
          <a:xfrm>
            <a:off x="1037537" y="4874887"/>
            <a:ext cx="366800" cy="376381"/>
          </a:xfrm>
          <a:custGeom>
            <a:rect b="b" l="l" r="r" t="t"/>
            <a:pathLst>
              <a:path extrusionOk="0"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099" l="-28469" r="-34148" t="-12759"/>
            </a:stretch>
          </a:blipFill>
          <a:ln>
            <a:noFill/>
          </a:ln>
        </p:spPr>
      </p:sp>
      <p:sp>
        <p:nvSpPr>
          <p:cNvPr id="369" name="Google Shape;369;p32"/>
          <p:cNvSpPr/>
          <p:nvPr/>
        </p:nvSpPr>
        <p:spPr>
          <a:xfrm>
            <a:off x="975537" y="2277641"/>
            <a:ext cx="366800" cy="376381"/>
          </a:xfrm>
          <a:custGeom>
            <a:rect b="b" l="l" r="r" t="t"/>
            <a:pathLst>
              <a:path extrusionOk="0" h="376381" w="366800">
                <a:moveTo>
                  <a:pt x="0" y="0"/>
                </a:moveTo>
                <a:lnTo>
                  <a:pt x="366800" y="0"/>
                </a:lnTo>
                <a:lnTo>
                  <a:pt x="366800" y="376381"/>
                </a:lnTo>
                <a:lnTo>
                  <a:pt x="0" y="3763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099" l="-28469" r="-34148" t="-12759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BDDD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5"/>
          <p:cNvGrpSpPr/>
          <p:nvPr/>
        </p:nvGrpSpPr>
        <p:grpSpPr>
          <a:xfrm>
            <a:off x="487675" y="292947"/>
            <a:ext cx="8778245" cy="1387132"/>
            <a:chOff x="-7" y="0"/>
            <a:chExt cx="11704327" cy="1849509"/>
          </a:xfrm>
        </p:grpSpPr>
        <p:sp>
          <p:nvSpPr>
            <p:cNvPr id="122" name="Google Shape;122;p15"/>
            <p:cNvSpPr/>
            <p:nvPr/>
          </p:nvSpPr>
          <p:spPr>
            <a:xfrm>
              <a:off x="0" y="0"/>
              <a:ext cx="11704320" cy="1625600"/>
            </a:xfrm>
            <a:custGeom>
              <a:rect b="b" l="l" r="r" t="t"/>
              <a:pathLst>
                <a:path extrusionOk="0"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23" name="Google Shape;123;p15"/>
            <p:cNvSpPr txBox="1"/>
            <p:nvPr/>
          </p:nvSpPr>
          <p:spPr>
            <a:xfrm>
              <a:off x="-7" y="9"/>
              <a:ext cx="11704200" cy="184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200">
                  <a:solidFill>
                    <a:srgbClr val="0D4137"/>
                  </a:solidFill>
                  <a:latin typeface="Avenir"/>
                  <a:ea typeface="Avenir"/>
                  <a:cs typeface="Avenir"/>
                  <a:sym typeface="Avenir"/>
                </a:rPr>
                <a:t>Data Field </a:t>
              </a:r>
              <a:r>
                <a:rPr b="1" lang="en-US" sz="4200">
                  <a:solidFill>
                    <a:srgbClr val="0D4137"/>
                  </a:solidFill>
                  <a:latin typeface="Avenir"/>
                  <a:ea typeface="Avenir"/>
                  <a:cs typeface="Avenir"/>
                  <a:sym typeface="Avenir"/>
                </a:rPr>
                <a:t>Definitions</a:t>
              </a:r>
              <a:endParaRPr/>
            </a:p>
          </p:txBody>
        </p:sp>
      </p:grpSp>
      <p:sp>
        <p:nvSpPr>
          <p:cNvPr id="124" name="Google Shape;124;p15"/>
          <p:cNvSpPr txBox="1"/>
          <p:nvPr/>
        </p:nvSpPr>
        <p:spPr>
          <a:xfrm>
            <a:off x="1461771" y="4753975"/>
            <a:ext cx="661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9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7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5" title="definition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00" y="1536942"/>
            <a:ext cx="8975198" cy="46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6"/>
          <p:cNvGrpSpPr/>
          <p:nvPr/>
        </p:nvGrpSpPr>
        <p:grpSpPr>
          <a:xfrm>
            <a:off x="487680" y="292947"/>
            <a:ext cx="8778240" cy="1219275"/>
            <a:chOff x="0" y="0"/>
            <a:chExt cx="11704320" cy="1625700"/>
          </a:xfrm>
        </p:grpSpPr>
        <p:sp>
          <p:nvSpPr>
            <p:cNvPr id="135" name="Google Shape;135;p16"/>
            <p:cNvSpPr/>
            <p:nvPr/>
          </p:nvSpPr>
          <p:spPr>
            <a:xfrm>
              <a:off x="0" y="0"/>
              <a:ext cx="11704320" cy="1625600"/>
            </a:xfrm>
            <a:custGeom>
              <a:rect b="b" l="l" r="r" t="t"/>
              <a:pathLst>
                <a:path extrusionOk="0"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36" name="Google Shape;136;p16"/>
            <p:cNvSpPr txBox="1"/>
            <p:nvPr/>
          </p:nvSpPr>
          <p:spPr>
            <a:xfrm>
              <a:off x="0" y="0"/>
              <a:ext cx="11704200" cy="16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200">
                  <a:solidFill>
                    <a:srgbClr val="0D4137"/>
                  </a:solidFill>
                  <a:latin typeface="Avenir"/>
                  <a:ea typeface="Avenir"/>
                  <a:cs typeface="Avenir"/>
                  <a:sym typeface="Avenir"/>
                </a:rPr>
                <a:t>Step-by-step Guide - Visitor</a:t>
              </a:r>
              <a:endParaRPr/>
            </a:p>
          </p:txBody>
        </p:sp>
      </p:grpSp>
      <p:pic>
        <p:nvPicPr>
          <p:cNvPr id="137" name="Google Shape;137;p16" title="basicUser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17" y="1396175"/>
            <a:ext cx="9533526" cy="55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7"/>
          <p:cNvGrpSpPr/>
          <p:nvPr/>
        </p:nvGrpSpPr>
        <p:grpSpPr>
          <a:xfrm>
            <a:off x="487680" y="292947"/>
            <a:ext cx="8778240" cy="1219275"/>
            <a:chOff x="0" y="0"/>
            <a:chExt cx="11704320" cy="1625700"/>
          </a:xfrm>
        </p:grpSpPr>
        <p:sp>
          <p:nvSpPr>
            <p:cNvPr id="147" name="Google Shape;147;p17"/>
            <p:cNvSpPr/>
            <p:nvPr/>
          </p:nvSpPr>
          <p:spPr>
            <a:xfrm>
              <a:off x="0" y="0"/>
              <a:ext cx="11704320" cy="1625600"/>
            </a:xfrm>
            <a:custGeom>
              <a:rect b="b" l="l" r="r" t="t"/>
              <a:pathLst>
                <a:path extrusionOk="0"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48" name="Google Shape;148;p17"/>
            <p:cNvSpPr txBox="1"/>
            <p:nvPr/>
          </p:nvSpPr>
          <p:spPr>
            <a:xfrm>
              <a:off x="0" y="0"/>
              <a:ext cx="11704200" cy="16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200">
                  <a:solidFill>
                    <a:srgbClr val="0D4137"/>
                  </a:solidFill>
                  <a:latin typeface="Avenir"/>
                  <a:ea typeface="Avenir"/>
                  <a:cs typeface="Avenir"/>
                  <a:sym typeface="Avenir"/>
                </a:rPr>
                <a:t>Step-by-step Guide - Visitors Can</a:t>
              </a:r>
              <a:endParaRPr/>
            </a:p>
          </p:txBody>
        </p:sp>
      </p:grpSp>
      <p:pic>
        <p:nvPicPr>
          <p:cNvPr id="149" name="Google Shape;149;p17" title="contributor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8100"/>
            <a:ext cx="9448800" cy="498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8"/>
          <p:cNvGrpSpPr/>
          <p:nvPr/>
        </p:nvGrpSpPr>
        <p:grpSpPr>
          <a:xfrm>
            <a:off x="487680" y="292947"/>
            <a:ext cx="8778240" cy="1219275"/>
            <a:chOff x="0" y="0"/>
            <a:chExt cx="11704320" cy="1625700"/>
          </a:xfrm>
        </p:grpSpPr>
        <p:sp>
          <p:nvSpPr>
            <p:cNvPr id="159" name="Google Shape;159;p18"/>
            <p:cNvSpPr/>
            <p:nvPr/>
          </p:nvSpPr>
          <p:spPr>
            <a:xfrm>
              <a:off x="0" y="0"/>
              <a:ext cx="11704320" cy="1625600"/>
            </a:xfrm>
            <a:custGeom>
              <a:rect b="b" l="l" r="r" t="t"/>
              <a:pathLst>
                <a:path extrusionOk="0"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60" name="Google Shape;160;p18"/>
            <p:cNvSpPr txBox="1"/>
            <p:nvPr/>
          </p:nvSpPr>
          <p:spPr>
            <a:xfrm>
              <a:off x="0" y="0"/>
              <a:ext cx="11704200" cy="16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200">
                  <a:solidFill>
                    <a:srgbClr val="0D4137"/>
                  </a:solidFill>
                  <a:latin typeface="Avenir"/>
                  <a:ea typeface="Avenir"/>
                  <a:cs typeface="Avenir"/>
                  <a:sym typeface="Avenir"/>
                </a:rPr>
                <a:t>Request</a:t>
              </a:r>
              <a:r>
                <a:rPr b="1" lang="en-US" sz="4200">
                  <a:solidFill>
                    <a:srgbClr val="0D4137"/>
                  </a:solidFill>
                  <a:latin typeface="Avenir"/>
                  <a:ea typeface="Avenir"/>
                  <a:cs typeface="Avenir"/>
                  <a:sym typeface="Avenir"/>
                </a:rPr>
                <a:t> Contributor Access</a:t>
              </a:r>
              <a:endParaRPr/>
            </a:p>
          </p:txBody>
        </p:sp>
      </p:grpSp>
      <p:pic>
        <p:nvPicPr>
          <p:cNvPr id="161" name="Google Shape;161;p18" title="contactFor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75" y="1335250"/>
            <a:ext cx="9612048" cy="584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9"/>
          <p:cNvGrpSpPr/>
          <p:nvPr/>
        </p:nvGrpSpPr>
        <p:grpSpPr>
          <a:xfrm>
            <a:off x="487680" y="292947"/>
            <a:ext cx="8778240" cy="1219275"/>
            <a:chOff x="0" y="0"/>
            <a:chExt cx="11704320" cy="1625700"/>
          </a:xfrm>
        </p:grpSpPr>
        <p:sp>
          <p:nvSpPr>
            <p:cNvPr id="171" name="Google Shape;171;p19"/>
            <p:cNvSpPr/>
            <p:nvPr/>
          </p:nvSpPr>
          <p:spPr>
            <a:xfrm>
              <a:off x="0" y="0"/>
              <a:ext cx="11704320" cy="1625600"/>
            </a:xfrm>
            <a:custGeom>
              <a:rect b="b" l="l" r="r" t="t"/>
              <a:pathLst>
                <a:path extrusionOk="0"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72" name="Google Shape;172;p19"/>
            <p:cNvSpPr txBox="1"/>
            <p:nvPr/>
          </p:nvSpPr>
          <p:spPr>
            <a:xfrm>
              <a:off x="0" y="0"/>
              <a:ext cx="11704200" cy="16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200">
                  <a:solidFill>
                    <a:srgbClr val="0D4137"/>
                  </a:solidFill>
                  <a:latin typeface="Avenir"/>
                  <a:ea typeface="Avenir"/>
                  <a:cs typeface="Avenir"/>
                  <a:sym typeface="Avenir"/>
                </a:rPr>
                <a:t>Contributor</a:t>
              </a:r>
              <a:r>
                <a:rPr b="1" lang="en-US" sz="4200">
                  <a:solidFill>
                    <a:srgbClr val="0D4137"/>
                  </a:solidFill>
                  <a:latin typeface="Avenir"/>
                  <a:ea typeface="Avenir"/>
                  <a:cs typeface="Avenir"/>
                  <a:sym typeface="Avenir"/>
                </a:rPr>
                <a:t> - Advanced Query </a:t>
              </a:r>
              <a:endParaRPr b="1" sz="4200">
                <a:solidFill>
                  <a:srgbClr val="0D4137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pic>
        <p:nvPicPr>
          <p:cNvPr id="173" name="Google Shape;173;p19" title="contributer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10" y="1512225"/>
            <a:ext cx="9570201" cy="53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20"/>
          <p:cNvGrpSpPr/>
          <p:nvPr/>
        </p:nvGrpSpPr>
        <p:grpSpPr>
          <a:xfrm>
            <a:off x="487680" y="292947"/>
            <a:ext cx="8778240" cy="1219275"/>
            <a:chOff x="0" y="0"/>
            <a:chExt cx="11704320" cy="1625700"/>
          </a:xfrm>
        </p:grpSpPr>
        <p:sp>
          <p:nvSpPr>
            <p:cNvPr id="183" name="Google Shape;183;p20"/>
            <p:cNvSpPr/>
            <p:nvPr/>
          </p:nvSpPr>
          <p:spPr>
            <a:xfrm>
              <a:off x="0" y="0"/>
              <a:ext cx="11704320" cy="1625600"/>
            </a:xfrm>
            <a:custGeom>
              <a:rect b="b" l="l" r="r" t="t"/>
              <a:pathLst>
                <a:path extrusionOk="0"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84" name="Google Shape;184;p20"/>
            <p:cNvSpPr txBox="1"/>
            <p:nvPr/>
          </p:nvSpPr>
          <p:spPr>
            <a:xfrm>
              <a:off x="0" y="0"/>
              <a:ext cx="11704200" cy="16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200">
                  <a:solidFill>
                    <a:srgbClr val="0D4137"/>
                  </a:solidFill>
                  <a:latin typeface="Avenir"/>
                  <a:ea typeface="Avenir"/>
                  <a:cs typeface="Avenir"/>
                  <a:sym typeface="Avenir"/>
                </a:rPr>
                <a:t>How to </a:t>
              </a:r>
              <a:r>
                <a:rPr b="1" lang="en-US" sz="4200">
                  <a:solidFill>
                    <a:srgbClr val="0D4137"/>
                  </a:solidFill>
                  <a:latin typeface="Avenir"/>
                  <a:ea typeface="Avenir"/>
                  <a:cs typeface="Avenir"/>
                  <a:sym typeface="Avenir"/>
                </a:rPr>
                <a:t>Contribute</a:t>
              </a:r>
              <a:endParaRPr/>
            </a:p>
          </p:txBody>
        </p:sp>
      </p:grpSp>
      <p:pic>
        <p:nvPicPr>
          <p:cNvPr id="185" name="Google Shape;185;p20" title="contributor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93600"/>
            <a:ext cx="9448800" cy="50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1"/>
          <p:cNvGrpSpPr/>
          <p:nvPr/>
        </p:nvGrpSpPr>
        <p:grpSpPr>
          <a:xfrm>
            <a:off x="487680" y="292947"/>
            <a:ext cx="8778240" cy="1219275"/>
            <a:chOff x="0" y="0"/>
            <a:chExt cx="11704320" cy="1625700"/>
          </a:xfrm>
        </p:grpSpPr>
        <p:sp>
          <p:nvSpPr>
            <p:cNvPr id="195" name="Google Shape;195;p21"/>
            <p:cNvSpPr/>
            <p:nvPr/>
          </p:nvSpPr>
          <p:spPr>
            <a:xfrm>
              <a:off x="0" y="0"/>
              <a:ext cx="11704320" cy="1625600"/>
            </a:xfrm>
            <a:custGeom>
              <a:rect b="b" l="l" r="r" t="t"/>
              <a:pathLst>
                <a:path extrusionOk="0"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96" name="Google Shape;196;p21"/>
            <p:cNvSpPr txBox="1"/>
            <p:nvPr/>
          </p:nvSpPr>
          <p:spPr>
            <a:xfrm>
              <a:off x="0" y="0"/>
              <a:ext cx="11704200" cy="16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200">
                  <a:solidFill>
                    <a:srgbClr val="0D4137"/>
                  </a:solidFill>
                  <a:latin typeface="Avenir"/>
                  <a:ea typeface="Avenir"/>
                  <a:cs typeface="Avenir"/>
                  <a:sym typeface="Avenir"/>
                </a:rPr>
                <a:t>Contributor</a:t>
              </a:r>
              <a:r>
                <a:rPr b="1" lang="en-US" sz="4200">
                  <a:solidFill>
                    <a:srgbClr val="0D4137"/>
                  </a:solidFill>
                  <a:latin typeface="Avenir"/>
                  <a:ea typeface="Avenir"/>
                  <a:cs typeface="Avenir"/>
                  <a:sym typeface="Avenir"/>
                </a:rPr>
                <a:t> - Data Quality Checks</a:t>
              </a:r>
              <a:endParaRPr b="1" sz="4200">
                <a:solidFill>
                  <a:srgbClr val="0D4137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200">
                <a:solidFill>
                  <a:srgbClr val="0D4137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pic>
        <p:nvPicPr>
          <p:cNvPr id="197" name="Google Shape;197;p21" title="dataQualit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6075"/>
            <a:ext cx="9448799" cy="57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