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4" r:id="rId7"/>
    <p:sldId id="265" r:id="rId8"/>
    <p:sldId id="266"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3" d="100"/>
          <a:sy n="63" d="100"/>
        </p:scale>
        <p:origin x="13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707A2A-71E4-4006-BC74-AE23BBB8970E}" type="datetimeFigureOut">
              <a:rPr lang="en-IN" smtClean="0"/>
              <a:t>20-05-2020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9F3408-C4F8-4724-BCFC-875F3612DEE8}"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07A2A-71E4-4006-BC74-AE23BBB8970E}" type="datetimeFigureOut">
              <a:rPr lang="en-IN" smtClean="0"/>
              <a:t>20-05-2020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9F3408-C4F8-4724-BCFC-875F3612DEE8}"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44707A2A-71E4-4006-BC74-AE23BBB8970E}" type="datetimeFigureOut">
              <a:rPr lang="en-IN" smtClean="0"/>
              <a:t>20-05-2020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9F3408-C4F8-4724-BCFC-875F3612DEE8}" type="slidenum">
              <a:rPr lang="en-IN" smtClean="0"/>
              <a:t>‹#›</a:t>
            </a:fld>
            <a:endParaRPr lang="en-IN"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07A2A-71E4-4006-BC74-AE23BBB8970E}" type="datetimeFigureOut">
              <a:rPr lang="en-IN" smtClean="0"/>
              <a:t>20-05-2020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9F3408-C4F8-4724-BCFC-875F3612DEE8}" type="slidenum">
              <a:rPr lang="en-IN" smtClean="0"/>
              <a:t>‹#›</a:t>
            </a:fld>
            <a:endParaRPr lang="en-IN" dirty="0"/>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07A2A-71E4-4006-BC74-AE23BBB8970E}" type="datetimeFigureOut">
              <a:rPr lang="en-IN" smtClean="0"/>
              <a:t>20-05-2020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9F3408-C4F8-4724-BCFC-875F3612DEE8}"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44707A2A-71E4-4006-BC74-AE23BBB8970E}" type="datetimeFigureOut">
              <a:rPr lang="en-IN" smtClean="0"/>
              <a:t>20-05-2020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9F3408-C4F8-4724-BCFC-875F3612DEE8}" type="slidenum">
              <a:rPr lang="en-IN" smtClean="0"/>
              <a:t>‹#›</a:t>
            </a:fld>
            <a:endParaRPr lang="en-IN" dirty="0"/>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707A2A-71E4-4006-BC74-AE23BBB8970E}" type="datetimeFigureOut">
              <a:rPr lang="en-IN" smtClean="0"/>
              <a:t>20-05-2020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09F3408-C4F8-4724-BCFC-875F3612DEE8}"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707A2A-71E4-4006-BC74-AE23BBB8970E}" type="datetimeFigureOut">
              <a:rPr lang="en-IN" smtClean="0"/>
              <a:t>20-05-2020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09F3408-C4F8-4724-BCFC-875F3612DEE8}"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44707A2A-71E4-4006-BC74-AE23BBB8970E}" type="datetimeFigureOut">
              <a:rPr lang="en-IN" smtClean="0"/>
              <a:t>20-05-2020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09F3408-C4F8-4724-BCFC-875F3612DEE8}"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44707A2A-71E4-4006-BC74-AE23BBB8970E}" type="datetimeFigureOut">
              <a:rPr lang="en-IN" smtClean="0"/>
              <a:t>20-05-2020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9F3408-C4F8-4724-BCFC-875F3612DEE8}" type="slidenum">
              <a:rPr lang="en-IN" smtClean="0"/>
              <a:t>‹#›</a:t>
            </a:fld>
            <a:endParaRPr lang="en-IN"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707A2A-71E4-4006-BC74-AE23BBB8970E}" type="datetimeFigureOut">
              <a:rPr lang="en-IN" smtClean="0"/>
              <a:t>20-05-2020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9F3408-C4F8-4724-BCFC-875F3612DEE8}" type="slidenum">
              <a:rPr lang="en-IN" smtClean="0"/>
              <a:t>‹#›</a:t>
            </a:fld>
            <a:endParaRPr lang="en-IN"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4707A2A-71E4-4006-BC74-AE23BBB8970E}" type="datetimeFigureOut">
              <a:rPr lang="en-IN" smtClean="0"/>
              <a:t>20-05-2020</a:t>
            </a:fld>
            <a:endParaRPr lang="en-IN"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09F3408-C4F8-4724-BCFC-875F3612DEE8}" type="slidenum">
              <a:rPr lang="en-IN" smtClean="0"/>
              <a:t>‹#›</a:t>
            </a:fld>
            <a:endParaRPr lang="en-IN"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052736"/>
            <a:ext cx="7772400" cy="1175444"/>
          </a:xfrm>
        </p:spPr>
        <p:txBody>
          <a:bodyPr>
            <a:normAutofit/>
          </a:bodyPr>
          <a:lstStyle/>
          <a:p>
            <a:r>
              <a:rPr lang="en-IN" sz="5300" b="1" dirty="0"/>
              <a:t>Brain Mapping</a:t>
            </a:r>
            <a:endParaRPr lang="en-IN" sz="4800" b="1" dirty="0"/>
          </a:p>
        </p:txBody>
      </p:sp>
      <p:sp>
        <p:nvSpPr>
          <p:cNvPr id="3" name="Subtitle 2"/>
          <p:cNvSpPr>
            <a:spLocks noGrp="1"/>
          </p:cNvSpPr>
          <p:nvPr>
            <p:ph type="subTitle" idx="1"/>
          </p:nvPr>
        </p:nvSpPr>
        <p:spPr/>
        <p:txBody>
          <a:bodyPr>
            <a:normAutofit lnSpcReduction="10000"/>
          </a:bodyPr>
          <a:lstStyle/>
          <a:p>
            <a:r>
              <a:rPr lang="en-IN" sz="2800" dirty="0"/>
              <a:t>SAKSHAM PRUTHI</a:t>
            </a:r>
          </a:p>
          <a:p>
            <a:r>
              <a:rPr lang="en-IN" sz="2800" dirty="0"/>
              <a:t>sakshamp@iitk.ac.in</a:t>
            </a:r>
          </a:p>
          <a:p>
            <a:r>
              <a:rPr lang="en-IN" sz="2800" dirty="0"/>
              <a:t>190743</a:t>
            </a:r>
          </a:p>
        </p:txBody>
      </p:sp>
    </p:spTree>
    <p:extLst>
      <p:ext uri="{BB962C8B-B14F-4D97-AF65-F5344CB8AC3E}">
        <p14:creationId xmlns:p14="http://schemas.microsoft.com/office/powerpoint/2010/main" val="4021950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EE7A6D-4AA1-45A7-981C-B32A22110F09}"/>
              </a:ext>
            </a:extLst>
          </p:cNvPr>
          <p:cNvSpPr txBox="1"/>
          <p:nvPr/>
        </p:nvSpPr>
        <p:spPr>
          <a:xfrm>
            <a:off x="395536" y="2492896"/>
            <a:ext cx="8568952" cy="3416320"/>
          </a:xfrm>
          <a:prstGeom prst="rect">
            <a:avLst/>
          </a:prstGeom>
          <a:noFill/>
        </p:spPr>
        <p:txBody>
          <a:bodyPr wrap="square" rtlCol="0">
            <a:spAutoFit/>
          </a:bodyPr>
          <a:lstStyle/>
          <a:p>
            <a:r>
              <a:rPr lang="en-IN" dirty="0" err="1"/>
              <a:t>timtopo</a:t>
            </a:r>
            <a:r>
              <a:rPr lang="en-IN" dirty="0"/>
              <a:t>() scalp maps plots the average ERP by latency. Each trace plots averaged ERP at one channel according to specified epoch latency and plots 2d scalp map of highest average ERP (430 ms for sample dataset)</a:t>
            </a:r>
          </a:p>
          <a:p>
            <a:endParaRPr lang="en-IN" dirty="0"/>
          </a:p>
          <a:p>
            <a:r>
              <a:rPr lang="en-IN" dirty="0" err="1"/>
              <a:t>plottopo</a:t>
            </a:r>
            <a:r>
              <a:rPr lang="en-IN" dirty="0"/>
              <a:t>() plots ERPs of the </a:t>
            </a:r>
            <a:r>
              <a:rPr lang="en-IN" dirty="0" err="1"/>
              <a:t>epoched</a:t>
            </a:r>
            <a:r>
              <a:rPr lang="en-IN" dirty="0"/>
              <a:t> dataset in a 2D arrangement.</a:t>
            </a:r>
          </a:p>
          <a:p>
            <a:endParaRPr lang="en-IN" dirty="0"/>
          </a:p>
          <a:p>
            <a:r>
              <a:rPr lang="en-IN" dirty="0" err="1"/>
              <a:t>topoplot</a:t>
            </a:r>
            <a:r>
              <a:rPr lang="en-IN" dirty="0"/>
              <a:t>() plots 2D ERP scalp maps at specified latencies</a:t>
            </a:r>
          </a:p>
          <a:p>
            <a:endParaRPr lang="en-IN" dirty="0"/>
          </a:p>
          <a:p>
            <a:r>
              <a:rPr lang="en-IN" dirty="0" err="1"/>
              <a:t>headplot</a:t>
            </a:r>
            <a:r>
              <a:rPr lang="en-IN" dirty="0"/>
              <a:t>() plots 3D ERP scalp maps at specified latencies.</a:t>
            </a:r>
          </a:p>
          <a:p>
            <a:r>
              <a:rPr lang="en-IN" dirty="0" err="1"/>
              <a:t>headplot</a:t>
            </a:r>
            <a:r>
              <a:rPr lang="en-IN" dirty="0"/>
              <a:t> can also specify custom channel locations through </a:t>
            </a:r>
            <a:r>
              <a:rPr lang="en-IN" dirty="0" err="1"/>
              <a:t>Polhemus</a:t>
            </a:r>
            <a:r>
              <a:rPr lang="en-IN" dirty="0"/>
              <a:t> system relative to a template head surface, this is called co-registration.</a:t>
            </a:r>
          </a:p>
          <a:p>
            <a:endParaRPr lang="en-IN" dirty="0"/>
          </a:p>
        </p:txBody>
      </p:sp>
    </p:spTree>
    <p:extLst>
      <p:ext uri="{BB962C8B-B14F-4D97-AF65-F5344CB8AC3E}">
        <p14:creationId xmlns:p14="http://schemas.microsoft.com/office/powerpoint/2010/main" val="218185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Research Paper:</a:t>
            </a:r>
            <a:br>
              <a:rPr lang="en-IN" sz="2800" dirty="0"/>
            </a:br>
            <a:r>
              <a:rPr lang="en-IN" sz="2800" dirty="0"/>
              <a:t>Frequency-dependent changes in sensorimotor and pain affective systems induced by empathy for pain </a:t>
            </a:r>
          </a:p>
        </p:txBody>
      </p:sp>
      <p:sp>
        <p:nvSpPr>
          <p:cNvPr id="4" name="TextBox 3">
            <a:extLst>
              <a:ext uri="{FF2B5EF4-FFF2-40B4-BE49-F238E27FC236}">
                <a16:creationId xmlns:a16="http://schemas.microsoft.com/office/drawing/2014/main" id="{CBF9761C-A048-4925-AB7A-0278B83865F9}"/>
              </a:ext>
            </a:extLst>
          </p:cNvPr>
          <p:cNvSpPr txBox="1"/>
          <p:nvPr/>
        </p:nvSpPr>
        <p:spPr>
          <a:xfrm>
            <a:off x="0" y="1925252"/>
            <a:ext cx="9144000" cy="584775"/>
          </a:xfrm>
          <a:prstGeom prst="rect">
            <a:avLst/>
          </a:prstGeom>
          <a:noFill/>
        </p:spPr>
        <p:txBody>
          <a:bodyPr wrap="square" rtlCol="0">
            <a:spAutoFit/>
          </a:bodyPr>
          <a:lstStyle/>
          <a:p>
            <a:pPr algn="ctr"/>
            <a:r>
              <a:rPr lang="en-IN" sz="3200" dirty="0"/>
              <a:t>DISCUSSION</a:t>
            </a:r>
          </a:p>
        </p:txBody>
      </p:sp>
      <p:sp>
        <p:nvSpPr>
          <p:cNvPr id="5" name="TextBox 4">
            <a:extLst>
              <a:ext uri="{FF2B5EF4-FFF2-40B4-BE49-F238E27FC236}">
                <a16:creationId xmlns:a16="http://schemas.microsoft.com/office/drawing/2014/main" id="{3423882F-12CF-49BF-94FC-1FDAE93C3B4F}"/>
              </a:ext>
            </a:extLst>
          </p:cNvPr>
          <p:cNvSpPr txBox="1"/>
          <p:nvPr/>
        </p:nvSpPr>
        <p:spPr>
          <a:xfrm>
            <a:off x="27216" y="2771353"/>
            <a:ext cx="914400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l-GR" dirty="0"/>
              <a:t>α</a:t>
            </a:r>
            <a:r>
              <a:rPr lang="en-IN" dirty="0"/>
              <a:t> and </a:t>
            </a:r>
            <a:r>
              <a:rPr lang="el-GR" dirty="0"/>
              <a:t>β</a:t>
            </a:r>
            <a:r>
              <a:rPr lang="en-IN" dirty="0"/>
              <a:t> band desynchronization </a:t>
            </a:r>
          </a:p>
          <a:p>
            <a:pPr marL="285750" indent="-285750">
              <a:buFont typeface="Arial" panose="020B0604020202020204" pitchFamily="34" charset="0"/>
              <a:buChar char="•"/>
            </a:pPr>
            <a:r>
              <a:rPr lang="en-IN" dirty="0"/>
              <a:t>Low </a:t>
            </a:r>
            <a:r>
              <a:rPr lang="el-GR" dirty="0"/>
              <a:t>γ</a:t>
            </a:r>
            <a:r>
              <a:rPr lang="en-IN" dirty="0"/>
              <a:t> band desynchronization </a:t>
            </a:r>
          </a:p>
          <a:p>
            <a:pPr marL="285750" indent="-285750">
              <a:buFont typeface="Arial" panose="020B0604020202020204" pitchFamily="34" charset="0"/>
              <a:buChar char="•"/>
            </a:pPr>
            <a:r>
              <a:rPr lang="en-IN" dirty="0"/>
              <a:t>Effect of empathetic pain on the contralateral motor cortex</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71220ECF-FE3E-424B-9C8A-85E7166AE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4077072"/>
            <a:ext cx="3276600" cy="2616200"/>
          </a:xfrm>
          <a:prstGeom prst="rect">
            <a:avLst/>
          </a:prstGeom>
        </p:spPr>
      </p:pic>
    </p:spTree>
    <p:extLst>
      <p:ext uri="{BB962C8B-B14F-4D97-AF65-F5344CB8AC3E}">
        <p14:creationId xmlns:p14="http://schemas.microsoft.com/office/powerpoint/2010/main" val="1819983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2066DE-A979-4F69-894F-8A469F51C50B}"/>
              </a:ext>
            </a:extLst>
          </p:cNvPr>
          <p:cNvSpPr txBox="1"/>
          <p:nvPr/>
        </p:nvSpPr>
        <p:spPr>
          <a:xfrm>
            <a:off x="395536" y="548680"/>
            <a:ext cx="8352928" cy="523220"/>
          </a:xfrm>
          <a:prstGeom prst="rect">
            <a:avLst/>
          </a:prstGeom>
          <a:noFill/>
        </p:spPr>
        <p:txBody>
          <a:bodyPr wrap="square" rtlCol="0">
            <a:spAutoFit/>
          </a:bodyPr>
          <a:lstStyle/>
          <a:p>
            <a:r>
              <a:rPr lang="en-IN" sz="2800" dirty="0">
                <a:solidFill>
                  <a:schemeClr val="bg1"/>
                </a:solidFill>
              </a:rPr>
              <a:t>INTRODUCTION</a:t>
            </a:r>
          </a:p>
        </p:txBody>
      </p:sp>
      <p:sp>
        <p:nvSpPr>
          <p:cNvPr id="5" name="TextBox 4">
            <a:extLst>
              <a:ext uri="{FF2B5EF4-FFF2-40B4-BE49-F238E27FC236}">
                <a16:creationId xmlns:a16="http://schemas.microsoft.com/office/drawing/2014/main" id="{F97EE02C-1A86-4432-AC91-6FA47AE16D10}"/>
              </a:ext>
            </a:extLst>
          </p:cNvPr>
          <p:cNvSpPr txBox="1"/>
          <p:nvPr/>
        </p:nvSpPr>
        <p:spPr>
          <a:xfrm>
            <a:off x="612840" y="2924944"/>
            <a:ext cx="7920880" cy="2308324"/>
          </a:xfrm>
          <a:prstGeom prst="rect">
            <a:avLst/>
          </a:prstGeom>
          <a:noFill/>
        </p:spPr>
        <p:txBody>
          <a:bodyPr wrap="square" rtlCol="0">
            <a:spAutoFit/>
          </a:bodyPr>
          <a:lstStyle/>
          <a:p>
            <a:r>
              <a:rPr lang="en-IN" dirty="0"/>
              <a:t>As described, EEG and MEG readings were analysed by a stimuli which showed movies depicting pain, under the condition that MEP(motor evoke potentials) suppression was observed.</a:t>
            </a:r>
          </a:p>
          <a:p>
            <a:endParaRPr lang="en-IN" dirty="0"/>
          </a:p>
          <a:p>
            <a:endParaRPr lang="en-IN" dirty="0"/>
          </a:p>
          <a:p>
            <a:r>
              <a:rPr lang="en-IN" dirty="0"/>
              <a:t>The major focus point of the discussion would be to outline the relationship between oscillation variations in frequency bands and somatic as well as cognitive aspects of empathy for pain.</a:t>
            </a:r>
          </a:p>
        </p:txBody>
      </p:sp>
    </p:spTree>
    <p:extLst>
      <p:ext uri="{BB962C8B-B14F-4D97-AF65-F5344CB8AC3E}">
        <p14:creationId xmlns:p14="http://schemas.microsoft.com/office/powerpoint/2010/main" val="46210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252728"/>
          </a:xfrm>
        </p:spPr>
        <p:txBody>
          <a:bodyPr>
            <a:noAutofit/>
          </a:bodyPr>
          <a:lstStyle/>
          <a:p>
            <a:pPr algn="l"/>
            <a:r>
              <a:rPr lang="el-GR" sz="2800" dirty="0"/>
              <a:t>α</a:t>
            </a:r>
            <a:r>
              <a:rPr lang="en-IN" sz="2800" dirty="0"/>
              <a:t> and </a:t>
            </a:r>
            <a:r>
              <a:rPr lang="el-GR" sz="2800" dirty="0"/>
              <a:t>β</a:t>
            </a:r>
            <a:r>
              <a:rPr lang="en-IN" sz="2800" dirty="0"/>
              <a:t> band desynchronization </a:t>
            </a:r>
            <a:br>
              <a:rPr lang="en-IN" sz="2800" dirty="0"/>
            </a:br>
            <a:endParaRPr lang="en-IN" sz="2800" dirty="0"/>
          </a:p>
        </p:txBody>
      </p:sp>
      <p:sp>
        <p:nvSpPr>
          <p:cNvPr id="5" name="TextBox 4">
            <a:extLst>
              <a:ext uri="{FF2B5EF4-FFF2-40B4-BE49-F238E27FC236}">
                <a16:creationId xmlns:a16="http://schemas.microsoft.com/office/drawing/2014/main" id="{188EC970-EBA0-4DC6-8D75-18F665091CD1}"/>
              </a:ext>
            </a:extLst>
          </p:cNvPr>
          <p:cNvSpPr txBox="1"/>
          <p:nvPr/>
        </p:nvSpPr>
        <p:spPr>
          <a:xfrm>
            <a:off x="611560" y="2060848"/>
            <a:ext cx="8229600" cy="4524315"/>
          </a:xfrm>
          <a:prstGeom prst="rect">
            <a:avLst/>
          </a:prstGeom>
          <a:noFill/>
        </p:spPr>
        <p:txBody>
          <a:bodyPr wrap="square" rtlCol="0">
            <a:spAutoFit/>
          </a:bodyPr>
          <a:lstStyle/>
          <a:p>
            <a:r>
              <a:rPr lang="en-IN" dirty="0"/>
              <a:t>The study highlighted an enhanced suppression of alpha and beta band power values, particularly in right frontocentral and left parietooccipital regions of the brain, confirmed by MEG readings. The readings are inconsistent with VAS score.</a:t>
            </a:r>
          </a:p>
          <a:p>
            <a:endParaRPr lang="en-IN" dirty="0"/>
          </a:p>
          <a:p>
            <a:r>
              <a:rPr lang="en-IN" dirty="0"/>
              <a:t>It is hypothesized that this is due to activation of somatic sensorimotor region.</a:t>
            </a:r>
          </a:p>
          <a:p>
            <a:r>
              <a:rPr lang="en-IN" dirty="0"/>
              <a:t>The Lack of consistency with VAS score further implies sensorimotor contribution.</a:t>
            </a:r>
          </a:p>
          <a:p>
            <a:endParaRPr lang="en-IN" dirty="0"/>
          </a:p>
          <a:p>
            <a:r>
              <a:rPr lang="en-IN" dirty="0"/>
              <a:t>There was a predominance of right hemisphere in frontal band desynchronization, and not bilateral central regions, hence arguing this is not mere activation of somatosensory area.</a:t>
            </a:r>
          </a:p>
          <a:p>
            <a:endParaRPr lang="en-IN" dirty="0"/>
          </a:p>
          <a:p>
            <a:r>
              <a:rPr lang="en-IN" dirty="0"/>
              <a:t>There was a predominance of left hemisphere in parietooccipital band desynchronization, and these changes were due to empathy ad emotion regulation. Touch involves activation of parietal cortices</a:t>
            </a:r>
          </a:p>
          <a:p>
            <a:endParaRPr lang="en-IN" dirty="0"/>
          </a:p>
          <a:p>
            <a:r>
              <a:rPr lang="en-IN" dirty="0"/>
              <a:t>Therefore, these two might be linked and also lead to MEP suppression.</a:t>
            </a:r>
          </a:p>
        </p:txBody>
      </p:sp>
      <p:pic>
        <p:nvPicPr>
          <p:cNvPr id="6" name="Picture 5">
            <a:extLst>
              <a:ext uri="{FF2B5EF4-FFF2-40B4-BE49-F238E27FC236}">
                <a16:creationId xmlns:a16="http://schemas.microsoft.com/office/drawing/2014/main" id="{79E41C5B-02DE-499B-9E78-C22918CD0C80}"/>
              </a:ext>
            </a:extLst>
          </p:cNvPr>
          <p:cNvPicPr>
            <a:picLocks noChangeAspect="1"/>
          </p:cNvPicPr>
          <p:nvPr/>
        </p:nvPicPr>
        <p:blipFill rotWithShape="1">
          <a:blip r:embed="rId2"/>
          <a:srcRect l="24013" t="26200" r="24800" b="12200"/>
          <a:stretch/>
        </p:blipFill>
        <p:spPr>
          <a:xfrm>
            <a:off x="1339118" y="1999359"/>
            <a:ext cx="6774484" cy="4585804"/>
          </a:xfrm>
          <a:prstGeom prst="rect">
            <a:avLst/>
          </a:prstGeom>
        </p:spPr>
      </p:pic>
    </p:spTree>
    <p:extLst>
      <p:ext uri="{BB962C8B-B14F-4D97-AF65-F5344CB8AC3E}">
        <p14:creationId xmlns:p14="http://schemas.microsoft.com/office/powerpoint/2010/main" val="325713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351CE-417E-4AA1-9BCB-D7ACD3FA55C3}"/>
              </a:ext>
            </a:extLst>
          </p:cNvPr>
          <p:cNvSpPr>
            <a:spLocks noGrp="1"/>
          </p:cNvSpPr>
          <p:nvPr>
            <p:ph type="title"/>
          </p:nvPr>
        </p:nvSpPr>
        <p:spPr>
          <a:xfrm>
            <a:off x="457200" y="260648"/>
            <a:ext cx="8229600" cy="1252728"/>
          </a:xfrm>
        </p:spPr>
        <p:txBody>
          <a:bodyPr>
            <a:normAutofit/>
          </a:bodyPr>
          <a:lstStyle/>
          <a:p>
            <a:pPr algn="l"/>
            <a:r>
              <a:rPr lang="en-IN" sz="2800" dirty="0"/>
              <a:t>Low </a:t>
            </a:r>
            <a:r>
              <a:rPr lang="el-GR" sz="2800" dirty="0"/>
              <a:t>γ</a:t>
            </a:r>
            <a:r>
              <a:rPr lang="en-IN" sz="2800" dirty="0"/>
              <a:t> band desynchronization</a:t>
            </a:r>
          </a:p>
        </p:txBody>
      </p:sp>
      <p:sp>
        <p:nvSpPr>
          <p:cNvPr id="4" name="TextBox 3">
            <a:extLst>
              <a:ext uri="{FF2B5EF4-FFF2-40B4-BE49-F238E27FC236}">
                <a16:creationId xmlns:a16="http://schemas.microsoft.com/office/drawing/2014/main" id="{F4902C64-953C-4E87-9669-6C98C19643B1}"/>
              </a:ext>
            </a:extLst>
          </p:cNvPr>
          <p:cNvSpPr txBox="1"/>
          <p:nvPr/>
        </p:nvSpPr>
        <p:spPr>
          <a:xfrm>
            <a:off x="457200" y="2060848"/>
            <a:ext cx="8229600" cy="4801314"/>
          </a:xfrm>
          <a:prstGeom prst="rect">
            <a:avLst/>
          </a:prstGeom>
          <a:noFill/>
        </p:spPr>
        <p:txBody>
          <a:bodyPr wrap="square" rtlCol="0">
            <a:spAutoFit/>
          </a:bodyPr>
          <a:lstStyle/>
          <a:p>
            <a:r>
              <a:rPr lang="en-IN" dirty="0"/>
              <a:t>Gamma band oscillations are involved in temporal tuning, working towards tuning the neurons against particular stimuli and encouraging custom synaptic changes.</a:t>
            </a:r>
          </a:p>
          <a:p>
            <a:endParaRPr lang="en-IN" dirty="0"/>
          </a:p>
          <a:p>
            <a:r>
              <a:rPr lang="en-IN" dirty="0"/>
              <a:t>Gamma band a major role in pain processing, decreased desynchronization was observed after 1000-1500 ms, and a correlation between power and VAS score may indicate the relation between gamma band’s decreased suppression and empathetic pain processing, the cognitive aspect.</a:t>
            </a:r>
          </a:p>
          <a:p>
            <a:endParaRPr lang="en-IN" dirty="0"/>
          </a:p>
          <a:p>
            <a:r>
              <a:rPr lang="en-IN" dirty="0"/>
              <a:t>Decreased band suppression was observed over right sensorimotor area and </a:t>
            </a:r>
            <a:r>
              <a:rPr lang="en-US" dirty="0"/>
              <a:t>Emotional affective processing occurs mainly in anterior cingulate cortex, anterior </a:t>
            </a:r>
          </a:p>
          <a:p>
            <a:r>
              <a:rPr lang="en-US" dirty="0"/>
              <a:t>insula, or other deeper structures. Subcortical networks are involved but difficult to estimate.</a:t>
            </a:r>
          </a:p>
          <a:p>
            <a:endParaRPr lang="en-US" dirty="0"/>
          </a:p>
          <a:p>
            <a:r>
              <a:rPr lang="en-US" dirty="0"/>
              <a:t>Other cognitive processes also play a role and empathetic pain processing involves cognitive functions too. Therefore it is possible that Gamma band modulation implies cognitive aspects.</a:t>
            </a:r>
          </a:p>
          <a:p>
            <a:endParaRPr lang="en-IN" dirty="0"/>
          </a:p>
        </p:txBody>
      </p:sp>
      <p:pic>
        <p:nvPicPr>
          <p:cNvPr id="5" name="Picture 4">
            <a:extLst>
              <a:ext uri="{FF2B5EF4-FFF2-40B4-BE49-F238E27FC236}">
                <a16:creationId xmlns:a16="http://schemas.microsoft.com/office/drawing/2014/main" id="{CAAD8928-215C-418C-8E57-E58911F49569}"/>
              </a:ext>
            </a:extLst>
          </p:cNvPr>
          <p:cNvPicPr>
            <a:picLocks noChangeAspect="1"/>
          </p:cNvPicPr>
          <p:nvPr/>
        </p:nvPicPr>
        <p:blipFill rotWithShape="1">
          <a:blip r:embed="rId2"/>
          <a:srcRect l="20862" t="23400" r="22438" b="13601"/>
          <a:stretch/>
        </p:blipFill>
        <p:spPr>
          <a:xfrm>
            <a:off x="1230828" y="2106568"/>
            <a:ext cx="6682343" cy="4176464"/>
          </a:xfrm>
          <a:prstGeom prst="rect">
            <a:avLst/>
          </a:prstGeom>
        </p:spPr>
      </p:pic>
    </p:spTree>
    <p:extLst>
      <p:ext uri="{BB962C8B-B14F-4D97-AF65-F5344CB8AC3E}">
        <p14:creationId xmlns:p14="http://schemas.microsoft.com/office/powerpoint/2010/main" val="172318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505FCC-AFC5-4DBF-84EC-3128FA02FA3C}"/>
              </a:ext>
            </a:extLst>
          </p:cNvPr>
          <p:cNvSpPr>
            <a:spLocks noGrp="1"/>
          </p:cNvSpPr>
          <p:nvPr>
            <p:ph type="title"/>
          </p:nvPr>
        </p:nvSpPr>
        <p:spPr>
          <a:xfrm>
            <a:off x="457200" y="476672"/>
            <a:ext cx="8229600" cy="1252728"/>
          </a:xfrm>
        </p:spPr>
        <p:txBody>
          <a:bodyPr>
            <a:noAutofit/>
          </a:bodyPr>
          <a:lstStyle/>
          <a:p>
            <a:pPr algn="l"/>
            <a:r>
              <a:rPr lang="en-IN" sz="2800" dirty="0"/>
              <a:t>Effect of empathetic pain on the contralateral motor cortex</a:t>
            </a:r>
            <a:br>
              <a:rPr lang="en-IN" sz="2800" dirty="0"/>
            </a:br>
            <a:endParaRPr lang="en-IN" sz="2800" dirty="0"/>
          </a:p>
        </p:txBody>
      </p:sp>
      <p:sp>
        <p:nvSpPr>
          <p:cNvPr id="5" name="TextBox 4">
            <a:extLst>
              <a:ext uri="{FF2B5EF4-FFF2-40B4-BE49-F238E27FC236}">
                <a16:creationId xmlns:a16="http://schemas.microsoft.com/office/drawing/2014/main" id="{FAB34EF8-F8E9-4F86-AE66-3D6EDB6AE834}"/>
              </a:ext>
            </a:extLst>
          </p:cNvPr>
          <p:cNvSpPr txBox="1"/>
          <p:nvPr/>
        </p:nvSpPr>
        <p:spPr>
          <a:xfrm>
            <a:off x="457200" y="2924944"/>
            <a:ext cx="8229600" cy="3139321"/>
          </a:xfrm>
          <a:prstGeom prst="rect">
            <a:avLst/>
          </a:prstGeom>
          <a:noFill/>
        </p:spPr>
        <p:txBody>
          <a:bodyPr wrap="square" rtlCol="0">
            <a:spAutoFit/>
          </a:bodyPr>
          <a:lstStyle/>
          <a:p>
            <a:r>
              <a:rPr lang="en-IN" dirty="0"/>
              <a:t>A decrease in MEP amplitudes of M1 cortex was found which indicate inhibition of corticospinal tract. Ina previous study, MEP amplitudes were found to decrease in specific particular muscle groups and a change is observed in cases of extreme stimuli and vary to first and third person perspective, also collateral modulation is observed to different stimuli.</a:t>
            </a:r>
          </a:p>
          <a:p>
            <a:endParaRPr lang="en-IN" dirty="0"/>
          </a:p>
          <a:p>
            <a:r>
              <a:rPr lang="en-US" dirty="0"/>
              <a:t>Somatosensory and motor cortices are deeply connected thus, MEP inhibition may occur through somatosensory modulation.</a:t>
            </a:r>
          </a:p>
          <a:p>
            <a:endParaRPr lang="en-US" dirty="0"/>
          </a:p>
          <a:p>
            <a:endParaRPr lang="en-US" dirty="0"/>
          </a:p>
          <a:p>
            <a:endParaRPr lang="en-IN" dirty="0"/>
          </a:p>
        </p:txBody>
      </p:sp>
    </p:spTree>
    <p:extLst>
      <p:ext uri="{BB962C8B-B14F-4D97-AF65-F5344CB8AC3E}">
        <p14:creationId xmlns:p14="http://schemas.microsoft.com/office/powerpoint/2010/main" val="67503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67A466-3A3E-49D0-8FF5-434AF62CF9EB}"/>
              </a:ext>
            </a:extLst>
          </p:cNvPr>
          <p:cNvSpPr>
            <a:spLocks noGrp="1"/>
          </p:cNvSpPr>
          <p:nvPr>
            <p:ph type="title"/>
          </p:nvPr>
        </p:nvSpPr>
        <p:spPr/>
        <p:txBody>
          <a:bodyPr>
            <a:normAutofit/>
          </a:bodyPr>
          <a:lstStyle/>
          <a:p>
            <a:pPr algn="l"/>
            <a:r>
              <a:rPr lang="en-IN" sz="3200" dirty="0"/>
              <a:t>Limitations</a:t>
            </a:r>
          </a:p>
        </p:txBody>
      </p:sp>
      <p:sp>
        <p:nvSpPr>
          <p:cNvPr id="4" name="TextBox 3">
            <a:extLst>
              <a:ext uri="{FF2B5EF4-FFF2-40B4-BE49-F238E27FC236}">
                <a16:creationId xmlns:a16="http://schemas.microsoft.com/office/drawing/2014/main" id="{203CF8B6-4A6B-46BC-9A53-3F0270D48C2E}"/>
              </a:ext>
            </a:extLst>
          </p:cNvPr>
          <p:cNvSpPr txBox="1"/>
          <p:nvPr/>
        </p:nvSpPr>
        <p:spPr>
          <a:xfrm>
            <a:off x="539552" y="2924944"/>
            <a:ext cx="7776864" cy="2308324"/>
          </a:xfrm>
          <a:prstGeom prst="rect">
            <a:avLst/>
          </a:prstGeom>
          <a:noFill/>
        </p:spPr>
        <p:txBody>
          <a:bodyPr wrap="square" rtlCol="0">
            <a:spAutoFit/>
          </a:bodyPr>
          <a:lstStyle/>
          <a:p>
            <a:pPr marL="285750" indent="-285750">
              <a:buFont typeface="Arial" panose="020B0604020202020204" pitchFamily="34" charset="0"/>
              <a:buChar char="•"/>
            </a:pPr>
            <a:r>
              <a:rPr lang="en-IN" dirty="0"/>
              <a:t>Small sample size, Role of sex could not be evaluated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Frequency range was determined arbitrarily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EEG, MEG and MEP were not recorded simultaneously and VAS done for only EEG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Repetitive viewing may lead to habituation</a:t>
            </a:r>
          </a:p>
        </p:txBody>
      </p:sp>
    </p:spTree>
    <p:extLst>
      <p:ext uri="{BB962C8B-B14F-4D97-AF65-F5344CB8AC3E}">
        <p14:creationId xmlns:p14="http://schemas.microsoft.com/office/powerpoint/2010/main" val="245892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1179DB-A461-4CD4-B7DC-AFD85F438A74}"/>
              </a:ext>
            </a:extLst>
          </p:cNvPr>
          <p:cNvSpPr>
            <a:spLocks noGrp="1"/>
          </p:cNvSpPr>
          <p:nvPr>
            <p:ph type="title"/>
          </p:nvPr>
        </p:nvSpPr>
        <p:spPr/>
        <p:txBody>
          <a:bodyPr>
            <a:normAutofit/>
          </a:bodyPr>
          <a:lstStyle/>
          <a:p>
            <a:pPr algn="l"/>
            <a:r>
              <a:rPr lang="en-IN" sz="3600" dirty="0"/>
              <a:t>CONCLUSION</a:t>
            </a:r>
          </a:p>
        </p:txBody>
      </p:sp>
      <p:sp>
        <p:nvSpPr>
          <p:cNvPr id="4" name="TextBox 3">
            <a:extLst>
              <a:ext uri="{FF2B5EF4-FFF2-40B4-BE49-F238E27FC236}">
                <a16:creationId xmlns:a16="http://schemas.microsoft.com/office/drawing/2014/main" id="{9B74CF07-E0A7-4B58-B520-C8933F6EF40C}"/>
              </a:ext>
            </a:extLst>
          </p:cNvPr>
          <p:cNvSpPr txBox="1"/>
          <p:nvPr/>
        </p:nvSpPr>
        <p:spPr>
          <a:xfrm>
            <a:off x="611560" y="3284984"/>
            <a:ext cx="8229600" cy="1200329"/>
          </a:xfrm>
          <a:prstGeom prst="rect">
            <a:avLst/>
          </a:prstGeom>
          <a:noFill/>
        </p:spPr>
        <p:txBody>
          <a:bodyPr wrap="square" rtlCol="0">
            <a:spAutoFit/>
          </a:bodyPr>
          <a:lstStyle/>
          <a:p>
            <a:r>
              <a:rPr lang="en-US" dirty="0"/>
              <a:t>Results suggest that α/</a:t>
            </a:r>
            <a:r>
              <a:rPr lang="el-GR" dirty="0"/>
              <a:t>β</a:t>
            </a:r>
            <a:r>
              <a:rPr lang="en-US" dirty="0"/>
              <a:t> band suppression is involved in the processing of somatic aspects of empathy for pain, which in turn results in inhibition of M1 excitability.  </a:t>
            </a:r>
            <a:r>
              <a:rPr lang="el-GR" dirty="0"/>
              <a:t>γ</a:t>
            </a:r>
            <a:r>
              <a:rPr lang="en-US" dirty="0"/>
              <a:t> oscillations most likely reflect the cognitive aspects of pain assessment.</a:t>
            </a:r>
          </a:p>
          <a:p>
            <a:endParaRPr lang="en-IN" dirty="0"/>
          </a:p>
        </p:txBody>
      </p:sp>
    </p:spTree>
    <p:extLst>
      <p:ext uri="{BB962C8B-B14F-4D97-AF65-F5344CB8AC3E}">
        <p14:creationId xmlns:p14="http://schemas.microsoft.com/office/powerpoint/2010/main" val="138983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EEGLAB Tutorial:</a:t>
            </a:r>
            <a:br>
              <a:rPr lang="en-IN" dirty="0"/>
            </a:br>
            <a:r>
              <a:rPr lang="en-IN" dirty="0"/>
              <a:t>Chapter 06: Data Averaging</a:t>
            </a:r>
          </a:p>
        </p:txBody>
      </p:sp>
      <p:sp>
        <p:nvSpPr>
          <p:cNvPr id="4" name="TextBox 3">
            <a:extLst>
              <a:ext uri="{FF2B5EF4-FFF2-40B4-BE49-F238E27FC236}">
                <a16:creationId xmlns:a16="http://schemas.microsoft.com/office/drawing/2014/main" id="{DAF1FB9F-12AA-4BEF-A9EB-C6AE7434781B}"/>
              </a:ext>
            </a:extLst>
          </p:cNvPr>
          <p:cNvSpPr txBox="1"/>
          <p:nvPr/>
        </p:nvSpPr>
        <p:spPr>
          <a:xfrm>
            <a:off x="457200" y="2780928"/>
            <a:ext cx="8147248" cy="2585323"/>
          </a:xfrm>
          <a:prstGeom prst="rect">
            <a:avLst/>
          </a:prstGeom>
          <a:noFill/>
        </p:spPr>
        <p:txBody>
          <a:bodyPr wrap="square" rtlCol="0">
            <a:spAutoFit/>
          </a:bodyPr>
          <a:lstStyle/>
          <a:p>
            <a:r>
              <a:rPr lang="en-US" dirty="0"/>
              <a:t>EEGLAB contains several functions for plotting 1-D ERP averages of dataset trials (epochs), EEGLAB also features functions for studying the EEG dynamics expressed in the single trials, which may be visualized</a:t>
            </a:r>
          </a:p>
          <a:p>
            <a:endParaRPr lang="en-US" dirty="0"/>
          </a:p>
          <a:p>
            <a:r>
              <a:rPr lang="en-US" dirty="0"/>
              <a:t> In ERP-image plots, EEG data epochs (trials) are first sorted along some relevant dimension (for example, subject reaction times, within-trial theta power levels, mean voltage in a given latency window, alpha phase at stimulus onset, or etc.), then (optionally) smoothed across neighboring trials, and finally color-coded and visualized as a 2-D rectangular color (or monochrome) image.</a:t>
            </a:r>
            <a:endParaRPr lang="en-IN" dirty="0"/>
          </a:p>
        </p:txBody>
      </p:sp>
    </p:spTree>
    <p:extLst>
      <p:ext uri="{BB962C8B-B14F-4D97-AF65-F5344CB8AC3E}">
        <p14:creationId xmlns:p14="http://schemas.microsoft.com/office/powerpoint/2010/main" val="2643748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211</TotalTime>
  <Words>772</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Candara</vt:lpstr>
      <vt:lpstr>Symbol</vt:lpstr>
      <vt:lpstr>Waveform</vt:lpstr>
      <vt:lpstr>Brain Mapping</vt:lpstr>
      <vt:lpstr>Research Paper: Frequency-dependent changes in sensorimotor and pain affective systems induced by empathy for pain </vt:lpstr>
      <vt:lpstr>PowerPoint Presentation</vt:lpstr>
      <vt:lpstr>α and β band desynchronization  </vt:lpstr>
      <vt:lpstr>Low γ band desynchronization</vt:lpstr>
      <vt:lpstr>Effect of empathetic pain on the contralateral motor cortex </vt:lpstr>
      <vt:lpstr>Limitations</vt:lpstr>
      <vt:lpstr>CONCLUSION</vt:lpstr>
      <vt:lpstr>EEGLAB Tutorial: Chapter 06: Data Averaging</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Mapping</dc:title>
  <dc:creator>hp</dc:creator>
  <cp:lastModifiedBy>Saksham Pruthi</cp:lastModifiedBy>
  <cp:revision>20</cp:revision>
  <dcterms:created xsi:type="dcterms:W3CDTF">2020-05-19T16:41:50Z</dcterms:created>
  <dcterms:modified xsi:type="dcterms:W3CDTF">2020-05-20T10:43:26Z</dcterms:modified>
</cp:coreProperties>
</file>