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Amatic SC"/>
      <p:regular r:id="rId14"/>
      <p:bold r:id="rId15"/>
    </p:embeddedFont>
    <p:embeddedFont>
      <p:font typeface="Source Code Pr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maticSC-bold.fntdata"/><Relationship Id="rId14" Type="http://schemas.openxmlformats.org/officeDocument/2006/relationships/font" Target="fonts/AmaticSC-regular.fntdata"/><Relationship Id="rId17" Type="http://schemas.openxmlformats.org/officeDocument/2006/relationships/font" Target="fonts/SourceCodePro-bold.fntdata"/><Relationship Id="rId16" Type="http://schemas.openxmlformats.org/officeDocument/2006/relationships/font" Target="fonts/SourceCodePro-regular.fntdata"/><Relationship Id="rId5" Type="http://schemas.openxmlformats.org/officeDocument/2006/relationships/notesMaster" Target="notesMasters/notesMaster1.xml"/><Relationship Id="rId19" Type="http://schemas.openxmlformats.org/officeDocument/2006/relationships/font" Target="fonts/SourceCodePro-boldItalic.fntdata"/><Relationship Id="rId6" Type="http://schemas.openxmlformats.org/officeDocument/2006/relationships/slide" Target="slides/slide1.xml"/><Relationship Id="rId18" Type="http://schemas.openxmlformats.org/officeDocument/2006/relationships/font" Target="fonts/SourceCodePr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878f7ada4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878f7ada4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878f7ada4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878f7ada4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878f7ada4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78f7ada4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85e9b004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5e9b004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5e9b0046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5e9b0046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5e9b0046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5e9b0046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5e9b0046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5e9b0046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www.earth.com/news/expecting-pain-hur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Expectation of nocebo hyperalgesia affects EEG alpha activity</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GB"/>
              <a:t>- S. Albu, M. Meagher</a:t>
            </a:r>
            <a:endParaRPr/>
          </a:p>
          <a:p>
            <a:pPr indent="0" lvl="0" marL="0" rtl="0" algn="r">
              <a:spcBef>
                <a:spcPts val="0"/>
              </a:spcBef>
              <a:spcAft>
                <a:spcPts val="0"/>
              </a:spcAft>
              <a:buNone/>
            </a:pPr>
            <a:r>
              <a:rPr lang="en-GB"/>
              <a:t>Brain Cognitive Society, IIT-K</a:t>
            </a:r>
            <a:endParaRPr/>
          </a:p>
          <a:p>
            <a:pPr indent="0" lvl="0" marL="0" rtl="0" algn="r">
              <a:spcBef>
                <a:spcPts val="0"/>
              </a:spcBef>
              <a:spcAft>
                <a:spcPts val="0"/>
              </a:spcAft>
              <a:buNone/>
            </a:pPr>
            <a:r>
              <a:rPr lang="en-GB"/>
              <a:t>Debaditya Bhattacharya</a:t>
            </a:r>
            <a:endParaRPr/>
          </a:p>
          <a:p>
            <a:pPr indent="0" lvl="0" marL="0" rtl="0" algn="r">
              <a:spcBef>
                <a:spcPts val="0"/>
              </a:spcBef>
              <a:spcAft>
                <a:spcPts val="0"/>
              </a:spcAft>
              <a:buNone/>
            </a:pPr>
            <a:r>
              <a:rPr lang="en-GB"/>
              <a:t>May 2020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Nocebo Hyperalgesia?</a:t>
            </a:r>
            <a:endParaRPr/>
          </a:p>
        </p:txBody>
      </p:sp>
      <p:sp>
        <p:nvSpPr>
          <p:cNvPr id="63" name="Google Shape;63;p14"/>
          <p:cNvSpPr txBox="1"/>
          <p:nvPr>
            <p:ph idx="1" type="body"/>
          </p:nvPr>
        </p:nvSpPr>
        <p:spPr>
          <a:xfrm>
            <a:off x="215975" y="1093850"/>
            <a:ext cx="2669100" cy="347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Expectation of a negative outcome can lead to pain </a:t>
            </a:r>
            <a:r>
              <a:rPr lang="en-GB"/>
              <a:t>enhancement</a:t>
            </a:r>
            <a:r>
              <a:rPr lang="en-GB"/>
              <a:t>. This is known as </a:t>
            </a:r>
            <a:r>
              <a:rPr b="1" lang="en-GB"/>
              <a:t>Nocebo Hyperalgesia.</a:t>
            </a:r>
            <a:endParaRPr b="1"/>
          </a:p>
          <a:p>
            <a:pPr indent="0" lvl="0" marL="0" rtl="0" algn="l">
              <a:spcBef>
                <a:spcPts val="1600"/>
              </a:spcBef>
              <a:spcAft>
                <a:spcPts val="1600"/>
              </a:spcAft>
              <a:buNone/>
            </a:pPr>
            <a:r>
              <a:rPr lang="en-GB"/>
              <a:t>It is the opposite effect to the placebo  effect, where we expect a positive outcome.</a:t>
            </a:r>
            <a:endParaRPr/>
          </a:p>
        </p:txBody>
      </p:sp>
      <p:pic>
        <p:nvPicPr>
          <p:cNvPr id="64" name="Google Shape;64;p14"/>
          <p:cNvPicPr preferRelativeResize="0"/>
          <p:nvPr/>
        </p:nvPicPr>
        <p:blipFill>
          <a:blip r:embed="rId3">
            <a:alphaModFix/>
          </a:blip>
          <a:stretch>
            <a:fillRect/>
          </a:stretch>
        </p:blipFill>
        <p:spPr>
          <a:xfrm>
            <a:off x="2885125" y="1228675"/>
            <a:ext cx="5762726" cy="3236600"/>
          </a:xfrm>
          <a:prstGeom prst="rect">
            <a:avLst/>
          </a:prstGeom>
          <a:noFill/>
          <a:ln>
            <a:noFill/>
          </a:ln>
        </p:spPr>
      </p:pic>
      <p:sp>
        <p:nvSpPr>
          <p:cNvPr id="65" name="Google Shape;65;p14"/>
          <p:cNvSpPr txBox="1"/>
          <p:nvPr/>
        </p:nvSpPr>
        <p:spPr>
          <a:xfrm>
            <a:off x="2885150" y="4465275"/>
            <a:ext cx="5762700" cy="464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a:t>(</a:t>
            </a:r>
            <a:r>
              <a:rPr lang="en-GB" sz="1100" u="sng">
                <a:solidFill>
                  <a:schemeClr val="hlink"/>
                </a:solidFill>
                <a:hlinkClick r:id="rId4"/>
              </a:rPr>
              <a:t>https://www.earth.com/news/expecting-pain-hurt/</a:t>
            </a:r>
            <a:r>
              <a:rPr lang="en-GB">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xEl>
                                              <p:pRg end="0" st="0"/>
                                            </p:txEl>
                                          </p:spTgt>
                                        </p:tgtEl>
                                        <p:attrNameLst>
                                          <p:attrName>style.visibility</p:attrName>
                                        </p:attrNameLst>
                                      </p:cBhvr>
                                      <p:to>
                                        <p:strVal val="visible"/>
                                      </p:to>
                                    </p:set>
                                    <p:animEffect filter="fade" transition="in">
                                      <p:cBhvr>
                                        <p:cTn dur="1"/>
                                        <p:tgtEl>
                                          <p:spTgt spid="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xEl>
                                              <p:pRg end="1" st="1"/>
                                            </p:txEl>
                                          </p:spTgt>
                                        </p:tgtEl>
                                        <p:attrNameLst>
                                          <p:attrName>style.visibility</p:attrName>
                                        </p:attrNameLst>
                                      </p:cBhvr>
                                      <p:to>
                                        <p:strVal val="visible"/>
                                      </p:to>
                                    </p:set>
                                    <p:animEffect filter="fade" transition="in">
                                      <p:cBhvr>
                                        <p:cTn dur="1"/>
                                        <p:tgtEl>
                                          <p:spTgt spid="6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Why do this study?</a:t>
            </a:r>
            <a:endParaRPr/>
          </a:p>
        </p:txBody>
      </p:sp>
      <p:sp>
        <p:nvSpPr>
          <p:cNvPr id="71" name="Google Shape;71;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Pain is a complex sensory and emotional </a:t>
            </a:r>
            <a:r>
              <a:rPr lang="en-GB"/>
              <a:t>experience</a:t>
            </a:r>
            <a:r>
              <a:rPr lang="en-GB"/>
              <a:t> that can vary widely between people. Affect and </a:t>
            </a:r>
            <a:r>
              <a:rPr lang="en-GB"/>
              <a:t>psychological</a:t>
            </a:r>
            <a:r>
              <a:rPr lang="en-GB"/>
              <a:t> process </a:t>
            </a:r>
            <a:r>
              <a:rPr lang="en-GB"/>
              <a:t>such</a:t>
            </a:r>
            <a:r>
              <a:rPr lang="en-GB"/>
              <a:t> as expectancy and </a:t>
            </a:r>
            <a:r>
              <a:rPr lang="en-GB"/>
              <a:t>attention</a:t>
            </a:r>
            <a:r>
              <a:rPr lang="en-GB"/>
              <a:t> are important determinants of pain perception. </a:t>
            </a:r>
            <a:endParaRPr/>
          </a:p>
          <a:p>
            <a:pPr indent="0" lvl="0" marL="0" rtl="0" algn="l">
              <a:spcBef>
                <a:spcPts val="1600"/>
              </a:spcBef>
              <a:spcAft>
                <a:spcPts val="0"/>
              </a:spcAft>
              <a:buNone/>
            </a:pPr>
            <a:r>
              <a:rPr lang="en-GB"/>
              <a:t>Nocebo hyperalgesia causes issues in clinical trials in patients with chronic pain.</a:t>
            </a:r>
            <a:endParaRPr/>
          </a:p>
          <a:p>
            <a:pPr indent="0" lvl="0" marL="0" rtl="0" algn="l">
              <a:spcBef>
                <a:spcPts val="1600"/>
              </a:spcBef>
              <a:spcAft>
                <a:spcPts val="1600"/>
              </a:spcAft>
              <a:buNone/>
            </a:pPr>
            <a:r>
              <a:rPr lang="en-GB"/>
              <a:t>Previous </a:t>
            </a:r>
            <a:r>
              <a:rPr lang="en-GB"/>
              <a:t>research</a:t>
            </a:r>
            <a:r>
              <a:rPr lang="en-GB"/>
              <a:t> suggests that EEG alpha power is linked to clinical and experimental pain, pain expectancy and hence, </a:t>
            </a:r>
            <a:r>
              <a:rPr lang="en-GB"/>
              <a:t>anticipatory</a:t>
            </a:r>
            <a:r>
              <a:rPr lang="en-GB"/>
              <a:t> anxiety and negative expectations.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Methods:</a:t>
            </a:r>
            <a:endParaRPr/>
          </a:p>
        </p:txBody>
      </p:sp>
      <p:sp>
        <p:nvSpPr>
          <p:cNvPr id="77" name="Google Shape;77;p16"/>
          <p:cNvSpPr txBox="1"/>
          <p:nvPr>
            <p:ph idx="1" type="body"/>
          </p:nvPr>
        </p:nvSpPr>
        <p:spPr>
          <a:xfrm>
            <a:off x="311700" y="1076275"/>
            <a:ext cx="8520600" cy="38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Participants 52 healthy college students.</a:t>
            </a:r>
            <a:endParaRPr/>
          </a:p>
          <a:p>
            <a:pPr indent="0" lvl="0" marL="0" rtl="0" algn="l">
              <a:spcBef>
                <a:spcPts val="1600"/>
              </a:spcBef>
              <a:spcAft>
                <a:spcPts val="0"/>
              </a:spcAft>
              <a:buNone/>
            </a:pPr>
            <a:r>
              <a:rPr lang="en-GB"/>
              <a:t>It was a 2.5hr study. Random assignment into control and nocebo groups.</a:t>
            </a:r>
            <a:endParaRPr/>
          </a:p>
          <a:p>
            <a:pPr indent="0" lvl="0" marL="0" rtl="0" algn="l">
              <a:spcBef>
                <a:spcPts val="1600"/>
              </a:spcBef>
              <a:spcAft>
                <a:spcPts val="0"/>
              </a:spcAft>
              <a:buNone/>
            </a:pPr>
            <a:r>
              <a:rPr lang="en-GB"/>
              <a:t>Participants introduced to sample of pain and asked to grade it on a scale of 100.</a:t>
            </a:r>
            <a:endParaRPr/>
          </a:p>
          <a:p>
            <a:pPr indent="0" lvl="0" marL="0" rtl="0" algn="l">
              <a:spcBef>
                <a:spcPts val="1600"/>
              </a:spcBef>
              <a:spcAft>
                <a:spcPts val="1600"/>
              </a:spcAft>
              <a:buNone/>
            </a:pPr>
            <a:r>
              <a:rPr lang="en-GB"/>
              <a:t>Cognitive manipulation was carried out by applying an inert cream to the region of stimulation and telling the control that “It has no effect on pain, it is to delimit the area”. And the nocebo group that “The cream increase pain perception”.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EEG DATA</a:t>
            </a:r>
            <a:endParaRPr/>
          </a:p>
        </p:txBody>
      </p:sp>
      <p:sp>
        <p:nvSpPr>
          <p:cNvPr id="83" name="Google Shape;83;p17"/>
          <p:cNvSpPr txBox="1"/>
          <p:nvPr>
            <p:ph idx="1" type="body"/>
          </p:nvPr>
        </p:nvSpPr>
        <p:spPr>
          <a:xfrm>
            <a:off x="311700" y="1228675"/>
            <a:ext cx="8520600" cy="375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was collected from 32 channels (10-20 system). Participants were asked to keep eyes closed &amp; focus on the heat induced sensation. Intensity of pain was verbally reported.</a:t>
            </a:r>
            <a:endParaRPr/>
          </a:p>
          <a:p>
            <a:pPr indent="0" lvl="0" marL="0" rtl="0" algn="l">
              <a:spcBef>
                <a:spcPts val="1600"/>
              </a:spcBef>
              <a:spcAft>
                <a:spcPts val="0"/>
              </a:spcAft>
              <a:buNone/>
            </a:pPr>
            <a:r>
              <a:rPr lang="en-GB"/>
              <a:t>Data imported into EEGLab Toolbox. 2s long epochs.</a:t>
            </a:r>
            <a:endParaRPr/>
          </a:p>
          <a:p>
            <a:pPr indent="0" lvl="0" marL="0" rtl="0" algn="l">
              <a:spcBef>
                <a:spcPts val="1600"/>
              </a:spcBef>
              <a:spcAft>
                <a:spcPts val="0"/>
              </a:spcAft>
              <a:buNone/>
            </a:pPr>
            <a:r>
              <a:rPr lang="en-GB"/>
              <a:t>Filtering of data, rejected data corresponding to blinks and eye movement, or muscle twitching.</a:t>
            </a:r>
            <a:endParaRPr/>
          </a:p>
          <a:p>
            <a:pPr indent="0" lvl="0" marL="0" rtl="0" algn="l">
              <a:spcBef>
                <a:spcPts val="1600"/>
              </a:spcBef>
              <a:spcAft>
                <a:spcPts val="1600"/>
              </a:spcAft>
              <a:buNone/>
            </a:pPr>
            <a:r>
              <a:rPr lang="en-GB"/>
              <a:t>FFT was done on the epochs and absolute and relative powers were </a:t>
            </a:r>
            <a:r>
              <a:rPr lang="en-GB"/>
              <a:t>computed</a:t>
            </a:r>
            <a:r>
              <a:rPr lang="en-GB"/>
              <a:t>. In alpha-1, alpha-2, beta and gamma bands.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Results</a:t>
            </a:r>
            <a:endParaRPr/>
          </a:p>
        </p:txBody>
      </p:sp>
      <p:sp>
        <p:nvSpPr>
          <p:cNvPr id="89" name="Google Shape;89;p1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The mean </a:t>
            </a:r>
            <a:r>
              <a:rPr lang="en-GB"/>
              <a:t>temperature</a:t>
            </a:r>
            <a:r>
              <a:rPr lang="en-GB"/>
              <a:t> that induced pain-60 was near 45C, clearly increased unpleasantness and pain intensity in the participating groups.</a:t>
            </a:r>
            <a:endParaRPr/>
          </a:p>
        </p:txBody>
      </p:sp>
      <p:pic>
        <p:nvPicPr>
          <p:cNvPr id="90" name="Google Shape;90;p18"/>
          <p:cNvPicPr preferRelativeResize="0"/>
          <p:nvPr/>
        </p:nvPicPr>
        <p:blipFill>
          <a:blip r:embed="rId3">
            <a:alphaModFix/>
          </a:blip>
          <a:stretch>
            <a:fillRect/>
          </a:stretch>
        </p:blipFill>
        <p:spPr>
          <a:xfrm>
            <a:off x="749513" y="2308700"/>
            <a:ext cx="7644974" cy="2566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7" name="Google Shape;97;p19"/>
          <p:cNvPicPr preferRelativeResize="0"/>
          <p:nvPr/>
        </p:nvPicPr>
        <p:blipFill>
          <a:blip r:embed="rId3">
            <a:alphaModFix/>
          </a:blip>
          <a:stretch>
            <a:fillRect/>
          </a:stretch>
        </p:blipFill>
        <p:spPr>
          <a:xfrm>
            <a:off x="0" y="487769"/>
            <a:ext cx="9144001" cy="41679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Discussion and conclusion</a:t>
            </a:r>
            <a:endParaRPr/>
          </a:p>
        </p:txBody>
      </p:sp>
      <p:sp>
        <p:nvSpPr>
          <p:cNvPr id="103" name="Google Shape;103;p2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GB"/>
              <a:t>This experiment is the first study to examine changes in EEG activity associated with nocebo manipulation and their relationship with cognitive-affective responses to pain.</a:t>
            </a:r>
            <a:endParaRPr/>
          </a:p>
          <a:p>
            <a:pPr indent="0" lvl="0" marL="0" rtl="0" algn="l">
              <a:spcBef>
                <a:spcPts val="1600"/>
              </a:spcBef>
              <a:spcAft>
                <a:spcPts val="1600"/>
              </a:spcAft>
              <a:buNone/>
            </a:pPr>
            <a:r>
              <a:rPr lang="en-GB"/>
              <a:t>The modulation of alpha power does not reflect enhanced pain perception but rather </a:t>
            </a:r>
            <a:r>
              <a:rPr lang="en-GB"/>
              <a:t>expectancy</a:t>
            </a:r>
            <a:r>
              <a:rPr lang="en-GB"/>
              <a:t>-related changes in cognitive-affective states in a process parallel with pain facilitation by nocebo.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