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311" r:id="rId4"/>
    <p:sldId id="281" r:id="rId5"/>
    <p:sldId id="270" r:id="rId6"/>
    <p:sldId id="272" r:id="rId7"/>
    <p:sldId id="273" r:id="rId8"/>
    <p:sldId id="274" r:id="rId9"/>
    <p:sldId id="293" r:id="rId10"/>
    <p:sldId id="312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y  M. Mwangi" initials="AMM" lastIdx="6" clrIdx="0">
    <p:extLst>
      <p:ext uri="{19B8F6BF-5375-455C-9EA6-DF929625EA0E}">
        <p15:presenceInfo xmlns:p15="http://schemas.microsoft.com/office/powerpoint/2012/main" userId="S-1-5-21-2331368048-1159348706-629041991-29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04"/>
    <a:srgbClr val="CCFFFF"/>
    <a:srgbClr val="FF3399"/>
    <a:srgbClr val="FFFFFF"/>
    <a:srgbClr val="00B1F0"/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>
      <p:cViewPr varScale="1">
        <p:scale>
          <a:sx n="65" d="100"/>
          <a:sy n="65" d="100"/>
        </p:scale>
        <p:origin x="15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BB598-2783-43AC-9095-31D99DE3FE6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76EBE1-4464-4F3A-8E1C-D9165994D950}">
      <dgm:prSet/>
      <dgm:spPr/>
      <dgm:t>
        <a:bodyPr/>
        <a:lstStyle/>
        <a:p>
          <a:pPr algn="just" rtl="0"/>
          <a:r>
            <a:rPr lang="en-US" dirty="0"/>
            <a:t>Time Series Analysis to evaluate the trends in superstore sales, profit, or discount between 2014 and 2017</a:t>
          </a:r>
        </a:p>
      </dgm:t>
    </dgm:pt>
    <dgm:pt modelId="{54EA6C51-AEA6-4A79-987D-744A40F8D8A5}" type="parTrans" cxnId="{067E13E2-24A7-4C68-91DA-1C6B411826A9}">
      <dgm:prSet/>
      <dgm:spPr/>
      <dgm:t>
        <a:bodyPr/>
        <a:lstStyle/>
        <a:p>
          <a:endParaRPr lang="en-US"/>
        </a:p>
      </dgm:t>
    </dgm:pt>
    <dgm:pt modelId="{EA2ED752-F2CC-4266-9E5E-DD0D75371A2C}" type="sibTrans" cxnId="{067E13E2-24A7-4C68-91DA-1C6B411826A9}">
      <dgm:prSet/>
      <dgm:spPr/>
      <dgm:t>
        <a:bodyPr/>
        <a:lstStyle/>
        <a:p>
          <a:endParaRPr lang="en-US"/>
        </a:p>
      </dgm:t>
    </dgm:pt>
    <dgm:pt modelId="{F773BA9F-27F4-4ADF-B5C7-40A3A1F22B02}">
      <dgm:prSet/>
      <dgm:spPr/>
      <dgm:t>
        <a:bodyPr/>
        <a:lstStyle/>
        <a:p>
          <a:pPr algn="just" rtl="0"/>
          <a:r>
            <a:rPr lang="en-US" dirty="0"/>
            <a:t>To analyze trend in total sales per state</a:t>
          </a:r>
        </a:p>
      </dgm:t>
    </dgm:pt>
    <dgm:pt modelId="{B9D99070-29DB-47B1-9182-2CC4A0CAA321}" type="parTrans" cxnId="{22CA2C37-6D94-47A8-A2E9-628920A85C62}">
      <dgm:prSet/>
      <dgm:spPr/>
      <dgm:t>
        <a:bodyPr/>
        <a:lstStyle/>
        <a:p>
          <a:endParaRPr lang="en-US"/>
        </a:p>
      </dgm:t>
    </dgm:pt>
    <dgm:pt modelId="{316D73E2-C719-4C17-80D9-4EF2D2C48D18}" type="sibTrans" cxnId="{22CA2C37-6D94-47A8-A2E9-628920A85C62}">
      <dgm:prSet/>
      <dgm:spPr/>
      <dgm:t>
        <a:bodyPr/>
        <a:lstStyle/>
        <a:p>
          <a:endParaRPr lang="en-US"/>
        </a:p>
      </dgm:t>
    </dgm:pt>
    <dgm:pt modelId="{2F6DC68E-0102-43A7-8D37-AC3E87BC9C49}">
      <dgm:prSet/>
      <dgm:spPr/>
      <dgm:t>
        <a:bodyPr/>
        <a:lstStyle/>
        <a:p>
          <a:pPr algn="just" rtl="0"/>
          <a:r>
            <a:rPr lang="en-US" dirty="0"/>
            <a:t>To </a:t>
          </a:r>
          <a:r>
            <a:rPr lang="en-US" dirty="0" err="1"/>
            <a:t>anlyze</a:t>
          </a:r>
          <a:r>
            <a:rPr lang="en-US" dirty="0"/>
            <a:t> market segments </a:t>
          </a:r>
        </a:p>
      </dgm:t>
    </dgm:pt>
    <dgm:pt modelId="{6FDFC97B-049E-49AE-937E-C595725A409F}" type="parTrans" cxnId="{BDACC2F7-8CD0-4CF7-9BE3-2ABE4A248B3F}">
      <dgm:prSet/>
      <dgm:spPr/>
      <dgm:t>
        <a:bodyPr/>
        <a:lstStyle/>
        <a:p>
          <a:endParaRPr lang="en-US"/>
        </a:p>
      </dgm:t>
    </dgm:pt>
    <dgm:pt modelId="{D3EAC647-CEDA-4816-8D5C-A39DB9CCA3F8}" type="sibTrans" cxnId="{BDACC2F7-8CD0-4CF7-9BE3-2ABE4A248B3F}">
      <dgm:prSet/>
      <dgm:spPr/>
      <dgm:t>
        <a:bodyPr/>
        <a:lstStyle/>
        <a:p>
          <a:endParaRPr lang="en-US"/>
        </a:p>
      </dgm:t>
    </dgm:pt>
    <dgm:pt modelId="{C27E08A8-51C7-45B5-909D-BEB189038A2C}">
      <dgm:prSet/>
      <dgm:spPr/>
      <dgm:t>
        <a:bodyPr/>
        <a:lstStyle/>
        <a:p>
          <a:pPr algn="just" rtl="0"/>
          <a:r>
            <a:rPr lang="en-US" dirty="0"/>
            <a:t>To determine the relationship between discount and profit..</a:t>
          </a:r>
        </a:p>
      </dgm:t>
    </dgm:pt>
    <dgm:pt modelId="{1C7436EA-2D2B-469B-8237-C7CAB26C4F13}" type="parTrans" cxnId="{48A5D027-23FE-4318-86FC-5325BE503182}">
      <dgm:prSet/>
      <dgm:spPr/>
      <dgm:t>
        <a:bodyPr/>
        <a:lstStyle/>
        <a:p>
          <a:endParaRPr lang="en-US"/>
        </a:p>
      </dgm:t>
    </dgm:pt>
    <dgm:pt modelId="{FB39982A-DEBB-4CAC-8A0C-DB48754F441C}" type="sibTrans" cxnId="{48A5D027-23FE-4318-86FC-5325BE503182}">
      <dgm:prSet/>
      <dgm:spPr/>
      <dgm:t>
        <a:bodyPr/>
        <a:lstStyle/>
        <a:p>
          <a:endParaRPr lang="en-US"/>
        </a:p>
      </dgm:t>
    </dgm:pt>
    <dgm:pt modelId="{879F520A-367C-4F15-AADE-D2DDAC55708D}" type="pres">
      <dgm:prSet presAssocID="{BBDBB598-2783-43AC-9095-31D99DE3FE63}" presName="linearFlow" presStyleCnt="0">
        <dgm:presLayoutVars>
          <dgm:dir/>
          <dgm:resizeHandles val="exact"/>
        </dgm:presLayoutVars>
      </dgm:prSet>
      <dgm:spPr/>
    </dgm:pt>
    <dgm:pt modelId="{EFF9951F-0E14-4C41-BBD1-A1742EA109FC}" type="pres">
      <dgm:prSet presAssocID="{2C76EBE1-4464-4F3A-8E1C-D9165994D950}" presName="composite" presStyleCnt="0"/>
      <dgm:spPr/>
    </dgm:pt>
    <dgm:pt modelId="{53926935-FE18-486C-9995-0408A3525D23}" type="pres">
      <dgm:prSet presAssocID="{2C76EBE1-4464-4F3A-8E1C-D9165994D950}" presName="imgShp" presStyleLbl="fgImgPlace1" presStyleIdx="0" presStyleCnt="4" custLinFactNeighborX="3669" custLinFactNeighborY="2702"/>
      <dgm:spPr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</dgm:spPr>
    </dgm:pt>
    <dgm:pt modelId="{237C3CE1-6ADA-4E9A-AEF5-8A49A17226D7}" type="pres">
      <dgm:prSet presAssocID="{2C76EBE1-4464-4F3A-8E1C-D9165994D950}" presName="txShp" presStyleLbl="node1" presStyleIdx="0" presStyleCnt="4">
        <dgm:presLayoutVars>
          <dgm:bulletEnabled val="1"/>
        </dgm:presLayoutVars>
      </dgm:prSet>
      <dgm:spPr/>
    </dgm:pt>
    <dgm:pt modelId="{57B174E3-058F-4DCB-B5F6-9BE82FE97475}" type="pres">
      <dgm:prSet presAssocID="{EA2ED752-F2CC-4266-9E5E-DD0D75371A2C}" presName="spacing" presStyleCnt="0"/>
      <dgm:spPr/>
    </dgm:pt>
    <dgm:pt modelId="{528DE813-7168-4754-8BDF-9284F29871EA}" type="pres">
      <dgm:prSet presAssocID="{F773BA9F-27F4-4ADF-B5C7-40A3A1F22B02}" presName="composite" presStyleCnt="0"/>
      <dgm:spPr/>
    </dgm:pt>
    <dgm:pt modelId="{B9C3E550-FA66-4639-8C3C-B2F50E0C9DCF}" type="pres">
      <dgm:prSet presAssocID="{F773BA9F-27F4-4ADF-B5C7-40A3A1F22B02}" presName="imgShp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</dgm:spPr>
    </dgm:pt>
    <dgm:pt modelId="{DED5A08F-878C-4000-8DFE-3EFEEDB0947C}" type="pres">
      <dgm:prSet presAssocID="{F773BA9F-27F4-4ADF-B5C7-40A3A1F22B02}" presName="txShp" presStyleLbl="node1" presStyleIdx="1" presStyleCnt="4">
        <dgm:presLayoutVars>
          <dgm:bulletEnabled val="1"/>
        </dgm:presLayoutVars>
      </dgm:prSet>
      <dgm:spPr/>
    </dgm:pt>
    <dgm:pt modelId="{30A684C4-A82F-4911-86B9-486B57BE61B5}" type="pres">
      <dgm:prSet presAssocID="{316D73E2-C719-4C17-80D9-4EF2D2C48D18}" presName="spacing" presStyleCnt="0"/>
      <dgm:spPr/>
    </dgm:pt>
    <dgm:pt modelId="{B78EF5E7-95DB-48B2-A87A-B8CABBB8076D}" type="pres">
      <dgm:prSet presAssocID="{2F6DC68E-0102-43A7-8D37-AC3E87BC9C49}" presName="composite" presStyleCnt="0"/>
      <dgm:spPr/>
    </dgm:pt>
    <dgm:pt modelId="{AEE8B0EF-9651-49DA-922F-F341414EDA43}" type="pres">
      <dgm:prSet presAssocID="{2F6DC68E-0102-43A7-8D37-AC3E87BC9C49}" presName="imgShp" presStyleLbl="fgImgPlac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7372" t="-1326" r="-85944" b="1326"/>
          </a:stretch>
        </a:blipFill>
      </dgm:spPr>
    </dgm:pt>
    <dgm:pt modelId="{8DFB8AF9-B1C7-46C2-A710-1B4BE85194D4}" type="pres">
      <dgm:prSet presAssocID="{2F6DC68E-0102-43A7-8D37-AC3E87BC9C49}" presName="txShp" presStyleLbl="node1" presStyleIdx="2" presStyleCnt="4">
        <dgm:presLayoutVars>
          <dgm:bulletEnabled val="1"/>
        </dgm:presLayoutVars>
      </dgm:prSet>
      <dgm:spPr/>
    </dgm:pt>
    <dgm:pt modelId="{EB960F62-91D8-4D93-BC4D-A73B9148CDF3}" type="pres">
      <dgm:prSet presAssocID="{D3EAC647-CEDA-4816-8D5C-A39DB9CCA3F8}" presName="spacing" presStyleCnt="0"/>
      <dgm:spPr/>
    </dgm:pt>
    <dgm:pt modelId="{A8832865-AE4F-470C-9902-1669ABF94D26}" type="pres">
      <dgm:prSet presAssocID="{C27E08A8-51C7-45B5-909D-BEB189038A2C}" presName="composite" presStyleCnt="0"/>
      <dgm:spPr/>
    </dgm:pt>
    <dgm:pt modelId="{0A5545FE-2166-4F6F-9602-9A3D99EA700F}" type="pres">
      <dgm:prSet presAssocID="{C27E08A8-51C7-45B5-909D-BEB189038A2C}" presName="imgShp" presStyleLbl="fgImgPlace1" presStyleIdx="3" presStyleCnt="4"/>
      <dgm:spPr>
        <a:blipFill dpi="0" rotWithShape="1">
          <a:blip xmlns:r="http://schemas.openxmlformats.org/officeDocument/2006/relationships" r:embed="rId4"/>
          <a:srcRect/>
          <a:stretch>
            <a:fillRect l="-40224" t="-4102" r="-37752" b="4102"/>
          </a:stretch>
        </a:blipFill>
      </dgm:spPr>
    </dgm:pt>
    <dgm:pt modelId="{87C6D57E-2A13-4FF3-8568-84A92CC32DFB}" type="pres">
      <dgm:prSet presAssocID="{C27E08A8-51C7-45B5-909D-BEB189038A2C}" presName="txShp" presStyleLbl="node1" presStyleIdx="3" presStyleCnt="4">
        <dgm:presLayoutVars>
          <dgm:bulletEnabled val="1"/>
        </dgm:presLayoutVars>
      </dgm:prSet>
      <dgm:spPr/>
    </dgm:pt>
  </dgm:ptLst>
  <dgm:cxnLst>
    <dgm:cxn modelId="{1E2D481D-3EC0-4C1F-B2BC-8F69367F80E3}" type="presOf" srcId="{C27E08A8-51C7-45B5-909D-BEB189038A2C}" destId="{87C6D57E-2A13-4FF3-8568-84A92CC32DFB}" srcOrd="0" destOrd="0" presId="urn:microsoft.com/office/officeart/2005/8/layout/vList3"/>
    <dgm:cxn modelId="{48A5D027-23FE-4318-86FC-5325BE503182}" srcId="{BBDBB598-2783-43AC-9095-31D99DE3FE63}" destId="{C27E08A8-51C7-45B5-909D-BEB189038A2C}" srcOrd="3" destOrd="0" parTransId="{1C7436EA-2D2B-469B-8237-C7CAB26C4F13}" sibTransId="{FB39982A-DEBB-4CAC-8A0C-DB48754F441C}"/>
    <dgm:cxn modelId="{22CA2C37-6D94-47A8-A2E9-628920A85C62}" srcId="{BBDBB598-2783-43AC-9095-31D99DE3FE63}" destId="{F773BA9F-27F4-4ADF-B5C7-40A3A1F22B02}" srcOrd="1" destOrd="0" parTransId="{B9D99070-29DB-47B1-9182-2CC4A0CAA321}" sibTransId="{316D73E2-C719-4C17-80D9-4EF2D2C48D18}"/>
    <dgm:cxn modelId="{8137485C-E286-4DD8-BC3F-D5E7468E598F}" type="presOf" srcId="{2C76EBE1-4464-4F3A-8E1C-D9165994D950}" destId="{237C3CE1-6ADA-4E9A-AEF5-8A49A17226D7}" srcOrd="0" destOrd="0" presId="urn:microsoft.com/office/officeart/2005/8/layout/vList3"/>
    <dgm:cxn modelId="{4EC54A73-4E2E-4385-8DFF-B8739204D84C}" type="presOf" srcId="{F773BA9F-27F4-4ADF-B5C7-40A3A1F22B02}" destId="{DED5A08F-878C-4000-8DFE-3EFEEDB0947C}" srcOrd="0" destOrd="0" presId="urn:microsoft.com/office/officeart/2005/8/layout/vList3"/>
    <dgm:cxn modelId="{B3EFD291-D111-4D78-B8B6-215DC7357FA9}" type="presOf" srcId="{2F6DC68E-0102-43A7-8D37-AC3E87BC9C49}" destId="{8DFB8AF9-B1C7-46C2-A710-1B4BE85194D4}" srcOrd="0" destOrd="0" presId="urn:microsoft.com/office/officeart/2005/8/layout/vList3"/>
    <dgm:cxn modelId="{DE0B66A6-5C80-4F54-AA71-1901F1C0C240}" type="presOf" srcId="{BBDBB598-2783-43AC-9095-31D99DE3FE63}" destId="{879F520A-367C-4F15-AADE-D2DDAC55708D}" srcOrd="0" destOrd="0" presId="urn:microsoft.com/office/officeart/2005/8/layout/vList3"/>
    <dgm:cxn modelId="{067E13E2-24A7-4C68-91DA-1C6B411826A9}" srcId="{BBDBB598-2783-43AC-9095-31D99DE3FE63}" destId="{2C76EBE1-4464-4F3A-8E1C-D9165994D950}" srcOrd="0" destOrd="0" parTransId="{54EA6C51-AEA6-4A79-987D-744A40F8D8A5}" sibTransId="{EA2ED752-F2CC-4266-9E5E-DD0D75371A2C}"/>
    <dgm:cxn modelId="{BDACC2F7-8CD0-4CF7-9BE3-2ABE4A248B3F}" srcId="{BBDBB598-2783-43AC-9095-31D99DE3FE63}" destId="{2F6DC68E-0102-43A7-8D37-AC3E87BC9C49}" srcOrd="2" destOrd="0" parTransId="{6FDFC97B-049E-49AE-937E-C595725A409F}" sibTransId="{D3EAC647-CEDA-4816-8D5C-A39DB9CCA3F8}"/>
    <dgm:cxn modelId="{DD1FE278-0A0A-48D6-93D3-D64255D1264A}" type="presParOf" srcId="{879F520A-367C-4F15-AADE-D2DDAC55708D}" destId="{EFF9951F-0E14-4C41-BBD1-A1742EA109FC}" srcOrd="0" destOrd="0" presId="urn:microsoft.com/office/officeart/2005/8/layout/vList3"/>
    <dgm:cxn modelId="{D827B484-C511-484C-B94F-5C33AE9C9569}" type="presParOf" srcId="{EFF9951F-0E14-4C41-BBD1-A1742EA109FC}" destId="{53926935-FE18-486C-9995-0408A3525D23}" srcOrd="0" destOrd="0" presId="urn:microsoft.com/office/officeart/2005/8/layout/vList3"/>
    <dgm:cxn modelId="{EEC3667A-0495-49E8-986B-634065A3ECB3}" type="presParOf" srcId="{EFF9951F-0E14-4C41-BBD1-A1742EA109FC}" destId="{237C3CE1-6ADA-4E9A-AEF5-8A49A17226D7}" srcOrd="1" destOrd="0" presId="urn:microsoft.com/office/officeart/2005/8/layout/vList3"/>
    <dgm:cxn modelId="{D38B6AA9-693D-48F1-8FAE-4DAAA2D33517}" type="presParOf" srcId="{879F520A-367C-4F15-AADE-D2DDAC55708D}" destId="{57B174E3-058F-4DCB-B5F6-9BE82FE97475}" srcOrd="1" destOrd="0" presId="urn:microsoft.com/office/officeart/2005/8/layout/vList3"/>
    <dgm:cxn modelId="{41E4937B-E575-44EB-9C26-F9C9AA827FCF}" type="presParOf" srcId="{879F520A-367C-4F15-AADE-D2DDAC55708D}" destId="{528DE813-7168-4754-8BDF-9284F29871EA}" srcOrd="2" destOrd="0" presId="urn:microsoft.com/office/officeart/2005/8/layout/vList3"/>
    <dgm:cxn modelId="{51E2E25F-DAFE-4C07-9815-8506E5B9C147}" type="presParOf" srcId="{528DE813-7168-4754-8BDF-9284F29871EA}" destId="{B9C3E550-FA66-4639-8C3C-B2F50E0C9DCF}" srcOrd="0" destOrd="0" presId="urn:microsoft.com/office/officeart/2005/8/layout/vList3"/>
    <dgm:cxn modelId="{E47AD880-984D-4C75-8368-0C9B1E17A3EF}" type="presParOf" srcId="{528DE813-7168-4754-8BDF-9284F29871EA}" destId="{DED5A08F-878C-4000-8DFE-3EFEEDB0947C}" srcOrd="1" destOrd="0" presId="urn:microsoft.com/office/officeart/2005/8/layout/vList3"/>
    <dgm:cxn modelId="{7C91076E-440D-4FC6-87F7-8F8CE3C8F0A9}" type="presParOf" srcId="{879F520A-367C-4F15-AADE-D2DDAC55708D}" destId="{30A684C4-A82F-4911-86B9-486B57BE61B5}" srcOrd="3" destOrd="0" presId="urn:microsoft.com/office/officeart/2005/8/layout/vList3"/>
    <dgm:cxn modelId="{5CA6B27D-DD33-402C-83B3-CB6673ED16CA}" type="presParOf" srcId="{879F520A-367C-4F15-AADE-D2DDAC55708D}" destId="{B78EF5E7-95DB-48B2-A87A-B8CABBB8076D}" srcOrd="4" destOrd="0" presId="urn:microsoft.com/office/officeart/2005/8/layout/vList3"/>
    <dgm:cxn modelId="{F45E3080-BBE3-4880-B69A-C851428F6B04}" type="presParOf" srcId="{B78EF5E7-95DB-48B2-A87A-B8CABBB8076D}" destId="{AEE8B0EF-9651-49DA-922F-F341414EDA43}" srcOrd="0" destOrd="0" presId="urn:microsoft.com/office/officeart/2005/8/layout/vList3"/>
    <dgm:cxn modelId="{48866EA8-9819-4F85-8C97-15BEC377EAD9}" type="presParOf" srcId="{B78EF5E7-95DB-48B2-A87A-B8CABBB8076D}" destId="{8DFB8AF9-B1C7-46C2-A710-1B4BE85194D4}" srcOrd="1" destOrd="0" presId="urn:microsoft.com/office/officeart/2005/8/layout/vList3"/>
    <dgm:cxn modelId="{BE5CE2C8-CAFE-4D5F-A3B6-B81136EE43AD}" type="presParOf" srcId="{879F520A-367C-4F15-AADE-D2DDAC55708D}" destId="{EB960F62-91D8-4D93-BC4D-A73B9148CDF3}" srcOrd="5" destOrd="0" presId="urn:microsoft.com/office/officeart/2005/8/layout/vList3"/>
    <dgm:cxn modelId="{77EC61B7-87D8-4803-BCEB-00D247DA30F1}" type="presParOf" srcId="{879F520A-367C-4F15-AADE-D2DDAC55708D}" destId="{A8832865-AE4F-470C-9902-1669ABF94D26}" srcOrd="6" destOrd="0" presId="urn:microsoft.com/office/officeart/2005/8/layout/vList3"/>
    <dgm:cxn modelId="{409267E8-4B25-4B36-B6A2-BE9A5F8C7A3B}" type="presParOf" srcId="{A8832865-AE4F-470C-9902-1669ABF94D26}" destId="{0A5545FE-2166-4F6F-9602-9A3D99EA700F}" srcOrd="0" destOrd="0" presId="urn:microsoft.com/office/officeart/2005/8/layout/vList3"/>
    <dgm:cxn modelId="{EEB40389-0BD2-422C-BDF3-397B79CFF3E2}" type="presParOf" srcId="{A8832865-AE4F-470C-9902-1669ABF94D26}" destId="{87C6D57E-2A13-4FF3-8568-84A92CC32DF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E24A0-487F-4219-A503-C2CE9BE055D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768A8-AF78-4A4B-AEAB-D144749FBDE0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Discount, sales and profit in the superstore follow same trends under the review period</a:t>
          </a:r>
        </a:p>
      </dgm:t>
    </dgm:pt>
    <dgm:pt modelId="{867D965C-3309-4C95-B958-9D3C6F390566}" type="parTrans" cxnId="{38CA3754-B80E-4060-88A5-E1D07126A547}">
      <dgm:prSet/>
      <dgm:spPr/>
      <dgm:t>
        <a:bodyPr/>
        <a:lstStyle/>
        <a:p>
          <a:endParaRPr lang="en-US"/>
        </a:p>
      </dgm:t>
    </dgm:pt>
    <dgm:pt modelId="{9347D8B6-FED0-4C77-ACA4-CECE6E911AAE}" type="sibTrans" cxnId="{38CA3754-B80E-4060-88A5-E1D07126A547}">
      <dgm:prSet/>
      <dgm:spPr/>
      <dgm:t>
        <a:bodyPr/>
        <a:lstStyle/>
        <a:p>
          <a:endParaRPr lang="en-US"/>
        </a:p>
      </dgm:t>
    </dgm:pt>
    <dgm:pt modelId="{4C767824-76C8-47B5-914A-4A0102F1E96B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Wyoming command the largest market share followed by Vermont and Nevada states</a:t>
          </a:r>
        </a:p>
      </dgm:t>
    </dgm:pt>
    <dgm:pt modelId="{C285E88D-D58E-495C-96C5-25D8441E64E4}" type="parTrans" cxnId="{8ECE30DB-3230-4EEE-B6D2-084DCBB44F36}">
      <dgm:prSet/>
      <dgm:spPr/>
      <dgm:t>
        <a:bodyPr/>
        <a:lstStyle/>
        <a:p>
          <a:endParaRPr lang="en-US"/>
        </a:p>
      </dgm:t>
    </dgm:pt>
    <dgm:pt modelId="{8B34509D-8817-4747-B193-E63E45468A3B}" type="sibTrans" cxnId="{8ECE30DB-3230-4EEE-B6D2-084DCBB44F36}">
      <dgm:prSet/>
      <dgm:spPr/>
      <dgm:t>
        <a:bodyPr/>
        <a:lstStyle/>
        <a:p>
          <a:endParaRPr lang="en-US"/>
        </a:p>
      </dgm:t>
    </dgm:pt>
    <dgm:pt modelId="{57FECE8A-D0FA-4617-88B1-A668228B4A7B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South Darkota and Kansas has the least market share </a:t>
          </a:r>
        </a:p>
      </dgm:t>
    </dgm:pt>
    <dgm:pt modelId="{A07953D9-12B7-4B04-ACBA-95667005B2C5}" type="parTrans" cxnId="{A7E574DB-7920-488B-ABE4-2088A1F90650}">
      <dgm:prSet/>
      <dgm:spPr/>
      <dgm:t>
        <a:bodyPr/>
        <a:lstStyle/>
        <a:p>
          <a:endParaRPr lang="en-US"/>
        </a:p>
      </dgm:t>
    </dgm:pt>
    <dgm:pt modelId="{C6E0BA41-D915-4455-803A-40B03568BE09}" type="sibTrans" cxnId="{A7E574DB-7920-488B-ABE4-2088A1F90650}">
      <dgm:prSet/>
      <dgm:spPr/>
      <dgm:t>
        <a:bodyPr/>
        <a:lstStyle/>
        <a:p>
          <a:endParaRPr lang="en-US"/>
        </a:p>
      </dgm:t>
    </dgm:pt>
    <dgm:pt modelId="{00A68119-5994-4BBF-9CE7-5661808DDBB3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Home office remain the largest market segnment although the difference with consumer and corporate segments is marginal</a:t>
          </a:r>
        </a:p>
      </dgm:t>
    </dgm:pt>
    <dgm:pt modelId="{028F1BCB-BA97-4F21-BB4D-33613D4E137B}" type="parTrans" cxnId="{F375AD45-EC77-409B-9E2B-B241DDD42121}">
      <dgm:prSet/>
      <dgm:spPr/>
      <dgm:t>
        <a:bodyPr/>
        <a:lstStyle/>
        <a:p>
          <a:endParaRPr lang="en-US"/>
        </a:p>
      </dgm:t>
    </dgm:pt>
    <dgm:pt modelId="{28AC351D-78FA-40FE-BC47-922A81698CD3}" type="sibTrans" cxnId="{F375AD45-EC77-409B-9E2B-B241DDD42121}">
      <dgm:prSet/>
      <dgm:spPr/>
      <dgm:t>
        <a:bodyPr/>
        <a:lstStyle/>
        <a:p>
          <a:endParaRPr lang="en-US"/>
        </a:p>
      </dgm:t>
    </dgm:pt>
    <dgm:pt modelId="{EDBB60A2-3FFB-4E02-9BD8-5E1517684F5D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Discount offered appear to depress both profit and sales </a:t>
          </a:r>
        </a:p>
      </dgm:t>
    </dgm:pt>
    <dgm:pt modelId="{B2613049-2F55-4B82-8924-D4DCFAE40736}" type="sibTrans" cxnId="{4D1FC154-CD4C-430E-8303-11EAD8A24797}">
      <dgm:prSet/>
      <dgm:spPr/>
      <dgm:t>
        <a:bodyPr/>
        <a:lstStyle/>
        <a:p>
          <a:endParaRPr lang="en-US"/>
        </a:p>
      </dgm:t>
    </dgm:pt>
    <dgm:pt modelId="{C277C52F-B59D-40A1-B648-533A32DB82CF}" type="parTrans" cxnId="{4D1FC154-CD4C-430E-8303-11EAD8A24797}">
      <dgm:prSet/>
      <dgm:spPr/>
      <dgm:t>
        <a:bodyPr/>
        <a:lstStyle/>
        <a:p>
          <a:endParaRPr lang="en-US"/>
        </a:p>
      </dgm:t>
    </dgm:pt>
    <dgm:pt modelId="{3BA77A41-1772-4FDE-8649-DE67155EB21F}" type="pres">
      <dgm:prSet presAssocID="{102E24A0-487F-4219-A503-C2CE9BE055D4}" presName="Name0" presStyleCnt="0">
        <dgm:presLayoutVars>
          <dgm:chMax val="7"/>
          <dgm:chPref val="7"/>
          <dgm:dir/>
        </dgm:presLayoutVars>
      </dgm:prSet>
      <dgm:spPr/>
    </dgm:pt>
    <dgm:pt modelId="{2935D9F6-9400-4BBD-B860-1A986B336C63}" type="pres">
      <dgm:prSet presAssocID="{102E24A0-487F-4219-A503-C2CE9BE055D4}" presName="Name1" presStyleCnt="0"/>
      <dgm:spPr/>
    </dgm:pt>
    <dgm:pt modelId="{B79822B9-72EE-41D1-9044-B616E474429D}" type="pres">
      <dgm:prSet presAssocID="{102E24A0-487F-4219-A503-C2CE9BE055D4}" presName="cycle" presStyleCnt="0"/>
      <dgm:spPr/>
    </dgm:pt>
    <dgm:pt modelId="{8B202894-863B-43BE-B3EB-13D24AD5FBE6}" type="pres">
      <dgm:prSet presAssocID="{102E24A0-487F-4219-A503-C2CE9BE055D4}" presName="srcNode" presStyleLbl="node1" presStyleIdx="0" presStyleCnt="5"/>
      <dgm:spPr/>
    </dgm:pt>
    <dgm:pt modelId="{AA579B53-14A5-416C-978E-978FC697E0E7}" type="pres">
      <dgm:prSet presAssocID="{102E24A0-487F-4219-A503-C2CE9BE055D4}" presName="conn" presStyleLbl="parChTrans1D2" presStyleIdx="0" presStyleCnt="1"/>
      <dgm:spPr/>
    </dgm:pt>
    <dgm:pt modelId="{5C3DA37C-37AD-4D72-A003-A38F4C54C872}" type="pres">
      <dgm:prSet presAssocID="{102E24A0-487F-4219-A503-C2CE9BE055D4}" presName="extraNode" presStyleLbl="node1" presStyleIdx="0" presStyleCnt="5"/>
      <dgm:spPr/>
    </dgm:pt>
    <dgm:pt modelId="{98F12ED3-42D1-4279-B5D7-6478BEA6A1D8}" type="pres">
      <dgm:prSet presAssocID="{102E24A0-487F-4219-A503-C2CE9BE055D4}" presName="dstNode" presStyleLbl="node1" presStyleIdx="0" presStyleCnt="5"/>
      <dgm:spPr/>
    </dgm:pt>
    <dgm:pt modelId="{3F890436-BB28-4E68-9D31-0CF54E199271}" type="pres">
      <dgm:prSet presAssocID="{F46768A8-AF78-4A4B-AEAB-D144749FBDE0}" presName="text_1" presStyleLbl="node1" presStyleIdx="0" presStyleCnt="5">
        <dgm:presLayoutVars>
          <dgm:bulletEnabled val="1"/>
        </dgm:presLayoutVars>
      </dgm:prSet>
      <dgm:spPr/>
    </dgm:pt>
    <dgm:pt modelId="{A31183FE-D381-4B9C-9201-7383E05737EF}" type="pres">
      <dgm:prSet presAssocID="{F46768A8-AF78-4A4B-AEAB-D144749FBDE0}" presName="accent_1" presStyleCnt="0"/>
      <dgm:spPr/>
    </dgm:pt>
    <dgm:pt modelId="{EA073735-C8C4-428D-861A-145AEF3A0748}" type="pres">
      <dgm:prSet presAssocID="{F46768A8-AF78-4A4B-AEAB-D144749FBDE0}" presName="accentRepeatNode" presStyleLbl="solidFgAcc1" presStyleIdx="0" presStyleCnt="5"/>
      <dgm:spPr/>
    </dgm:pt>
    <dgm:pt modelId="{9BF1F766-5B09-4329-A89E-11D812547218}" type="pres">
      <dgm:prSet presAssocID="{4C767824-76C8-47B5-914A-4A0102F1E96B}" presName="text_2" presStyleLbl="node1" presStyleIdx="1" presStyleCnt="5">
        <dgm:presLayoutVars>
          <dgm:bulletEnabled val="1"/>
        </dgm:presLayoutVars>
      </dgm:prSet>
      <dgm:spPr/>
    </dgm:pt>
    <dgm:pt modelId="{561A923A-E996-499B-86A4-49FB0A912ECF}" type="pres">
      <dgm:prSet presAssocID="{4C767824-76C8-47B5-914A-4A0102F1E96B}" presName="accent_2" presStyleCnt="0"/>
      <dgm:spPr/>
    </dgm:pt>
    <dgm:pt modelId="{85DD39EF-80D1-4498-8858-30D275FFB6B6}" type="pres">
      <dgm:prSet presAssocID="{4C767824-76C8-47B5-914A-4A0102F1E96B}" presName="accentRepeatNode" presStyleLbl="solidFgAcc1" presStyleIdx="1" presStyleCnt="5"/>
      <dgm:spPr/>
    </dgm:pt>
    <dgm:pt modelId="{AFB4D378-5CC2-42FA-B18B-EEF48F7E95D4}" type="pres">
      <dgm:prSet presAssocID="{57FECE8A-D0FA-4617-88B1-A668228B4A7B}" presName="text_3" presStyleLbl="node1" presStyleIdx="2" presStyleCnt="5">
        <dgm:presLayoutVars>
          <dgm:bulletEnabled val="1"/>
        </dgm:presLayoutVars>
      </dgm:prSet>
      <dgm:spPr/>
    </dgm:pt>
    <dgm:pt modelId="{C568402A-48F7-41B3-96C9-F3F2C672016D}" type="pres">
      <dgm:prSet presAssocID="{57FECE8A-D0FA-4617-88B1-A668228B4A7B}" presName="accent_3" presStyleCnt="0"/>
      <dgm:spPr/>
    </dgm:pt>
    <dgm:pt modelId="{506460A7-6A2F-4F51-8DE8-1C96CAD024F4}" type="pres">
      <dgm:prSet presAssocID="{57FECE8A-D0FA-4617-88B1-A668228B4A7B}" presName="accentRepeatNode" presStyleLbl="solidFgAcc1" presStyleIdx="2" presStyleCnt="5"/>
      <dgm:spPr/>
    </dgm:pt>
    <dgm:pt modelId="{2344DBC7-4A65-45F2-BE0F-A5E123A15832}" type="pres">
      <dgm:prSet presAssocID="{00A68119-5994-4BBF-9CE7-5661808DDBB3}" presName="text_4" presStyleLbl="node1" presStyleIdx="3" presStyleCnt="5">
        <dgm:presLayoutVars>
          <dgm:bulletEnabled val="1"/>
        </dgm:presLayoutVars>
      </dgm:prSet>
      <dgm:spPr/>
    </dgm:pt>
    <dgm:pt modelId="{D33B790F-9D39-4440-AF34-A38AA5643760}" type="pres">
      <dgm:prSet presAssocID="{00A68119-5994-4BBF-9CE7-5661808DDBB3}" presName="accent_4" presStyleCnt="0"/>
      <dgm:spPr/>
    </dgm:pt>
    <dgm:pt modelId="{891E3F4B-88B3-41C7-B43D-F94375BBCA00}" type="pres">
      <dgm:prSet presAssocID="{00A68119-5994-4BBF-9CE7-5661808DDBB3}" presName="accentRepeatNode" presStyleLbl="solidFgAcc1" presStyleIdx="3" presStyleCnt="5"/>
      <dgm:spPr/>
    </dgm:pt>
    <dgm:pt modelId="{521FE744-0A92-4C1B-8B03-2FA02A9A3F19}" type="pres">
      <dgm:prSet presAssocID="{EDBB60A2-3FFB-4E02-9BD8-5E1517684F5D}" presName="text_5" presStyleLbl="node1" presStyleIdx="4" presStyleCnt="5">
        <dgm:presLayoutVars>
          <dgm:bulletEnabled val="1"/>
        </dgm:presLayoutVars>
      </dgm:prSet>
      <dgm:spPr/>
    </dgm:pt>
    <dgm:pt modelId="{E8BA91B3-CA0F-462C-A58B-4A0AD7F53860}" type="pres">
      <dgm:prSet presAssocID="{EDBB60A2-3FFB-4E02-9BD8-5E1517684F5D}" presName="accent_5" presStyleCnt="0"/>
      <dgm:spPr/>
    </dgm:pt>
    <dgm:pt modelId="{65F4C51A-18A0-4A89-BC86-65B035D7BC80}" type="pres">
      <dgm:prSet presAssocID="{EDBB60A2-3FFB-4E02-9BD8-5E1517684F5D}" presName="accentRepeatNode" presStyleLbl="solidFgAcc1" presStyleIdx="4" presStyleCnt="5"/>
      <dgm:spPr/>
    </dgm:pt>
  </dgm:ptLst>
  <dgm:cxnLst>
    <dgm:cxn modelId="{93732801-45D8-4405-8863-D47901635B25}" type="presOf" srcId="{102E24A0-487F-4219-A503-C2CE9BE055D4}" destId="{3BA77A41-1772-4FDE-8649-DE67155EB21F}" srcOrd="0" destOrd="0" presId="urn:microsoft.com/office/officeart/2008/layout/VerticalCurvedList"/>
    <dgm:cxn modelId="{F707ED13-E061-4664-B8BA-F0665870C8AB}" type="presOf" srcId="{EDBB60A2-3FFB-4E02-9BD8-5E1517684F5D}" destId="{521FE744-0A92-4C1B-8B03-2FA02A9A3F19}" srcOrd="0" destOrd="0" presId="urn:microsoft.com/office/officeart/2008/layout/VerticalCurvedList"/>
    <dgm:cxn modelId="{0A423B3C-D7BF-4647-A062-3C7490AE98AE}" type="presOf" srcId="{9347D8B6-FED0-4C77-ACA4-CECE6E911AAE}" destId="{AA579B53-14A5-416C-978E-978FC697E0E7}" srcOrd="0" destOrd="0" presId="urn:microsoft.com/office/officeart/2008/layout/VerticalCurvedList"/>
    <dgm:cxn modelId="{F375AD45-EC77-409B-9E2B-B241DDD42121}" srcId="{102E24A0-487F-4219-A503-C2CE9BE055D4}" destId="{00A68119-5994-4BBF-9CE7-5661808DDBB3}" srcOrd="3" destOrd="0" parTransId="{028F1BCB-BA97-4F21-BB4D-33613D4E137B}" sibTransId="{28AC351D-78FA-40FE-BC47-922A81698CD3}"/>
    <dgm:cxn modelId="{FB475346-AA5D-4DD0-8C20-1272112C2BB5}" type="presOf" srcId="{57FECE8A-D0FA-4617-88B1-A668228B4A7B}" destId="{AFB4D378-5CC2-42FA-B18B-EEF48F7E95D4}" srcOrd="0" destOrd="0" presId="urn:microsoft.com/office/officeart/2008/layout/VerticalCurvedList"/>
    <dgm:cxn modelId="{97CE1A70-5D36-405A-941E-826E543DBADC}" type="presOf" srcId="{F46768A8-AF78-4A4B-AEAB-D144749FBDE0}" destId="{3F890436-BB28-4E68-9D31-0CF54E199271}" srcOrd="0" destOrd="0" presId="urn:microsoft.com/office/officeart/2008/layout/VerticalCurvedList"/>
    <dgm:cxn modelId="{38CA3754-B80E-4060-88A5-E1D07126A547}" srcId="{102E24A0-487F-4219-A503-C2CE9BE055D4}" destId="{F46768A8-AF78-4A4B-AEAB-D144749FBDE0}" srcOrd="0" destOrd="0" parTransId="{867D965C-3309-4C95-B958-9D3C6F390566}" sibTransId="{9347D8B6-FED0-4C77-ACA4-CECE6E911AAE}"/>
    <dgm:cxn modelId="{4D1FC154-CD4C-430E-8303-11EAD8A24797}" srcId="{102E24A0-487F-4219-A503-C2CE9BE055D4}" destId="{EDBB60A2-3FFB-4E02-9BD8-5E1517684F5D}" srcOrd="4" destOrd="0" parTransId="{C277C52F-B59D-40A1-B648-533A32DB82CF}" sibTransId="{B2613049-2F55-4B82-8924-D4DCFAE40736}"/>
    <dgm:cxn modelId="{422A3293-3AC5-49B0-B437-ABB288916002}" type="presOf" srcId="{00A68119-5994-4BBF-9CE7-5661808DDBB3}" destId="{2344DBC7-4A65-45F2-BE0F-A5E123A15832}" srcOrd="0" destOrd="0" presId="urn:microsoft.com/office/officeart/2008/layout/VerticalCurvedList"/>
    <dgm:cxn modelId="{929B19AC-2E8B-4656-9160-5A365942B332}" type="presOf" srcId="{4C767824-76C8-47B5-914A-4A0102F1E96B}" destId="{9BF1F766-5B09-4329-A89E-11D812547218}" srcOrd="0" destOrd="0" presId="urn:microsoft.com/office/officeart/2008/layout/VerticalCurvedList"/>
    <dgm:cxn modelId="{8ECE30DB-3230-4EEE-B6D2-084DCBB44F36}" srcId="{102E24A0-487F-4219-A503-C2CE9BE055D4}" destId="{4C767824-76C8-47B5-914A-4A0102F1E96B}" srcOrd="1" destOrd="0" parTransId="{C285E88D-D58E-495C-96C5-25D8441E64E4}" sibTransId="{8B34509D-8817-4747-B193-E63E45468A3B}"/>
    <dgm:cxn modelId="{A7E574DB-7920-488B-ABE4-2088A1F90650}" srcId="{102E24A0-487F-4219-A503-C2CE9BE055D4}" destId="{57FECE8A-D0FA-4617-88B1-A668228B4A7B}" srcOrd="2" destOrd="0" parTransId="{A07953D9-12B7-4B04-ACBA-95667005B2C5}" sibTransId="{C6E0BA41-D915-4455-803A-40B03568BE09}"/>
    <dgm:cxn modelId="{33771792-7C32-4BEF-962B-5F8A549D5A93}" type="presParOf" srcId="{3BA77A41-1772-4FDE-8649-DE67155EB21F}" destId="{2935D9F6-9400-4BBD-B860-1A986B336C63}" srcOrd="0" destOrd="0" presId="urn:microsoft.com/office/officeart/2008/layout/VerticalCurvedList"/>
    <dgm:cxn modelId="{4D75DFDD-8A3F-47BD-8BB8-3076556DE996}" type="presParOf" srcId="{2935D9F6-9400-4BBD-B860-1A986B336C63}" destId="{B79822B9-72EE-41D1-9044-B616E474429D}" srcOrd="0" destOrd="0" presId="urn:microsoft.com/office/officeart/2008/layout/VerticalCurvedList"/>
    <dgm:cxn modelId="{A0EA332C-2D15-442A-BD59-F814A22791C5}" type="presParOf" srcId="{B79822B9-72EE-41D1-9044-B616E474429D}" destId="{8B202894-863B-43BE-B3EB-13D24AD5FBE6}" srcOrd="0" destOrd="0" presId="urn:microsoft.com/office/officeart/2008/layout/VerticalCurvedList"/>
    <dgm:cxn modelId="{39C689E0-E9B7-4785-950B-530FA8BD1DF1}" type="presParOf" srcId="{B79822B9-72EE-41D1-9044-B616E474429D}" destId="{AA579B53-14A5-416C-978E-978FC697E0E7}" srcOrd="1" destOrd="0" presId="urn:microsoft.com/office/officeart/2008/layout/VerticalCurvedList"/>
    <dgm:cxn modelId="{8C73735F-63C0-45DA-BB25-7266FB7ED037}" type="presParOf" srcId="{B79822B9-72EE-41D1-9044-B616E474429D}" destId="{5C3DA37C-37AD-4D72-A003-A38F4C54C872}" srcOrd="2" destOrd="0" presId="urn:microsoft.com/office/officeart/2008/layout/VerticalCurvedList"/>
    <dgm:cxn modelId="{7FF4BFC1-906E-43A1-860D-E46BC21C9212}" type="presParOf" srcId="{B79822B9-72EE-41D1-9044-B616E474429D}" destId="{98F12ED3-42D1-4279-B5D7-6478BEA6A1D8}" srcOrd="3" destOrd="0" presId="urn:microsoft.com/office/officeart/2008/layout/VerticalCurvedList"/>
    <dgm:cxn modelId="{A3FCC892-99C7-4BA0-BFA1-CB5443E874EC}" type="presParOf" srcId="{2935D9F6-9400-4BBD-B860-1A986B336C63}" destId="{3F890436-BB28-4E68-9D31-0CF54E199271}" srcOrd="1" destOrd="0" presId="urn:microsoft.com/office/officeart/2008/layout/VerticalCurvedList"/>
    <dgm:cxn modelId="{A2D518D9-E074-4E81-94AB-43778C759201}" type="presParOf" srcId="{2935D9F6-9400-4BBD-B860-1A986B336C63}" destId="{A31183FE-D381-4B9C-9201-7383E05737EF}" srcOrd="2" destOrd="0" presId="urn:microsoft.com/office/officeart/2008/layout/VerticalCurvedList"/>
    <dgm:cxn modelId="{42D4F04F-23A9-46F9-81D1-D3BCEB13E461}" type="presParOf" srcId="{A31183FE-D381-4B9C-9201-7383E05737EF}" destId="{EA073735-C8C4-428D-861A-145AEF3A0748}" srcOrd="0" destOrd="0" presId="urn:microsoft.com/office/officeart/2008/layout/VerticalCurvedList"/>
    <dgm:cxn modelId="{2D06F899-3844-4930-A406-E9A698188B4B}" type="presParOf" srcId="{2935D9F6-9400-4BBD-B860-1A986B336C63}" destId="{9BF1F766-5B09-4329-A89E-11D812547218}" srcOrd="3" destOrd="0" presId="urn:microsoft.com/office/officeart/2008/layout/VerticalCurvedList"/>
    <dgm:cxn modelId="{47473A60-F514-4E93-A5D1-D7B47BEA588D}" type="presParOf" srcId="{2935D9F6-9400-4BBD-B860-1A986B336C63}" destId="{561A923A-E996-499B-86A4-49FB0A912ECF}" srcOrd="4" destOrd="0" presId="urn:microsoft.com/office/officeart/2008/layout/VerticalCurvedList"/>
    <dgm:cxn modelId="{6D3C1E8B-E28E-4BF6-B15C-3EA315F1CEED}" type="presParOf" srcId="{561A923A-E996-499B-86A4-49FB0A912ECF}" destId="{85DD39EF-80D1-4498-8858-30D275FFB6B6}" srcOrd="0" destOrd="0" presId="urn:microsoft.com/office/officeart/2008/layout/VerticalCurvedList"/>
    <dgm:cxn modelId="{E5BF4DC2-6A2A-4FEF-83DE-5D842F631C5F}" type="presParOf" srcId="{2935D9F6-9400-4BBD-B860-1A986B336C63}" destId="{AFB4D378-5CC2-42FA-B18B-EEF48F7E95D4}" srcOrd="5" destOrd="0" presId="urn:microsoft.com/office/officeart/2008/layout/VerticalCurvedList"/>
    <dgm:cxn modelId="{10CD67FC-6223-4F8A-ADDD-EA96D90937CD}" type="presParOf" srcId="{2935D9F6-9400-4BBD-B860-1A986B336C63}" destId="{C568402A-48F7-41B3-96C9-F3F2C672016D}" srcOrd="6" destOrd="0" presId="urn:microsoft.com/office/officeart/2008/layout/VerticalCurvedList"/>
    <dgm:cxn modelId="{6E4A6044-C0F5-475A-B66C-41A8B7D2850A}" type="presParOf" srcId="{C568402A-48F7-41B3-96C9-F3F2C672016D}" destId="{506460A7-6A2F-4F51-8DE8-1C96CAD024F4}" srcOrd="0" destOrd="0" presId="urn:microsoft.com/office/officeart/2008/layout/VerticalCurvedList"/>
    <dgm:cxn modelId="{C562E524-0AF1-45B8-A560-BB06120DB194}" type="presParOf" srcId="{2935D9F6-9400-4BBD-B860-1A986B336C63}" destId="{2344DBC7-4A65-45F2-BE0F-A5E123A15832}" srcOrd="7" destOrd="0" presId="urn:microsoft.com/office/officeart/2008/layout/VerticalCurvedList"/>
    <dgm:cxn modelId="{9A88D255-7E6B-43FA-B3E7-CCAAC5CB2F05}" type="presParOf" srcId="{2935D9F6-9400-4BBD-B860-1A986B336C63}" destId="{D33B790F-9D39-4440-AF34-A38AA5643760}" srcOrd="8" destOrd="0" presId="urn:microsoft.com/office/officeart/2008/layout/VerticalCurvedList"/>
    <dgm:cxn modelId="{65208496-D5E7-48A1-8CB6-BD340940C5CB}" type="presParOf" srcId="{D33B790F-9D39-4440-AF34-A38AA5643760}" destId="{891E3F4B-88B3-41C7-B43D-F94375BBCA00}" srcOrd="0" destOrd="0" presId="urn:microsoft.com/office/officeart/2008/layout/VerticalCurvedList"/>
    <dgm:cxn modelId="{395386CE-72F5-40AD-AFC4-9F83A7936CE2}" type="presParOf" srcId="{2935D9F6-9400-4BBD-B860-1A986B336C63}" destId="{521FE744-0A92-4C1B-8B03-2FA02A9A3F19}" srcOrd="9" destOrd="0" presId="urn:microsoft.com/office/officeart/2008/layout/VerticalCurvedList"/>
    <dgm:cxn modelId="{8BFB33D3-771C-4085-9882-037C2EEE022F}" type="presParOf" srcId="{2935D9F6-9400-4BBD-B860-1A986B336C63}" destId="{E8BA91B3-CA0F-462C-A58B-4A0AD7F53860}" srcOrd="10" destOrd="0" presId="urn:microsoft.com/office/officeart/2008/layout/VerticalCurvedList"/>
    <dgm:cxn modelId="{604FD210-B8F9-4F7A-8D43-F70B1227F41F}" type="presParOf" srcId="{E8BA91B3-CA0F-462C-A58B-4A0AD7F53860}" destId="{65F4C51A-18A0-4A89-BC86-65B035D7BC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71897-EA1E-4D4F-BBAB-19FA5288913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FE8696-46B5-4F12-86AE-CF1400319BB3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There is potential to improve market share of South Darkota and Kansas and 12 other states to about average market share  </a:t>
          </a:r>
        </a:p>
      </dgm:t>
    </dgm:pt>
    <dgm:pt modelId="{3352E2D8-5AD5-4622-AF12-1163F3B5A2AA}" type="parTrans" cxnId="{5C24C3CD-8DBE-4028-96AE-822889AF28BF}">
      <dgm:prSet/>
      <dgm:spPr/>
      <dgm:t>
        <a:bodyPr/>
        <a:lstStyle/>
        <a:p>
          <a:endParaRPr lang="en-US"/>
        </a:p>
      </dgm:t>
    </dgm:pt>
    <dgm:pt modelId="{220AA55B-3B41-4102-8634-D6A217AE7700}" type="sibTrans" cxnId="{5C24C3CD-8DBE-4028-96AE-822889AF28BF}">
      <dgm:prSet/>
      <dgm:spPr/>
      <dgm:t>
        <a:bodyPr/>
        <a:lstStyle/>
        <a:p>
          <a:endParaRPr lang="en-US"/>
        </a:p>
      </dgm:t>
    </dgm:pt>
    <dgm:pt modelId="{72D7D96B-D057-4871-9D57-303778052B4F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Market penetration strategies and cost leadership in these states is highly recommended</a:t>
          </a:r>
        </a:p>
      </dgm:t>
    </dgm:pt>
    <dgm:pt modelId="{ABB99207-14C9-433F-BD5E-BF8A95945D1F}" type="parTrans" cxnId="{EAD1BC98-ABFA-471E-A024-CAAEAB53E8CD}">
      <dgm:prSet/>
      <dgm:spPr/>
      <dgm:t>
        <a:bodyPr/>
        <a:lstStyle/>
        <a:p>
          <a:endParaRPr lang="en-US"/>
        </a:p>
      </dgm:t>
    </dgm:pt>
    <dgm:pt modelId="{4B481939-7008-4ACB-922E-B7AE69765AC9}" type="sibTrans" cxnId="{EAD1BC98-ABFA-471E-A024-CAAEAB53E8CD}">
      <dgm:prSet/>
      <dgm:spPr/>
      <dgm:t>
        <a:bodyPr/>
        <a:lstStyle/>
        <a:p>
          <a:endParaRPr lang="en-US"/>
        </a:p>
      </dgm:t>
    </dgm:pt>
    <dgm:pt modelId="{EC4A682E-E772-4938-8D99-1422BEF3C293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There is need to promote all customer segments as they appear to have equal potential</a:t>
          </a:r>
        </a:p>
      </dgm:t>
    </dgm:pt>
    <dgm:pt modelId="{43C6826D-9293-4539-A83C-E839050A1B59}" type="parTrans" cxnId="{3345AE09-2512-4538-9300-1DC80F6C234B}">
      <dgm:prSet/>
      <dgm:spPr/>
      <dgm:t>
        <a:bodyPr/>
        <a:lstStyle/>
        <a:p>
          <a:endParaRPr lang="en-US"/>
        </a:p>
      </dgm:t>
    </dgm:pt>
    <dgm:pt modelId="{E36D77D3-A2FB-4339-A9FF-BD2C680E3868}" type="sibTrans" cxnId="{3345AE09-2512-4538-9300-1DC80F6C234B}">
      <dgm:prSet/>
      <dgm:spPr/>
      <dgm:t>
        <a:bodyPr/>
        <a:lstStyle/>
        <a:p>
          <a:endParaRPr lang="en-US"/>
        </a:p>
      </dgm:t>
    </dgm:pt>
    <dgm:pt modelId="{5A01798D-0FF7-46B1-AAE7-47CF7B1A3AC9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Discount offered in all the areas need to be eliminated as its appear to affect the business sales and profits negatively. </a:t>
          </a:r>
        </a:p>
      </dgm:t>
    </dgm:pt>
    <dgm:pt modelId="{C2282A17-F1E6-459D-B0B8-97BCE06A58A0}" type="parTrans" cxnId="{F52ED188-D96A-4FE0-A74A-35CC94DB8A92}">
      <dgm:prSet/>
      <dgm:spPr/>
      <dgm:t>
        <a:bodyPr/>
        <a:lstStyle/>
        <a:p>
          <a:endParaRPr lang="en-US"/>
        </a:p>
      </dgm:t>
    </dgm:pt>
    <dgm:pt modelId="{05569CD1-9862-495A-B300-B787346BE215}" type="sibTrans" cxnId="{F52ED188-D96A-4FE0-A74A-35CC94DB8A92}">
      <dgm:prSet/>
      <dgm:spPr/>
      <dgm:t>
        <a:bodyPr/>
        <a:lstStyle/>
        <a:p>
          <a:endParaRPr lang="en-US"/>
        </a:p>
      </dgm:t>
    </dgm:pt>
    <dgm:pt modelId="{B020ACC0-62CC-4118-9E36-D287E7DE756C}">
      <dgm:prSet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Alternatively, the superstore need to consider </a:t>
          </a:r>
          <a:r>
            <a:rPr lang="en-US" sz="1600" b="0" dirty="0" err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havong</a:t>
          </a:r>
          <a:r>
            <a:rPr lang="en-US" sz="16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more targeted discounts for specific products and specific states</a:t>
          </a:r>
        </a:p>
      </dgm:t>
    </dgm:pt>
    <dgm:pt modelId="{256B7505-EEC1-458A-B408-2D08A973C23D}" type="parTrans" cxnId="{F6D24CA8-DAE1-40B9-A5DB-F90A36552731}">
      <dgm:prSet/>
      <dgm:spPr/>
      <dgm:t>
        <a:bodyPr/>
        <a:lstStyle/>
        <a:p>
          <a:endParaRPr lang="en-US"/>
        </a:p>
      </dgm:t>
    </dgm:pt>
    <dgm:pt modelId="{4BFE83AF-2F12-4B41-A50E-8BA6B92ACA29}" type="sibTrans" cxnId="{F6D24CA8-DAE1-40B9-A5DB-F90A36552731}">
      <dgm:prSet/>
      <dgm:spPr/>
      <dgm:t>
        <a:bodyPr/>
        <a:lstStyle/>
        <a:p>
          <a:endParaRPr lang="en-US"/>
        </a:p>
      </dgm:t>
    </dgm:pt>
    <dgm:pt modelId="{90A46B3F-47CF-4CB6-99F0-4FAB750F1093}" type="pres">
      <dgm:prSet presAssocID="{2E471897-EA1E-4D4F-BBAB-19FA52889137}" presName="Name0" presStyleCnt="0">
        <dgm:presLayoutVars>
          <dgm:chMax val="7"/>
          <dgm:chPref val="7"/>
          <dgm:dir/>
        </dgm:presLayoutVars>
      </dgm:prSet>
      <dgm:spPr/>
    </dgm:pt>
    <dgm:pt modelId="{9D1C6536-1A24-499D-9EE1-98BEB7308102}" type="pres">
      <dgm:prSet presAssocID="{2E471897-EA1E-4D4F-BBAB-19FA52889137}" presName="Name1" presStyleCnt="0"/>
      <dgm:spPr/>
    </dgm:pt>
    <dgm:pt modelId="{5CF5E5FB-2393-4537-B921-A8F7783263A3}" type="pres">
      <dgm:prSet presAssocID="{2E471897-EA1E-4D4F-BBAB-19FA52889137}" presName="cycle" presStyleCnt="0"/>
      <dgm:spPr/>
    </dgm:pt>
    <dgm:pt modelId="{9B135631-3D21-4F43-8FC8-084B5D76E816}" type="pres">
      <dgm:prSet presAssocID="{2E471897-EA1E-4D4F-BBAB-19FA52889137}" presName="srcNode" presStyleLbl="node1" presStyleIdx="0" presStyleCnt="5"/>
      <dgm:spPr/>
    </dgm:pt>
    <dgm:pt modelId="{019EFA8F-1510-4C64-A007-DCAAC0CBF439}" type="pres">
      <dgm:prSet presAssocID="{2E471897-EA1E-4D4F-BBAB-19FA52889137}" presName="conn" presStyleLbl="parChTrans1D2" presStyleIdx="0" presStyleCnt="1"/>
      <dgm:spPr/>
    </dgm:pt>
    <dgm:pt modelId="{A40F6567-EE50-4791-885A-7FABFDCCFC08}" type="pres">
      <dgm:prSet presAssocID="{2E471897-EA1E-4D4F-BBAB-19FA52889137}" presName="extraNode" presStyleLbl="node1" presStyleIdx="0" presStyleCnt="5"/>
      <dgm:spPr/>
    </dgm:pt>
    <dgm:pt modelId="{6D72F55A-996A-401B-964C-EDD72E50E253}" type="pres">
      <dgm:prSet presAssocID="{2E471897-EA1E-4D4F-BBAB-19FA52889137}" presName="dstNode" presStyleLbl="node1" presStyleIdx="0" presStyleCnt="5"/>
      <dgm:spPr/>
    </dgm:pt>
    <dgm:pt modelId="{A6F621A0-85CF-4741-A470-B630D47AEA83}" type="pres">
      <dgm:prSet presAssocID="{24FE8696-46B5-4F12-86AE-CF1400319BB3}" presName="text_1" presStyleLbl="node1" presStyleIdx="0" presStyleCnt="5">
        <dgm:presLayoutVars>
          <dgm:bulletEnabled val="1"/>
        </dgm:presLayoutVars>
      </dgm:prSet>
      <dgm:spPr/>
    </dgm:pt>
    <dgm:pt modelId="{C0ADB275-01AF-4039-9008-CA30C0FB43C8}" type="pres">
      <dgm:prSet presAssocID="{24FE8696-46B5-4F12-86AE-CF1400319BB3}" presName="accent_1" presStyleCnt="0"/>
      <dgm:spPr/>
    </dgm:pt>
    <dgm:pt modelId="{DA3B8A7C-8A61-4EA5-BD58-332DBF52CF22}" type="pres">
      <dgm:prSet presAssocID="{24FE8696-46B5-4F12-86AE-CF1400319BB3}" presName="accentRepeatNode" presStyleLbl="solidFgAcc1" presStyleIdx="0" presStyleCnt="5"/>
      <dgm:spPr/>
    </dgm:pt>
    <dgm:pt modelId="{CC40C65E-EB4A-41FB-8BCE-50EAE37F3086}" type="pres">
      <dgm:prSet presAssocID="{72D7D96B-D057-4871-9D57-303778052B4F}" presName="text_2" presStyleLbl="node1" presStyleIdx="1" presStyleCnt="5">
        <dgm:presLayoutVars>
          <dgm:bulletEnabled val="1"/>
        </dgm:presLayoutVars>
      </dgm:prSet>
      <dgm:spPr/>
    </dgm:pt>
    <dgm:pt modelId="{0D14E034-EE94-4C7E-9490-C2423106E4C8}" type="pres">
      <dgm:prSet presAssocID="{72D7D96B-D057-4871-9D57-303778052B4F}" presName="accent_2" presStyleCnt="0"/>
      <dgm:spPr/>
    </dgm:pt>
    <dgm:pt modelId="{F52F7826-D88D-4BED-9C34-0D08070290FE}" type="pres">
      <dgm:prSet presAssocID="{72D7D96B-D057-4871-9D57-303778052B4F}" presName="accentRepeatNode" presStyleLbl="solidFgAcc1" presStyleIdx="1" presStyleCnt="5"/>
      <dgm:spPr/>
    </dgm:pt>
    <dgm:pt modelId="{842E5BD9-2136-416D-9B3D-41C9BDF8FA65}" type="pres">
      <dgm:prSet presAssocID="{EC4A682E-E772-4938-8D99-1422BEF3C293}" presName="text_3" presStyleLbl="node1" presStyleIdx="2" presStyleCnt="5">
        <dgm:presLayoutVars>
          <dgm:bulletEnabled val="1"/>
        </dgm:presLayoutVars>
      </dgm:prSet>
      <dgm:spPr/>
    </dgm:pt>
    <dgm:pt modelId="{5DAB5524-6874-4895-82EB-C91E883A171E}" type="pres">
      <dgm:prSet presAssocID="{EC4A682E-E772-4938-8D99-1422BEF3C293}" presName="accent_3" presStyleCnt="0"/>
      <dgm:spPr/>
    </dgm:pt>
    <dgm:pt modelId="{A3CAAD71-5CA2-4AFD-918D-3B4896F62590}" type="pres">
      <dgm:prSet presAssocID="{EC4A682E-E772-4938-8D99-1422BEF3C293}" presName="accentRepeatNode" presStyleLbl="solidFgAcc1" presStyleIdx="2" presStyleCnt="5"/>
      <dgm:spPr/>
    </dgm:pt>
    <dgm:pt modelId="{11B1C318-B5B5-4704-806D-9A3912D32712}" type="pres">
      <dgm:prSet presAssocID="{5A01798D-0FF7-46B1-AAE7-47CF7B1A3AC9}" presName="text_4" presStyleLbl="node1" presStyleIdx="3" presStyleCnt="5">
        <dgm:presLayoutVars>
          <dgm:bulletEnabled val="1"/>
        </dgm:presLayoutVars>
      </dgm:prSet>
      <dgm:spPr/>
    </dgm:pt>
    <dgm:pt modelId="{D5542298-16D2-4F55-A264-CBF78AB537A5}" type="pres">
      <dgm:prSet presAssocID="{5A01798D-0FF7-46B1-AAE7-47CF7B1A3AC9}" presName="accent_4" presStyleCnt="0"/>
      <dgm:spPr/>
    </dgm:pt>
    <dgm:pt modelId="{0028FABD-AB80-417A-BEC1-CC6BFE6BBD9B}" type="pres">
      <dgm:prSet presAssocID="{5A01798D-0FF7-46B1-AAE7-47CF7B1A3AC9}" presName="accentRepeatNode" presStyleLbl="solidFgAcc1" presStyleIdx="3" presStyleCnt="5"/>
      <dgm:spPr/>
    </dgm:pt>
    <dgm:pt modelId="{048BF61C-FA5E-4755-80B7-FA0E917E38D7}" type="pres">
      <dgm:prSet presAssocID="{B020ACC0-62CC-4118-9E36-D287E7DE756C}" presName="text_5" presStyleLbl="node1" presStyleIdx="4" presStyleCnt="5">
        <dgm:presLayoutVars>
          <dgm:bulletEnabled val="1"/>
        </dgm:presLayoutVars>
      </dgm:prSet>
      <dgm:spPr/>
    </dgm:pt>
    <dgm:pt modelId="{8CC21F7A-28A4-4A06-BEAD-3E651B0F98AB}" type="pres">
      <dgm:prSet presAssocID="{B020ACC0-62CC-4118-9E36-D287E7DE756C}" presName="accent_5" presStyleCnt="0"/>
      <dgm:spPr/>
    </dgm:pt>
    <dgm:pt modelId="{BB993D67-1ABD-401F-9D8D-92C74F25E95C}" type="pres">
      <dgm:prSet presAssocID="{B020ACC0-62CC-4118-9E36-D287E7DE756C}" presName="accentRepeatNode" presStyleLbl="solidFgAcc1" presStyleIdx="4" presStyleCnt="5"/>
      <dgm:spPr/>
    </dgm:pt>
  </dgm:ptLst>
  <dgm:cxnLst>
    <dgm:cxn modelId="{A3131301-C0F4-4850-9B99-99FAEA289EFA}" type="presOf" srcId="{220AA55B-3B41-4102-8634-D6A217AE7700}" destId="{019EFA8F-1510-4C64-A007-DCAAC0CBF439}" srcOrd="0" destOrd="0" presId="urn:microsoft.com/office/officeart/2008/layout/VerticalCurvedList"/>
    <dgm:cxn modelId="{3345AE09-2512-4538-9300-1DC80F6C234B}" srcId="{2E471897-EA1E-4D4F-BBAB-19FA52889137}" destId="{EC4A682E-E772-4938-8D99-1422BEF3C293}" srcOrd="2" destOrd="0" parTransId="{43C6826D-9293-4539-A83C-E839050A1B59}" sibTransId="{E36D77D3-A2FB-4339-A9FF-BD2C680E3868}"/>
    <dgm:cxn modelId="{443CE90E-9212-49B0-B9F8-A7781203EDDB}" type="presOf" srcId="{EC4A682E-E772-4938-8D99-1422BEF3C293}" destId="{842E5BD9-2136-416D-9B3D-41C9BDF8FA65}" srcOrd="0" destOrd="0" presId="urn:microsoft.com/office/officeart/2008/layout/VerticalCurvedList"/>
    <dgm:cxn modelId="{CB2FFD26-7661-46A5-BB8F-58F572A81EF1}" type="presOf" srcId="{72D7D96B-D057-4871-9D57-303778052B4F}" destId="{CC40C65E-EB4A-41FB-8BCE-50EAE37F3086}" srcOrd="0" destOrd="0" presId="urn:microsoft.com/office/officeart/2008/layout/VerticalCurvedList"/>
    <dgm:cxn modelId="{6A90326E-8042-4E58-AA8E-BE3C21DD359B}" type="presOf" srcId="{24FE8696-46B5-4F12-86AE-CF1400319BB3}" destId="{A6F621A0-85CF-4741-A470-B630D47AEA83}" srcOrd="0" destOrd="0" presId="urn:microsoft.com/office/officeart/2008/layout/VerticalCurvedList"/>
    <dgm:cxn modelId="{F52ED188-D96A-4FE0-A74A-35CC94DB8A92}" srcId="{2E471897-EA1E-4D4F-BBAB-19FA52889137}" destId="{5A01798D-0FF7-46B1-AAE7-47CF7B1A3AC9}" srcOrd="3" destOrd="0" parTransId="{C2282A17-F1E6-459D-B0B8-97BCE06A58A0}" sibTransId="{05569CD1-9862-495A-B300-B787346BE215}"/>
    <dgm:cxn modelId="{EAD1BC98-ABFA-471E-A024-CAAEAB53E8CD}" srcId="{2E471897-EA1E-4D4F-BBAB-19FA52889137}" destId="{72D7D96B-D057-4871-9D57-303778052B4F}" srcOrd="1" destOrd="0" parTransId="{ABB99207-14C9-433F-BD5E-BF8A95945D1F}" sibTransId="{4B481939-7008-4ACB-922E-B7AE69765AC9}"/>
    <dgm:cxn modelId="{F6D24CA8-DAE1-40B9-A5DB-F90A36552731}" srcId="{2E471897-EA1E-4D4F-BBAB-19FA52889137}" destId="{B020ACC0-62CC-4118-9E36-D287E7DE756C}" srcOrd="4" destOrd="0" parTransId="{256B7505-EEC1-458A-B408-2D08A973C23D}" sibTransId="{4BFE83AF-2F12-4B41-A50E-8BA6B92ACA29}"/>
    <dgm:cxn modelId="{716441B0-1178-4B33-861A-9CB72B96D4F3}" type="presOf" srcId="{5A01798D-0FF7-46B1-AAE7-47CF7B1A3AC9}" destId="{11B1C318-B5B5-4704-806D-9A3912D32712}" srcOrd="0" destOrd="0" presId="urn:microsoft.com/office/officeart/2008/layout/VerticalCurvedList"/>
    <dgm:cxn modelId="{CCF721C7-CAAD-43C2-802B-37754128F00C}" type="presOf" srcId="{B020ACC0-62CC-4118-9E36-D287E7DE756C}" destId="{048BF61C-FA5E-4755-80B7-FA0E917E38D7}" srcOrd="0" destOrd="0" presId="urn:microsoft.com/office/officeart/2008/layout/VerticalCurvedList"/>
    <dgm:cxn modelId="{5C24C3CD-8DBE-4028-96AE-822889AF28BF}" srcId="{2E471897-EA1E-4D4F-BBAB-19FA52889137}" destId="{24FE8696-46B5-4F12-86AE-CF1400319BB3}" srcOrd="0" destOrd="0" parTransId="{3352E2D8-5AD5-4622-AF12-1163F3B5A2AA}" sibTransId="{220AA55B-3B41-4102-8634-D6A217AE7700}"/>
    <dgm:cxn modelId="{A99554EA-71FF-418C-884A-39B7E8BB99F3}" type="presOf" srcId="{2E471897-EA1E-4D4F-BBAB-19FA52889137}" destId="{90A46B3F-47CF-4CB6-99F0-4FAB750F1093}" srcOrd="0" destOrd="0" presId="urn:microsoft.com/office/officeart/2008/layout/VerticalCurvedList"/>
    <dgm:cxn modelId="{125962A8-7EF0-4EE9-972C-AAC68460068B}" type="presParOf" srcId="{90A46B3F-47CF-4CB6-99F0-4FAB750F1093}" destId="{9D1C6536-1A24-499D-9EE1-98BEB7308102}" srcOrd="0" destOrd="0" presId="urn:microsoft.com/office/officeart/2008/layout/VerticalCurvedList"/>
    <dgm:cxn modelId="{2A8CFAFB-5731-45CB-8382-9A6E6E14668D}" type="presParOf" srcId="{9D1C6536-1A24-499D-9EE1-98BEB7308102}" destId="{5CF5E5FB-2393-4537-B921-A8F7783263A3}" srcOrd="0" destOrd="0" presId="urn:microsoft.com/office/officeart/2008/layout/VerticalCurvedList"/>
    <dgm:cxn modelId="{4510A0AA-AC68-4D50-98A7-061796270D10}" type="presParOf" srcId="{5CF5E5FB-2393-4537-B921-A8F7783263A3}" destId="{9B135631-3D21-4F43-8FC8-084B5D76E816}" srcOrd="0" destOrd="0" presId="urn:microsoft.com/office/officeart/2008/layout/VerticalCurvedList"/>
    <dgm:cxn modelId="{EEDF1CBA-5D8B-452F-A796-4FFE3F2AE132}" type="presParOf" srcId="{5CF5E5FB-2393-4537-B921-A8F7783263A3}" destId="{019EFA8F-1510-4C64-A007-DCAAC0CBF439}" srcOrd="1" destOrd="0" presId="urn:microsoft.com/office/officeart/2008/layout/VerticalCurvedList"/>
    <dgm:cxn modelId="{533195D6-EC2F-4806-822F-9C81BEB6EE4B}" type="presParOf" srcId="{5CF5E5FB-2393-4537-B921-A8F7783263A3}" destId="{A40F6567-EE50-4791-885A-7FABFDCCFC08}" srcOrd="2" destOrd="0" presId="urn:microsoft.com/office/officeart/2008/layout/VerticalCurvedList"/>
    <dgm:cxn modelId="{A6249876-C1DD-4C00-A12B-661FBE23C597}" type="presParOf" srcId="{5CF5E5FB-2393-4537-B921-A8F7783263A3}" destId="{6D72F55A-996A-401B-964C-EDD72E50E253}" srcOrd="3" destOrd="0" presId="urn:microsoft.com/office/officeart/2008/layout/VerticalCurvedList"/>
    <dgm:cxn modelId="{87452CB8-D163-4428-8743-6F5FEE122935}" type="presParOf" srcId="{9D1C6536-1A24-499D-9EE1-98BEB7308102}" destId="{A6F621A0-85CF-4741-A470-B630D47AEA83}" srcOrd="1" destOrd="0" presId="urn:microsoft.com/office/officeart/2008/layout/VerticalCurvedList"/>
    <dgm:cxn modelId="{3568EF78-B2B0-4B29-B20A-61DCB4588CCC}" type="presParOf" srcId="{9D1C6536-1A24-499D-9EE1-98BEB7308102}" destId="{C0ADB275-01AF-4039-9008-CA30C0FB43C8}" srcOrd="2" destOrd="0" presId="urn:microsoft.com/office/officeart/2008/layout/VerticalCurvedList"/>
    <dgm:cxn modelId="{E59E39E3-F0D0-4040-97EB-62A4CA904752}" type="presParOf" srcId="{C0ADB275-01AF-4039-9008-CA30C0FB43C8}" destId="{DA3B8A7C-8A61-4EA5-BD58-332DBF52CF22}" srcOrd="0" destOrd="0" presId="urn:microsoft.com/office/officeart/2008/layout/VerticalCurvedList"/>
    <dgm:cxn modelId="{3467BCBC-6C88-4F96-A794-0A312B8CB532}" type="presParOf" srcId="{9D1C6536-1A24-499D-9EE1-98BEB7308102}" destId="{CC40C65E-EB4A-41FB-8BCE-50EAE37F3086}" srcOrd="3" destOrd="0" presId="urn:microsoft.com/office/officeart/2008/layout/VerticalCurvedList"/>
    <dgm:cxn modelId="{AB2FBE7D-3E58-4E0B-B286-A9B99C9992CE}" type="presParOf" srcId="{9D1C6536-1A24-499D-9EE1-98BEB7308102}" destId="{0D14E034-EE94-4C7E-9490-C2423106E4C8}" srcOrd="4" destOrd="0" presId="urn:microsoft.com/office/officeart/2008/layout/VerticalCurvedList"/>
    <dgm:cxn modelId="{D5D2E8FC-72D5-466E-9D9F-BB86ABBF4741}" type="presParOf" srcId="{0D14E034-EE94-4C7E-9490-C2423106E4C8}" destId="{F52F7826-D88D-4BED-9C34-0D08070290FE}" srcOrd="0" destOrd="0" presId="urn:microsoft.com/office/officeart/2008/layout/VerticalCurvedList"/>
    <dgm:cxn modelId="{DC26DC09-1ABF-4E21-A32B-BB39DD6C5FDA}" type="presParOf" srcId="{9D1C6536-1A24-499D-9EE1-98BEB7308102}" destId="{842E5BD9-2136-416D-9B3D-41C9BDF8FA65}" srcOrd="5" destOrd="0" presId="urn:microsoft.com/office/officeart/2008/layout/VerticalCurvedList"/>
    <dgm:cxn modelId="{388FBF8C-97D6-4D10-9F21-F5A72F02A8C5}" type="presParOf" srcId="{9D1C6536-1A24-499D-9EE1-98BEB7308102}" destId="{5DAB5524-6874-4895-82EB-C91E883A171E}" srcOrd="6" destOrd="0" presId="urn:microsoft.com/office/officeart/2008/layout/VerticalCurvedList"/>
    <dgm:cxn modelId="{60B748B1-E5BC-426A-96B4-2E6881FA4B8B}" type="presParOf" srcId="{5DAB5524-6874-4895-82EB-C91E883A171E}" destId="{A3CAAD71-5CA2-4AFD-918D-3B4896F62590}" srcOrd="0" destOrd="0" presId="urn:microsoft.com/office/officeart/2008/layout/VerticalCurvedList"/>
    <dgm:cxn modelId="{7EBC4639-E1E0-458E-A21C-5B18BA47AA6A}" type="presParOf" srcId="{9D1C6536-1A24-499D-9EE1-98BEB7308102}" destId="{11B1C318-B5B5-4704-806D-9A3912D32712}" srcOrd="7" destOrd="0" presId="urn:microsoft.com/office/officeart/2008/layout/VerticalCurvedList"/>
    <dgm:cxn modelId="{A26515FF-967E-493A-ACD8-E794FC65FD07}" type="presParOf" srcId="{9D1C6536-1A24-499D-9EE1-98BEB7308102}" destId="{D5542298-16D2-4F55-A264-CBF78AB537A5}" srcOrd="8" destOrd="0" presId="urn:microsoft.com/office/officeart/2008/layout/VerticalCurvedList"/>
    <dgm:cxn modelId="{0086C4B2-B797-46F3-B207-EC9084DA8C84}" type="presParOf" srcId="{D5542298-16D2-4F55-A264-CBF78AB537A5}" destId="{0028FABD-AB80-417A-BEC1-CC6BFE6BBD9B}" srcOrd="0" destOrd="0" presId="urn:microsoft.com/office/officeart/2008/layout/VerticalCurvedList"/>
    <dgm:cxn modelId="{6F47E800-AE73-4188-BDB2-CAF09669DB82}" type="presParOf" srcId="{9D1C6536-1A24-499D-9EE1-98BEB7308102}" destId="{048BF61C-FA5E-4755-80B7-FA0E917E38D7}" srcOrd="9" destOrd="0" presId="urn:microsoft.com/office/officeart/2008/layout/VerticalCurvedList"/>
    <dgm:cxn modelId="{E01BEC04-4695-42BE-A528-236463D5CB32}" type="presParOf" srcId="{9D1C6536-1A24-499D-9EE1-98BEB7308102}" destId="{8CC21F7A-28A4-4A06-BEAD-3E651B0F98AB}" srcOrd="10" destOrd="0" presId="urn:microsoft.com/office/officeart/2008/layout/VerticalCurvedList"/>
    <dgm:cxn modelId="{94D51D75-BBDF-4009-9D06-DD4C5EA1AF70}" type="presParOf" srcId="{8CC21F7A-28A4-4A06-BEAD-3E651B0F98AB}" destId="{BB993D67-1ABD-401F-9D8D-92C74F25E9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C3CE1-6ADA-4E9A-AEF5-8A49A17226D7}">
      <dsp:nvSpPr>
        <dsp:cNvPr id="0" name=""/>
        <dsp:cNvSpPr/>
      </dsp:nvSpPr>
      <dsp:spPr>
        <a:xfrm rot="10800000">
          <a:off x="1696916" y="66"/>
          <a:ext cx="5624703" cy="11206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184" tIns="83820" rIns="156464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Time Series Analysis to evaluate the trends in superstore sales, profit, or discount between 2014 and 2017</a:t>
          </a:r>
        </a:p>
      </dsp:txBody>
      <dsp:txXfrm rot="10800000">
        <a:off x="1977083" y="66"/>
        <a:ext cx="5344536" cy="1120670"/>
      </dsp:txXfrm>
    </dsp:sp>
    <dsp:sp modelId="{53926935-FE18-486C-9995-0408A3525D23}">
      <dsp:nvSpPr>
        <dsp:cNvPr id="0" name=""/>
        <dsp:cNvSpPr/>
      </dsp:nvSpPr>
      <dsp:spPr>
        <a:xfrm>
          <a:off x="1177698" y="30347"/>
          <a:ext cx="1120670" cy="112067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5A08F-878C-4000-8DFE-3EFEEDB0947C}">
      <dsp:nvSpPr>
        <dsp:cNvPr id="0" name=""/>
        <dsp:cNvSpPr/>
      </dsp:nvSpPr>
      <dsp:spPr>
        <a:xfrm rot="10800000">
          <a:off x="1696916" y="1455265"/>
          <a:ext cx="5624703" cy="11206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184" tIns="83820" rIns="156464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analyze trend in total sales per state</a:t>
          </a:r>
        </a:p>
      </dsp:txBody>
      <dsp:txXfrm rot="10800000">
        <a:off x="1977083" y="1455265"/>
        <a:ext cx="5344536" cy="1120670"/>
      </dsp:txXfrm>
    </dsp:sp>
    <dsp:sp modelId="{B9C3E550-FA66-4639-8C3C-B2F50E0C9DCF}">
      <dsp:nvSpPr>
        <dsp:cNvPr id="0" name=""/>
        <dsp:cNvSpPr/>
      </dsp:nvSpPr>
      <dsp:spPr>
        <a:xfrm>
          <a:off x="1136580" y="1455265"/>
          <a:ext cx="1120670" cy="1120670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B8AF9-B1C7-46C2-A710-1B4BE85194D4}">
      <dsp:nvSpPr>
        <dsp:cNvPr id="0" name=""/>
        <dsp:cNvSpPr/>
      </dsp:nvSpPr>
      <dsp:spPr>
        <a:xfrm rot="10800000">
          <a:off x="1696916" y="2910464"/>
          <a:ext cx="5624703" cy="11206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184" tIns="83820" rIns="156464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</a:t>
          </a:r>
          <a:r>
            <a:rPr lang="en-US" sz="2200" kern="1200" dirty="0" err="1"/>
            <a:t>anlyze</a:t>
          </a:r>
          <a:r>
            <a:rPr lang="en-US" sz="2200" kern="1200" dirty="0"/>
            <a:t> market segments </a:t>
          </a:r>
        </a:p>
      </dsp:txBody>
      <dsp:txXfrm rot="10800000">
        <a:off x="1977083" y="2910464"/>
        <a:ext cx="5344536" cy="1120670"/>
      </dsp:txXfrm>
    </dsp:sp>
    <dsp:sp modelId="{AEE8B0EF-9651-49DA-922F-F341414EDA43}">
      <dsp:nvSpPr>
        <dsp:cNvPr id="0" name=""/>
        <dsp:cNvSpPr/>
      </dsp:nvSpPr>
      <dsp:spPr>
        <a:xfrm>
          <a:off x="1136580" y="2910464"/>
          <a:ext cx="1120670" cy="1120670"/>
        </a:xfrm>
        <a:prstGeom prst="ellipse">
          <a:avLst/>
        </a:prstGeom>
        <a:blipFill dpi="0" rotWithShape="1">
          <a:blip xmlns:r="http://schemas.openxmlformats.org/officeDocument/2006/relationships" r:embed="rId3"/>
          <a:srcRect/>
          <a:stretch>
            <a:fillRect l="7372" t="-1326" r="-85944" b="13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6D57E-2A13-4FF3-8568-84A92CC32DFB}">
      <dsp:nvSpPr>
        <dsp:cNvPr id="0" name=""/>
        <dsp:cNvSpPr/>
      </dsp:nvSpPr>
      <dsp:spPr>
        <a:xfrm rot="10800000">
          <a:off x="1696916" y="4365662"/>
          <a:ext cx="5624703" cy="11206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184" tIns="83820" rIns="156464" bIns="83820" numCol="1" spcCol="1270" anchor="ctr" anchorCtr="0">
          <a:noAutofit/>
        </a:bodyPr>
        <a:lstStyle/>
        <a:p>
          <a:pPr marL="0" lvl="0" indent="0" algn="just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determine the relationship between discount and profit..</a:t>
          </a:r>
        </a:p>
      </dsp:txBody>
      <dsp:txXfrm rot="10800000">
        <a:off x="1977083" y="4365662"/>
        <a:ext cx="5344536" cy="1120670"/>
      </dsp:txXfrm>
    </dsp:sp>
    <dsp:sp modelId="{0A5545FE-2166-4F6F-9602-9A3D99EA700F}">
      <dsp:nvSpPr>
        <dsp:cNvPr id="0" name=""/>
        <dsp:cNvSpPr/>
      </dsp:nvSpPr>
      <dsp:spPr>
        <a:xfrm>
          <a:off x="1136580" y="4365662"/>
          <a:ext cx="1120670" cy="1120670"/>
        </a:xfrm>
        <a:prstGeom prst="ellipse">
          <a:avLst/>
        </a:prstGeom>
        <a:blipFill dpi="0" rotWithShape="1">
          <a:blip xmlns:r="http://schemas.openxmlformats.org/officeDocument/2006/relationships" r:embed="rId4"/>
          <a:srcRect/>
          <a:stretch>
            <a:fillRect l="-40224" t="-4102" r="-37752" b="4102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79B53-14A5-416C-978E-978FC697E0E7}">
      <dsp:nvSpPr>
        <dsp:cNvPr id="0" name=""/>
        <dsp:cNvSpPr/>
      </dsp:nvSpPr>
      <dsp:spPr>
        <a:xfrm>
          <a:off x="-6340259" y="-969834"/>
          <a:ext cx="7546847" cy="7546847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0436-BB28-4E68-9D31-0CF54E199271}">
      <dsp:nvSpPr>
        <dsp:cNvPr id="0" name=""/>
        <dsp:cNvSpPr/>
      </dsp:nvSpPr>
      <dsp:spPr>
        <a:xfrm>
          <a:off x="527137" y="350336"/>
          <a:ext cx="7458597" cy="701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5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Discount, sales and profit in the superstore follow same trends under the review period</a:t>
          </a:r>
        </a:p>
      </dsp:txBody>
      <dsp:txXfrm>
        <a:off x="527137" y="350336"/>
        <a:ext cx="7458597" cy="701121"/>
      </dsp:txXfrm>
    </dsp:sp>
    <dsp:sp modelId="{EA073735-C8C4-428D-861A-145AEF3A0748}">
      <dsp:nvSpPr>
        <dsp:cNvPr id="0" name=""/>
        <dsp:cNvSpPr/>
      </dsp:nvSpPr>
      <dsp:spPr>
        <a:xfrm>
          <a:off x="88936" y="262696"/>
          <a:ext cx="876401" cy="8764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1F766-5B09-4329-A89E-11D812547218}">
      <dsp:nvSpPr>
        <dsp:cNvPr id="0" name=""/>
        <dsp:cNvSpPr/>
      </dsp:nvSpPr>
      <dsp:spPr>
        <a:xfrm>
          <a:off x="1029540" y="1401682"/>
          <a:ext cx="6956194" cy="701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5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Wyoming command the largest market share followed by Vermont and Nevada states</a:t>
          </a:r>
        </a:p>
      </dsp:txBody>
      <dsp:txXfrm>
        <a:off x="1029540" y="1401682"/>
        <a:ext cx="6956194" cy="701121"/>
      </dsp:txXfrm>
    </dsp:sp>
    <dsp:sp modelId="{85DD39EF-80D1-4498-8858-30D275FFB6B6}">
      <dsp:nvSpPr>
        <dsp:cNvPr id="0" name=""/>
        <dsp:cNvSpPr/>
      </dsp:nvSpPr>
      <dsp:spPr>
        <a:xfrm>
          <a:off x="591339" y="1314042"/>
          <a:ext cx="876401" cy="8764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4D378-5CC2-42FA-B18B-EEF48F7E95D4}">
      <dsp:nvSpPr>
        <dsp:cNvPr id="0" name=""/>
        <dsp:cNvSpPr/>
      </dsp:nvSpPr>
      <dsp:spPr>
        <a:xfrm>
          <a:off x="1183737" y="2453028"/>
          <a:ext cx="6801996" cy="701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5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South Darkota and Kansas has the least market share </a:t>
          </a:r>
        </a:p>
      </dsp:txBody>
      <dsp:txXfrm>
        <a:off x="1183737" y="2453028"/>
        <a:ext cx="6801996" cy="701121"/>
      </dsp:txXfrm>
    </dsp:sp>
    <dsp:sp modelId="{506460A7-6A2F-4F51-8DE8-1C96CAD024F4}">
      <dsp:nvSpPr>
        <dsp:cNvPr id="0" name=""/>
        <dsp:cNvSpPr/>
      </dsp:nvSpPr>
      <dsp:spPr>
        <a:xfrm>
          <a:off x="745536" y="2365388"/>
          <a:ext cx="876401" cy="8764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4DBC7-4A65-45F2-BE0F-A5E123A15832}">
      <dsp:nvSpPr>
        <dsp:cNvPr id="0" name=""/>
        <dsp:cNvSpPr/>
      </dsp:nvSpPr>
      <dsp:spPr>
        <a:xfrm>
          <a:off x="1029540" y="3504374"/>
          <a:ext cx="6956194" cy="701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5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Home office remain the largest market segnment although the difference with consumer and corporate segments is marginal</a:t>
          </a:r>
        </a:p>
      </dsp:txBody>
      <dsp:txXfrm>
        <a:off x="1029540" y="3504374"/>
        <a:ext cx="6956194" cy="701121"/>
      </dsp:txXfrm>
    </dsp:sp>
    <dsp:sp modelId="{891E3F4B-88B3-41C7-B43D-F94375BBCA00}">
      <dsp:nvSpPr>
        <dsp:cNvPr id="0" name=""/>
        <dsp:cNvSpPr/>
      </dsp:nvSpPr>
      <dsp:spPr>
        <a:xfrm>
          <a:off x="591339" y="3416733"/>
          <a:ext cx="876401" cy="8764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FE744-0A92-4C1B-8B03-2FA02A9A3F19}">
      <dsp:nvSpPr>
        <dsp:cNvPr id="0" name=""/>
        <dsp:cNvSpPr/>
      </dsp:nvSpPr>
      <dsp:spPr>
        <a:xfrm>
          <a:off x="527137" y="4555719"/>
          <a:ext cx="7458597" cy="701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5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Discount offered appear to depress both profit and sales </a:t>
          </a:r>
        </a:p>
      </dsp:txBody>
      <dsp:txXfrm>
        <a:off x="527137" y="4555719"/>
        <a:ext cx="7458597" cy="701121"/>
      </dsp:txXfrm>
    </dsp:sp>
    <dsp:sp modelId="{65F4C51A-18A0-4A89-BC86-65B035D7BC80}">
      <dsp:nvSpPr>
        <dsp:cNvPr id="0" name=""/>
        <dsp:cNvSpPr/>
      </dsp:nvSpPr>
      <dsp:spPr>
        <a:xfrm>
          <a:off x="88936" y="4468079"/>
          <a:ext cx="876401" cy="8764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EFA8F-1510-4C64-A007-DCAAC0CBF439}">
      <dsp:nvSpPr>
        <dsp:cNvPr id="0" name=""/>
        <dsp:cNvSpPr/>
      </dsp:nvSpPr>
      <dsp:spPr>
        <a:xfrm>
          <a:off x="-6893303" y="-1053911"/>
          <a:ext cx="8203824" cy="8203824"/>
        </a:xfrm>
        <a:prstGeom prst="blockArc">
          <a:avLst>
            <a:gd name="adj1" fmla="val 18900000"/>
            <a:gd name="adj2" fmla="val 2700000"/>
            <a:gd name="adj3" fmla="val 263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621A0-85CF-4741-A470-B630D47AEA83}">
      <dsp:nvSpPr>
        <dsp:cNvPr id="0" name=""/>
        <dsp:cNvSpPr/>
      </dsp:nvSpPr>
      <dsp:spPr>
        <a:xfrm>
          <a:off x="572307" y="380878"/>
          <a:ext cx="7405706" cy="7622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0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There is potential to improve market share of South Darkota and Kansas and 12 other states to about average market share  </a:t>
          </a:r>
        </a:p>
      </dsp:txBody>
      <dsp:txXfrm>
        <a:off x="572307" y="380878"/>
        <a:ext cx="7405706" cy="762243"/>
      </dsp:txXfrm>
    </dsp:sp>
    <dsp:sp modelId="{DA3B8A7C-8A61-4EA5-BD58-332DBF52CF22}">
      <dsp:nvSpPr>
        <dsp:cNvPr id="0" name=""/>
        <dsp:cNvSpPr/>
      </dsp:nvSpPr>
      <dsp:spPr>
        <a:xfrm>
          <a:off x="95904" y="285597"/>
          <a:ext cx="952804" cy="952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0C65E-EB4A-41FB-8BCE-50EAE37F3086}">
      <dsp:nvSpPr>
        <dsp:cNvPr id="0" name=""/>
        <dsp:cNvSpPr/>
      </dsp:nvSpPr>
      <dsp:spPr>
        <a:xfrm>
          <a:off x="1118508" y="1523878"/>
          <a:ext cx="6859505" cy="762243"/>
        </a:xfrm>
        <a:prstGeom prst="rect">
          <a:avLst/>
        </a:prstGeom>
        <a:solidFill>
          <a:schemeClr val="accent5">
            <a:hueOff val="1215011"/>
            <a:satOff val="429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0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Market penetration strategies and cost leadership in these states is highly recommended</a:t>
          </a:r>
        </a:p>
      </dsp:txBody>
      <dsp:txXfrm>
        <a:off x="1118508" y="1523878"/>
        <a:ext cx="6859505" cy="762243"/>
      </dsp:txXfrm>
    </dsp:sp>
    <dsp:sp modelId="{F52F7826-D88D-4BED-9C34-0D08070290FE}">
      <dsp:nvSpPr>
        <dsp:cNvPr id="0" name=""/>
        <dsp:cNvSpPr/>
      </dsp:nvSpPr>
      <dsp:spPr>
        <a:xfrm>
          <a:off x="642106" y="1428597"/>
          <a:ext cx="952804" cy="952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215011"/>
              <a:satOff val="429"/>
              <a:lumOff val="3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E5BD9-2136-416D-9B3D-41C9BDF8FA65}">
      <dsp:nvSpPr>
        <dsp:cNvPr id="0" name=""/>
        <dsp:cNvSpPr/>
      </dsp:nvSpPr>
      <dsp:spPr>
        <a:xfrm>
          <a:off x="1286148" y="2666878"/>
          <a:ext cx="6691865" cy="762243"/>
        </a:xfrm>
        <a:prstGeom prst="rect">
          <a:avLst/>
        </a:prstGeom>
        <a:solidFill>
          <a:schemeClr val="accent5">
            <a:hueOff val="2430022"/>
            <a:satOff val="859"/>
            <a:lumOff val="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0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There is need to promote all customer segments as they appear to have equal potential</a:t>
          </a:r>
        </a:p>
      </dsp:txBody>
      <dsp:txXfrm>
        <a:off x="1286148" y="2666878"/>
        <a:ext cx="6691865" cy="762243"/>
      </dsp:txXfrm>
    </dsp:sp>
    <dsp:sp modelId="{A3CAAD71-5CA2-4AFD-918D-3B4896F62590}">
      <dsp:nvSpPr>
        <dsp:cNvPr id="0" name=""/>
        <dsp:cNvSpPr/>
      </dsp:nvSpPr>
      <dsp:spPr>
        <a:xfrm>
          <a:off x="809746" y="2571597"/>
          <a:ext cx="952804" cy="952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430022"/>
              <a:satOff val="859"/>
              <a:lumOff val="7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1C318-B5B5-4704-806D-9A3912D32712}">
      <dsp:nvSpPr>
        <dsp:cNvPr id="0" name=""/>
        <dsp:cNvSpPr/>
      </dsp:nvSpPr>
      <dsp:spPr>
        <a:xfrm>
          <a:off x="1118508" y="3809878"/>
          <a:ext cx="6859505" cy="762243"/>
        </a:xfrm>
        <a:prstGeom prst="rect">
          <a:avLst/>
        </a:prstGeom>
        <a:solidFill>
          <a:schemeClr val="accent5">
            <a:hueOff val="3645034"/>
            <a:satOff val="1288"/>
            <a:lumOff val="1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0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Discount offered in all the areas need to be eliminated as its appear to affect the business sales and profits negatively. </a:t>
          </a:r>
        </a:p>
      </dsp:txBody>
      <dsp:txXfrm>
        <a:off x="1118508" y="3809878"/>
        <a:ext cx="6859505" cy="762243"/>
      </dsp:txXfrm>
    </dsp:sp>
    <dsp:sp modelId="{0028FABD-AB80-417A-BEC1-CC6BFE6BBD9B}">
      <dsp:nvSpPr>
        <dsp:cNvPr id="0" name=""/>
        <dsp:cNvSpPr/>
      </dsp:nvSpPr>
      <dsp:spPr>
        <a:xfrm>
          <a:off x="642106" y="3714597"/>
          <a:ext cx="952804" cy="952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645034"/>
              <a:satOff val="1288"/>
              <a:lumOff val="11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BF61C-FA5E-4755-80B7-FA0E917E38D7}">
      <dsp:nvSpPr>
        <dsp:cNvPr id="0" name=""/>
        <dsp:cNvSpPr/>
      </dsp:nvSpPr>
      <dsp:spPr>
        <a:xfrm>
          <a:off x="572307" y="4952878"/>
          <a:ext cx="7405706" cy="762243"/>
        </a:xfrm>
        <a:prstGeom prst="rect">
          <a:avLst/>
        </a:prstGeom>
        <a:solidFill>
          <a:schemeClr val="accent5">
            <a:hueOff val="4860045"/>
            <a:satOff val="1718"/>
            <a:lumOff val="1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031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Alternatively, the superstore need to consider </a:t>
          </a:r>
          <a:r>
            <a:rPr lang="en-US" sz="1600" b="0" kern="1200" dirty="0" err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havong</a:t>
          </a:r>
          <a:r>
            <a:rPr lang="en-US" sz="1600" b="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more targeted discounts for specific products and specific states</a:t>
          </a:r>
        </a:p>
      </dsp:txBody>
      <dsp:txXfrm>
        <a:off x="572307" y="4952878"/>
        <a:ext cx="7405706" cy="762243"/>
      </dsp:txXfrm>
    </dsp:sp>
    <dsp:sp modelId="{BB993D67-1ABD-401F-9D8D-92C74F25E95C}">
      <dsp:nvSpPr>
        <dsp:cNvPr id="0" name=""/>
        <dsp:cNvSpPr/>
      </dsp:nvSpPr>
      <dsp:spPr>
        <a:xfrm>
          <a:off x="95904" y="4857597"/>
          <a:ext cx="952804" cy="952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860045"/>
              <a:satOff val="1718"/>
              <a:lumOff val="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8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5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2A23A95-F116-4765-95B1-D6E6573DDF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E8656726-6D1F-4419-9440-501B41385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8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71500" y="762000"/>
            <a:ext cx="52197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00B1F0"/>
                </a:solidFill>
                <a:latin typeface="Cambria" pitchFamily="18" charset="0"/>
              </a:rPr>
              <a:t>SUPERSTORE EXPLORATIVE DATA ANALYSIS</a:t>
            </a:r>
            <a:endParaRPr lang="en-US" sz="6000" b="1" dirty="0">
              <a:solidFill>
                <a:srgbClr val="00B1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60375" y="4161184"/>
            <a:ext cx="3899590" cy="315680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 :</a:t>
            </a:r>
          </a:p>
          <a:p>
            <a:pPr algn="ctr"/>
            <a:r>
              <a:rPr lang="en-US" sz="2000" b="1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PETER MUHIA</a:t>
            </a:r>
          </a:p>
          <a:p>
            <a:pPr algn="ctr"/>
            <a:endParaRPr lang="en-US" sz="2000" b="1" dirty="0">
              <a:solidFill>
                <a:srgbClr val="00006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000" b="1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Class: dfs-DPTO4</a:t>
            </a:r>
          </a:p>
          <a:p>
            <a:pPr algn="ctr"/>
            <a:r>
              <a:rPr lang="en-US" sz="2000" b="1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Date: Monday 24</a:t>
            </a:r>
            <a:r>
              <a:rPr lang="en-US" sz="2000" b="1" baseline="300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</a:t>
            </a:r>
            <a:r>
              <a:rPr lang="en-US" sz="2000" b="1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2023</a:t>
            </a:r>
            <a:r>
              <a:rPr lang="en-US" sz="2000" b="1" baseline="300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</a:p>
          <a:p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AutoShape 2" descr="Unclaimed Financial Assets Autho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01193" y="533400"/>
            <a:ext cx="32004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to 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br>
              <a:rPr lang="en-US" sz="3200" b="1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Moringa School (@moringaschool) / Twitter">
            <a:extLst>
              <a:ext uri="{FF2B5EF4-FFF2-40B4-BE49-F238E27FC236}">
                <a16:creationId xmlns:a16="http://schemas.microsoft.com/office/drawing/2014/main" id="{15E49C2E-EDE4-5EBE-A08F-922768AEC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" t="5570" r="3038" b="24810"/>
          <a:stretch/>
        </p:blipFill>
        <p:spPr bwMode="auto">
          <a:xfrm>
            <a:off x="5658318" y="1628204"/>
            <a:ext cx="3486150" cy="27151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2854590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15B3-1255-D370-3785-DA385898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FF0000"/>
              </a:solidFill>
              <a:latin typeface="Lucida Handwriting" panose="03010101010101010101" pitchFamily="66" charset="0"/>
              <a:ea typeface="Cambria" panose="02040503050406030204" pitchFamily="18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Lucida Handwriting" panose="03010101010101010101" pitchFamily="66" charset="0"/>
              <a:ea typeface="Cambria" panose="02040503050406030204" pitchFamily="18" charset="0"/>
            </a:endParaRP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Lucida Handwriting" panose="03010101010101010101" pitchFamily="66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0987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ACA0-49A0-3E55-E45A-831076B2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51081" cy="79586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  <a:endParaRPr lang="en-US" sz="28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E822A6D-CCF0-6F6B-8A45-7FFCE442F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903253"/>
              </p:ext>
            </p:extLst>
          </p:nvPr>
        </p:nvGraphicFramePr>
        <p:xfrm>
          <a:off x="507206" y="762000"/>
          <a:ext cx="8065294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699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b="1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itchFamily="18" charset="0"/>
              </a:rPr>
              <a:t>PROJECT OBJECTIVES</a:t>
            </a:r>
            <a:endParaRPr lang="en-US" sz="3200" b="1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163273"/>
              </p:ext>
            </p:extLst>
          </p:nvPr>
        </p:nvGraphicFramePr>
        <p:xfrm>
          <a:off x="685800" y="1143000"/>
          <a:ext cx="8458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0545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1A4A-5D5A-3C59-9B37-39D45D1E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8137"/>
            <a:ext cx="8155781" cy="948663"/>
          </a:xfrm>
        </p:spPr>
        <p:txBody>
          <a:bodyPr/>
          <a:lstStyle/>
          <a:p>
            <a:r>
              <a:rPr lang="en-US" sz="3200" b="1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Descriptive statistics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1AF163-2826-8C6E-EA97-D54AD2B2B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414214"/>
              </p:ext>
            </p:extLst>
          </p:nvPr>
        </p:nvGraphicFramePr>
        <p:xfrm>
          <a:off x="0" y="1066800"/>
          <a:ext cx="9216888" cy="5313229"/>
        </p:xfrm>
        <a:graphic>
          <a:graphicData uri="http://schemas.openxmlformats.org/drawingml/2006/table">
            <a:tbl>
              <a:tblPr/>
              <a:tblGrid>
                <a:gridCol w="1536148">
                  <a:extLst>
                    <a:ext uri="{9D8B030D-6E8A-4147-A177-3AD203B41FA5}">
                      <a16:colId xmlns:a16="http://schemas.microsoft.com/office/drawing/2014/main" val="1408036752"/>
                    </a:ext>
                  </a:extLst>
                </a:gridCol>
                <a:gridCol w="1664252">
                  <a:extLst>
                    <a:ext uri="{9D8B030D-6E8A-4147-A177-3AD203B41FA5}">
                      <a16:colId xmlns:a16="http://schemas.microsoft.com/office/drawing/2014/main" val="5350020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67977548"/>
                    </a:ext>
                  </a:extLst>
                </a:gridCol>
                <a:gridCol w="1267792">
                  <a:extLst>
                    <a:ext uri="{9D8B030D-6E8A-4147-A177-3AD203B41FA5}">
                      <a16:colId xmlns:a16="http://schemas.microsoft.com/office/drawing/2014/main" val="1929711026"/>
                    </a:ext>
                  </a:extLst>
                </a:gridCol>
                <a:gridCol w="1536148">
                  <a:extLst>
                    <a:ext uri="{9D8B030D-6E8A-4147-A177-3AD203B41FA5}">
                      <a16:colId xmlns:a16="http://schemas.microsoft.com/office/drawing/2014/main" val="3537790354"/>
                    </a:ext>
                  </a:extLst>
                </a:gridCol>
                <a:gridCol w="1536148">
                  <a:extLst>
                    <a:ext uri="{9D8B030D-6E8A-4147-A177-3AD203B41FA5}">
                      <a16:colId xmlns:a16="http://schemas.microsoft.com/office/drawing/2014/main" val="4166647896"/>
                    </a:ext>
                  </a:extLst>
                </a:gridCol>
              </a:tblGrid>
              <a:tr h="619872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Postal Code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Sales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Quantity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Discount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Profit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7054" marR="57054" marT="28527" marB="2852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7859920"/>
                  </a:ext>
                </a:extLst>
              </a:tr>
              <a:tr h="550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9994.000000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9994.000000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9994.000000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9994.000000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9994.000000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086850"/>
                  </a:ext>
                </a:extLst>
              </a:tr>
              <a:tr h="550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mean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55190.379428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229.858001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3.789574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0.156203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28.656896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40149"/>
                  </a:ext>
                </a:extLst>
              </a:tr>
              <a:tr h="550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std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32063.693350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623.245101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2.225110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0.206452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234.260108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95013"/>
                  </a:ext>
                </a:extLst>
              </a:tr>
              <a:tr h="7860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1040.000000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0.444000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-6599.978000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294755"/>
                  </a:ext>
                </a:extLst>
              </a:tr>
              <a:tr h="550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25%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23223.000000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17.280000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1.728750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368561"/>
                  </a:ext>
                </a:extLst>
              </a:tr>
              <a:tr h="550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50%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56430.500000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54.490000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8.666500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36271"/>
                  </a:ext>
                </a:extLst>
              </a:tr>
              <a:tr h="550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75%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90008.000000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209.940000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29.364000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527791"/>
                  </a:ext>
                </a:extLst>
              </a:tr>
              <a:tr h="5502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99301.000000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22638.480000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14.000000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0.800000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8399.97600</a:t>
                      </a:r>
                    </a:p>
                  </a:txBody>
                  <a:tcPr marL="57054" marR="57054" marT="28527" marB="285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06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b="1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Sales trend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61CCE2-C4A2-3BEA-59F0-6B20A87C7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762000"/>
            <a:ext cx="8686800" cy="733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124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36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Profit trend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2EDAB5-F863-6CEA-F48F-65B9C9573B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685800"/>
            <a:ext cx="9067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9210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792162"/>
          </a:xfrm>
        </p:spPr>
        <p:txBody>
          <a:bodyPr>
            <a:normAutofit/>
          </a:bodyPr>
          <a:lstStyle/>
          <a:p>
            <a:r>
              <a:rPr lang="en-US" sz="3200" b="1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National Average sales by segment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2B637B-0D81-B9AA-0D18-E69B13180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344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18913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</p:spPr>
        <p:txBody>
          <a:bodyPr>
            <a:normAutofit/>
          </a:bodyPr>
          <a:lstStyle/>
          <a:p>
            <a:r>
              <a:rPr lang="en-US" sz="3200" b="1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Total Average Sales by state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765498-E4C2-A84C-CB6D-779DD19DC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915400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559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06" y="274638"/>
            <a:ext cx="8179594" cy="715962"/>
          </a:xfrm>
        </p:spPr>
        <p:txBody>
          <a:bodyPr>
            <a:normAutofit/>
          </a:bodyPr>
          <a:lstStyle/>
          <a:p>
            <a:r>
              <a:rPr lang="en-US" sz="3200" b="1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45725-3BE2-F508-18A4-3F5CB803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CA49CB-7D3E-023A-2240-C3E809F8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990600"/>
            <a:ext cx="9220199" cy="567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15609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5E53-8235-FCE4-B4F7-3BE19018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598889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137C57-DEB8-06D7-F742-920961287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067748"/>
              </p:ext>
            </p:extLst>
          </p:nvPr>
        </p:nvGraphicFramePr>
        <p:xfrm>
          <a:off x="685800" y="1098422"/>
          <a:ext cx="8065294" cy="560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7996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27735</TotalTime>
  <Words>294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Cambria</vt:lpstr>
      <vt:lpstr>Lucida Handwriting</vt:lpstr>
      <vt:lpstr>Metropolitan</vt:lpstr>
      <vt:lpstr>PowerPoint Presentation</vt:lpstr>
      <vt:lpstr>PROJECT OBJECTIVES</vt:lpstr>
      <vt:lpstr>Descriptive statistics</vt:lpstr>
      <vt:lpstr>Sales trend</vt:lpstr>
      <vt:lpstr>Profit trend</vt:lpstr>
      <vt:lpstr>National Average sales by segment</vt:lpstr>
      <vt:lpstr>Total Average Sales by state</vt:lpstr>
      <vt:lpstr>Correlation</vt:lpstr>
      <vt:lpstr>Conclusion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Knowledge, Attitude and Perception (KAP) For Unclaimed Financial Assets Authority</dc:title>
  <dc:creator>hp</dc:creator>
  <cp:lastModifiedBy>HP</cp:lastModifiedBy>
  <cp:revision>193</cp:revision>
  <dcterms:created xsi:type="dcterms:W3CDTF">2020-01-30T14:41:13Z</dcterms:created>
  <dcterms:modified xsi:type="dcterms:W3CDTF">2023-07-26T14:50:48Z</dcterms:modified>
</cp:coreProperties>
</file>