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9" r:id="rId3"/>
    <p:sldId id="270" r:id="rId4"/>
    <p:sldId id="274" r:id="rId5"/>
    <p:sldId id="311" r:id="rId6"/>
    <p:sldId id="276" r:id="rId7"/>
    <p:sldId id="312" r:id="rId8"/>
    <p:sldId id="277" r:id="rId9"/>
    <p:sldId id="278" r:id="rId10"/>
    <p:sldId id="297" r:id="rId11"/>
    <p:sldId id="30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y  M. Mwangi" initials="AMM" lastIdx="6" clrIdx="0">
    <p:extLst>
      <p:ext uri="{19B8F6BF-5375-455C-9EA6-DF929625EA0E}">
        <p15:presenceInfo xmlns:p15="http://schemas.microsoft.com/office/powerpoint/2012/main" userId="S-1-5-21-2331368048-1159348706-629041991-29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C04"/>
    <a:srgbClr val="CCFFFF"/>
    <a:srgbClr val="FF3399"/>
    <a:srgbClr val="FFFFFF"/>
    <a:srgbClr val="00B1F0"/>
    <a:srgbClr val="0000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64" autoAdjust="0"/>
  </p:normalViewPr>
  <p:slideViewPr>
    <p:cSldViewPr>
      <p:cViewPr varScale="1">
        <p:scale>
          <a:sx n="72" d="100"/>
          <a:sy n="72" d="100"/>
        </p:scale>
        <p:origin x="132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5.png"/></Relationships>
</file>

<file path=ppt/diagrams/_rels/data4.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5.png"/></Relationships>
</file>

<file path=ppt/diagrams/_rels/drawing4.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DBB598-2783-43AC-9095-31D99DE3FE6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2C76EBE1-4464-4F3A-8E1C-D9165994D950}">
      <dgm:prSet/>
      <dgm:spPr/>
      <dgm:t>
        <a:bodyPr/>
        <a:lstStyle/>
        <a:p>
          <a:pPr algn="just" rtl="0"/>
          <a:r>
            <a:rPr lang="en-US" dirty="0"/>
            <a:t>To </a:t>
          </a:r>
          <a:r>
            <a:rPr lang="en-US" dirty="0" err="1"/>
            <a:t>analyse</a:t>
          </a:r>
          <a:r>
            <a:rPr lang="en-US" dirty="0"/>
            <a:t> movie trends, ratings, genres and revenue</a:t>
          </a:r>
        </a:p>
      </dgm:t>
    </dgm:pt>
    <dgm:pt modelId="{54EA6C51-AEA6-4A79-987D-744A40F8D8A5}" type="parTrans" cxnId="{067E13E2-24A7-4C68-91DA-1C6B411826A9}">
      <dgm:prSet/>
      <dgm:spPr/>
      <dgm:t>
        <a:bodyPr/>
        <a:lstStyle/>
        <a:p>
          <a:endParaRPr lang="en-US"/>
        </a:p>
      </dgm:t>
    </dgm:pt>
    <dgm:pt modelId="{EA2ED752-F2CC-4266-9E5E-DD0D75371A2C}" type="sibTrans" cxnId="{067E13E2-24A7-4C68-91DA-1C6B411826A9}">
      <dgm:prSet/>
      <dgm:spPr/>
      <dgm:t>
        <a:bodyPr/>
        <a:lstStyle/>
        <a:p>
          <a:endParaRPr lang="en-US"/>
        </a:p>
      </dgm:t>
    </dgm:pt>
    <dgm:pt modelId="{F773BA9F-27F4-4ADF-B5C7-40A3A1F22B02}">
      <dgm:prSet/>
      <dgm:spPr/>
      <dgm:t>
        <a:bodyPr/>
        <a:lstStyle/>
        <a:p>
          <a:pPr algn="just" rtl="0"/>
          <a:r>
            <a:rPr lang="en-US" dirty="0"/>
            <a:t>To determine the most lucrative movies and markets</a:t>
          </a:r>
        </a:p>
      </dgm:t>
    </dgm:pt>
    <dgm:pt modelId="{B9D99070-29DB-47B1-9182-2CC4A0CAA321}" type="parTrans" cxnId="{22CA2C37-6D94-47A8-A2E9-628920A85C62}">
      <dgm:prSet/>
      <dgm:spPr/>
      <dgm:t>
        <a:bodyPr/>
        <a:lstStyle/>
        <a:p>
          <a:endParaRPr lang="en-US"/>
        </a:p>
      </dgm:t>
    </dgm:pt>
    <dgm:pt modelId="{316D73E2-C719-4C17-80D9-4EF2D2C48D18}" type="sibTrans" cxnId="{22CA2C37-6D94-47A8-A2E9-628920A85C62}">
      <dgm:prSet/>
      <dgm:spPr/>
      <dgm:t>
        <a:bodyPr/>
        <a:lstStyle/>
        <a:p>
          <a:endParaRPr lang="en-US"/>
        </a:p>
      </dgm:t>
    </dgm:pt>
    <dgm:pt modelId="{2F6DC68E-0102-43A7-8D37-AC3E87BC9C49}">
      <dgm:prSet/>
      <dgm:spPr/>
      <dgm:t>
        <a:bodyPr/>
        <a:lstStyle/>
        <a:p>
          <a:pPr algn="just" rtl="0"/>
          <a:r>
            <a:rPr lang="en-US" dirty="0"/>
            <a:t>To draw conclusions on the suggest best business venture in the movies industry.</a:t>
          </a:r>
        </a:p>
      </dgm:t>
    </dgm:pt>
    <dgm:pt modelId="{6FDFC97B-049E-49AE-937E-C595725A409F}" type="parTrans" cxnId="{BDACC2F7-8CD0-4CF7-9BE3-2ABE4A248B3F}">
      <dgm:prSet/>
      <dgm:spPr/>
      <dgm:t>
        <a:bodyPr/>
        <a:lstStyle/>
        <a:p>
          <a:endParaRPr lang="en-US"/>
        </a:p>
      </dgm:t>
    </dgm:pt>
    <dgm:pt modelId="{D3EAC647-CEDA-4816-8D5C-A39DB9CCA3F8}" type="sibTrans" cxnId="{BDACC2F7-8CD0-4CF7-9BE3-2ABE4A248B3F}">
      <dgm:prSet/>
      <dgm:spPr/>
      <dgm:t>
        <a:bodyPr/>
        <a:lstStyle/>
        <a:p>
          <a:endParaRPr lang="en-US"/>
        </a:p>
      </dgm:t>
    </dgm:pt>
    <dgm:pt modelId="{879F520A-367C-4F15-AADE-D2DDAC55708D}" type="pres">
      <dgm:prSet presAssocID="{BBDBB598-2783-43AC-9095-31D99DE3FE63}" presName="linearFlow" presStyleCnt="0">
        <dgm:presLayoutVars>
          <dgm:dir/>
          <dgm:resizeHandles val="exact"/>
        </dgm:presLayoutVars>
      </dgm:prSet>
      <dgm:spPr/>
    </dgm:pt>
    <dgm:pt modelId="{EFF9951F-0E14-4C41-BBD1-A1742EA109FC}" type="pres">
      <dgm:prSet presAssocID="{2C76EBE1-4464-4F3A-8E1C-D9165994D950}" presName="composite" presStyleCnt="0"/>
      <dgm:spPr/>
    </dgm:pt>
    <dgm:pt modelId="{53926935-FE18-486C-9995-0408A3525D23}" type="pres">
      <dgm:prSet presAssocID="{2C76EBE1-4464-4F3A-8E1C-D9165994D950}" presName="imgShp" presStyleLbl="fgImgPlace1" presStyleIdx="0" presStyleCnt="3" custLinFactNeighborX="3669" custLinFactNeighborY="270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37C3CE1-6ADA-4E9A-AEF5-8A49A17226D7}" type="pres">
      <dgm:prSet presAssocID="{2C76EBE1-4464-4F3A-8E1C-D9165994D950}" presName="txShp" presStyleLbl="node1" presStyleIdx="0" presStyleCnt="3">
        <dgm:presLayoutVars>
          <dgm:bulletEnabled val="1"/>
        </dgm:presLayoutVars>
      </dgm:prSet>
      <dgm:spPr/>
    </dgm:pt>
    <dgm:pt modelId="{57B174E3-058F-4DCB-B5F6-9BE82FE97475}" type="pres">
      <dgm:prSet presAssocID="{EA2ED752-F2CC-4266-9E5E-DD0D75371A2C}" presName="spacing" presStyleCnt="0"/>
      <dgm:spPr/>
    </dgm:pt>
    <dgm:pt modelId="{528DE813-7168-4754-8BDF-9284F29871EA}" type="pres">
      <dgm:prSet presAssocID="{F773BA9F-27F4-4ADF-B5C7-40A3A1F22B02}" presName="composite" presStyleCnt="0"/>
      <dgm:spPr/>
    </dgm:pt>
    <dgm:pt modelId="{B9C3E550-FA66-4639-8C3C-B2F50E0C9DCF}" type="pres">
      <dgm:prSet presAssocID="{F773BA9F-27F4-4ADF-B5C7-40A3A1F22B02}"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ED5A08F-878C-4000-8DFE-3EFEEDB0947C}" type="pres">
      <dgm:prSet presAssocID="{F773BA9F-27F4-4ADF-B5C7-40A3A1F22B02}" presName="txShp" presStyleLbl="node1" presStyleIdx="1" presStyleCnt="3">
        <dgm:presLayoutVars>
          <dgm:bulletEnabled val="1"/>
        </dgm:presLayoutVars>
      </dgm:prSet>
      <dgm:spPr/>
    </dgm:pt>
    <dgm:pt modelId="{30A684C4-A82F-4911-86B9-486B57BE61B5}" type="pres">
      <dgm:prSet presAssocID="{316D73E2-C719-4C17-80D9-4EF2D2C48D18}" presName="spacing" presStyleCnt="0"/>
      <dgm:spPr/>
    </dgm:pt>
    <dgm:pt modelId="{B78EF5E7-95DB-48B2-A87A-B8CABBB8076D}" type="pres">
      <dgm:prSet presAssocID="{2F6DC68E-0102-43A7-8D37-AC3E87BC9C49}" presName="composite" presStyleCnt="0"/>
      <dgm:spPr/>
    </dgm:pt>
    <dgm:pt modelId="{AEE8B0EF-9651-49DA-922F-F341414EDA43}" type="pres">
      <dgm:prSet presAssocID="{2F6DC68E-0102-43A7-8D37-AC3E87BC9C49}"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4000" r="-14000"/>
          </a:stretch>
        </a:blipFill>
      </dgm:spPr>
    </dgm:pt>
    <dgm:pt modelId="{8DFB8AF9-B1C7-46C2-A710-1B4BE85194D4}" type="pres">
      <dgm:prSet presAssocID="{2F6DC68E-0102-43A7-8D37-AC3E87BC9C49}" presName="txShp" presStyleLbl="node1" presStyleIdx="2" presStyleCnt="3">
        <dgm:presLayoutVars>
          <dgm:bulletEnabled val="1"/>
        </dgm:presLayoutVars>
      </dgm:prSet>
      <dgm:spPr/>
    </dgm:pt>
  </dgm:ptLst>
  <dgm:cxnLst>
    <dgm:cxn modelId="{22CA2C37-6D94-47A8-A2E9-628920A85C62}" srcId="{BBDBB598-2783-43AC-9095-31D99DE3FE63}" destId="{F773BA9F-27F4-4ADF-B5C7-40A3A1F22B02}" srcOrd="1" destOrd="0" parTransId="{B9D99070-29DB-47B1-9182-2CC4A0CAA321}" sibTransId="{316D73E2-C719-4C17-80D9-4EF2D2C48D18}"/>
    <dgm:cxn modelId="{8137485C-E286-4DD8-BC3F-D5E7468E598F}" type="presOf" srcId="{2C76EBE1-4464-4F3A-8E1C-D9165994D950}" destId="{237C3CE1-6ADA-4E9A-AEF5-8A49A17226D7}" srcOrd="0" destOrd="0" presId="urn:microsoft.com/office/officeart/2005/8/layout/vList3"/>
    <dgm:cxn modelId="{4EC54A73-4E2E-4385-8DFF-B8739204D84C}" type="presOf" srcId="{F773BA9F-27F4-4ADF-B5C7-40A3A1F22B02}" destId="{DED5A08F-878C-4000-8DFE-3EFEEDB0947C}" srcOrd="0" destOrd="0" presId="urn:microsoft.com/office/officeart/2005/8/layout/vList3"/>
    <dgm:cxn modelId="{B3EFD291-D111-4D78-B8B6-215DC7357FA9}" type="presOf" srcId="{2F6DC68E-0102-43A7-8D37-AC3E87BC9C49}" destId="{8DFB8AF9-B1C7-46C2-A710-1B4BE85194D4}" srcOrd="0" destOrd="0" presId="urn:microsoft.com/office/officeart/2005/8/layout/vList3"/>
    <dgm:cxn modelId="{DE0B66A6-5C80-4F54-AA71-1901F1C0C240}" type="presOf" srcId="{BBDBB598-2783-43AC-9095-31D99DE3FE63}" destId="{879F520A-367C-4F15-AADE-D2DDAC55708D}" srcOrd="0" destOrd="0" presId="urn:microsoft.com/office/officeart/2005/8/layout/vList3"/>
    <dgm:cxn modelId="{067E13E2-24A7-4C68-91DA-1C6B411826A9}" srcId="{BBDBB598-2783-43AC-9095-31D99DE3FE63}" destId="{2C76EBE1-4464-4F3A-8E1C-D9165994D950}" srcOrd="0" destOrd="0" parTransId="{54EA6C51-AEA6-4A79-987D-744A40F8D8A5}" sibTransId="{EA2ED752-F2CC-4266-9E5E-DD0D75371A2C}"/>
    <dgm:cxn modelId="{BDACC2F7-8CD0-4CF7-9BE3-2ABE4A248B3F}" srcId="{BBDBB598-2783-43AC-9095-31D99DE3FE63}" destId="{2F6DC68E-0102-43A7-8D37-AC3E87BC9C49}" srcOrd="2" destOrd="0" parTransId="{6FDFC97B-049E-49AE-937E-C595725A409F}" sibTransId="{D3EAC647-CEDA-4816-8D5C-A39DB9CCA3F8}"/>
    <dgm:cxn modelId="{DD1FE278-0A0A-48D6-93D3-D64255D1264A}" type="presParOf" srcId="{879F520A-367C-4F15-AADE-D2DDAC55708D}" destId="{EFF9951F-0E14-4C41-BBD1-A1742EA109FC}" srcOrd="0" destOrd="0" presId="urn:microsoft.com/office/officeart/2005/8/layout/vList3"/>
    <dgm:cxn modelId="{D827B484-C511-484C-B94F-5C33AE9C9569}" type="presParOf" srcId="{EFF9951F-0E14-4C41-BBD1-A1742EA109FC}" destId="{53926935-FE18-486C-9995-0408A3525D23}" srcOrd="0" destOrd="0" presId="urn:microsoft.com/office/officeart/2005/8/layout/vList3"/>
    <dgm:cxn modelId="{EEC3667A-0495-49E8-986B-634065A3ECB3}" type="presParOf" srcId="{EFF9951F-0E14-4C41-BBD1-A1742EA109FC}" destId="{237C3CE1-6ADA-4E9A-AEF5-8A49A17226D7}" srcOrd="1" destOrd="0" presId="urn:microsoft.com/office/officeart/2005/8/layout/vList3"/>
    <dgm:cxn modelId="{D38B6AA9-693D-48F1-8FAE-4DAAA2D33517}" type="presParOf" srcId="{879F520A-367C-4F15-AADE-D2DDAC55708D}" destId="{57B174E3-058F-4DCB-B5F6-9BE82FE97475}" srcOrd="1" destOrd="0" presId="urn:microsoft.com/office/officeart/2005/8/layout/vList3"/>
    <dgm:cxn modelId="{41E4937B-E575-44EB-9C26-F9C9AA827FCF}" type="presParOf" srcId="{879F520A-367C-4F15-AADE-D2DDAC55708D}" destId="{528DE813-7168-4754-8BDF-9284F29871EA}" srcOrd="2" destOrd="0" presId="urn:microsoft.com/office/officeart/2005/8/layout/vList3"/>
    <dgm:cxn modelId="{51E2E25F-DAFE-4C07-9815-8506E5B9C147}" type="presParOf" srcId="{528DE813-7168-4754-8BDF-9284F29871EA}" destId="{B9C3E550-FA66-4639-8C3C-B2F50E0C9DCF}" srcOrd="0" destOrd="0" presId="urn:microsoft.com/office/officeart/2005/8/layout/vList3"/>
    <dgm:cxn modelId="{E47AD880-984D-4C75-8368-0C9B1E17A3EF}" type="presParOf" srcId="{528DE813-7168-4754-8BDF-9284F29871EA}" destId="{DED5A08F-878C-4000-8DFE-3EFEEDB0947C}" srcOrd="1" destOrd="0" presId="urn:microsoft.com/office/officeart/2005/8/layout/vList3"/>
    <dgm:cxn modelId="{7C91076E-440D-4FC6-87F7-8F8CE3C8F0A9}" type="presParOf" srcId="{879F520A-367C-4F15-AADE-D2DDAC55708D}" destId="{30A684C4-A82F-4911-86B9-486B57BE61B5}" srcOrd="3" destOrd="0" presId="urn:microsoft.com/office/officeart/2005/8/layout/vList3"/>
    <dgm:cxn modelId="{5CA6B27D-DD33-402C-83B3-CB6673ED16CA}" type="presParOf" srcId="{879F520A-367C-4F15-AADE-D2DDAC55708D}" destId="{B78EF5E7-95DB-48B2-A87A-B8CABBB8076D}" srcOrd="4" destOrd="0" presId="urn:microsoft.com/office/officeart/2005/8/layout/vList3"/>
    <dgm:cxn modelId="{F45E3080-BBE3-4880-B69A-C851428F6B04}" type="presParOf" srcId="{B78EF5E7-95DB-48B2-A87A-B8CABBB8076D}" destId="{AEE8B0EF-9651-49DA-922F-F341414EDA43}" srcOrd="0" destOrd="0" presId="urn:microsoft.com/office/officeart/2005/8/layout/vList3"/>
    <dgm:cxn modelId="{48866EA8-9819-4F85-8C97-15BEC377EAD9}" type="presParOf" srcId="{B78EF5E7-95DB-48B2-A87A-B8CABBB8076D}" destId="{8DFB8AF9-B1C7-46C2-A710-1B4BE85194D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880F9A-D28D-4D01-8D6E-8C5F7C03FC53}" type="doc">
      <dgm:prSet loTypeId="urn:microsoft.com/office/officeart/2005/8/layout/hList1" loCatId="list" qsTypeId="urn:microsoft.com/office/officeart/2005/8/quickstyle/3d2" qsCatId="3D" csTypeId="urn:microsoft.com/office/officeart/2005/8/colors/accent1_2" csCatId="accent1" phldr="1"/>
      <dgm:spPr/>
      <dgm:t>
        <a:bodyPr/>
        <a:lstStyle/>
        <a:p>
          <a:endParaRPr lang="en-US"/>
        </a:p>
      </dgm:t>
    </dgm:pt>
    <dgm:pt modelId="{09138D22-60A0-4F61-BD61-4970AA68FEAB}">
      <dgm:prSet/>
      <dgm:spPr/>
      <dgm:t>
        <a:bodyPr/>
        <a:lstStyle/>
        <a:p>
          <a:pPr rtl="0"/>
          <a:r>
            <a:rPr lang="en-US" b="1" dirty="0">
              <a:latin typeface="Cambria" panose="02040503050406030204" pitchFamily="18" charset="0"/>
              <a:ea typeface="Cambria" panose="02040503050406030204" pitchFamily="18" charset="0"/>
            </a:rPr>
            <a:t>Background</a:t>
          </a:r>
          <a:endParaRPr lang="en-US" dirty="0">
            <a:latin typeface="Cambria" panose="02040503050406030204" pitchFamily="18" charset="0"/>
            <a:ea typeface="Cambria" panose="02040503050406030204" pitchFamily="18" charset="0"/>
          </a:endParaRPr>
        </a:p>
      </dgm:t>
    </dgm:pt>
    <dgm:pt modelId="{EA1D653E-D6C2-440E-8E98-B762863E5425}" type="parTrans" cxnId="{54E93D52-6B2B-43E9-849F-B25F09A157E0}">
      <dgm:prSet/>
      <dgm:spPr/>
      <dgm:t>
        <a:bodyPr/>
        <a:lstStyle/>
        <a:p>
          <a:endParaRPr lang="en-US"/>
        </a:p>
      </dgm:t>
    </dgm:pt>
    <dgm:pt modelId="{1678F113-22BD-405D-987F-75A5A8A95957}" type="sibTrans" cxnId="{54E93D52-6B2B-43E9-849F-B25F09A157E0}">
      <dgm:prSet/>
      <dgm:spPr/>
      <dgm:t>
        <a:bodyPr/>
        <a:lstStyle/>
        <a:p>
          <a:endParaRPr lang="en-US"/>
        </a:p>
      </dgm:t>
    </dgm:pt>
    <dgm:pt modelId="{E8D71A7E-F41D-413F-A1C0-E99688E4C4B7}">
      <dgm:prSet/>
      <dgm:spPr/>
      <dgm:t>
        <a:bodyPr/>
        <a:lstStyle/>
        <a:p>
          <a:pPr rtl="0"/>
          <a:r>
            <a:rPr lang="en-US" dirty="0">
              <a:latin typeface="Cambria" panose="02040503050406030204" pitchFamily="18" charset="0"/>
              <a:ea typeface="Cambria" panose="02040503050406030204" pitchFamily="18" charset="0"/>
            </a:rPr>
            <a:t>Focus</a:t>
          </a:r>
        </a:p>
      </dgm:t>
    </dgm:pt>
    <dgm:pt modelId="{244B71CF-CD3D-4D31-AE90-5711CAEDDCC0}" type="parTrans" cxnId="{9B652F13-1A68-4A99-828C-0388527E555F}">
      <dgm:prSet/>
      <dgm:spPr/>
      <dgm:t>
        <a:bodyPr/>
        <a:lstStyle/>
        <a:p>
          <a:endParaRPr lang="en-US"/>
        </a:p>
      </dgm:t>
    </dgm:pt>
    <dgm:pt modelId="{2A8A7D27-4686-4909-BADE-76F36AF3A69B}" type="sibTrans" cxnId="{9B652F13-1A68-4A99-828C-0388527E555F}">
      <dgm:prSet/>
      <dgm:spPr/>
      <dgm:t>
        <a:bodyPr/>
        <a:lstStyle/>
        <a:p>
          <a:endParaRPr lang="en-US"/>
        </a:p>
      </dgm:t>
    </dgm:pt>
    <dgm:pt modelId="{359B9B82-4903-40F8-B39C-9D107E14E0E1}">
      <dgm:prSet/>
      <dgm:spPr/>
      <dgm:t>
        <a:bodyPr/>
        <a:lstStyle/>
        <a:p>
          <a:pPr algn="just" rtl="0"/>
          <a:r>
            <a:rPr lang="en-US" dirty="0"/>
            <a:t>Microsoft has observed the growing trend of major companies venturing into the realm of original video content, and they are eager to join the ranks. With aspirations of establishing their own movie studio, they embark on a journey into the world of filmmaking, despite their limited experience in the field.</a:t>
          </a:r>
        </a:p>
      </dgm:t>
    </dgm:pt>
    <dgm:pt modelId="{6AB06E6E-6575-401A-A204-BB9AC6D09CDC}" type="parTrans" cxnId="{B224DC75-7995-4F5A-93F8-00F5A661B234}">
      <dgm:prSet/>
      <dgm:spPr/>
      <dgm:t>
        <a:bodyPr/>
        <a:lstStyle/>
        <a:p>
          <a:endParaRPr lang="en-US"/>
        </a:p>
      </dgm:t>
    </dgm:pt>
    <dgm:pt modelId="{72F4AE3F-396F-4E9B-8B88-66C8D2BED9A0}" type="sibTrans" cxnId="{B224DC75-7995-4F5A-93F8-00F5A661B234}">
      <dgm:prSet/>
      <dgm:spPr/>
      <dgm:t>
        <a:bodyPr/>
        <a:lstStyle/>
        <a:p>
          <a:endParaRPr lang="en-US"/>
        </a:p>
      </dgm:t>
    </dgm:pt>
    <dgm:pt modelId="{C6271F17-1502-4654-A1F1-7B46AC83F28E}">
      <dgm:prSet/>
      <dgm:spPr/>
      <dgm:t>
        <a:bodyPr/>
        <a:lstStyle/>
        <a:p>
          <a:pPr rtl="0"/>
          <a:r>
            <a:rPr lang="en-US" dirty="0">
              <a:latin typeface="Cambria" panose="02040503050406030204" pitchFamily="18" charset="0"/>
              <a:ea typeface="Cambria" panose="02040503050406030204" pitchFamily="18" charset="0"/>
            </a:rPr>
            <a:t>This project is centered around the exploration of the most successful film genres currently dominating the box office. The objective is to extract practical insights that will empower the leadership of Microsoft's budding movie studio in determining the optimal genres for their future film creations.</a:t>
          </a:r>
        </a:p>
      </dgm:t>
    </dgm:pt>
    <dgm:pt modelId="{0F072458-9B4A-427C-A009-EF8DF3434F96}" type="parTrans" cxnId="{C9F933C7-0274-4381-9383-018961361C05}">
      <dgm:prSet/>
      <dgm:spPr/>
      <dgm:t>
        <a:bodyPr/>
        <a:lstStyle/>
        <a:p>
          <a:endParaRPr lang="en-US"/>
        </a:p>
      </dgm:t>
    </dgm:pt>
    <dgm:pt modelId="{0D7ABDC3-EA04-4556-B02B-DCE800CB5FB2}" type="sibTrans" cxnId="{C9F933C7-0274-4381-9383-018961361C05}">
      <dgm:prSet/>
      <dgm:spPr/>
      <dgm:t>
        <a:bodyPr/>
        <a:lstStyle/>
        <a:p>
          <a:endParaRPr lang="en-US"/>
        </a:p>
      </dgm:t>
    </dgm:pt>
    <dgm:pt modelId="{87732720-E246-4475-B584-357BB7868386}" type="pres">
      <dgm:prSet presAssocID="{57880F9A-D28D-4D01-8D6E-8C5F7C03FC53}" presName="Name0" presStyleCnt="0">
        <dgm:presLayoutVars>
          <dgm:dir/>
          <dgm:animLvl val="lvl"/>
          <dgm:resizeHandles val="exact"/>
        </dgm:presLayoutVars>
      </dgm:prSet>
      <dgm:spPr/>
    </dgm:pt>
    <dgm:pt modelId="{4DDA42CD-86C5-42A8-9B0A-497A482BA4EC}" type="pres">
      <dgm:prSet presAssocID="{09138D22-60A0-4F61-BD61-4970AA68FEAB}" presName="composite" presStyleCnt="0"/>
      <dgm:spPr/>
    </dgm:pt>
    <dgm:pt modelId="{632E4AE4-0A57-4D81-BD6B-8476DD41A5A5}" type="pres">
      <dgm:prSet presAssocID="{09138D22-60A0-4F61-BD61-4970AA68FEAB}" presName="parTx" presStyleLbl="alignNode1" presStyleIdx="0" presStyleCnt="2">
        <dgm:presLayoutVars>
          <dgm:chMax val="0"/>
          <dgm:chPref val="0"/>
          <dgm:bulletEnabled val="1"/>
        </dgm:presLayoutVars>
      </dgm:prSet>
      <dgm:spPr/>
    </dgm:pt>
    <dgm:pt modelId="{7986420D-CDCD-4BB8-95E8-9BB57AE5CAF4}" type="pres">
      <dgm:prSet presAssocID="{09138D22-60A0-4F61-BD61-4970AA68FEAB}" presName="desTx" presStyleLbl="alignAccFollowNode1" presStyleIdx="0" presStyleCnt="2">
        <dgm:presLayoutVars>
          <dgm:bulletEnabled val="1"/>
        </dgm:presLayoutVars>
      </dgm:prSet>
      <dgm:spPr/>
    </dgm:pt>
    <dgm:pt modelId="{29132E2C-0769-499D-8C6F-096DBD387722}" type="pres">
      <dgm:prSet presAssocID="{1678F113-22BD-405D-987F-75A5A8A95957}" presName="space" presStyleCnt="0"/>
      <dgm:spPr/>
    </dgm:pt>
    <dgm:pt modelId="{24A5E784-4E71-4694-821F-E7DE1CDA3150}" type="pres">
      <dgm:prSet presAssocID="{E8D71A7E-F41D-413F-A1C0-E99688E4C4B7}" presName="composite" presStyleCnt="0"/>
      <dgm:spPr/>
    </dgm:pt>
    <dgm:pt modelId="{30BFE0B3-F9D6-4104-A079-005C7B0C6BDA}" type="pres">
      <dgm:prSet presAssocID="{E8D71A7E-F41D-413F-A1C0-E99688E4C4B7}" presName="parTx" presStyleLbl="alignNode1" presStyleIdx="1" presStyleCnt="2">
        <dgm:presLayoutVars>
          <dgm:chMax val="0"/>
          <dgm:chPref val="0"/>
          <dgm:bulletEnabled val="1"/>
        </dgm:presLayoutVars>
      </dgm:prSet>
      <dgm:spPr/>
    </dgm:pt>
    <dgm:pt modelId="{48B24CE3-434B-48B5-A4B8-A388BE082AED}" type="pres">
      <dgm:prSet presAssocID="{E8D71A7E-F41D-413F-A1C0-E99688E4C4B7}" presName="desTx" presStyleLbl="alignAccFollowNode1" presStyleIdx="1" presStyleCnt="2" custScaleY="100000">
        <dgm:presLayoutVars>
          <dgm:bulletEnabled val="1"/>
        </dgm:presLayoutVars>
      </dgm:prSet>
      <dgm:spPr/>
    </dgm:pt>
  </dgm:ptLst>
  <dgm:cxnLst>
    <dgm:cxn modelId="{9B652F13-1A68-4A99-828C-0388527E555F}" srcId="{57880F9A-D28D-4D01-8D6E-8C5F7C03FC53}" destId="{E8D71A7E-F41D-413F-A1C0-E99688E4C4B7}" srcOrd="1" destOrd="0" parTransId="{244B71CF-CD3D-4D31-AE90-5711CAEDDCC0}" sibTransId="{2A8A7D27-4686-4909-BADE-76F36AF3A69B}"/>
    <dgm:cxn modelId="{0B704A71-9327-4110-A155-3A9E292EFF2B}" type="presOf" srcId="{09138D22-60A0-4F61-BD61-4970AA68FEAB}" destId="{632E4AE4-0A57-4D81-BD6B-8476DD41A5A5}" srcOrd="0" destOrd="0" presId="urn:microsoft.com/office/officeart/2005/8/layout/hList1"/>
    <dgm:cxn modelId="{54E93D52-6B2B-43E9-849F-B25F09A157E0}" srcId="{57880F9A-D28D-4D01-8D6E-8C5F7C03FC53}" destId="{09138D22-60A0-4F61-BD61-4970AA68FEAB}" srcOrd="0" destOrd="0" parTransId="{EA1D653E-D6C2-440E-8E98-B762863E5425}" sibTransId="{1678F113-22BD-405D-987F-75A5A8A95957}"/>
    <dgm:cxn modelId="{B224DC75-7995-4F5A-93F8-00F5A661B234}" srcId="{09138D22-60A0-4F61-BD61-4970AA68FEAB}" destId="{359B9B82-4903-40F8-B39C-9D107E14E0E1}" srcOrd="0" destOrd="0" parTransId="{6AB06E6E-6575-401A-A204-BB9AC6D09CDC}" sibTransId="{72F4AE3F-396F-4E9B-8B88-66C8D2BED9A0}"/>
    <dgm:cxn modelId="{AF067FA5-A79F-4154-9962-AA5E475C4406}" type="presOf" srcId="{57880F9A-D28D-4D01-8D6E-8C5F7C03FC53}" destId="{87732720-E246-4475-B584-357BB7868386}" srcOrd="0" destOrd="0" presId="urn:microsoft.com/office/officeart/2005/8/layout/hList1"/>
    <dgm:cxn modelId="{E106EBBE-3080-443B-941C-611DAB034586}" type="presOf" srcId="{E8D71A7E-F41D-413F-A1C0-E99688E4C4B7}" destId="{30BFE0B3-F9D6-4104-A079-005C7B0C6BDA}" srcOrd="0" destOrd="0" presId="urn:microsoft.com/office/officeart/2005/8/layout/hList1"/>
    <dgm:cxn modelId="{C9F933C7-0274-4381-9383-018961361C05}" srcId="{E8D71A7E-F41D-413F-A1C0-E99688E4C4B7}" destId="{C6271F17-1502-4654-A1F1-7B46AC83F28E}" srcOrd="0" destOrd="0" parTransId="{0F072458-9B4A-427C-A009-EF8DF3434F96}" sibTransId="{0D7ABDC3-EA04-4556-B02B-DCE800CB5FB2}"/>
    <dgm:cxn modelId="{CAD824E3-7502-452C-990E-6A22C59EFA3A}" type="presOf" srcId="{C6271F17-1502-4654-A1F1-7B46AC83F28E}" destId="{48B24CE3-434B-48B5-A4B8-A388BE082AED}" srcOrd="0" destOrd="0" presId="urn:microsoft.com/office/officeart/2005/8/layout/hList1"/>
    <dgm:cxn modelId="{4A1A86E5-C98B-4C31-BC2E-D5EF1F2078C1}" type="presOf" srcId="{359B9B82-4903-40F8-B39C-9D107E14E0E1}" destId="{7986420D-CDCD-4BB8-95E8-9BB57AE5CAF4}" srcOrd="0" destOrd="0" presId="urn:microsoft.com/office/officeart/2005/8/layout/hList1"/>
    <dgm:cxn modelId="{CAB1E470-E40F-4CDD-BF8E-3E3287FC301D}" type="presParOf" srcId="{87732720-E246-4475-B584-357BB7868386}" destId="{4DDA42CD-86C5-42A8-9B0A-497A482BA4EC}" srcOrd="0" destOrd="0" presId="urn:microsoft.com/office/officeart/2005/8/layout/hList1"/>
    <dgm:cxn modelId="{391853ED-4C8F-4C0D-ACA7-46FABD3A6A5D}" type="presParOf" srcId="{4DDA42CD-86C5-42A8-9B0A-497A482BA4EC}" destId="{632E4AE4-0A57-4D81-BD6B-8476DD41A5A5}" srcOrd="0" destOrd="0" presId="urn:microsoft.com/office/officeart/2005/8/layout/hList1"/>
    <dgm:cxn modelId="{94F2E96E-B39F-479F-AF1F-58FA9100AAD3}" type="presParOf" srcId="{4DDA42CD-86C5-42A8-9B0A-497A482BA4EC}" destId="{7986420D-CDCD-4BB8-95E8-9BB57AE5CAF4}" srcOrd="1" destOrd="0" presId="urn:microsoft.com/office/officeart/2005/8/layout/hList1"/>
    <dgm:cxn modelId="{3BBE28D8-0262-436E-AB71-E7E3B055BB32}" type="presParOf" srcId="{87732720-E246-4475-B584-357BB7868386}" destId="{29132E2C-0769-499D-8C6F-096DBD387722}" srcOrd="1" destOrd="0" presId="urn:microsoft.com/office/officeart/2005/8/layout/hList1"/>
    <dgm:cxn modelId="{49210F30-002B-4D4F-88B1-6C0D104B97E0}" type="presParOf" srcId="{87732720-E246-4475-B584-357BB7868386}" destId="{24A5E784-4E71-4694-821F-E7DE1CDA3150}" srcOrd="2" destOrd="0" presId="urn:microsoft.com/office/officeart/2005/8/layout/hList1"/>
    <dgm:cxn modelId="{30E77707-9E57-4EDB-80A4-787AC9987676}" type="presParOf" srcId="{24A5E784-4E71-4694-821F-E7DE1CDA3150}" destId="{30BFE0B3-F9D6-4104-A079-005C7B0C6BDA}" srcOrd="0" destOrd="0" presId="urn:microsoft.com/office/officeart/2005/8/layout/hList1"/>
    <dgm:cxn modelId="{24816501-2F4E-45DD-A41B-6AA5A0B210B6}" type="presParOf" srcId="{24A5E784-4E71-4694-821F-E7DE1CDA3150}" destId="{48B24CE3-434B-48B5-A4B8-A388BE082AE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71A500-FB20-4CB0-A749-E30558EF6B42}"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E477ED03-9180-4B70-ADDF-8E8EAE489C54}">
      <dgm:prSet custT="1"/>
      <dgm:spPr/>
      <dgm:t>
        <a:bodyPr/>
        <a:lstStyle/>
        <a:p>
          <a:pPr algn="just" rtl="0"/>
          <a:r>
            <a:rPr lang="en-US" sz="1600" b="0" dirty="0">
              <a:latin typeface="Cambria" panose="02040503050406030204" pitchFamily="18" charset="0"/>
              <a:ea typeface="Cambria" panose="02040503050406030204" pitchFamily="18" charset="0"/>
            </a:rPr>
            <a:t>The analysis included three datasets: bom.movie_gross.csv, title.basics.csv, and title.ratings.csv. bom.movie_gross.csv was about gross earnings in both domestic and foreign market, title.basics.csv contained  title year, runtime and genre while title.ratings.csv contained data on average rating and number of votes </a:t>
          </a:r>
        </a:p>
      </dgm:t>
    </dgm:pt>
    <dgm:pt modelId="{48A8088E-2677-48F7-8332-AEAE6F578BFB}" type="parTrans" cxnId="{C58B3D1A-7D8E-43A0-9B23-544A5148DA72}">
      <dgm:prSet/>
      <dgm:spPr/>
      <dgm:t>
        <a:bodyPr/>
        <a:lstStyle/>
        <a:p>
          <a:endParaRPr lang="en-US"/>
        </a:p>
      </dgm:t>
    </dgm:pt>
    <dgm:pt modelId="{056CFAF2-CF19-45CB-A90E-06BD674B4AD4}" type="sibTrans" cxnId="{C58B3D1A-7D8E-43A0-9B23-544A5148DA72}">
      <dgm:prSet/>
      <dgm:spPr/>
      <dgm:t>
        <a:bodyPr/>
        <a:lstStyle/>
        <a:p>
          <a:endParaRPr lang="en-US"/>
        </a:p>
      </dgm:t>
    </dgm:pt>
    <dgm:pt modelId="{098DF8F1-71EE-4E0E-AEA3-A8F1D4FEC66F}" type="pres">
      <dgm:prSet presAssocID="{1371A500-FB20-4CB0-A749-E30558EF6B42}" presName="linearFlow" presStyleCnt="0">
        <dgm:presLayoutVars>
          <dgm:dir/>
          <dgm:resizeHandles val="exact"/>
        </dgm:presLayoutVars>
      </dgm:prSet>
      <dgm:spPr/>
    </dgm:pt>
    <dgm:pt modelId="{EE851457-4E09-43C5-AA88-4CF7F0F02BF0}" type="pres">
      <dgm:prSet presAssocID="{E477ED03-9180-4B70-ADDF-8E8EAE489C54}" presName="composite" presStyleCnt="0"/>
      <dgm:spPr/>
    </dgm:pt>
    <dgm:pt modelId="{3A3E997D-4F29-44E5-99B5-85B38439715C}" type="pres">
      <dgm:prSet presAssocID="{E477ED03-9180-4B70-ADDF-8E8EAE489C54}" presName="imgShp" presStyleLbl="fgImgPlace1" presStyleIdx="0" presStyleCnt="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ED2A068-8BE6-4CC6-9693-D5880554FF5F}" type="pres">
      <dgm:prSet presAssocID="{E477ED03-9180-4B70-ADDF-8E8EAE489C54}" presName="txShp" presStyleLbl="node1" presStyleIdx="0" presStyleCnt="1">
        <dgm:presLayoutVars>
          <dgm:bulletEnabled val="1"/>
        </dgm:presLayoutVars>
      </dgm:prSet>
      <dgm:spPr/>
    </dgm:pt>
  </dgm:ptLst>
  <dgm:cxnLst>
    <dgm:cxn modelId="{C58B3D1A-7D8E-43A0-9B23-544A5148DA72}" srcId="{1371A500-FB20-4CB0-A749-E30558EF6B42}" destId="{E477ED03-9180-4B70-ADDF-8E8EAE489C54}" srcOrd="0" destOrd="0" parTransId="{48A8088E-2677-48F7-8332-AEAE6F578BFB}" sibTransId="{056CFAF2-CF19-45CB-A90E-06BD674B4AD4}"/>
    <dgm:cxn modelId="{CB52234A-7316-40E3-9B40-8AAD768EDC83}" type="presOf" srcId="{1371A500-FB20-4CB0-A749-E30558EF6B42}" destId="{098DF8F1-71EE-4E0E-AEA3-A8F1D4FEC66F}" srcOrd="0" destOrd="0" presId="urn:microsoft.com/office/officeart/2005/8/layout/vList3"/>
    <dgm:cxn modelId="{5CB8956A-1918-4398-B6DD-FEA513144085}" type="presOf" srcId="{E477ED03-9180-4B70-ADDF-8E8EAE489C54}" destId="{9ED2A068-8BE6-4CC6-9693-D5880554FF5F}" srcOrd="0" destOrd="0" presId="urn:microsoft.com/office/officeart/2005/8/layout/vList3"/>
    <dgm:cxn modelId="{93CA6BDD-9FA5-43C7-AEBE-B57636563D53}" type="presParOf" srcId="{098DF8F1-71EE-4E0E-AEA3-A8F1D4FEC66F}" destId="{EE851457-4E09-43C5-AA88-4CF7F0F02BF0}" srcOrd="0" destOrd="0" presId="urn:microsoft.com/office/officeart/2005/8/layout/vList3"/>
    <dgm:cxn modelId="{514E6E91-C362-40E9-8F11-2D43F1206CC9}" type="presParOf" srcId="{EE851457-4E09-43C5-AA88-4CF7F0F02BF0}" destId="{3A3E997D-4F29-44E5-99B5-85B38439715C}" srcOrd="0" destOrd="0" presId="urn:microsoft.com/office/officeart/2005/8/layout/vList3"/>
    <dgm:cxn modelId="{3059C51E-1C8C-4382-A2DC-6467F27F9DAF}" type="presParOf" srcId="{EE851457-4E09-43C5-AA88-4CF7F0F02BF0}" destId="{9ED2A068-8BE6-4CC6-9693-D5880554FF5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71A500-FB20-4CB0-A749-E30558EF6B42}"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3C5BD18E-7FF2-43C4-B17E-4071C7AC78B4}">
      <dgm:prSet/>
      <dgm:spPr/>
      <dgm:t>
        <a:bodyPr/>
        <a:lstStyle/>
        <a:p>
          <a:r>
            <a:rPr lang="en-US" dirty="0"/>
            <a:t>The mean for foreign gross is 75,057,040 while that of domestic gross is 45,669,750.however, the standard deviations are big (137,529,400 and 76,375,490 respectively) implying that there are extreme numbers in the data set. Indeed, the minimum foreign gross is 600 while the maximum is 960,500,000, a huge </a:t>
          </a:r>
          <a:r>
            <a:rPr lang="en-US" dirty="0" err="1"/>
            <a:t>variaion</a:t>
          </a:r>
          <a:r>
            <a:rPr lang="en-US" dirty="0"/>
            <a:t>! Similarly, the minimum in domestic gross is 400 while the maximum is 700,100,000. This implies that the mean cannot be efficient measure. Categorizing the data and getting the percentage would be more sensible.</a:t>
          </a:r>
        </a:p>
      </dgm:t>
    </dgm:pt>
    <dgm:pt modelId="{9593F4FA-D650-4663-8664-6F24633E3EDD}" type="parTrans" cxnId="{14FE864A-BF00-4899-851D-759D56873ACD}">
      <dgm:prSet/>
      <dgm:spPr/>
      <dgm:t>
        <a:bodyPr/>
        <a:lstStyle/>
        <a:p>
          <a:endParaRPr lang="en-US"/>
        </a:p>
      </dgm:t>
    </dgm:pt>
    <dgm:pt modelId="{9CD2BC6C-7585-4831-B26E-F8DD13C7EF9C}" type="sibTrans" cxnId="{14FE864A-BF00-4899-851D-759D56873ACD}">
      <dgm:prSet/>
      <dgm:spPr/>
      <dgm:t>
        <a:bodyPr/>
        <a:lstStyle/>
        <a:p>
          <a:endParaRPr lang="en-US"/>
        </a:p>
      </dgm:t>
    </dgm:pt>
    <dgm:pt modelId="{098DF8F1-71EE-4E0E-AEA3-A8F1D4FEC66F}" type="pres">
      <dgm:prSet presAssocID="{1371A500-FB20-4CB0-A749-E30558EF6B42}" presName="linearFlow" presStyleCnt="0">
        <dgm:presLayoutVars>
          <dgm:dir/>
          <dgm:resizeHandles val="exact"/>
        </dgm:presLayoutVars>
      </dgm:prSet>
      <dgm:spPr/>
    </dgm:pt>
    <dgm:pt modelId="{D47CCE0E-785F-4F06-8161-B48015FB9EC6}" type="pres">
      <dgm:prSet presAssocID="{3C5BD18E-7FF2-43C4-B17E-4071C7AC78B4}" presName="composite" presStyleCnt="0"/>
      <dgm:spPr/>
    </dgm:pt>
    <dgm:pt modelId="{9CC2DE95-8955-4C59-831E-330EDB3D886F}" type="pres">
      <dgm:prSet presAssocID="{3C5BD18E-7FF2-43C4-B17E-4071C7AC78B4}" presName="imgShp" presStyleLbl="fgImgPlace1" presStyleIdx="0" presStyleCnt="1" custScaleX="41898" custScaleY="47974" custLinFactNeighborX="-31343" custLinFactNeighborY="0"/>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dgm:spPr>
    </dgm:pt>
    <dgm:pt modelId="{45AD7A6A-E4E9-4A91-AE61-D537D1ED2F35}" type="pres">
      <dgm:prSet presAssocID="{3C5BD18E-7FF2-43C4-B17E-4071C7AC78B4}" presName="txShp" presStyleLbl="node1" presStyleIdx="0" presStyleCnt="1" custScaleX="131767">
        <dgm:presLayoutVars>
          <dgm:bulletEnabled val="1"/>
        </dgm:presLayoutVars>
      </dgm:prSet>
      <dgm:spPr/>
    </dgm:pt>
  </dgm:ptLst>
  <dgm:cxnLst>
    <dgm:cxn modelId="{74859E28-1DCD-4E8E-B2E5-C4598700C178}" type="presOf" srcId="{3C5BD18E-7FF2-43C4-B17E-4071C7AC78B4}" destId="{45AD7A6A-E4E9-4A91-AE61-D537D1ED2F35}" srcOrd="0" destOrd="0" presId="urn:microsoft.com/office/officeart/2005/8/layout/vList3"/>
    <dgm:cxn modelId="{CB52234A-7316-40E3-9B40-8AAD768EDC83}" type="presOf" srcId="{1371A500-FB20-4CB0-A749-E30558EF6B42}" destId="{098DF8F1-71EE-4E0E-AEA3-A8F1D4FEC66F}" srcOrd="0" destOrd="0" presId="urn:microsoft.com/office/officeart/2005/8/layout/vList3"/>
    <dgm:cxn modelId="{14FE864A-BF00-4899-851D-759D56873ACD}" srcId="{1371A500-FB20-4CB0-A749-E30558EF6B42}" destId="{3C5BD18E-7FF2-43C4-B17E-4071C7AC78B4}" srcOrd="0" destOrd="0" parTransId="{9593F4FA-D650-4663-8664-6F24633E3EDD}" sibTransId="{9CD2BC6C-7585-4831-B26E-F8DD13C7EF9C}"/>
    <dgm:cxn modelId="{55B68124-0C3F-47EA-9156-3769CCF35951}" type="presParOf" srcId="{098DF8F1-71EE-4E0E-AEA3-A8F1D4FEC66F}" destId="{D47CCE0E-785F-4F06-8161-B48015FB9EC6}" srcOrd="0" destOrd="0" presId="urn:microsoft.com/office/officeart/2005/8/layout/vList3"/>
    <dgm:cxn modelId="{92B80EB4-A98B-4FDC-82A6-9E9C9902D621}" type="presParOf" srcId="{D47CCE0E-785F-4F06-8161-B48015FB9EC6}" destId="{9CC2DE95-8955-4C59-831E-330EDB3D886F}" srcOrd="0" destOrd="0" presId="urn:microsoft.com/office/officeart/2005/8/layout/vList3"/>
    <dgm:cxn modelId="{79E1FD7D-CAB3-419F-A564-01160E85242B}" type="presParOf" srcId="{D47CCE0E-785F-4F06-8161-B48015FB9EC6}" destId="{45AD7A6A-E4E9-4A91-AE61-D537D1ED2F3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70564C-7067-4C83-9825-CAA867D4030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86AB7490-972B-42F5-83EE-983557F7052F}" type="pres">
      <dgm:prSet presAssocID="{A670564C-7067-4C83-9825-CAA867D40305}" presName="linearFlow" presStyleCnt="0">
        <dgm:presLayoutVars>
          <dgm:dir/>
          <dgm:resizeHandles val="exact"/>
        </dgm:presLayoutVars>
      </dgm:prSet>
      <dgm:spPr/>
    </dgm:pt>
  </dgm:ptLst>
  <dgm:cxnLst>
    <dgm:cxn modelId="{B06CDCA1-1C72-4C0A-9494-256E463AAA2D}" type="presOf" srcId="{A670564C-7067-4C83-9825-CAA867D40305}" destId="{86AB7490-972B-42F5-83EE-983557F7052F}"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EAD663-F211-4EC2-BEF9-77D1A0AF688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53A9C04-C18A-42B4-8B9A-2DC5B7FA3D6A}" type="pres">
      <dgm:prSet presAssocID="{2BEAD663-F211-4EC2-BEF9-77D1A0AF6887}" presName="linearFlow" presStyleCnt="0">
        <dgm:presLayoutVars>
          <dgm:dir/>
          <dgm:resizeHandles val="exact"/>
        </dgm:presLayoutVars>
      </dgm:prSet>
      <dgm:spPr/>
    </dgm:pt>
  </dgm:ptLst>
  <dgm:cxnLst>
    <dgm:cxn modelId="{2D0968AC-FD3F-41A9-B30D-108ED9A0DFA8}" type="presOf" srcId="{2BEAD663-F211-4EC2-BEF9-77D1A0AF6887}" destId="{B53A9C04-C18A-42B4-8B9A-2DC5B7FA3D6A}"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A0C62A-6964-4778-B523-409828FBF96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B773A93A-84DB-4785-BEE4-F8C66A644996}">
      <dgm:prSet custT="1"/>
      <dgm:spPr>
        <a:solidFill>
          <a:schemeClr val="accent3">
            <a:lumMod val="60000"/>
            <a:lumOff val="40000"/>
          </a:schemeClr>
        </a:solidFill>
      </dgm:spPr>
      <dgm:t>
        <a:bodyPr/>
        <a:lstStyle/>
        <a:p>
          <a:pPr algn="just"/>
          <a:r>
            <a:rPr lang="en-US" sz="2800" b="1" dirty="0">
              <a:solidFill>
                <a:srgbClr val="FF0000"/>
              </a:solidFill>
              <a:latin typeface="Cambria" panose="02040503050406030204" pitchFamily="18" charset="0"/>
              <a:ea typeface="Cambria" panose="02040503050406030204" pitchFamily="18" charset="0"/>
            </a:rPr>
            <a:t>Conclusion</a:t>
          </a:r>
        </a:p>
      </dgm:t>
    </dgm:pt>
    <dgm:pt modelId="{30EFC177-AC8A-4E1E-9B43-26C7D876FE73}" type="parTrans" cxnId="{761EFC05-DAC8-4FFC-B3B0-BDC23C5B9D63}">
      <dgm:prSet/>
      <dgm:spPr/>
      <dgm:t>
        <a:bodyPr/>
        <a:lstStyle/>
        <a:p>
          <a:pPr algn="just"/>
          <a:endParaRPr lang="en-US" sz="1400">
            <a:latin typeface="Cambria" panose="02040503050406030204" pitchFamily="18" charset="0"/>
            <a:ea typeface="Cambria" panose="02040503050406030204" pitchFamily="18" charset="0"/>
          </a:endParaRPr>
        </a:p>
      </dgm:t>
    </dgm:pt>
    <dgm:pt modelId="{0BB98CA1-7D90-4691-A5E4-F3162DBE2226}" type="sibTrans" cxnId="{761EFC05-DAC8-4FFC-B3B0-BDC23C5B9D63}">
      <dgm:prSet/>
      <dgm:spPr/>
      <dgm:t>
        <a:bodyPr/>
        <a:lstStyle/>
        <a:p>
          <a:pPr algn="just"/>
          <a:endParaRPr lang="en-US" sz="1400">
            <a:latin typeface="Cambria" panose="02040503050406030204" pitchFamily="18" charset="0"/>
            <a:ea typeface="Cambria" panose="02040503050406030204" pitchFamily="18" charset="0"/>
          </a:endParaRPr>
        </a:p>
      </dgm:t>
    </dgm:pt>
    <dgm:pt modelId="{0FC45392-B644-4B7A-A19A-C9648E55EEEF}">
      <dgm:prSet custT="1"/>
      <dgm:spPr/>
      <dgm:t>
        <a:bodyPr/>
        <a:lstStyle/>
        <a:p>
          <a:pPr algn="just"/>
          <a:r>
            <a:rPr lang="en-US" sz="1400" dirty="0">
              <a:latin typeface="Cambria" panose="02040503050406030204" pitchFamily="18" charset="0"/>
              <a:ea typeface="Cambria" panose="02040503050406030204" pitchFamily="18" charset="0"/>
            </a:rPr>
            <a:t>This analysis  provided insights into the movie dataset, that </a:t>
          </a:r>
          <a:r>
            <a:rPr lang="en-US" sz="1400" dirty="0" err="1">
              <a:latin typeface="Cambria" panose="02040503050406030204" pitchFamily="18" charset="0"/>
              <a:ea typeface="Cambria" panose="02040503050406030204" pitchFamily="18" charset="0"/>
            </a:rPr>
            <a:t>inclueds</a:t>
          </a:r>
          <a:r>
            <a:rPr lang="en-US" sz="1400" dirty="0">
              <a:latin typeface="Cambria" panose="02040503050406030204" pitchFamily="18" charset="0"/>
              <a:ea typeface="Cambria" panose="02040503050406030204" pitchFamily="18" charset="0"/>
            </a:rPr>
            <a:t> identifying the, high earning market segment i.e. foreign and domestic, share of earnings, popular genres and their association with the number of votes. Visualization was included to help in understanding the distribution of movie genres and their popularity necessary to draw informed conclusion. The analysis of the data revealed that </a:t>
          </a:r>
          <a:r>
            <a:rPr lang="en-US" sz="1400" dirty="0" err="1">
              <a:latin typeface="Cambria" panose="02040503050406030204" pitchFamily="18" charset="0"/>
              <a:ea typeface="Cambria" panose="02040503050406030204" pitchFamily="18" charset="0"/>
            </a:rPr>
            <a:t>microsoft</a:t>
          </a:r>
          <a:r>
            <a:rPr lang="en-US" sz="1400" dirty="0">
              <a:latin typeface="Cambria" panose="02040503050406030204" pitchFamily="18" charset="0"/>
              <a:ea typeface="Cambria" panose="02040503050406030204" pitchFamily="18" charset="0"/>
            </a:rPr>
            <a:t> managers who would like to venture into movies industry should put their focus on drama, documentary and comedy. Foreign market has higher earning than domestic market. number of votes for a movie determines its rating and consequent viewership</a:t>
          </a:r>
        </a:p>
      </dgm:t>
    </dgm:pt>
    <dgm:pt modelId="{E07C67FA-615C-438A-B4A7-EB6444F00D12}" type="parTrans" cxnId="{460B9AC0-5E68-4AD5-B289-6A2491FE2479}">
      <dgm:prSet/>
      <dgm:spPr/>
      <dgm:t>
        <a:bodyPr/>
        <a:lstStyle/>
        <a:p>
          <a:pPr algn="just"/>
          <a:endParaRPr lang="en-US" sz="1400">
            <a:latin typeface="Cambria" panose="02040503050406030204" pitchFamily="18" charset="0"/>
            <a:ea typeface="Cambria" panose="02040503050406030204" pitchFamily="18" charset="0"/>
          </a:endParaRPr>
        </a:p>
      </dgm:t>
    </dgm:pt>
    <dgm:pt modelId="{E287E4B2-4681-46A6-B068-75705C21435F}" type="sibTrans" cxnId="{460B9AC0-5E68-4AD5-B289-6A2491FE2479}">
      <dgm:prSet/>
      <dgm:spPr/>
      <dgm:t>
        <a:bodyPr/>
        <a:lstStyle/>
        <a:p>
          <a:pPr algn="just"/>
          <a:endParaRPr lang="en-US" sz="1400">
            <a:latin typeface="Cambria" panose="02040503050406030204" pitchFamily="18" charset="0"/>
            <a:ea typeface="Cambria" panose="02040503050406030204" pitchFamily="18" charset="0"/>
          </a:endParaRPr>
        </a:p>
      </dgm:t>
    </dgm:pt>
    <dgm:pt modelId="{1A7DC5B9-18E1-489F-8BCC-DD212C9076B5}">
      <dgm:prSet custT="1"/>
      <dgm:spPr>
        <a:solidFill>
          <a:schemeClr val="accent3">
            <a:lumMod val="60000"/>
            <a:lumOff val="40000"/>
          </a:schemeClr>
        </a:solidFill>
      </dgm:spPr>
      <dgm:t>
        <a:bodyPr/>
        <a:lstStyle/>
        <a:p>
          <a:pPr algn="just"/>
          <a:r>
            <a:rPr lang="en-GB" sz="2800" b="1" dirty="0">
              <a:solidFill>
                <a:srgbClr val="FF0000"/>
              </a:solidFill>
              <a:latin typeface="Cambria" panose="02040503050406030204" pitchFamily="18" charset="0"/>
              <a:ea typeface="Cambria" panose="02040503050406030204" pitchFamily="18" charset="0"/>
            </a:rPr>
            <a:t>Recommendations</a:t>
          </a:r>
          <a:endParaRPr lang="en-US" sz="2800" dirty="0">
            <a:solidFill>
              <a:srgbClr val="FF0000"/>
            </a:solidFill>
            <a:latin typeface="Cambria" panose="02040503050406030204" pitchFamily="18" charset="0"/>
            <a:ea typeface="Cambria" panose="02040503050406030204" pitchFamily="18" charset="0"/>
          </a:endParaRPr>
        </a:p>
      </dgm:t>
    </dgm:pt>
    <dgm:pt modelId="{FC20D82F-D5E3-452C-A3E7-80E2756B6116}" type="parTrans" cxnId="{0695BAB3-C7EF-48EC-A0BF-1635D201168A}">
      <dgm:prSet/>
      <dgm:spPr/>
      <dgm:t>
        <a:bodyPr/>
        <a:lstStyle/>
        <a:p>
          <a:pPr algn="just"/>
          <a:endParaRPr lang="en-US" sz="1400">
            <a:latin typeface="Cambria" panose="02040503050406030204" pitchFamily="18" charset="0"/>
            <a:ea typeface="Cambria" panose="02040503050406030204" pitchFamily="18" charset="0"/>
          </a:endParaRPr>
        </a:p>
      </dgm:t>
    </dgm:pt>
    <dgm:pt modelId="{92883C51-9A7B-44FA-9070-64933CF27D0B}" type="sibTrans" cxnId="{0695BAB3-C7EF-48EC-A0BF-1635D201168A}">
      <dgm:prSet/>
      <dgm:spPr/>
      <dgm:t>
        <a:bodyPr/>
        <a:lstStyle/>
        <a:p>
          <a:pPr algn="just"/>
          <a:endParaRPr lang="en-US" sz="1400">
            <a:latin typeface="Cambria" panose="02040503050406030204" pitchFamily="18" charset="0"/>
            <a:ea typeface="Cambria" panose="02040503050406030204" pitchFamily="18" charset="0"/>
          </a:endParaRPr>
        </a:p>
      </dgm:t>
    </dgm:pt>
    <dgm:pt modelId="{65216F56-4FEE-44A8-83F0-698D1F2F479C}">
      <dgm:prSet custT="1"/>
      <dgm:spPr/>
      <dgm:t>
        <a:bodyPr/>
        <a:lstStyle/>
        <a:p>
          <a:pPr algn="just"/>
          <a:r>
            <a:rPr lang="en-US" sz="1400" dirty="0">
              <a:latin typeface="Cambria" panose="02040503050406030204" pitchFamily="18" charset="0"/>
              <a:ea typeface="Cambria" panose="02040503050406030204" pitchFamily="18" charset="0"/>
            </a:rPr>
            <a:t>First, the management should make a decision on scale of investment they would like to put in the movie industry. For trials, they can focus on domestic industry to learn a few loops in the business since the market is small and has low earning requiring least investment. This means the risk exposure is minimal. However, if the company want to go full scale with huge investment foreign market offers great opportunity.</a:t>
          </a:r>
        </a:p>
      </dgm:t>
    </dgm:pt>
    <dgm:pt modelId="{7228A977-D8D0-442D-AB0B-95D26565CE0F}" type="parTrans" cxnId="{15F2B3D2-945C-43F1-B1B5-AA6877869CC6}">
      <dgm:prSet/>
      <dgm:spPr/>
      <dgm:t>
        <a:bodyPr/>
        <a:lstStyle/>
        <a:p>
          <a:pPr algn="just"/>
          <a:endParaRPr lang="en-US" sz="1400">
            <a:latin typeface="Cambria" panose="02040503050406030204" pitchFamily="18" charset="0"/>
            <a:ea typeface="Cambria" panose="02040503050406030204" pitchFamily="18" charset="0"/>
          </a:endParaRPr>
        </a:p>
      </dgm:t>
    </dgm:pt>
    <dgm:pt modelId="{9D51020C-B3D2-4238-966C-37DE6307C95B}" type="sibTrans" cxnId="{15F2B3D2-945C-43F1-B1B5-AA6877869CC6}">
      <dgm:prSet/>
      <dgm:spPr/>
      <dgm:t>
        <a:bodyPr/>
        <a:lstStyle/>
        <a:p>
          <a:pPr algn="just"/>
          <a:endParaRPr lang="en-US" sz="1400">
            <a:latin typeface="Cambria" panose="02040503050406030204" pitchFamily="18" charset="0"/>
            <a:ea typeface="Cambria" panose="02040503050406030204" pitchFamily="18" charset="0"/>
          </a:endParaRPr>
        </a:p>
      </dgm:t>
    </dgm:pt>
    <dgm:pt modelId="{3D30D51A-B57D-49A7-BF2E-6C90CDDE8CF8}">
      <dgm:prSet custT="1"/>
      <dgm:spPr/>
      <dgm:t>
        <a:bodyPr/>
        <a:lstStyle/>
        <a:p>
          <a:pPr algn="just"/>
          <a:endParaRPr lang="en-US" sz="1400">
            <a:latin typeface="Cambria" panose="02040503050406030204" pitchFamily="18" charset="0"/>
            <a:ea typeface="Cambria" panose="02040503050406030204" pitchFamily="18" charset="0"/>
          </a:endParaRPr>
        </a:p>
      </dgm:t>
    </dgm:pt>
    <dgm:pt modelId="{86E5A2D7-3E1D-4B3A-B876-FD0DED91B136}" type="parTrans" cxnId="{A0F13A08-8D5E-4CEA-A135-F9C825F34C90}">
      <dgm:prSet/>
      <dgm:spPr/>
      <dgm:t>
        <a:bodyPr/>
        <a:lstStyle/>
        <a:p>
          <a:endParaRPr lang="en-US"/>
        </a:p>
      </dgm:t>
    </dgm:pt>
    <dgm:pt modelId="{E44757B3-AB54-4760-8B00-9F78914157A6}" type="sibTrans" cxnId="{A0F13A08-8D5E-4CEA-A135-F9C825F34C90}">
      <dgm:prSet/>
      <dgm:spPr/>
      <dgm:t>
        <a:bodyPr/>
        <a:lstStyle/>
        <a:p>
          <a:endParaRPr lang="en-US"/>
        </a:p>
      </dgm:t>
    </dgm:pt>
    <dgm:pt modelId="{E90BC484-F6CA-4B7D-9852-479C64AE407F}">
      <dgm:prSet custT="1"/>
      <dgm:spPr/>
      <dgm:t>
        <a:bodyPr/>
        <a:lstStyle/>
        <a:p>
          <a:pPr algn="just"/>
          <a:r>
            <a:rPr lang="en-US" sz="1400">
              <a:latin typeface="Cambria" panose="02040503050406030204" pitchFamily="18" charset="0"/>
              <a:ea typeface="Cambria" panose="02040503050406030204" pitchFamily="18" charset="0"/>
            </a:rPr>
            <a:t>Second, on the movies genre the team would like to invest in, drama, documentaries and comedy are the most promising since they command a huge market.</a:t>
          </a:r>
        </a:p>
      </dgm:t>
    </dgm:pt>
    <dgm:pt modelId="{C4A5E683-2312-4A4F-832D-E50C708CF95B}" type="parTrans" cxnId="{8E74D580-FAA4-41EB-823C-F1C45BEB4837}">
      <dgm:prSet/>
      <dgm:spPr/>
      <dgm:t>
        <a:bodyPr/>
        <a:lstStyle/>
        <a:p>
          <a:endParaRPr lang="en-US"/>
        </a:p>
      </dgm:t>
    </dgm:pt>
    <dgm:pt modelId="{2361DFE4-CCB2-41AC-9167-974A8603D347}" type="sibTrans" cxnId="{8E74D580-FAA4-41EB-823C-F1C45BEB4837}">
      <dgm:prSet/>
      <dgm:spPr/>
      <dgm:t>
        <a:bodyPr/>
        <a:lstStyle/>
        <a:p>
          <a:endParaRPr lang="en-US"/>
        </a:p>
      </dgm:t>
    </dgm:pt>
    <dgm:pt modelId="{DF594BF6-1FE8-473A-ADBF-3A7B7734FF45}">
      <dgm:prSet custT="1"/>
      <dgm:spPr/>
      <dgm:t>
        <a:bodyPr/>
        <a:lstStyle/>
        <a:p>
          <a:pPr algn="just"/>
          <a:endParaRPr lang="en-US" sz="1400">
            <a:latin typeface="Cambria" panose="02040503050406030204" pitchFamily="18" charset="0"/>
            <a:ea typeface="Cambria" panose="02040503050406030204" pitchFamily="18" charset="0"/>
          </a:endParaRPr>
        </a:p>
      </dgm:t>
    </dgm:pt>
    <dgm:pt modelId="{A89E927A-42C3-41C8-93C6-3EB9D424A5F4}" type="parTrans" cxnId="{176B6B2C-31AA-40FA-881F-726C26BF3450}">
      <dgm:prSet/>
      <dgm:spPr/>
      <dgm:t>
        <a:bodyPr/>
        <a:lstStyle/>
        <a:p>
          <a:endParaRPr lang="en-US"/>
        </a:p>
      </dgm:t>
    </dgm:pt>
    <dgm:pt modelId="{2B2797AE-F5E2-4DE5-AE0E-6CE9A5CA6E15}" type="sibTrans" cxnId="{176B6B2C-31AA-40FA-881F-726C26BF3450}">
      <dgm:prSet/>
      <dgm:spPr/>
      <dgm:t>
        <a:bodyPr/>
        <a:lstStyle/>
        <a:p>
          <a:endParaRPr lang="en-US"/>
        </a:p>
      </dgm:t>
    </dgm:pt>
    <dgm:pt modelId="{9250D9D9-789D-4F85-96E8-7EC1D52724FB}">
      <dgm:prSet custT="1"/>
      <dgm:spPr/>
      <dgm:t>
        <a:bodyPr/>
        <a:lstStyle/>
        <a:p>
          <a:pPr algn="just"/>
          <a:r>
            <a:rPr lang="en-US" sz="1400" dirty="0">
              <a:latin typeface="Cambria" panose="02040503050406030204" pitchFamily="18" charset="0"/>
              <a:ea typeface="Cambria" panose="02040503050406030204" pitchFamily="18" charset="0"/>
            </a:rPr>
            <a:t>Third, as a strategy to monitor the market, either average </a:t>
          </a:r>
          <a:r>
            <a:rPr lang="en-US" sz="1400" dirty="0" err="1">
              <a:latin typeface="Cambria" panose="02040503050406030204" pitchFamily="18" charset="0"/>
              <a:ea typeface="Cambria" panose="02040503050406030204" pitchFamily="18" charset="0"/>
            </a:rPr>
            <a:t>ratngs</a:t>
          </a:r>
          <a:r>
            <a:rPr lang="en-US" sz="1400" dirty="0">
              <a:latin typeface="Cambria" panose="02040503050406030204" pitchFamily="18" charset="0"/>
              <a:ea typeface="Cambria" panose="02040503050406030204" pitchFamily="18" charset="0"/>
            </a:rPr>
            <a:t> or number of votes gives a guide on how a certain movie is </a:t>
          </a:r>
          <a:r>
            <a:rPr lang="en-US" sz="1400" dirty="0" err="1">
              <a:latin typeface="Cambria" panose="02040503050406030204" pitchFamily="18" charset="0"/>
              <a:ea typeface="Cambria" panose="02040503050406030204" pitchFamily="18" charset="0"/>
            </a:rPr>
            <a:t>performaning</a:t>
          </a:r>
          <a:r>
            <a:rPr lang="en-US" sz="1400" dirty="0">
              <a:latin typeface="Cambria" panose="02040503050406030204" pitchFamily="18" charset="0"/>
              <a:ea typeface="Cambria" panose="02040503050406030204" pitchFamily="18" charset="0"/>
            </a:rPr>
            <a:t> in the market. </a:t>
          </a:r>
        </a:p>
      </dgm:t>
    </dgm:pt>
    <dgm:pt modelId="{9FF390B2-855B-442E-890E-6C0E46FA06E6}" type="parTrans" cxnId="{85A18874-3760-4CE7-BB85-936D7992C5D9}">
      <dgm:prSet/>
      <dgm:spPr/>
      <dgm:t>
        <a:bodyPr/>
        <a:lstStyle/>
        <a:p>
          <a:endParaRPr lang="en-US"/>
        </a:p>
      </dgm:t>
    </dgm:pt>
    <dgm:pt modelId="{BEDE746E-B76F-4ABA-930E-0751BC61FB6F}" type="sibTrans" cxnId="{85A18874-3760-4CE7-BB85-936D7992C5D9}">
      <dgm:prSet/>
      <dgm:spPr/>
      <dgm:t>
        <a:bodyPr/>
        <a:lstStyle/>
        <a:p>
          <a:endParaRPr lang="en-US"/>
        </a:p>
      </dgm:t>
    </dgm:pt>
    <dgm:pt modelId="{C30B9C12-2A62-4A75-9692-34F7C203DD22}" type="pres">
      <dgm:prSet presAssocID="{D9A0C62A-6964-4778-B523-409828FBF962}" presName="Name0" presStyleCnt="0">
        <dgm:presLayoutVars>
          <dgm:dir/>
          <dgm:animLvl val="lvl"/>
          <dgm:resizeHandles val="exact"/>
        </dgm:presLayoutVars>
      </dgm:prSet>
      <dgm:spPr/>
    </dgm:pt>
    <dgm:pt modelId="{2FEE544A-6EE6-4527-B0D3-4CFE536048FC}" type="pres">
      <dgm:prSet presAssocID="{B773A93A-84DB-4785-BEE4-F8C66A644996}" presName="composite" presStyleCnt="0"/>
      <dgm:spPr/>
    </dgm:pt>
    <dgm:pt modelId="{45C26384-98F4-42D7-90B6-CFC079DA1D8D}" type="pres">
      <dgm:prSet presAssocID="{B773A93A-84DB-4785-BEE4-F8C66A644996}" presName="parTx" presStyleLbl="alignNode1" presStyleIdx="0" presStyleCnt="2" custLinFactNeighborX="-3216" custLinFactNeighborY="417">
        <dgm:presLayoutVars>
          <dgm:chMax val="0"/>
          <dgm:chPref val="0"/>
          <dgm:bulletEnabled val="1"/>
        </dgm:presLayoutVars>
      </dgm:prSet>
      <dgm:spPr/>
    </dgm:pt>
    <dgm:pt modelId="{F22DDB38-5337-4161-BA0B-FCDE5568DF27}" type="pres">
      <dgm:prSet presAssocID="{B773A93A-84DB-4785-BEE4-F8C66A644996}" presName="desTx" presStyleLbl="alignAccFollowNode1" presStyleIdx="0" presStyleCnt="2">
        <dgm:presLayoutVars>
          <dgm:bulletEnabled val="1"/>
        </dgm:presLayoutVars>
      </dgm:prSet>
      <dgm:spPr/>
    </dgm:pt>
    <dgm:pt modelId="{59709ED2-8B1B-4E2E-AF1A-CE1E5409CBD5}" type="pres">
      <dgm:prSet presAssocID="{0BB98CA1-7D90-4691-A5E4-F3162DBE2226}" presName="space" presStyleCnt="0"/>
      <dgm:spPr/>
    </dgm:pt>
    <dgm:pt modelId="{9F310F4A-D391-454C-8DA1-D6F831DE8F14}" type="pres">
      <dgm:prSet presAssocID="{1A7DC5B9-18E1-489F-8BCC-DD212C9076B5}" presName="composite" presStyleCnt="0"/>
      <dgm:spPr/>
    </dgm:pt>
    <dgm:pt modelId="{FBC5B30F-DCF9-400C-8ED5-BCBBC6EB004D}" type="pres">
      <dgm:prSet presAssocID="{1A7DC5B9-18E1-489F-8BCC-DD212C9076B5}" presName="parTx" presStyleLbl="alignNode1" presStyleIdx="1" presStyleCnt="2">
        <dgm:presLayoutVars>
          <dgm:chMax val="0"/>
          <dgm:chPref val="0"/>
          <dgm:bulletEnabled val="1"/>
        </dgm:presLayoutVars>
      </dgm:prSet>
      <dgm:spPr/>
    </dgm:pt>
    <dgm:pt modelId="{C58A1C3A-DDDC-45D2-9BD6-878A4668B9B9}" type="pres">
      <dgm:prSet presAssocID="{1A7DC5B9-18E1-489F-8BCC-DD212C9076B5}" presName="desTx" presStyleLbl="alignAccFollowNode1" presStyleIdx="1" presStyleCnt="2">
        <dgm:presLayoutVars>
          <dgm:bulletEnabled val="1"/>
        </dgm:presLayoutVars>
      </dgm:prSet>
      <dgm:spPr/>
    </dgm:pt>
  </dgm:ptLst>
  <dgm:cxnLst>
    <dgm:cxn modelId="{761EFC05-DAC8-4FFC-B3B0-BDC23C5B9D63}" srcId="{D9A0C62A-6964-4778-B523-409828FBF962}" destId="{B773A93A-84DB-4785-BEE4-F8C66A644996}" srcOrd="0" destOrd="0" parTransId="{30EFC177-AC8A-4E1E-9B43-26C7D876FE73}" sibTransId="{0BB98CA1-7D90-4691-A5E4-F3162DBE2226}"/>
    <dgm:cxn modelId="{A0F13A08-8D5E-4CEA-A135-F9C825F34C90}" srcId="{1A7DC5B9-18E1-489F-8BCC-DD212C9076B5}" destId="{3D30D51A-B57D-49A7-BF2E-6C90CDDE8CF8}" srcOrd="1" destOrd="0" parTransId="{86E5A2D7-3E1D-4B3A-B876-FD0DED91B136}" sibTransId="{E44757B3-AB54-4760-8B00-9F78914157A6}"/>
    <dgm:cxn modelId="{A52F390C-C566-4FD4-9AB7-BA53BF4CEDA1}" type="presOf" srcId="{3D30D51A-B57D-49A7-BF2E-6C90CDDE8CF8}" destId="{C58A1C3A-DDDC-45D2-9BD6-878A4668B9B9}" srcOrd="0" destOrd="1" presId="urn:microsoft.com/office/officeart/2005/8/layout/hList1"/>
    <dgm:cxn modelId="{D4BAAF0F-6FAA-441C-9212-119CA71DEE7F}" type="presOf" srcId="{D9A0C62A-6964-4778-B523-409828FBF962}" destId="{C30B9C12-2A62-4A75-9692-34F7C203DD22}" srcOrd="0" destOrd="0" presId="urn:microsoft.com/office/officeart/2005/8/layout/hList1"/>
    <dgm:cxn modelId="{B677DE19-37CA-4472-925F-7E2EFEBD893F}" type="presOf" srcId="{9250D9D9-789D-4F85-96E8-7EC1D52724FB}" destId="{C58A1C3A-DDDC-45D2-9BD6-878A4668B9B9}" srcOrd="0" destOrd="4" presId="urn:microsoft.com/office/officeart/2005/8/layout/hList1"/>
    <dgm:cxn modelId="{88650924-419A-476E-A53F-3ABC3A122DB9}" type="presOf" srcId="{E90BC484-F6CA-4B7D-9852-479C64AE407F}" destId="{C58A1C3A-DDDC-45D2-9BD6-878A4668B9B9}" srcOrd="0" destOrd="2" presId="urn:microsoft.com/office/officeart/2005/8/layout/hList1"/>
    <dgm:cxn modelId="{176B6B2C-31AA-40FA-881F-726C26BF3450}" srcId="{1A7DC5B9-18E1-489F-8BCC-DD212C9076B5}" destId="{DF594BF6-1FE8-473A-ADBF-3A7B7734FF45}" srcOrd="3" destOrd="0" parTransId="{A89E927A-42C3-41C8-93C6-3EB9D424A5F4}" sibTransId="{2B2797AE-F5E2-4DE5-AE0E-6CE9A5CA6E15}"/>
    <dgm:cxn modelId="{EEB22733-30DB-401E-B9D0-FB9E0E3F4728}" type="presOf" srcId="{0FC45392-B644-4B7A-A19A-C9648E55EEEF}" destId="{F22DDB38-5337-4161-BA0B-FCDE5568DF27}" srcOrd="0" destOrd="0" presId="urn:microsoft.com/office/officeart/2005/8/layout/hList1"/>
    <dgm:cxn modelId="{07B64735-15E1-44F0-9C36-F3D9EFE26717}" type="presOf" srcId="{DF594BF6-1FE8-473A-ADBF-3A7B7734FF45}" destId="{C58A1C3A-DDDC-45D2-9BD6-878A4668B9B9}" srcOrd="0" destOrd="3" presId="urn:microsoft.com/office/officeart/2005/8/layout/hList1"/>
    <dgm:cxn modelId="{85A18874-3760-4CE7-BB85-936D7992C5D9}" srcId="{1A7DC5B9-18E1-489F-8BCC-DD212C9076B5}" destId="{9250D9D9-789D-4F85-96E8-7EC1D52724FB}" srcOrd="4" destOrd="0" parTransId="{9FF390B2-855B-442E-890E-6C0E46FA06E6}" sibTransId="{BEDE746E-B76F-4ABA-930E-0751BC61FB6F}"/>
    <dgm:cxn modelId="{9669147E-3ACF-4AA0-B715-B53D192ED266}" type="presOf" srcId="{1A7DC5B9-18E1-489F-8BCC-DD212C9076B5}" destId="{FBC5B30F-DCF9-400C-8ED5-BCBBC6EB004D}" srcOrd="0" destOrd="0" presId="urn:microsoft.com/office/officeart/2005/8/layout/hList1"/>
    <dgm:cxn modelId="{8E74D580-FAA4-41EB-823C-F1C45BEB4837}" srcId="{1A7DC5B9-18E1-489F-8BCC-DD212C9076B5}" destId="{E90BC484-F6CA-4B7D-9852-479C64AE407F}" srcOrd="2" destOrd="0" parTransId="{C4A5E683-2312-4A4F-832D-E50C708CF95B}" sibTransId="{2361DFE4-CCB2-41AC-9167-974A8603D347}"/>
    <dgm:cxn modelId="{634827A2-0AA7-48BA-8B50-D6F1FB7DD1FA}" type="presOf" srcId="{B773A93A-84DB-4785-BEE4-F8C66A644996}" destId="{45C26384-98F4-42D7-90B6-CFC079DA1D8D}" srcOrd="0" destOrd="0" presId="urn:microsoft.com/office/officeart/2005/8/layout/hList1"/>
    <dgm:cxn modelId="{0695BAB3-C7EF-48EC-A0BF-1635D201168A}" srcId="{D9A0C62A-6964-4778-B523-409828FBF962}" destId="{1A7DC5B9-18E1-489F-8BCC-DD212C9076B5}" srcOrd="1" destOrd="0" parTransId="{FC20D82F-D5E3-452C-A3E7-80E2756B6116}" sibTransId="{92883C51-9A7B-44FA-9070-64933CF27D0B}"/>
    <dgm:cxn modelId="{460B9AC0-5E68-4AD5-B289-6A2491FE2479}" srcId="{B773A93A-84DB-4785-BEE4-F8C66A644996}" destId="{0FC45392-B644-4B7A-A19A-C9648E55EEEF}" srcOrd="0" destOrd="0" parTransId="{E07C67FA-615C-438A-B4A7-EB6444F00D12}" sibTransId="{E287E4B2-4681-46A6-B068-75705C21435F}"/>
    <dgm:cxn modelId="{C4953AC8-15C8-445D-B3EF-DF37C05118CF}" type="presOf" srcId="{65216F56-4FEE-44A8-83F0-698D1F2F479C}" destId="{C58A1C3A-DDDC-45D2-9BD6-878A4668B9B9}" srcOrd="0" destOrd="0" presId="urn:microsoft.com/office/officeart/2005/8/layout/hList1"/>
    <dgm:cxn modelId="{15F2B3D2-945C-43F1-B1B5-AA6877869CC6}" srcId="{1A7DC5B9-18E1-489F-8BCC-DD212C9076B5}" destId="{65216F56-4FEE-44A8-83F0-698D1F2F479C}" srcOrd="0" destOrd="0" parTransId="{7228A977-D8D0-442D-AB0B-95D26565CE0F}" sibTransId="{9D51020C-B3D2-4238-966C-37DE6307C95B}"/>
    <dgm:cxn modelId="{F4097296-E8B4-44D8-A8B0-86960DDC608F}" type="presParOf" srcId="{C30B9C12-2A62-4A75-9692-34F7C203DD22}" destId="{2FEE544A-6EE6-4527-B0D3-4CFE536048FC}" srcOrd="0" destOrd="0" presId="urn:microsoft.com/office/officeart/2005/8/layout/hList1"/>
    <dgm:cxn modelId="{A33C2C28-03AC-48B0-868D-746F437E8866}" type="presParOf" srcId="{2FEE544A-6EE6-4527-B0D3-4CFE536048FC}" destId="{45C26384-98F4-42D7-90B6-CFC079DA1D8D}" srcOrd="0" destOrd="0" presId="urn:microsoft.com/office/officeart/2005/8/layout/hList1"/>
    <dgm:cxn modelId="{CAF1E65B-6884-4C00-BD4C-35C1E3E2330C}" type="presParOf" srcId="{2FEE544A-6EE6-4527-B0D3-4CFE536048FC}" destId="{F22DDB38-5337-4161-BA0B-FCDE5568DF27}" srcOrd="1" destOrd="0" presId="urn:microsoft.com/office/officeart/2005/8/layout/hList1"/>
    <dgm:cxn modelId="{417396CF-1A9F-40BE-9B7C-28599498D063}" type="presParOf" srcId="{C30B9C12-2A62-4A75-9692-34F7C203DD22}" destId="{59709ED2-8B1B-4E2E-AF1A-CE1E5409CBD5}" srcOrd="1" destOrd="0" presId="urn:microsoft.com/office/officeart/2005/8/layout/hList1"/>
    <dgm:cxn modelId="{FBCAEB33-BC83-4FCB-B718-D324BC8BEE48}" type="presParOf" srcId="{C30B9C12-2A62-4A75-9692-34F7C203DD22}" destId="{9F310F4A-D391-454C-8DA1-D6F831DE8F14}" srcOrd="2" destOrd="0" presId="urn:microsoft.com/office/officeart/2005/8/layout/hList1"/>
    <dgm:cxn modelId="{4493EFE9-DFEF-4B7D-8D90-094B363747D6}" type="presParOf" srcId="{9F310F4A-D391-454C-8DA1-D6F831DE8F14}" destId="{FBC5B30F-DCF9-400C-8ED5-BCBBC6EB004D}" srcOrd="0" destOrd="0" presId="urn:microsoft.com/office/officeart/2005/8/layout/hList1"/>
    <dgm:cxn modelId="{35C7B856-FA79-4881-820F-9AAF46F60984}" type="presParOf" srcId="{9F310F4A-D391-454C-8DA1-D6F831DE8F14}" destId="{C58A1C3A-DDDC-45D2-9BD6-878A4668B9B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C3CE1-6ADA-4E9A-AEF5-8A49A17226D7}">
      <dsp:nvSpPr>
        <dsp:cNvPr id="0" name=""/>
        <dsp:cNvSpPr/>
      </dsp:nvSpPr>
      <dsp:spPr>
        <a:xfrm rot="10800000">
          <a:off x="1797914" y="1078"/>
          <a:ext cx="5624703" cy="152466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2335" tIns="106680" rIns="199136" bIns="106680" numCol="1" spcCol="1270" anchor="ctr" anchorCtr="0">
          <a:noAutofit/>
        </a:bodyPr>
        <a:lstStyle/>
        <a:p>
          <a:pPr marL="0" lvl="0" indent="0" algn="just" defTabSz="1244600" rtl="0">
            <a:lnSpc>
              <a:spcPct val="90000"/>
            </a:lnSpc>
            <a:spcBef>
              <a:spcPct val="0"/>
            </a:spcBef>
            <a:spcAft>
              <a:spcPct val="35000"/>
            </a:spcAft>
            <a:buNone/>
          </a:pPr>
          <a:r>
            <a:rPr lang="en-US" sz="2800" kern="1200" dirty="0"/>
            <a:t>To </a:t>
          </a:r>
          <a:r>
            <a:rPr lang="en-US" sz="2800" kern="1200" dirty="0" err="1"/>
            <a:t>analyse</a:t>
          </a:r>
          <a:r>
            <a:rPr lang="en-US" sz="2800" kern="1200" dirty="0"/>
            <a:t> movie trends, ratings, genres and revenue</a:t>
          </a:r>
        </a:p>
      </dsp:txBody>
      <dsp:txXfrm rot="10800000">
        <a:off x="2179080" y="1078"/>
        <a:ext cx="5243537" cy="1524664"/>
      </dsp:txXfrm>
    </dsp:sp>
    <dsp:sp modelId="{53926935-FE18-486C-9995-0408A3525D23}">
      <dsp:nvSpPr>
        <dsp:cNvPr id="0" name=""/>
        <dsp:cNvSpPr/>
      </dsp:nvSpPr>
      <dsp:spPr>
        <a:xfrm>
          <a:off x="1091522" y="42275"/>
          <a:ext cx="1524664" cy="152466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D5A08F-878C-4000-8DFE-3EFEEDB0947C}">
      <dsp:nvSpPr>
        <dsp:cNvPr id="0" name=""/>
        <dsp:cNvSpPr/>
      </dsp:nvSpPr>
      <dsp:spPr>
        <a:xfrm rot="10800000">
          <a:off x="1797914" y="1980867"/>
          <a:ext cx="5624703" cy="152466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2335" tIns="106680" rIns="199136" bIns="106680" numCol="1" spcCol="1270" anchor="ctr" anchorCtr="0">
          <a:noAutofit/>
        </a:bodyPr>
        <a:lstStyle/>
        <a:p>
          <a:pPr marL="0" lvl="0" indent="0" algn="just" defTabSz="1244600" rtl="0">
            <a:lnSpc>
              <a:spcPct val="90000"/>
            </a:lnSpc>
            <a:spcBef>
              <a:spcPct val="0"/>
            </a:spcBef>
            <a:spcAft>
              <a:spcPct val="35000"/>
            </a:spcAft>
            <a:buNone/>
          </a:pPr>
          <a:r>
            <a:rPr lang="en-US" sz="2800" kern="1200" dirty="0"/>
            <a:t>To determine the most lucrative movies and markets</a:t>
          </a:r>
        </a:p>
      </dsp:txBody>
      <dsp:txXfrm rot="10800000">
        <a:off x="2179080" y="1980867"/>
        <a:ext cx="5243537" cy="1524664"/>
      </dsp:txXfrm>
    </dsp:sp>
    <dsp:sp modelId="{B9C3E550-FA66-4639-8C3C-B2F50E0C9DCF}">
      <dsp:nvSpPr>
        <dsp:cNvPr id="0" name=""/>
        <dsp:cNvSpPr/>
      </dsp:nvSpPr>
      <dsp:spPr>
        <a:xfrm>
          <a:off x="1035582" y="1980867"/>
          <a:ext cx="1524664" cy="152466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FB8AF9-B1C7-46C2-A710-1B4BE85194D4}">
      <dsp:nvSpPr>
        <dsp:cNvPr id="0" name=""/>
        <dsp:cNvSpPr/>
      </dsp:nvSpPr>
      <dsp:spPr>
        <a:xfrm rot="10800000">
          <a:off x="1797914" y="3960656"/>
          <a:ext cx="5624703" cy="152466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2335" tIns="106680" rIns="199136" bIns="106680" numCol="1" spcCol="1270" anchor="ctr" anchorCtr="0">
          <a:noAutofit/>
        </a:bodyPr>
        <a:lstStyle/>
        <a:p>
          <a:pPr marL="0" lvl="0" indent="0" algn="just" defTabSz="1244600" rtl="0">
            <a:lnSpc>
              <a:spcPct val="90000"/>
            </a:lnSpc>
            <a:spcBef>
              <a:spcPct val="0"/>
            </a:spcBef>
            <a:spcAft>
              <a:spcPct val="35000"/>
            </a:spcAft>
            <a:buNone/>
          </a:pPr>
          <a:r>
            <a:rPr lang="en-US" sz="2800" kern="1200" dirty="0"/>
            <a:t>To draw conclusions on the suggest best business venture in the movies industry.</a:t>
          </a:r>
        </a:p>
      </dsp:txBody>
      <dsp:txXfrm rot="10800000">
        <a:off x="2179080" y="3960656"/>
        <a:ext cx="5243537" cy="1524664"/>
      </dsp:txXfrm>
    </dsp:sp>
    <dsp:sp modelId="{AEE8B0EF-9651-49DA-922F-F341414EDA43}">
      <dsp:nvSpPr>
        <dsp:cNvPr id="0" name=""/>
        <dsp:cNvSpPr/>
      </dsp:nvSpPr>
      <dsp:spPr>
        <a:xfrm>
          <a:off x="1035582" y="3960656"/>
          <a:ext cx="1524664" cy="152466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4000" r="-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E4AE4-0A57-4D81-BD6B-8476DD41A5A5}">
      <dsp:nvSpPr>
        <dsp:cNvPr id="0" name=""/>
        <dsp:cNvSpPr/>
      </dsp:nvSpPr>
      <dsp:spPr>
        <a:xfrm>
          <a:off x="39" y="215339"/>
          <a:ext cx="3809962" cy="6624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en-US" sz="2300" b="1" kern="1200" dirty="0">
              <a:latin typeface="Cambria" panose="02040503050406030204" pitchFamily="18" charset="0"/>
              <a:ea typeface="Cambria" panose="02040503050406030204" pitchFamily="18" charset="0"/>
            </a:rPr>
            <a:t>Background</a:t>
          </a:r>
          <a:endParaRPr lang="en-US" sz="2300" kern="1200" dirty="0">
            <a:latin typeface="Cambria" panose="02040503050406030204" pitchFamily="18" charset="0"/>
            <a:ea typeface="Cambria" panose="02040503050406030204" pitchFamily="18" charset="0"/>
          </a:endParaRPr>
        </a:p>
      </dsp:txBody>
      <dsp:txXfrm>
        <a:off x="39" y="215339"/>
        <a:ext cx="3809962" cy="662400"/>
      </dsp:txXfrm>
    </dsp:sp>
    <dsp:sp modelId="{7986420D-CDCD-4BB8-95E8-9BB57AE5CAF4}">
      <dsp:nvSpPr>
        <dsp:cNvPr id="0" name=""/>
        <dsp:cNvSpPr/>
      </dsp:nvSpPr>
      <dsp:spPr>
        <a:xfrm>
          <a:off x="39" y="877739"/>
          <a:ext cx="3809962" cy="454571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just" defTabSz="1022350" rtl="0">
            <a:lnSpc>
              <a:spcPct val="90000"/>
            </a:lnSpc>
            <a:spcBef>
              <a:spcPct val="0"/>
            </a:spcBef>
            <a:spcAft>
              <a:spcPct val="15000"/>
            </a:spcAft>
            <a:buChar char="•"/>
          </a:pPr>
          <a:r>
            <a:rPr lang="en-US" sz="2300" kern="1200" dirty="0"/>
            <a:t>Microsoft has observed the growing trend of major companies venturing into the realm of original video content, and they are eager to join the ranks. With aspirations of establishing their own movie studio, they embark on a journey into the world of filmmaking, despite their limited experience in the field.</a:t>
          </a:r>
        </a:p>
      </dsp:txBody>
      <dsp:txXfrm>
        <a:off x="39" y="877739"/>
        <a:ext cx="3809962" cy="4545719"/>
      </dsp:txXfrm>
    </dsp:sp>
    <dsp:sp modelId="{30BFE0B3-F9D6-4104-A079-005C7B0C6BDA}">
      <dsp:nvSpPr>
        <dsp:cNvPr id="0" name=""/>
        <dsp:cNvSpPr/>
      </dsp:nvSpPr>
      <dsp:spPr>
        <a:xfrm>
          <a:off x="4343397" y="215339"/>
          <a:ext cx="3809962" cy="6624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Cambria" panose="02040503050406030204" pitchFamily="18" charset="0"/>
              <a:ea typeface="Cambria" panose="02040503050406030204" pitchFamily="18" charset="0"/>
            </a:rPr>
            <a:t>Focus</a:t>
          </a:r>
        </a:p>
      </dsp:txBody>
      <dsp:txXfrm>
        <a:off x="4343397" y="215339"/>
        <a:ext cx="3809962" cy="662400"/>
      </dsp:txXfrm>
    </dsp:sp>
    <dsp:sp modelId="{48B24CE3-434B-48B5-A4B8-A388BE082AED}">
      <dsp:nvSpPr>
        <dsp:cNvPr id="0" name=""/>
        <dsp:cNvSpPr/>
      </dsp:nvSpPr>
      <dsp:spPr>
        <a:xfrm>
          <a:off x="4343397" y="877739"/>
          <a:ext cx="3809962" cy="454571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a:latin typeface="Cambria" panose="02040503050406030204" pitchFamily="18" charset="0"/>
              <a:ea typeface="Cambria" panose="02040503050406030204" pitchFamily="18" charset="0"/>
            </a:rPr>
            <a:t>This project is centered around the exploration of the most successful film genres currently dominating the box office. The objective is to extract practical insights that will empower the leadership of Microsoft's budding movie studio in determining the optimal genres for their future film creations.</a:t>
          </a:r>
        </a:p>
      </dsp:txBody>
      <dsp:txXfrm>
        <a:off x="4343397" y="877739"/>
        <a:ext cx="3809962" cy="4545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2A068-8BE6-4CC6-9693-D5880554FF5F}">
      <dsp:nvSpPr>
        <dsp:cNvPr id="0" name=""/>
        <dsp:cNvSpPr/>
      </dsp:nvSpPr>
      <dsp:spPr>
        <a:xfrm rot="10800000">
          <a:off x="2144267" y="1389887"/>
          <a:ext cx="5675376" cy="2859024"/>
        </a:xfrm>
        <a:prstGeom prst="homePlat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60750" tIns="60960" rIns="113792" bIns="60960" numCol="1" spcCol="1270" anchor="ctr" anchorCtr="0">
          <a:noAutofit/>
        </a:bodyPr>
        <a:lstStyle/>
        <a:p>
          <a:pPr marL="0" lvl="0" indent="0" algn="just" defTabSz="711200" rtl="0">
            <a:lnSpc>
              <a:spcPct val="90000"/>
            </a:lnSpc>
            <a:spcBef>
              <a:spcPct val="0"/>
            </a:spcBef>
            <a:spcAft>
              <a:spcPct val="35000"/>
            </a:spcAft>
            <a:buNone/>
          </a:pPr>
          <a:r>
            <a:rPr lang="en-US" sz="1600" b="0" kern="1200" dirty="0">
              <a:latin typeface="Cambria" panose="02040503050406030204" pitchFamily="18" charset="0"/>
              <a:ea typeface="Cambria" panose="02040503050406030204" pitchFamily="18" charset="0"/>
            </a:rPr>
            <a:t>The analysis included three datasets: bom.movie_gross.csv, title.basics.csv, and title.ratings.csv. bom.movie_gross.csv was about gross earnings in both domestic and foreign market, title.basics.csv contained  title year, runtime and genre while title.ratings.csv contained data on average rating and number of votes </a:t>
          </a:r>
        </a:p>
      </dsp:txBody>
      <dsp:txXfrm rot="10800000">
        <a:off x="2859023" y="1389887"/>
        <a:ext cx="4960620" cy="2859024"/>
      </dsp:txXfrm>
    </dsp:sp>
    <dsp:sp modelId="{3A3E997D-4F29-44E5-99B5-85B38439715C}">
      <dsp:nvSpPr>
        <dsp:cNvPr id="0" name=""/>
        <dsp:cNvSpPr/>
      </dsp:nvSpPr>
      <dsp:spPr>
        <a:xfrm>
          <a:off x="714755" y="1389887"/>
          <a:ext cx="2859024" cy="2859024"/>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D7A6A-E4E9-4A91-AE61-D537D1ED2F35}">
      <dsp:nvSpPr>
        <dsp:cNvPr id="0" name=""/>
        <dsp:cNvSpPr/>
      </dsp:nvSpPr>
      <dsp:spPr>
        <a:xfrm rot="10800000">
          <a:off x="528063" y="1389887"/>
          <a:ext cx="7478272" cy="2859024"/>
        </a:xfrm>
        <a:prstGeom prst="homePlat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60750"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mean for foreign gross is 75,057,040 while that of domestic gross is 45,669,750.however, the standard deviations are big (137,529,400 and 76,375,490 respectively) implying that there are extreme numbers in the data set. Indeed, the minimum foreign gross is 600 while the maximum is 960,500,000, a huge </a:t>
          </a:r>
          <a:r>
            <a:rPr lang="en-US" sz="1800" kern="1200" dirty="0" err="1"/>
            <a:t>variaion</a:t>
          </a:r>
          <a:r>
            <a:rPr lang="en-US" sz="1800" kern="1200" dirty="0"/>
            <a:t>! Similarly, the minimum in domestic gross is 400 while the maximum is 700,100,000. This implies that the mean cannot be efficient measure. Categorizing the data and getting the percentage would be more sensible.</a:t>
          </a:r>
        </a:p>
      </dsp:txBody>
      <dsp:txXfrm rot="10800000">
        <a:off x="1242819" y="1389887"/>
        <a:ext cx="6763516" cy="2859024"/>
      </dsp:txXfrm>
    </dsp:sp>
    <dsp:sp modelId="{9CC2DE95-8955-4C59-831E-330EDB3D886F}">
      <dsp:nvSpPr>
        <dsp:cNvPr id="0" name=""/>
        <dsp:cNvSpPr/>
      </dsp:nvSpPr>
      <dsp:spPr>
        <a:xfrm>
          <a:off x="0" y="2133605"/>
          <a:ext cx="1197873" cy="1371588"/>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26384-98F4-42D7-90B6-CFC079DA1D8D}">
      <dsp:nvSpPr>
        <dsp:cNvPr id="0" name=""/>
        <dsp:cNvSpPr/>
      </dsp:nvSpPr>
      <dsp:spPr>
        <a:xfrm>
          <a:off x="0" y="12575"/>
          <a:ext cx="3893417" cy="1468800"/>
        </a:xfrm>
        <a:prstGeom prst="rect">
          <a:avLst/>
        </a:prstGeom>
        <a:solidFill>
          <a:schemeClr val="accent3">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just" defTabSz="1244600">
            <a:lnSpc>
              <a:spcPct val="90000"/>
            </a:lnSpc>
            <a:spcBef>
              <a:spcPct val="0"/>
            </a:spcBef>
            <a:spcAft>
              <a:spcPct val="35000"/>
            </a:spcAft>
            <a:buNone/>
          </a:pPr>
          <a:r>
            <a:rPr lang="en-US" sz="2800" b="1" kern="1200" dirty="0">
              <a:solidFill>
                <a:srgbClr val="FF0000"/>
              </a:solidFill>
              <a:latin typeface="Cambria" panose="02040503050406030204" pitchFamily="18" charset="0"/>
              <a:ea typeface="Cambria" panose="02040503050406030204" pitchFamily="18" charset="0"/>
            </a:rPr>
            <a:t>Conclusion</a:t>
          </a:r>
        </a:p>
      </dsp:txBody>
      <dsp:txXfrm>
        <a:off x="0" y="12575"/>
        <a:ext cx="3893417" cy="1468800"/>
      </dsp:txXfrm>
    </dsp:sp>
    <dsp:sp modelId="{F22DDB38-5337-4161-BA0B-FCDE5568DF27}">
      <dsp:nvSpPr>
        <dsp:cNvPr id="0" name=""/>
        <dsp:cNvSpPr/>
      </dsp:nvSpPr>
      <dsp:spPr>
        <a:xfrm>
          <a:off x="40" y="1475250"/>
          <a:ext cx="3893417" cy="412547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just" defTabSz="622300">
            <a:lnSpc>
              <a:spcPct val="90000"/>
            </a:lnSpc>
            <a:spcBef>
              <a:spcPct val="0"/>
            </a:spcBef>
            <a:spcAft>
              <a:spcPct val="15000"/>
            </a:spcAft>
            <a:buChar char="•"/>
          </a:pPr>
          <a:r>
            <a:rPr lang="en-US" sz="1400" kern="1200" dirty="0">
              <a:latin typeface="Cambria" panose="02040503050406030204" pitchFamily="18" charset="0"/>
              <a:ea typeface="Cambria" panose="02040503050406030204" pitchFamily="18" charset="0"/>
            </a:rPr>
            <a:t>This analysis  provided insights into the movie dataset, that </a:t>
          </a:r>
          <a:r>
            <a:rPr lang="en-US" sz="1400" kern="1200" dirty="0" err="1">
              <a:latin typeface="Cambria" panose="02040503050406030204" pitchFamily="18" charset="0"/>
              <a:ea typeface="Cambria" panose="02040503050406030204" pitchFamily="18" charset="0"/>
            </a:rPr>
            <a:t>inclueds</a:t>
          </a:r>
          <a:r>
            <a:rPr lang="en-US" sz="1400" kern="1200" dirty="0">
              <a:latin typeface="Cambria" panose="02040503050406030204" pitchFamily="18" charset="0"/>
              <a:ea typeface="Cambria" panose="02040503050406030204" pitchFamily="18" charset="0"/>
            </a:rPr>
            <a:t> identifying the, high earning market segment i.e. foreign and domestic, share of earnings, popular genres and their association with the number of votes. Visualization was included to help in understanding the distribution of movie genres and their popularity necessary to draw informed conclusion. The analysis of the data revealed that </a:t>
          </a:r>
          <a:r>
            <a:rPr lang="en-US" sz="1400" kern="1200" dirty="0" err="1">
              <a:latin typeface="Cambria" panose="02040503050406030204" pitchFamily="18" charset="0"/>
              <a:ea typeface="Cambria" panose="02040503050406030204" pitchFamily="18" charset="0"/>
            </a:rPr>
            <a:t>microsoft</a:t>
          </a:r>
          <a:r>
            <a:rPr lang="en-US" sz="1400" kern="1200" dirty="0">
              <a:latin typeface="Cambria" panose="02040503050406030204" pitchFamily="18" charset="0"/>
              <a:ea typeface="Cambria" panose="02040503050406030204" pitchFamily="18" charset="0"/>
            </a:rPr>
            <a:t> managers who would like to venture into movies industry should put their focus on drama, documentary and comedy. Foreign market has higher earning than domestic market. number of votes for a movie determines its rating and consequent viewership</a:t>
          </a:r>
        </a:p>
      </dsp:txBody>
      <dsp:txXfrm>
        <a:off x="40" y="1475250"/>
        <a:ext cx="3893417" cy="4125477"/>
      </dsp:txXfrm>
    </dsp:sp>
    <dsp:sp modelId="{FBC5B30F-DCF9-400C-8ED5-BCBBC6EB004D}">
      <dsp:nvSpPr>
        <dsp:cNvPr id="0" name=""/>
        <dsp:cNvSpPr/>
      </dsp:nvSpPr>
      <dsp:spPr>
        <a:xfrm>
          <a:off x="4438536" y="6450"/>
          <a:ext cx="3893417" cy="1468800"/>
        </a:xfrm>
        <a:prstGeom prst="rect">
          <a:avLst/>
        </a:prstGeom>
        <a:solidFill>
          <a:schemeClr val="accent3">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just" defTabSz="1244600">
            <a:lnSpc>
              <a:spcPct val="90000"/>
            </a:lnSpc>
            <a:spcBef>
              <a:spcPct val="0"/>
            </a:spcBef>
            <a:spcAft>
              <a:spcPct val="35000"/>
            </a:spcAft>
            <a:buNone/>
          </a:pPr>
          <a:r>
            <a:rPr lang="en-GB" sz="2800" b="1" kern="1200" dirty="0">
              <a:solidFill>
                <a:srgbClr val="FF0000"/>
              </a:solidFill>
              <a:latin typeface="Cambria" panose="02040503050406030204" pitchFamily="18" charset="0"/>
              <a:ea typeface="Cambria" panose="02040503050406030204" pitchFamily="18" charset="0"/>
            </a:rPr>
            <a:t>Recommendations</a:t>
          </a:r>
          <a:endParaRPr lang="en-US" sz="2800" kern="1200" dirty="0">
            <a:solidFill>
              <a:srgbClr val="FF0000"/>
            </a:solidFill>
            <a:latin typeface="Cambria" panose="02040503050406030204" pitchFamily="18" charset="0"/>
            <a:ea typeface="Cambria" panose="02040503050406030204" pitchFamily="18" charset="0"/>
          </a:endParaRPr>
        </a:p>
      </dsp:txBody>
      <dsp:txXfrm>
        <a:off x="4438536" y="6450"/>
        <a:ext cx="3893417" cy="1468800"/>
      </dsp:txXfrm>
    </dsp:sp>
    <dsp:sp modelId="{C58A1C3A-DDDC-45D2-9BD6-878A4668B9B9}">
      <dsp:nvSpPr>
        <dsp:cNvPr id="0" name=""/>
        <dsp:cNvSpPr/>
      </dsp:nvSpPr>
      <dsp:spPr>
        <a:xfrm>
          <a:off x="4438536" y="1475250"/>
          <a:ext cx="3893417" cy="412547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just" defTabSz="622300">
            <a:lnSpc>
              <a:spcPct val="90000"/>
            </a:lnSpc>
            <a:spcBef>
              <a:spcPct val="0"/>
            </a:spcBef>
            <a:spcAft>
              <a:spcPct val="15000"/>
            </a:spcAft>
            <a:buChar char="•"/>
          </a:pPr>
          <a:r>
            <a:rPr lang="en-US" sz="1400" kern="1200" dirty="0">
              <a:latin typeface="Cambria" panose="02040503050406030204" pitchFamily="18" charset="0"/>
              <a:ea typeface="Cambria" panose="02040503050406030204" pitchFamily="18" charset="0"/>
            </a:rPr>
            <a:t>First, the management should make a decision on scale of investment they would like to put in the movie industry. For trials, they can focus on domestic industry to learn a few loops in the business since the market is small and has low earning requiring least investment. This means the risk exposure is minimal. However, if the company want to go full scale with huge investment foreign market offers great opportunity.</a:t>
          </a:r>
        </a:p>
        <a:p>
          <a:pPr marL="114300" lvl="1" indent="-114300" algn="just" defTabSz="622300">
            <a:lnSpc>
              <a:spcPct val="90000"/>
            </a:lnSpc>
            <a:spcBef>
              <a:spcPct val="0"/>
            </a:spcBef>
            <a:spcAft>
              <a:spcPct val="15000"/>
            </a:spcAft>
            <a:buChar char="•"/>
          </a:pPr>
          <a:endParaRPr lang="en-US" sz="1400" kern="1200">
            <a:latin typeface="Cambria" panose="02040503050406030204" pitchFamily="18" charset="0"/>
            <a:ea typeface="Cambria" panose="02040503050406030204" pitchFamily="18" charset="0"/>
          </a:endParaRPr>
        </a:p>
        <a:p>
          <a:pPr marL="114300" lvl="1" indent="-114300" algn="just" defTabSz="622300">
            <a:lnSpc>
              <a:spcPct val="90000"/>
            </a:lnSpc>
            <a:spcBef>
              <a:spcPct val="0"/>
            </a:spcBef>
            <a:spcAft>
              <a:spcPct val="15000"/>
            </a:spcAft>
            <a:buChar char="•"/>
          </a:pPr>
          <a:r>
            <a:rPr lang="en-US" sz="1400" kern="1200">
              <a:latin typeface="Cambria" panose="02040503050406030204" pitchFamily="18" charset="0"/>
              <a:ea typeface="Cambria" panose="02040503050406030204" pitchFamily="18" charset="0"/>
            </a:rPr>
            <a:t>Second, on the movies genre the team would like to invest in, drama, documentaries and comedy are the most promising since they command a huge market.</a:t>
          </a:r>
        </a:p>
        <a:p>
          <a:pPr marL="114300" lvl="1" indent="-114300" algn="just" defTabSz="622300">
            <a:lnSpc>
              <a:spcPct val="90000"/>
            </a:lnSpc>
            <a:spcBef>
              <a:spcPct val="0"/>
            </a:spcBef>
            <a:spcAft>
              <a:spcPct val="15000"/>
            </a:spcAft>
            <a:buChar char="•"/>
          </a:pPr>
          <a:endParaRPr lang="en-US" sz="1400" kern="1200">
            <a:latin typeface="Cambria" panose="02040503050406030204" pitchFamily="18" charset="0"/>
            <a:ea typeface="Cambria" panose="02040503050406030204" pitchFamily="18" charset="0"/>
          </a:endParaRPr>
        </a:p>
        <a:p>
          <a:pPr marL="114300" lvl="1" indent="-114300" algn="just" defTabSz="622300">
            <a:lnSpc>
              <a:spcPct val="90000"/>
            </a:lnSpc>
            <a:spcBef>
              <a:spcPct val="0"/>
            </a:spcBef>
            <a:spcAft>
              <a:spcPct val="15000"/>
            </a:spcAft>
            <a:buChar char="•"/>
          </a:pPr>
          <a:r>
            <a:rPr lang="en-US" sz="1400" kern="1200" dirty="0">
              <a:latin typeface="Cambria" panose="02040503050406030204" pitchFamily="18" charset="0"/>
              <a:ea typeface="Cambria" panose="02040503050406030204" pitchFamily="18" charset="0"/>
            </a:rPr>
            <a:t>Third, as a strategy to monitor the market, either average </a:t>
          </a:r>
          <a:r>
            <a:rPr lang="en-US" sz="1400" kern="1200" dirty="0" err="1">
              <a:latin typeface="Cambria" panose="02040503050406030204" pitchFamily="18" charset="0"/>
              <a:ea typeface="Cambria" panose="02040503050406030204" pitchFamily="18" charset="0"/>
            </a:rPr>
            <a:t>ratngs</a:t>
          </a:r>
          <a:r>
            <a:rPr lang="en-US" sz="1400" kern="1200" dirty="0">
              <a:latin typeface="Cambria" panose="02040503050406030204" pitchFamily="18" charset="0"/>
              <a:ea typeface="Cambria" panose="02040503050406030204" pitchFamily="18" charset="0"/>
            </a:rPr>
            <a:t> or number of votes gives a guide on how a certain movie is </a:t>
          </a:r>
          <a:r>
            <a:rPr lang="en-US" sz="1400" kern="1200" dirty="0" err="1">
              <a:latin typeface="Cambria" panose="02040503050406030204" pitchFamily="18" charset="0"/>
              <a:ea typeface="Cambria" panose="02040503050406030204" pitchFamily="18" charset="0"/>
            </a:rPr>
            <a:t>performaning</a:t>
          </a:r>
          <a:r>
            <a:rPr lang="en-US" sz="1400" kern="1200" dirty="0">
              <a:latin typeface="Cambria" panose="02040503050406030204" pitchFamily="18" charset="0"/>
              <a:ea typeface="Cambria" panose="02040503050406030204" pitchFamily="18" charset="0"/>
            </a:rPr>
            <a:t> in the market. </a:t>
          </a:r>
        </a:p>
      </dsp:txBody>
      <dsp:txXfrm>
        <a:off x="4438536" y="1475250"/>
        <a:ext cx="3893417" cy="4125477"/>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A23A95-F116-4765-95B1-D6E6573DDFEC}"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56726-6D1F-4419-9440-501B4138520E}" type="slidenum">
              <a:rPr lang="en-US" smtClean="0"/>
              <a:t>‹#›</a:t>
            </a:fld>
            <a:endParaRPr lang="en-US"/>
          </a:p>
        </p:txBody>
      </p:sp>
    </p:spTree>
    <p:extLst>
      <p:ext uri="{BB962C8B-B14F-4D97-AF65-F5344CB8AC3E}">
        <p14:creationId xmlns:p14="http://schemas.microsoft.com/office/powerpoint/2010/main" val="3442116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A23A95-F116-4765-95B1-D6E6573DDFEC}"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56726-6D1F-4419-9440-501B4138520E}" type="slidenum">
              <a:rPr lang="en-US" smtClean="0"/>
              <a:t>‹#›</a:t>
            </a:fld>
            <a:endParaRPr lang="en-US"/>
          </a:p>
        </p:txBody>
      </p:sp>
    </p:spTree>
    <p:extLst>
      <p:ext uri="{BB962C8B-B14F-4D97-AF65-F5344CB8AC3E}">
        <p14:creationId xmlns:p14="http://schemas.microsoft.com/office/powerpoint/2010/main" val="412837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A23A95-F116-4765-95B1-D6E6573DDFEC}"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56726-6D1F-4419-9440-501B4138520E}" type="slidenum">
              <a:rPr lang="en-US" smtClean="0"/>
              <a:t>‹#›</a:t>
            </a:fld>
            <a:endParaRPr lang="en-US"/>
          </a:p>
        </p:txBody>
      </p:sp>
    </p:spTree>
    <p:extLst>
      <p:ext uri="{BB962C8B-B14F-4D97-AF65-F5344CB8AC3E}">
        <p14:creationId xmlns:p14="http://schemas.microsoft.com/office/powerpoint/2010/main" val="103517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A23A95-F116-4765-95B1-D6E6573DDFEC}"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56726-6D1F-4419-9440-501B4138520E}" type="slidenum">
              <a:rPr lang="en-US" smtClean="0"/>
              <a:t>‹#›</a:t>
            </a:fld>
            <a:endParaRPr lang="en-US"/>
          </a:p>
        </p:txBody>
      </p:sp>
    </p:spTree>
    <p:extLst>
      <p:ext uri="{BB962C8B-B14F-4D97-AF65-F5344CB8AC3E}">
        <p14:creationId xmlns:p14="http://schemas.microsoft.com/office/powerpoint/2010/main" val="3331300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A23A95-F116-4765-95B1-D6E6573DDFEC}"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56726-6D1F-4419-9440-501B4138520E}" type="slidenum">
              <a:rPr lang="en-US" smtClean="0"/>
              <a:t>‹#›</a:t>
            </a:fld>
            <a:endParaRPr lang="en-US"/>
          </a:p>
        </p:txBody>
      </p:sp>
    </p:spTree>
    <p:extLst>
      <p:ext uri="{BB962C8B-B14F-4D97-AF65-F5344CB8AC3E}">
        <p14:creationId xmlns:p14="http://schemas.microsoft.com/office/powerpoint/2010/main" val="17032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A23A95-F116-4765-95B1-D6E6573DDFEC}"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56726-6D1F-4419-9440-501B4138520E}" type="slidenum">
              <a:rPr lang="en-US" smtClean="0"/>
              <a:t>‹#›</a:t>
            </a:fld>
            <a:endParaRPr lang="en-US"/>
          </a:p>
        </p:txBody>
      </p:sp>
    </p:spTree>
    <p:extLst>
      <p:ext uri="{BB962C8B-B14F-4D97-AF65-F5344CB8AC3E}">
        <p14:creationId xmlns:p14="http://schemas.microsoft.com/office/powerpoint/2010/main" val="200275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A23A95-F116-4765-95B1-D6E6573DDFEC}"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656726-6D1F-4419-9440-501B4138520E}" type="slidenum">
              <a:rPr lang="en-US" smtClean="0"/>
              <a:t>‹#›</a:t>
            </a:fld>
            <a:endParaRPr lang="en-US"/>
          </a:p>
        </p:txBody>
      </p:sp>
    </p:spTree>
    <p:extLst>
      <p:ext uri="{BB962C8B-B14F-4D97-AF65-F5344CB8AC3E}">
        <p14:creationId xmlns:p14="http://schemas.microsoft.com/office/powerpoint/2010/main" val="367038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A23A95-F116-4765-95B1-D6E6573DDFEC}"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656726-6D1F-4419-9440-501B4138520E}" type="slidenum">
              <a:rPr lang="en-US" smtClean="0"/>
              <a:t>‹#›</a:t>
            </a:fld>
            <a:endParaRPr lang="en-US"/>
          </a:p>
        </p:txBody>
      </p:sp>
    </p:spTree>
    <p:extLst>
      <p:ext uri="{BB962C8B-B14F-4D97-AF65-F5344CB8AC3E}">
        <p14:creationId xmlns:p14="http://schemas.microsoft.com/office/powerpoint/2010/main" val="297074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A23A95-F116-4765-95B1-D6E6573DDFEC}"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656726-6D1F-4419-9440-501B4138520E}" type="slidenum">
              <a:rPr lang="en-US" smtClean="0"/>
              <a:t>‹#›</a:t>
            </a:fld>
            <a:endParaRPr lang="en-US"/>
          </a:p>
        </p:txBody>
      </p:sp>
    </p:spTree>
    <p:extLst>
      <p:ext uri="{BB962C8B-B14F-4D97-AF65-F5344CB8AC3E}">
        <p14:creationId xmlns:p14="http://schemas.microsoft.com/office/powerpoint/2010/main" val="404139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A23A95-F116-4765-95B1-D6E6573DDFEC}"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56726-6D1F-4419-9440-501B4138520E}" type="slidenum">
              <a:rPr lang="en-US" smtClean="0"/>
              <a:t>‹#›</a:t>
            </a:fld>
            <a:endParaRPr lang="en-US"/>
          </a:p>
        </p:txBody>
      </p:sp>
    </p:spTree>
    <p:extLst>
      <p:ext uri="{BB962C8B-B14F-4D97-AF65-F5344CB8AC3E}">
        <p14:creationId xmlns:p14="http://schemas.microsoft.com/office/powerpoint/2010/main" val="2144350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A23A95-F116-4765-95B1-D6E6573DDFEC}"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56726-6D1F-4419-9440-501B4138520E}" type="slidenum">
              <a:rPr lang="en-US" smtClean="0"/>
              <a:t>‹#›</a:t>
            </a:fld>
            <a:endParaRPr lang="en-US"/>
          </a:p>
        </p:txBody>
      </p:sp>
    </p:spTree>
    <p:extLst>
      <p:ext uri="{BB962C8B-B14F-4D97-AF65-F5344CB8AC3E}">
        <p14:creationId xmlns:p14="http://schemas.microsoft.com/office/powerpoint/2010/main" val="407672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A23A95-F116-4765-95B1-D6E6573DDFEC}" type="datetimeFigureOut">
              <a:rPr lang="en-US" smtClean="0"/>
              <a:t>11/5/2023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56726-6D1F-4419-9440-501B4138520E}" type="slidenum">
              <a:rPr lang="en-US" smtClean="0"/>
              <a:t>‹#›</a:t>
            </a:fld>
            <a:endParaRPr lang="en-US"/>
          </a:p>
        </p:txBody>
      </p:sp>
    </p:spTree>
    <p:extLst>
      <p:ext uri="{BB962C8B-B14F-4D97-AF65-F5344CB8AC3E}">
        <p14:creationId xmlns:p14="http://schemas.microsoft.com/office/powerpoint/2010/main" val="330353029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571500" y="762000"/>
            <a:ext cx="5753100" cy="2054613"/>
          </a:xfrm>
        </p:spPr>
        <p:txBody>
          <a:bodyPr>
            <a:normAutofit/>
          </a:bodyPr>
          <a:lstStyle/>
          <a:p>
            <a:pPr marL="0" indent="0">
              <a:buNone/>
            </a:pPr>
            <a:r>
              <a:rPr lang="en-US" sz="3800" b="1" dirty="0">
                <a:solidFill>
                  <a:srgbClr val="00B050"/>
                </a:solidFill>
                <a:latin typeface="Cambria" pitchFamily="18" charset="0"/>
              </a:rPr>
              <a:t>Explorative Data Analysis of Movie Trends</a:t>
            </a:r>
          </a:p>
        </p:txBody>
      </p:sp>
      <p:sp>
        <p:nvSpPr>
          <p:cNvPr id="7" name="Text Placeholder 6"/>
          <p:cNvSpPr>
            <a:spLocks noGrp="1"/>
          </p:cNvSpPr>
          <p:nvPr>
            <p:ph type="body" sz="half" idx="2"/>
          </p:nvPr>
        </p:nvSpPr>
        <p:spPr>
          <a:xfrm>
            <a:off x="1252387" y="3728197"/>
            <a:ext cx="3884295" cy="2367804"/>
          </a:xfrm>
        </p:spPr>
        <p:txBody>
          <a:bodyPr>
            <a:normAutofit/>
          </a:bodyPr>
          <a:lstStyle/>
          <a:p>
            <a:pPr algn="ctr"/>
            <a:r>
              <a:rPr lang="en-US" sz="2000" b="1" dirty="0">
                <a:solidFill>
                  <a:srgbClr val="000066"/>
                </a:solidFill>
                <a:latin typeface="Cambria" panose="02040503050406030204" pitchFamily="18" charset="0"/>
                <a:ea typeface="Cambria" panose="02040503050406030204" pitchFamily="18" charset="0"/>
              </a:rPr>
              <a:t>By :</a:t>
            </a:r>
          </a:p>
          <a:p>
            <a:pPr algn="ctr"/>
            <a:endParaRPr lang="en-US" sz="2000" b="1" dirty="0">
              <a:solidFill>
                <a:srgbClr val="000066"/>
              </a:solidFill>
              <a:latin typeface="Cambria" panose="02040503050406030204" pitchFamily="18" charset="0"/>
              <a:ea typeface="Cambria" panose="02040503050406030204" pitchFamily="18" charset="0"/>
            </a:endParaRPr>
          </a:p>
          <a:p>
            <a:pPr algn="ctr"/>
            <a:r>
              <a:rPr lang="en-US" sz="2000" b="1" dirty="0">
                <a:solidFill>
                  <a:srgbClr val="000066"/>
                </a:solidFill>
                <a:latin typeface="Cambria" panose="02040503050406030204" pitchFamily="18" charset="0"/>
                <a:ea typeface="Cambria" panose="02040503050406030204" pitchFamily="18" charset="0"/>
              </a:rPr>
              <a:t>Peter Kimani Muhia </a:t>
            </a:r>
          </a:p>
          <a:p>
            <a:pPr algn="ctr"/>
            <a:endParaRPr lang="en-US" sz="2000" b="1" dirty="0">
              <a:solidFill>
                <a:srgbClr val="000066"/>
              </a:solidFill>
              <a:latin typeface="Cambria" panose="02040503050406030204" pitchFamily="18" charset="0"/>
              <a:ea typeface="Cambria" panose="02040503050406030204" pitchFamily="18" charset="0"/>
            </a:endParaRPr>
          </a:p>
          <a:p>
            <a:pPr algn="ctr"/>
            <a:r>
              <a:rPr lang="en-US" sz="2000" b="1" dirty="0">
                <a:solidFill>
                  <a:srgbClr val="000066"/>
                </a:solidFill>
                <a:latin typeface="Cambria" panose="02040503050406030204" pitchFamily="18" charset="0"/>
                <a:ea typeface="Cambria" panose="02040503050406030204" pitchFamily="18" charset="0"/>
              </a:rPr>
              <a:t>Venue: Virtual (Google meets)</a:t>
            </a:r>
          </a:p>
          <a:p>
            <a:pPr algn="ctr"/>
            <a:endParaRPr lang="en-US" sz="2000" b="1" baseline="30000" dirty="0">
              <a:solidFill>
                <a:srgbClr val="000066"/>
              </a:solidFill>
              <a:latin typeface="Cambria" panose="02040503050406030204" pitchFamily="18" charset="0"/>
              <a:ea typeface="Cambria" panose="02040503050406030204" pitchFamily="18" charset="0"/>
            </a:endParaRPr>
          </a:p>
          <a:p>
            <a:endParaRPr lang="en-US" sz="2000" b="1" dirty="0">
              <a:solidFill>
                <a:schemeClr val="tx1"/>
              </a:solidFill>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sp>
        <p:nvSpPr>
          <p:cNvPr id="4" name="AutoShape 2" descr="Unclaimed Financial Assets Author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Moringa School (@moringaschool) / X">
            <a:extLst>
              <a:ext uri="{FF2B5EF4-FFF2-40B4-BE49-F238E27FC236}">
                <a16:creationId xmlns:a16="http://schemas.microsoft.com/office/drawing/2014/main" id="{163B2FA7-5026-7E2D-3B81-0CA1489DB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0338" y="841568"/>
            <a:ext cx="189547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54590"/>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86C1-DCEF-D0C4-4D06-D278386B7032}"/>
              </a:ext>
            </a:extLst>
          </p:cNvPr>
          <p:cNvSpPr>
            <a:spLocks noGrp="1"/>
          </p:cNvSpPr>
          <p:nvPr>
            <p:ph type="title"/>
          </p:nvPr>
        </p:nvSpPr>
        <p:spPr>
          <a:xfrm>
            <a:off x="492919" y="499533"/>
            <a:ext cx="8079581" cy="598889"/>
          </a:xfrm>
        </p:spPr>
        <p:txBody>
          <a:bodyPr>
            <a:normAutofit/>
          </a:bodyPr>
          <a:lstStyle/>
          <a:p>
            <a:r>
              <a:rPr lang="en-US" sz="2800" b="1">
                <a:solidFill>
                  <a:srgbClr val="FF0000"/>
                </a:solidFill>
                <a:latin typeface="Cambria" panose="02040503050406030204" pitchFamily="18" charset="0"/>
                <a:ea typeface="Cambria" panose="02040503050406030204" pitchFamily="18" charset="0"/>
              </a:rPr>
              <a:t>Conclusion </a:t>
            </a:r>
            <a:r>
              <a:rPr lang="en-US" sz="2800" b="1" dirty="0">
                <a:solidFill>
                  <a:srgbClr val="FF0000"/>
                </a:solidFill>
                <a:latin typeface="Cambria" panose="02040503050406030204" pitchFamily="18" charset="0"/>
                <a:ea typeface="Cambria" panose="02040503050406030204" pitchFamily="18" charset="0"/>
              </a:rPr>
              <a:t>and Recommendations…</a:t>
            </a:r>
            <a:endParaRPr lang="en-US" sz="2800" dirty="0"/>
          </a:p>
        </p:txBody>
      </p:sp>
      <p:graphicFrame>
        <p:nvGraphicFramePr>
          <p:cNvPr id="4" name="Content Placeholder 3">
            <a:extLst>
              <a:ext uri="{FF2B5EF4-FFF2-40B4-BE49-F238E27FC236}">
                <a16:creationId xmlns:a16="http://schemas.microsoft.com/office/drawing/2014/main" id="{3A5CA566-683B-0AF0-3998-6A7D1244CE6B}"/>
              </a:ext>
            </a:extLst>
          </p:cNvPr>
          <p:cNvGraphicFramePr>
            <a:graphicFrameLocks noGrp="1"/>
          </p:cNvGraphicFramePr>
          <p:nvPr>
            <p:ph idx="1"/>
            <p:extLst>
              <p:ext uri="{D42A27DB-BD31-4B8C-83A1-F6EECF244321}">
                <p14:modId xmlns:p14="http://schemas.microsoft.com/office/powerpoint/2010/main" val="2935720962"/>
              </p:ext>
            </p:extLst>
          </p:nvPr>
        </p:nvGraphicFramePr>
        <p:xfrm>
          <a:off x="507206" y="1098422"/>
          <a:ext cx="8331994" cy="56071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77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897A-7DA0-BA86-9972-8A25B875CB26}"/>
              </a:ext>
            </a:extLst>
          </p:cNvPr>
          <p:cNvSpPr>
            <a:spLocks noGrp="1"/>
          </p:cNvSpPr>
          <p:nvPr>
            <p:ph type="title"/>
          </p:nvPr>
        </p:nvSpPr>
        <p:spPr/>
        <p:txBody>
          <a:bodyPr>
            <a:normAutofit/>
          </a:bodyPr>
          <a:lstStyle/>
          <a:p>
            <a:pPr algn="ctr"/>
            <a:r>
              <a:rPr lang="en-US" sz="4300" b="1" dirty="0">
                <a:solidFill>
                  <a:srgbClr val="FF0000"/>
                </a:solidFill>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709255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en-US" sz="3200" b="1" dirty="0">
                <a:ln w="0"/>
                <a:solidFill>
                  <a:srgbClr val="FF0000"/>
                </a:solidFill>
                <a:effectLst>
                  <a:outerShdw blurRad="38100" dist="25400" dir="5400000" algn="ctr" rotWithShape="0">
                    <a:srgbClr val="6E747A">
                      <a:alpha val="43000"/>
                    </a:srgbClr>
                  </a:outerShdw>
                </a:effectLst>
              </a:rPr>
              <a:t>Objectives</a:t>
            </a:r>
            <a:endParaRPr lang="en-US" sz="3200" b="1" spc="0" dirty="0">
              <a:ln w="0"/>
              <a:solidFill>
                <a:srgbClr val="FF0000"/>
              </a:solidFill>
              <a:effectLst>
                <a:outerShdw blurRad="38100" dist="25400" dir="5400000" algn="ctr" rotWithShape="0">
                  <a:srgbClr val="6E747A">
                    <a:alpha val="43000"/>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8895018"/>
              </p:ext>
            </p:extLst>
          </p:nvPr>
        </p:nvGraphicFramePr>
        <p:xfrm>
          <a:off x="685800" y="1143000"/>
          <a:ext cx="84582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805450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a:bodyPr>
          <a:lstStyle/>
          <a:p>
            <a:r>
              <a:rPr lang="en-US" sz="3200" b="1" spc="0" dirty="0">
                <a:ln w="0"/>
                <a:solidFill>
                  <a:srgbClr val="FF0000"/>
                </a:solidFill>
                <a:effectLst>
                  <a:outerShdw blurRad="38100" dist="25400" dir="5400000" algn="ctr" rotWithShape="0">
                    <a:srgbClr val="6E747A">
                      <a:alpha val="43000"/>
                    </a:srgbClr>
                  </a:outerShdw>
                </a:effectLst>
                <a:latin typeface="Cambria" pitchFamily="18" charset="0"/>
              </a:rPr>
              <a:t>Overview</a:t>
            </a:r>
            <a:endParaRPr lang="en-US" sz="36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76607978"/>
              </p:ext>
            </p:extLst>
          </p:nvPr>
        </p:nvGraphicFramePr>
        <p:xfrm>
          <a:off x="460829" y="914400"/>
          <a:ext cx="8153400" cy="5638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159210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a:bodyPr>
          <a:lstStyle/>
          <a:p>
            <a:r>
              <a:rPr lang="en-US" sz="3200" b="1" spc="0" dirty="0">
                <a:ln w="0"/>
                <a:solidFill>
                  <a:srgbClr val="FF0000"/>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Data Source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3713191"/>
              </p:ext>
            </p:extLst>
          </p:nvPr>
        </p:nvGraphicFramePr>
        <p:xfrm>
          <a:off x="381000" y="838200"/>
          <a:ext cx="85344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315609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a:bodyPr>
          <a:lstStyle/>
          <a:p>
            <a:r>
              <a:rPr lang="en-US" sz="3200" b="1" spc="0" dirty="0">
                <a:ln w="0"/>
                <a:solidFill>
                  <a:srgbClr val="FF0000"/>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Results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94005596"/>
              </p:ext>
            </p:extLst>
          </p:nvPr>
        </p:nvGraphicFramePr>
        <p:xfrm>
          <a:off x="381000" y="838200"/>
          <a:ext cx="85344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54389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3810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r>
              <a:rPr lang="en-US" sz="2400" b="1" dirty="0">
                <a:ln w="0"/>
                <a:solidFill>
                  <a:srgbClr val="FF0000"/>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Domestic Gross Earning Distribution</a:t>
            </a:r>
            <a:endParaRPr lang="en-US" sz="2400" b="1" spc="0" dirty="0">
              <a:ln w="0"/>
              <a:solidFill>
                <a:srgbClr val="FF0000"/>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723900" y="547048"/>
            <a:ext cx="7772400" cy="5943600"/>
          </a:xfrm>
        </p:spPr>
        <p:txBody>
          <a:bodyPr>
            <a:normAutofit/>
          </a:bodyPr>
          <a:lstStyle/>
          <a:p>
            <a:pPr marL="0" indent="0" algn="just">
              <a:buNone/>
            </a:pPr>
            <a:endParaRPr lang="en-US" sz="2000" b="1"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buNone/>
            </a:pPr>
            <a:endParaRPr lang="en-US" dirty="0"/>
          </a:p>
        </p:txBody>
      </p:sp>
      <p:pic>
        <p:nvPicPr>
          <p:cNvPr id="2050" name="Picture 2">
            <a:extLst>
              <a:ext uri="{FF2B5EF4-FFF2-40B4-BE49-F238E27FC236}">
                <a16:creationId xmlns:a16="http://schemas.microsoft.com/office/drawing/2014/main" id="{E7F0D222-8D83-944F-1582-B615097E7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8" y="552450"/>
            <a:ext cx="6829425"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04518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A176-E9F5-57F8-0321-00E863C072FA}"/>
              </a:ext>
            </a:extLst>
          </p:cNvPr>
          <p:cNvSpPr>
            <a:spLocks noGrp="1"/>
          </p:cNvSpPr>
          <p:nvPr>
            <p:ph type="title"/>
          </p:nvPr>
        </p:nvSpPr>
        <p:spPr>
          <a:xfrm>
            <a:off x="628650" y="365127"/>
            <a:ext cx="7886700" cy="854074"/>
          </a:xfrm>
        </p:spPr>
        <p:txBody>
          <a:bodyPr>
            <a:normAutofit fontScale="90000"/>
          </a:bodyPr>
          <a:lstStyle/>
          <a:p>
            <a:r>
              <a:rPr lang="en-US" sz="3600" b="1" dirty="0">
                <a:ln w="0"/>
                <a:solidFill>
                  <a:srgbClr val="FF0000"/>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Foreign Gross Earning</a:t>
            </a:r>
            <a:br>
              <a:rPr lang="en-US" sz="1100" b="1" dirty="0">
                <a:ln w="0"/>
                <a:solidFill>
                  <a:srgbClr val="FF0000"/>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br>
            <a:r>
              <a:rPr lang="en-US" sz="1100" dirty="0">
                <a:ln w="0"/>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The gross earning for most movies are between 1 to 50 million in both domestic and foreign markets. However, investments that draw over 100 million will target more of foreign than domestic market where movies with this earnings command over 25% of the market.</a:t>
            </a:r>
            <a:endParaRPr lang="en-US" sz="1100" dirty="0"/>
          </a:p>
        </p:txBody>
      </p:sp>
      <p:pic>
        <p:nvPicPr>
          <p:cNvPr id="3074" name="Picture 2">
            <a:extLst>
              <a:ext uri="{FF2B5EF4-FFF2-40B4-BE49-F238E27FC236}">
                <a16:creationId xmlns:a16="http://schemas.microsoft.com/office/drawing/2014/main" id="{AFE1CA0B-6B0C-F4EB-591F-BF4C2FA3C2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286749"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02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sz="3200" b="1" dirty="0">
                <a:solidFill>
                  <a:srgbClr val="FF0000"/>
                </a:solidFill>
                <a:latin typeface="Cambria" pitchFamily="18" charset="0"/>
              </a:rPr>
              <a:t>TOP FIVE MOVIES GENRES</a:t>
            </a:r>
            <a:endParaRPr lang="en-US" sz="3200"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8978338"/>
              </p:ext>
            </p:extLst>
          </p:nvPr>
        </p:nvGraphicFramePr>
        <p:xfrm>
          <a:off x="152400" y="1143000"/>
          <a:ext cx="80772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graph with different colored squares&#10;&#10;Description automatically generated">
            <a:extLst>
              <a:ext uri="{FF2B5EF4-FFF2-40B4-BE49-F238E27FC236}">
                <a16:creationId xmlns:a16="http://schemas.microsoft.com/office/drawing/2014/main" id="{BBBEF85B-78A1-BB40-EF40-B4F757C96419}"/>
              </a:ext>
            </a:extLst>
          </p:cNvPr>
          <p:cNvPicPr>
            <a:picLocks noChangeAspect="1"/>
          </p:cNvPicPr>
          <p:nvPr/>
        </p:nvPicPr>
        <p:blipFill>
          <a:blip r:embed="rId7"/>
          <a:stretch>
            <a:fillRect/>
          </a:stretch>
        </p:blipFill>
        <p:spPr>
          <a:xfrm>
            <a:off x="495300" y="1409700"/>
            <a:ext cx="8153400" cy="4038600"/>
          </a:xfrm>
          <a:prstGeom prst="rect">
            <a:avLst/>
          </a:prstGeom>
        </p:spPr>
      </p:pic>
    </p:spTree>
    <p:extLst>
      <p:ext uri="{BB962C8B-B14F-4D97-AF65-F5344CB8AC3E}">
        <p14:creationId xmlns:p14="http://schemas.microsoft.com/office/powerpoint/2010/main" val="158098969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655638"/>
          </a:xfrm>
        </p:spPr>
        <p:txBody>
          <a:bodyPr>
            <a:normAutofit/>
          </a:bodyPr>
          <a:lstStyle/>
          <a:p>
            <a:r>
              <a:rPr lang="en-US" sz="3200" b="1" dirty="0">
                <a:ln w="0"/>
                <a:solidFill>
                  <a:srgbClr val="FF0000"/>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AVERAGE RATINGS</a:t>
            </a:r>
            <a:endParaRPr lang="en-US" sz="3200" b="1" spc="0" dirty="0">
              <a:ln w="0"/>
              <a:solidFill>
                <a:srgbClr val="FF0000"/>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6487093"/>
              </p:ext>
            </p:extLst>
          </p:nvPr>
        </p:nvGraphicFramePr>
        <p:xfrm>
          <a:off x="228600" y="808038"/>
          <a:ext cx="8686800" cy="5745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blue rectangular object with black lines&#10;&#10;Description automatically generated">
            <a:extLst>
              <a:ext uri="{FF2B5EF4-FFF2-40B4-BE49-F238E27FC236}">
                <a16:creationId xmlns:a16="http://schemas.microsoft.com/office/drawing/2014/main" id="{90F419D6-B712-42E7-8F89-0DA190A05594}"/>
              </a:ext>
            </a:extLst>
          </p:cNvPr>
          <p:cNvPicPr>
            <a:picLocks noChangeAspect="1"/>
          </p:cNvPicPr>
          <p:nvPr/>
        </p:nvPicPr>
        <p:blipFill>
          <a:blip r:embed="rId7"/>
          <a:stretch>
            <a:fillRect/>
          </a:stretch>
        </p:blipFill>
        <p:spPr>
          <a:xfrm>
            <a:off x="1300162" y="552450"/>
            <a:ext cx="6543675" cy="5753100"/>
          </a:xfrm>
          <a:prstGeom prst="rect">
            <a:avLst/>
          </a:prstGeom>
        </p:spPr>
      </p:pic>
    </p:spTree>
    <p:extLst>
      <p:ext uri="{BB962C8B-B14F-4D97-AF65-F5344CB8AC3E}">
        <p14:creationId xmlns:p14="http://schemas.microsoft.com/office/powerpoint/2010/main" val="4123319782"/>
      </p:ext>
    </p:extLst>
  </p:cSld>
  <p:clrMapOvr>
    <a:masterClrMapping/>
  </p:clrMapOvr>
  <p:transition spd="med">
    <p:pull/>
  </p:transition>
</p:sld>
</file>

<file path=ppt/theme/theme1.xml><?xml version="1.0" encoding="utf-8"?>
<a:theme xmlns:a="http://schemas.openxmlformats.org/drawingml/2006/main" name="Office Theme 2013 - 2022">
  <a:themeElements>
    <a:clrScheme name="Office Them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28831</TotalTime>
  <Words>647</Words>
  <Application>Microsoft Office PowerPoint</Application>
  <PresentationFormat>On-screen Show (4:3)</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vt:lpstr>
      <vt:lpstr>Office Theme 2013 - 2022</vt:lpstr>
      <vt:lpstr>PowerPoint Presentation</vt:lpstr>
      <vt:lpstr>Objectives</vt:lpstr>
      <vt:lpstr>Overview</vt:lpstr>
      <vt:lpstr>Data Source </vt:lpstr>
      <vt:lpstr>Results</vt:lpstr>
      <vt:lpstr>Domestic Gross Earning Distribution</vt:lpstr>
      <vt:lpstr>Foreign Gross Earning The gross earning for most movies are between 1 to 50 million in both domestic and foreign markets. However, investments that draw over 100 million will target more of foreign than domestic market where movies with this earnings command over 25% of the market.</vt:lpstr>
      <vt:lpstr>TOP FIVE MOVIES GENRES</vt:lpstr>
      <vt:lpstr>AVERAGE RATINGS</vt:lpstr>
      <vt:lpstr>Conclusion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Attitude and Perception (KAP) For Unclaimed Financial Assets Authority</dc:title>
  <dc:creator>hp</dc:creator>
  <cp:lastModifiedBy>HP</cp:lastModifiedBy>
  <cp:revision>189</cp:revision>
  <dcterms:created xsi:type="dcterms:W3CDTF">2020-01-30T14:41:13Z</dcterms:created>
  <dcterms:modified xsi:type="dcterms:W3CDTF">2023-11-05T15:00:40Z</dcterms:modified>
</cp:coreProperties>
</file>