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713" autoAdjust="0"/>
  </p:normalViewPr>
  <p:slideViewPr>
    <p:cSldViewPr snapToGrid="0" snapToObjects="1">
      <p:cViewPr>
        <p:scale>
          <a:sx n="40" d="100"/>
          <a:sy n="40" d="100"/>
        </p:scale>
        <p:origin x="3848" y="144"/>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3/22/19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3/22/19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3017" t="7811" r="8885" b="54090"/>
          <a:stretch/>
        </p:blipFill>
        <p:spPr>
          <a:xfrm>
            <a:off x="26405817" y="1005626"/>
            <a:ext cx="3307631" cy="1858866"/>
          </a:xfrm>
          <a:prstGeom prst="rect">
            <a:avLst/>
          </a:prstGeom>
        </p:spPr>
      </p:pic>
      <p:sp>
        <p:nvSpPr>
          <p:cNvPr id="7" name="TextBox 6"/>
          <p:cNvSpPr txBox="1"/>
          <p:nvPr/>
        </p:nvSpPr>
        <p:spPr>
          <a:xfrm>
            <a:off x="6473924" y="777332"/>
            <a:ext cx="18235070" cy="3385183"/>
          </a:xfrm>
          <a:prstGeom prst="rect">
            <a:avLst/>
          </a:prstGeom>
          <a:noFill/>
        </p:spPr>
        <p:txBody>
          <a:bodyPr wrap="square" lIns="60602" tIns="30302" rIns="60602" bIns="30302" rtlCol="0">
            <a:spAutoFit/>
          </a:bodyPr>
          <a:lstStyle/>
          <a:p>
            <a:pPr algn="ctr"/>
            <a:r>
              <a:rPr lang="en-US" sz="7200" b="1" dirty="0" smtClean="0">
                <a:solidFill>
                  <a:srgbClr val="4E2C75"/>
                </a:solidFill>
                <a:latin typeface="Helvetica"/>
                <a:cs typeface="Helvetica"/>
              </a:rPr>
              <a:t>Looping a Song through Feature Extraction of Individual Beats</a:t>
            </a:r>
          </a:p>
          <a:p>
            <a:pPr algn="ctr"/>
            <a:r>
              <a:rPr lang="en-US" sz="7200" b="1" dirty="0" smtClean="0">
                <a:solidFill>
                  <a:srgbClr val="4E2C75"/>
                </a:solidFill>
                <a:latin typeface="Helvetica"/>
                <a:cs typeface="Helvetica"/>
              </a:rPr>
              <a:t>(Infinite Jukebox Clone)</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269676" y="37408402"/>
            <a:ext cx="9974671" cy="504394"/>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was supported by NSF Grant 1617497</a:t>
            </a:r>
          </a:p>
        </p:txBody>
      </p:sp>
      <p:sp>
        <p:nvSpPr>
          <p:cNvPr id="27" name="TextBox 26"/>
          <p:cNvSpPr txBox="1"/>
          <p:nvPr/>
        </p:nvSpPr>
        <p:spPr>
          <a:xfrm>
            <a:off x="8022422" y="4128117"/>
            <a:ext cx="15241911"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Ethan Lee, Michael </a:t>
            </a:r>
            <a:r>
              <a:rPr lang="en-US" sz="5400" b="1" dirty="0" err="1" smtClean="0">
                <a:solidFill>
                  <a:schemeClr val="tx1">
                    <a:lumMod val="75000"/>
                    <a:lumOff val="25000"/>
                  </a:schemeClr>
                </a:solidFill>
                <a:latin typeface="Helvetica"/>
                <a:cs typeface="Helvetica"/>
              </a:rPr>
              <a:t>Considine</a:t>
            </a:r>
            <a:r>
              <a:rPr lang="en-US" sz="5400" b="1" dirty="0" smtClean="0">
                <a:solidFill>
                  <a:schemeClr val="tx1">
                    <a:lumMod val="75000"/>
                    <a:lumOff val="25000"/>
                  </a:schemeClr>
                </a:solidFill>
                <a:latin typeface="Helvetica"/>
                <a:cs typeface="Helvetica"/>
              </a:rPr>
              <a:t>, </a:t>
            </a:r>
            <a:r>
              <a:rPr lang="en-US" sz="5400" b="1" dirty="0" err="1" smtClean="0">
                <a:solidFill>
                  <a:schemeClr val="tx1">
                    <a:lumMod val="75000"/>
                    <a:lumOff val="25000"/>
                  </a:schemeClr>
                </a:solidFill>
                <a:latin typeface="Helvetica"/>
                <a:cs typeface="Helvetica"/>
              </a:rPr>
              <a:t>Shengkai</a:t>
            </a:r>
            <a:r>
              <a:rPr lang="en-US" sz="5400" b="1" dirty="0" smtClean="0">
                <a:solidFill>
                  <a:schemeClr val="tx1">
                    <a:lumMod val="75000"/>
                    <a:lumOff val="25000"/>
                  </a:schemeClr>
                </a:solidFill>
                <a:latin typeface="Helvetica"/>
                <a:cs typeface="Helvetica"/>
              </a:rPr>
              <a:t> Zhou</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EECS 352 Northwestern University Winter 2019 Bryan </a:t>
            </a:r>
          </a:p>
        </p:txBody>
      </p:sp>
      <p:grpSp>
        <p:nvGrpSpPr>
          <p:cNvPr id="25" name="Group 24"/>
          <p:cNvGrpSpPr/>
          <p:nvPr/>
        </p:nvGrpSpPr>
        <p:grpSpPr>
          <a:xfrm>
            <a:off x="938572" y="6147251"/>
            <a:ext cx="9511361" cy="6758197"/>
            <a:chOff x="898406" y="4745092"/>
            <a:chExt cx="7861888" cy="10000699"/>
          </a:xfrm>
        </p:grpSpPr>
        <p:sp>
          <p:nvSpPr>
            <p:cNvPr id="10" name="TextBox 9"/>
            <p:cNvSpPr txBox="1"/>
            <p:nvPr/>
          </p:nvSpPr>
          <p:spPr>
            <a:xfrm>
              <a:off x="898406" y="4745092"/>
              <a:ext cx="7812134" cy="2110663"/>
            </a:xfrm>
            <a:prstGeom prst="rect">
              <a:avLst/>
            </a:prstGeom>
            <a:noFill/>
          </p:spPr>
          <p:txBody>
            <a:bodyPr wrap="square" lIns="71413" tIns="35707" rIns="71413" bIns="35707" rtlCol="0">
              <a:spAutoFit/>
            </a:bodyPr>
            <a:lstStyle/>
            <a:p>
              <a:r>
                <a:rPr lang="en-US" sz="4400" b="1" dirty="0" smtClean="0">
                  <a:solidFill>
                    <a:srgbClr val="4E2C75"/>
                  </a:solidFill>
                  <a:latin typeface="Helvetica"/>
                </a:rPr>
                <a:t>1. How can we get music to smoothly repeat itself?</a:t>
              </a:r>
              <a:endParaRPr lang="en-US" sz="4400" b="1" dirty="0">
                <a:solidFill>
                  <a:srgbClr val="4E2C75"/>
                </a:solidFill>
                <a:latin typeface="Helvetica"/>
              </a:endParaRPr>
            </a:p>
          </p:txBody>
        </p:sp>
        <p:sp>
          <p:nvSpPr>
            <p:cNvPr id="52" name="TextBox 51"/>
            <p:cNvSpPr txBox="1"/>
            <p:nvPr/>
          </p:nvSpPr>
          <p:spPr>
            <a:xfrm>
              <a:off x="899242" y="6739084"/>
              <a:ext cx="7861052" cy="8006707"/>
            </a:xfrm>
            <a:prstGeom prst="rect">
              <a:avLst/>
            </a:prstGeom>
            <a:noFill/>
          </p:spPr>
          <p:txBody>
            <a:bodyPr wrap="square" rtlCol="0">
              <a:spAutoFit/>
            </a:bodyPr>
            <a:lstStyle/>
            <a:p>
              <a:pPr marL="280732" indent="-280732" algn="just">
                <a:lnSpc>
                  <a:spcPct val="120000"/>
                </a:lnSpc>
                <a:buFont typeface="Arial"/>
                <a:buChar char="•"/>
              </a:pPr>
              <a:r>
                <a:rPr lang="en-US" sz="3600" dirty="0" smtClean="0">
                  <a:latin typeface="Helvetica"/>
                  <a:cs typeface="Helvetica"/>
                </a:rPr>
                <a:t>In music editing sometimes we want to extend clips of music without having it sound choppy</a:t>
              </a:r>
            </a:p>
            <a:p>
              <a:pPr marL="280732" indent="-280732" algn="just">
                <a:lnSpc>
                  <a:spcPct val="120000"/>
                </a:lnSpc>
                <a:buFont typeface="Arial"/>
                <a:buChar char="•"/>
              </a:pPr>
              <a:r>
                <a:rPr lang="en-US" sz="3600" dirty="0" smtClean="0">
                  <a:latin typeface="Helvetica"/>
                  <a:cs typeface="Helvetica"/>
                </a:rPr>
                <a:t>Found Infinite Jukebox through class and thought it would be a cool project to implement</a:t>
              </a:r>
            </a:p>
            <a:p>
              <a:pPr marL="280732" indent="-280732" algn="just">
                <a:lnSpc>
                  <a:spcPct val="120000"/>
                </a:lnSpc>
                <a:buFont typeface="Arial"/>
                <a:buChar char="•"/>
              </a:pPr>
              <a:r>
                <a:rPr lang="en-US" sz="3600" dirty="0" smtClean="0">
                  <a:latin typeface="Helvetica"/>
                  <a:cs typeface="Helvetica"/>
                </a:rPr>
                <a:t>Reference: </a:t>
              </a:r>
              <a:r>
                <a:rPr lang="en-US" sz="3600" dirty="0" err="1" smtClean="0">
                  <a:latin typeface="Helvetica"/>
                  <a:cs typeface="Helvetica"/>
                </a:rPr>
                <a:t>infinitejukebox.playlistmachinery.com</a:t>
              </a:r>
              <a:r>
                <a:rPr lang="en-US" sz="3600" dirty="0">
                  <a:latin typeface="Helvetica"/>
                  <a:cs typeface="Helvetica"/>
                </a:rPr>
                <a:t>/</a:t>
              </a:r>
              <a:endParaRPr lang="en-US" sz="3600" dirty="0">
                <a:latin typeface="Helvetica"/>
                <a:cs typeface="Helvetica"/>
              </a:endParaRPr>
            </a:p>
          </p:txBody>
        </p:sp>
      </p:grpSp>
      <p:grpSp>
        <p:nvGrpSpPr>
          <p:cNvPr id="73" name="Group 72"/>
          <p:cNvGrpSpPr/>
          <p:nvPr/>
        </p:nvGrpSpPr>
        <p:grpSpPr>
          <a:xfrm>
            <a:off x="934289" y="13417089"/>
            <a:ext cx="9544778" cy="5439560"/>
            <a:chOff x="886838" y="4745092"/>
            <a:chExt cx="7861052" cy="3034280"/>
          </a:xfrm>
        </p:grpSpPr>
        <p:sp>
          <p:nvSpPr>
            <p:cNvPr id="74" name="TextBox 73"/>
            <p:cNvSpPr txBox="1"/>
            <p:nvPr/>
          </p:nvSpPr>
          <p:spPr>
            <a:xfrm>
              <a:off x="898406" y="4745092"/>
              <a:ext cx="7812133" cy="795630"/>
            </a:xfrm>
            <a:prstGeom prst="rect">
              <a:avLst/>
            </a:prstGeom>
            <a:noFill/>
          </p:spPr>
          <p:txBody>
            <a:bodyPr wrap="square" lIns="71413" tIns="35707" rIns="71413" bIns="35707" rtlCol="0">
              <a:spAutoFit/>
            </a:bodyPr>
            <a:lstStyle/>
            <a:p>
              <a:r>
                <a:rPr lang="en-US" sz="4400" b="1" dirty="0">
                  <a:solidFill>
                    <a:srgbClr val="4E2C75"/>
                  </a:solidFill>
                  <a:latin typeface="Helvetica"/>
                </a:rPr>
                <a:t>2. </a:t>
              </a:r>
              <a:r>
                <a:rPr lang="en-US" sz="4400" b="1" dirty="0" smtClean="0">
                  <a:solidFill>
                    <a:srgbClr val="4E2C75"/>
                  </a:solidFill>
                  <a:latin typeface="Helvetica"/>
                </a:rPr>
                <a:t>How do we choose where to jump to?</a:t>
              </a:r>
              <a:endParaRPr lang="en-US" sz="4400" b="1" dirty="0">
                <a:solidFill>
                  <a:srgbClr val="4E2C75"/>
                </a:solidFill>
                <a:latin typeface="Helvetica"/>
              </a:endParaRPr>
            </a:p>
          </p:txBody>
        </p:sp>
        <p:sp>
          <p:nvSpPr>
            <p:cNvPr id="75" name="TextBox 74"/>
            <p:cNvSpPr txBox="1"/>
            <p:nvPr/>
          </p:nvSpPr>
          <p:spPr>
            <a:xfrm>
              <a:off x="886838" y="5502855"/>
              <a:ext cx="7861052" cy="2276517"/>
            </a:xfrm>
            <a:prstGeom prst="rect">
              <a:avLst/>
            </a:prstGeom>
            <a:noFill/>
          </p:spPr>
          <p:txBody>
            <a:bodyPr wrap="square" rtlCol="0">
              <a:spAutoFit/>
            </a:bodyPr>
            <a:lstStyle/>
            <a:p>
              <a:pPr algn="just">
                <a:lnSpc>
                  <a:spcPct val="120000"/>
                </a:lnSpc>
              </a:pPr>
              <a:r>
                <a:rPr lang="en-US" sz="3600" b="1" dirty="0" smtClean="0">
                  <a:latin typeface="Helvetica"/>
                </a:rPr>
                <a:t>Beats</a:t>
              </a:r>
              <a:endParaRPr lang="en-US" sz="3600" b="1" dirty="0">
                <a:latin typeface="Helvetica"/>
              </a:endParaRPr>
            </a:p>
            <a:p>
              <a:pPr marL="571500" indent="-571500" algn="just">
                <a:lnSpc>
                  <a:spcPct val="120000"/>
                </a:lnSpc>
                <a:buFont typeface="Arial" charset="0"/>
                <a:buChar char="•"/>
              </a:pPr>
              <a:r>
                <a:rPr lang="en-US" sz="3600" dirty="0" smtClean="0">
                  <a:latin typeface="Helvetica"/>
                  <a:cs typeface="Helvetica"/>
                </a:rPr>
                <a:t>Music is naturally split up into measures and beats, often using the exact same sound bit for the chorus</a:t>
              </a:r>
            </a:p>
            <a:p>
              <a:pPr marL="571500" indent="-571500" algn="just">
                <a:lnSpc>
                  <a:spcPct val="120000"/>
                </a:lnSpc>
                <a:buFont typeface="Arial" charset="0"/>
                <a:buChar char="•"/>
              </a:pPr>
              <a:r>
                <a:rPr lang="en-US" sz="3600" dirty="0" smtClean="0">
                  <a:latin typeface="Helvetica"/>
                  <a:cs typeface="Helvetica"/>
                </a:rPr>
                <a:t>By extracting the MFCCs we can identify similar beats and jump between them</a:t>
              </a:r>
              <a:endParaRPr lang="en-US" sz="3600" dirty="0">
                <a:latin typeface="Helvetica"/>
                <a:cs typeface="Helvetica"/>
              </a:endParaRPr>
            </a:p>
          </p:txBody>
        </p:sp>
      </p:grpSp>
      <p:sp>
        <p:nvSpPr>
          <p:cNvPr id="80" name="Rectangle 79"/>
          <p:cNvSpPr/>
          <p:nvPr/>
        </p:nvSpPr>
        <p:spPr>
          <a:xfrm>
            <a:off x="1421023" y="4407206"/>
            <a:ext cx="2900218" cy="697114"/>
          </a:xfrm>
          <a:prstGeom prst="rect">
            <a:avLst/>
          </a:prstGeom>
          <a:ln w="57150" cmpd="sng">
            <a:noFill/>
          </a:ln>
        </p:spPr>
        <p:txBody>
          <a:bodyPr wrap="none">
            <a:spAutoFit/>
          </a:bodyPr>
          <a:lstStyle/>
          <a:p>
            <a:r>
              <a:rPr lang="en-US" sz="3930" b="1" i="1" u="sng" dirty="0">
                <a:solidFill>
                  <a:srgbClr val="4E2C75"/>
                </a:solidFill>
                <a:latin typeface="Helvetica"/>
              </a:rPr>
              <a:t>Try it out </a:t>
            </a:r>
            <a:r>
              <a:rPr lang="en-US" sz="3930" b="1" i="1" u="sng" dirty="0" smtClean="0">
                <a:solidFill>
                  <a:srgbClr val="4E2C75"/>
                </a:solidFill>
                <a:latin typeface="Helvetica"/>
              </a:rPr>
              <a:t>at</a:t>
            </a:r>
            <a:endParaRPr lang="en-US" sz="3930" b="1" i="1" u="sng" dirty="0">
              <a:solidFill>
                <a:srgbClr val="4E2C75"/>
              </a:solidFill>
              <a:latin typeface="Helvetica"/>
            </a:endParaRPr>
          </a:p>
        </p:txBody>
      </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grpSp>
        <p:nvGrpSpPr>
          <p:cNvPr id="176" name="Group 175">
            <a:extLst>
              <a:ext uri="{FF2B5EF4-FFF2-40B4-BE49-F238E27FC236}">
                <a16:creationId xmlns:a16="http://schemas.microsoft.com/office/drawing/2014/main" xmlns="" id="{C3E0DFAA-357A-4A48-94D0-9D195ACFC57B}"/>
              </a:ext>
            </a:extLst>
          </p:cNvPr>
          <p:cNvGrpSpPr/>
          <p:nvPr/>
        </p:nvGrpSpPr>
        <p:grpSpPr>
          <a:xfrm>
            <a:off x="633893" y="19229845"/>
            <a:ext cx="9987684" cy="10810604"/>
            <a:chOff x="707452" y="-2126656"/>
            <a:chExt cx="8054386" cy="41634692"/>
          </a:xfrm>
        </p:grpSpPr>
        <p:sp>
          <p:nvSpPr>
            <p:cNvPr id="180" name="TextBox 179">
              <a:extLst>
                <a:ext uri="{FF2B5EF4-FFF2-40B4-BE49-F238E27FC236}">
                  <a16:creationId xmlns:a16="http://schemas.microsoft.com/office/drawing/2014/main" xmlns="" id="{97CDD329-AB1F-D448-A9AA-2B330201BF5B}"/>
                </a:ext>
              </a:extLst>
            </p:cNvPr>
            <p:cNvSpPr txBox="1"/>
            <p:nvPr/>
          </p:nvSpPr>
          <p:spPr>
            <a:xfrm>
              <a:off x="707452" y="747595"/>
              <a:ext cx="7861050" cy="38760441"/>
            </a:xfrm>
            <a:prstGeom prst="rect">
              <a:avLst/>
            </a:prstGeom>
            <a:noFill/>
          </p:spPr>
          <p:txBody>
            <a:bodyPr wrap="square" rtlCol="0">
              <a:spAutoFit/>
            </a:bodyPr>
            <a:lstStyle/>
            <a:p>
              <a:pPr algn="just">
                <a:lnSpc>
                  <a:spcPct val="120000"/>
                </a:lnSpc>
              </a:pPr>
              <a:endParaRPr lang="en-US" sz="3600" b="1" dirty="0">
                <a:latin typeface="Helvetica"/>
              </a:endParaRPr>
            </a:p>
            <a:p>
              <a:pPr marL="317644" indent="-317644" algn="just">
                <a:lnSpc>
                  <a:spcPct val="120000"/>
                </a:lnSpc>
                <a:buFont typeface="Arial"/>
                <a:buChar char="•"/>
              </a:pPr>
              <a:r>
                <a:rPr lang="en-US" sz="3600" dirty="0" smtClean="0">
                  <a:latin typeface="Helvetica"/>
                </a:rPr>
                <a:t>MFCCs aren’t calculated for every beat, instead we had to aggregate features</a:t>
              </a:r>
            </a:p>
            <a:p>
              <a:pPr marL="317644" indent="-317644" algn="just">
                <a:lnSpc>
                  <a:spcPct val="120000"/>
                </a:lnSpc>
                <a:buFont typeface="Arial"/>
                <a:buChar char="•"/>
              </a:pPr>
              <a:r>
                <a:rPr lang="en-US" sz="3600" dirty="0" smtClean="0">
                  <a:latin typeface="Helvetica"/>
                </a:rPr>
                <a:t>There were many different ways we could have approached this problem and it’s hard to choose one that’s the “best” </a:t>
              </a:r>
              <a:r>
                <a:rPr lang="mr-IN" sz="3600" dirty="0" smtClean="0">
                  <a:latin typeface="Helvetica"/>
                </a:rPr>
                <a:t>–</a:t>
              </a:r>
              <a:r>
                <a:rPr lang="en-US" sz="3600" dirty="0" smtClean="0">
                  <a:latin typeface="Helvetica"/>
                </a:rPr>
                <a:t> which features to use, which distance measure, how to aggregate features, how similar beats have to be in order to be able to jump between them, </a:t>
              </a:r>
              <a:r>
                <a:rPr lang="en-US" sz="3600" dirty="0" err="1" smtClean="0">
                  <a:latin typeface="Helvetica"/>
                </a:rPr>
                <a:t>etc</a:t>
              </a:r>
              <a:endParaRPr lang="en-US" sz="3600" dirty="0">
                <a:latin typeface="Helvetica"/>
              </a:endParaRPr>
            </a:p>
            <a:p>
              <a:pPr marL="317644" indent="-317644" algn="just">
                <a:lnSpc>
                  <a:spcPct val="120000"/>
                </a:lnSpc>
                <a:buFont typeface="Arial"/>
                <a:buChar char="•"/>
              </a:pPr>
              <a:r>
                <a:rPr lang="en-US" sz="3600" dirty="0" smtClean="0">
                  <a:latin typeface="Helvetica"/>
                </a:rPr>
                <a:t>It’s difficult to quickly show how a song is looping back on itself; this method proved to be so efficient that we needed a very visually engaging user interface in order for users to know what a jump is occurring</a:t>
              </a:r>
              <a:endParaRPr lang="en-US" sz="3600" dirty="0">
                <a:latin typeface="Helvetica"/>
              </a:endParaRPr>
            </a:p>
          </p:txBody>
        </p:sp>
        <p:sp>
          <p:nvSpPr>
            <p:cNvPr id="181" name="TextBox 180">
              <a:extLst>
                <a:ext uri="{FF2B5EF4-FFF2-40B4-BE49-F238E27FC236}">
                  <a16:creationId xmlns:a16="http://schemas.microsoft.com/office/drawing/2014/main" xmlns="" id="{D38C31A6-6D42-2144-A935-058A67C30F3A}"/>
                </a:ext>
              </a:extLst>
            </p:cNvPr>
            <p:cNvSpPr txBox="1"/>
            <p:nvPr/>
          </p:nvSpPr>
          <p:spPr>
            <a:xfrm>
              <a:off x="949701" y="-2126656"/>
              <a:ext cx="7812137" cy="2963335"/>
            </a:xfrm>
            <a:prstGeom prst="rect">
              <a:avLst/>
            </a:prstGeom>
            <a:noFill/>
          </p:spPr>
          <p:txBody>
            <a:bodyPr wrap="square" rtlCol="0">
              <a:spAutoFit/>
            </a:bodyPr>
            <a:lstStyle/>
            <a:p>
              <a:r>
                <a:rPr lang="en-US" sz="4400" b="1" dirty="0">
                  <a:solidFill>
                    <a:srgbClr val="4E2C75"/>
                  </a:solidFill>
                  <a:latin typeface="Helvetica"/>
                </a:rPr>
                <a:t>3. Problems</a:t>
              </a:r>
            </a:p>
          </p:txBody>
        </p:sp>
      </p:grpSp>
      <p:grpSp>
        <p:nvGrpSpPr>
          <p:cNvPr id="193" name="Group 192">
            <a:extLst>
              <a:ext uri="{FF2B5EF4-FFF2-40B4-BE49-F238E27FC236}">
                <a16:creationId xmlns:a16="http://schemas.microsoft.com/office/drawing/2014/main" xmlns="" id="{82F32EE1-73D9-DB49-A38E-751897A7C0D6}"/>
              </a:ext>
            </a:extLst>
          </p:cNvPr>
          <p:cNvGrpSpPr/>
          <p:nvPr/>
        </p:nvGrpSpPr>
        <p:grpSpPr>
          <a:xfrm>
            <a:off x="11611093" y="23252659"/>
            <a:ext cx="8633204" cy="12767753"/>
            <a:chOff x="783698" y="17354961"/>
            <a:chExt cx="7339251" cy="49172224"/>
          </a:xfrm>
        </p:grpSpPr>
        <p:sp>
          <p:nvSpPr>
            <p:cNvPr id="194" name="TextBox 193">
              <a:extLst>
                <a:ext uri="{FF2B5EF4-FFF2-40B4-BE49-F238E27FC236}">
                  <a16:creationId xmlns:a16="http://schemas.microsoft.com/office/drawing/2014/main" xmlns="" id="{5A88F8CF-88D7-B74A-BA83-4EA5679214BD}"/>
                </a:ext>
              </a:extLst>
            </p:cNvPr>
            <p:cNvSpPr txBox="1"/>
            <p:nvPr/>
          </p:nvSpPr>
          <p:spPr>
            <a:xfrm>
              <a:off x="853193" y="17525457"/>
              <a:ext cx="6949565" cy="49001728"/>
            </a:xfrm>
            <a:prstGeom prst="rect">
              <a:avLst/>
            </a:prstGeom>
            <a:noFill/>
          </p:spPr>
          <p:txBody>
            <a:bodyPr wrap="square" rtlCol="0">
              <a:spAutoFit/>
            </a:bodyPr>
            <a:lstStyle/>
            <a:p>
              <a:pPr algn="just">
                <a:lnSpc>
                  <a:spcPct val="120000"/>
                </a:lnSpc>
              </a:pPr>
              <a:endParaRPr lang="en-US" sz="3600" b="1" dirty="0">
                <a:latin typeface="Helvetica"/>
              </a:endParaRPr>
            </a:p>
            <a:p>
              <a:pPr algn="just">
                <a:lnSpc>
                  <a:spcPct val="120000"/>
                </a:lnSpc>
              </a:pPr>
              <a:r>
                <a:rPr lang="en-US" sz="3600" b="1" dirty="0" smtClean="0">
                  <a:latin typeface="Helvetica"/>
                </a:rPr>
                <a:t>Comparing with the Original</a:t>
              </a:r>
              <a:endParaRPr lang="en-US" sz="3600" dirty="0">
                <a:latin typeface="Helvetica"/>
              </a:endParaRPr>
            </a:p>
            <a:p>
              <a:pPr marL="317644" indent="-317644" algn="just">
                <a:lnSpc>
                  <a:spcPct val="120000"/>
                </a:lnSpc>
                <a:buFont typeface="Arial"/>
                <a:buChar char="•"/>
              </a:pPr>
              <a:r>
                <a:rPr lang="en-US" sz="3600" dirty="0" smtClean="0">
                  <a:latin typeface="Helvetica"/>
                </a:rPr>
                <a:t>We chose Call Me Maybe as our original song because we would be able to compare the beats we chose to hop between with the beats they chose </a:t>
              </a:r>
              <a:r>
                <a:rPr lang="mr-IN" sz="3600" dirty="0" smtClean="0">
                  <a:latin typeface="Helvetica"/>
                </a:rPr>
                <a:t>–</a:t>
              </a:r>
              <a:r>
                <a:rPr lang="en-US" sz="3600" dirty="0" smtClean="0">
                  <a:latin typeface="Helvetica"/>
                </a:rPr>
                <a:t> turns out we were a bit more lenient with our beat correlation and only some of our beats are off by a beat or two</a:t>
              </a:r>
            </a:p>
            <a:p>
              <a:pPr marL="317644" indent="-317644" algn="just">
                <a:lnSpc>
                  <a:spcPct val="120000"/>
                </a:lnSpc>
                <a:buFont typeface="Arial"/>
                <a:buChar char="•"/>
              </a:pPr>
              <a:r>
                <a:rPr lang="en-US" sz="3600" dirty="0" smtClean="0">
                  <a:latin typeface="Helvetica"/>
                </a:rPr>
                <a:t>Another way we measured results was by having friends listen to an arbitrarily long clip of the song and to note when they hear anything unusual. Of the 139 jumps in 6 random samples, testers only thought they heard something wrong 16 times, and 3 of them were false-alarms.</a:t>
              </a:r>
              <a:endParaRPr lang="en-US" sz="3600" dirty="0" smtClean="0">
                <a:latin typeface="Helvetica"/>
              </a:endParaRPr>
            </a:p>
          </p:txBody>
        </p:sp>
        <p:sp>
          <p:nvSpPr>
            <p:cNvPr id="195" name="TextBox 194">
              <a:extLst>
                <a:ext uri="{FF2B5EF4-FFF2-40B4-BE49-F238E27FC236}">
                  <a16:creationId xmlns:a16="http://schemas.microsoft.com/office/drawing/2014/main" xmlns="" id="{79CDD9F8-2D25-3F45-9B92-6C0137FFA38E}"/>
                </a:ext>
              </a:extLst>
            </p:cNvPr>
            <p:cNvSpPr txBox="1"/>
            <p:nvPr/>
          </p:nvSpPr>
          <p:spPr>
            <a:xfrm>
              <a:off x="783698" y="17354961"/>
              <a:ext cx="7339251" cy="2963335"/>
            </a:xfrm>
            <a:prstGeom prst="rect">
              <a:avLst/>
            </a:prstGeom>
            <a:noFill/>
          </p:spPr>
          <p:txBody>
            <a:bodyPr wrap="square" rtlCol="0">
              <a:spAutoFit/>
            </a:bodyPr>
            <a:lstStyle/>
            <a:p>
              <a:r>
                <a:rPr lang="en-US" sz="4400" b="1" dirty="0">
                  <a:solidFill>
                    <a:srgbClr val="4E2C75"/>
                  </a:solidFill>
                  <a:latin typeface="Helvetica"/>
                </a:rPr>
                <a:t>6</a:t>
              </a:r>
              <a:r>
                <a:rPr lang="en-US" sz="4400" b="1" dirty="0" smtClean="0">
                  <a:solidFill>
                    <a:srgbClr val="4E2C75"/>
                  </a:solidFill>
                  <a:latin typeface="Helvetica"/>
                </a:rPr>
                <a:t>. Results</a:t>
              </a:r>
              <a:endParaRPr lang="en-US" sz="4400" b="1" dirty="0">
                <a:solidFill>
                  <a:srgbClr val="4E2C75"/>
                </a:solidFill>
                <a:latin typeface="Helvetica"/>
              </a:endParaRPr>
            </a:p>
          </p:txBody>
        </p:sp>
      </p:grpSp>
      <p:sp>
        <p:nvSpPr>
          <p:cNvPr id="125" name="TextBox 124">
            <a:extLst>
              <a:ext uri="{FF2B5EF4-FFF2-40B4-BE49-F238E27FC236}">
                <a16:creationId xmlns:a16="http://schemas.microsoft.com/office/drawing/2014/main" xmlns="" id="{F020D5E4-565A-8549-8AA6-1A6D61A76BC3}"/>
              </a:ext>
            </a:extLst>
          </p:cNvPr>
          <p:cNvSpPr txBox="1"/>
          <p:nvPr/>
        </p:nvSpPr>
        <p:spPr>
          <a:xfrm>
            <a:off x="11451109" y="6086762"/>
            <a:ext cx="16595564" cy="769441"/>
          </a:xfrm>
          <a:prstGeom prst="rect">
            <a:avLst/>
          </a:prstGeom>
          <a:noFill/>
        </p:spPr>
        <p:txBody>
          <a:bodyPr wrap="square" rtlCol="0">
            <a:spAutoFit/>
          </a:bodyPr>
          <a:lstStyle/>
          <a:p>
            <a:r>
              <a:rPr lang="en-US" sz="4400" b="1" dirty="0">
                <a:solidFill>
                  <a:srgbClr val="4E2C75"/>
                </a:solidFill>
                <a:latin typeface="Helvetica"/>
              </a:rPr>
              <a:t>4. Approach: </a:t>
            </a:r>
            <a:r>
              <a:rPr lang="en-US" sz="4400" b="1" dirty="0" smtClean="0">
                <a:solidFill>
                  <a:srgbClr val="4E2C75"/>
                </a:solidFill>
                <a:latin typeface="Helvetica"/>
              </a:rPr>
              <a:t>Similarity Matrices</a:t>
            </a:r>
            <a:endParaRPr lang="en-US" sz="4400" b="1" dirty="0">
              <a:solidFill>
                <a:srgbClr val="4E2C75"/>
              </a:solidFill>
              <a:latin typeface="Helvetica"/>
            </a:endParaRPr>
          </a:p>
        </p:txBody>
      </p:sp>
      <p:cxnSp>
        <p:nvCxnSpPr>
          <p:cNvPr id="150" name="Straight Connector 149">
            <a:extLst>
              <a:ext uri="{FF2B5EF4-FFF2-40B4-BE49-F238E27FC236}">
                <a16:creationId xmlns:a16="http://schemas.microsoft.com/office/drawing/2014/main" xmlns="" id="{8D950F4C-6A06-7841-9F1E-5606C9555703}"/>
              </a:ext>
            </a:extLst>
          </p:cNvPr>
          <p:cNvCxnSpPr>
            <a:cxnSpLocks/>
          </p:cNvCxnSpPr>
          <p:nvPr/>
        </p:nvCxnSpPr>
        <p:spPr>
          <a:xfrm>
            <a:off x="20244296" y="24369705"/>
            <a:ext cx="0" cy="12853169"/>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52" name="TextBox 151">
            <a:extLst>
              <a:ext uri="{FF2B5EF4-FFF2-40B4-BE49-F238E27FC236}">
                <a16:creationId xmlns:a16="http://schemas.microsoft.com/office/drawing/2014/main" xmlns="" id="{23862954-8899-7C4A-8827-CB1C4E022B5C}"/>
              </a:ext>
            </a:extLst>
          </p:cNvPr>
          <p:cNvSpPr txBox="1"/>
          <p:nvPr/>
        </p:nvSpPr>
        <p:spPr>
          <a:xfrm>
            <a:off x="11451109" y="17278920"/>
            <a:ext cx="19572697" cy="769441"/>
          </a:xfrm>
          <a:prstGeom prst="rect">
            <a:avLst/>
          </a:prstGeom>
          <a:noFill/>
        </p:spPr>
        <p:txBody>
          <a:bodyPr wrap="square" rtlCol="0">
            <a:spAutoFit/>
          </a:bodyPr>
          <a:lstStyle/>
          <a:p>
            <a:r>
              <a:rPr lang="en-US" sz="4400" b="1" dirty="0">
                <a:solidFill>
                  <a:srgbClr val="4E2C75"/>
                </a:solidFill>
                <a:latin typeface="Helvetica"/>
              </a:rPr>
              <a:t>5</a:t>
            </a:r>
            <a:r>
              <a:rPr lang="en-US" sz="4400" b="1" dirty="0" smtClean="0">
                <a:solidFill>
                  <a:srgbClr val="4E2C75"/>
                </a:solidFill>
                <a:latin typeface="Helvetica"/>
              </a:rPr>
              <a:t>. UI Design</a:t>
            </a:r>
            <a:endParaRPr lang="en-US" sz="4400" b="1" dirty="0">
              <a:solidFill>
                <a:srgbClr val="4E2C75"/>
              </a:solidFill>
              <a:latin typeface="Helvetica"/>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202" y="30150987"/>
            <a:ext cx="6419980" cy="6238568"/>
          </a:xfrm>
          <a:prstGeom prst="rect">
            <a:avLst/>
          </a:prstGeom>
        </p:spPr>
      </p:pic>
      <p:sp>
        <p:nvSpPr>
          <p:cNvPr id="5" name="TextBox 4"/>
          <p:cNvSpPr txBox="1"/>
          <p:nvPr/>
        </p:nvSpPr>
        <p:spPr>
          <a:xfrm>
            <a:off x="1791383" y="36734131"/>
            <a:ext cx="7709455" cy="1384995"/>
          </a:xfrm>
          <a:prstGeom prst="rect">
            <a:avLst/>
          </a:prstGeom>
          <a:noFill/>
        </p:spPr>
        <p:txBody>
          <a:bodyPr wrap="square" rtlCol="0">
            <a:spAutoFit/>
          </a:bodyPr>
          <a:lstStyle/>
          <a:p>
            <a:pPr algn="ctr"/>
            <a:r>
              <a:rPr lang="en-US" sz="2800" dirty="0" smtClean="0"/>
              <a:t>Original Infinite Jukebox UI</a:t>
            </a:r>
          </a:p>
          <a:p>
            <a:pPr algn="ctr"/>
            <a:r>
              <a:rPr lang="en-US" sz="2800" dirty="0" smtClean="0"/>
              <a:t>We wanted to keep the ability to visually see jumps as they’re occurring</a:t>
            </a:r>
            <a:endParaRPr lang="en-US" sz="2800" dirty="0"/>
          </a:p>
        </p:txBody>
      </p:sp>
      <p:sp>
        <p:nvSpPr>
          <p:cNvPr id="12" name="TextBox 11"/>
          <p:cNvSpPr txBox="1"/>
          <p:nvPr/>
        </p:nvSpPr>
        <p:spPr>
          <a:xfrm>
            <a:off x="11839419" y="7047547"/>
            <a:ext cx="16821894" cy="1754326"/>
          </a:xfrm>
          <a:prstGeom prst="rect">
            <a:avLst/>
          </a:prstGeom>
          <a:noFill/>
        </p:spPr>
        <p:txBody>
          <a:bodyPr wrap="square" rtlCol="0">
            <a:spAutoFit/>
          </a:bodyPr>
          <a:lstStyle/>
          <a:p>
            <a:r>
              <a:rPr lang="en-US" sz="3600" dirty="0" smtClean="0"/>
              <a:t>Our biggest problem was having to try out lots of combinations very quickly.</a:t>
            </a:r>
          </a:p>
          <a:p>
            <a:r>
              <a:rPr lang="en-US" sz="3600" dirty="0" smtClean="0"/>
              <a:t>Comparing similarity matrices between different approaches was a good idea because it allowed us to visually observe our progress and make decisions</a:t>
            </a:r>
            <a:endParaRPr lang="en-US" sz="36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1913" y="8977089"/>
            <a:ext cx="5472601" cy="5784852"/>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934" y="9128753"/>
            <a:ext cx="5049648" cy="542536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07003" y="9141138"/>
            <a:ext cx="4997627" cy="5468528"/>
          </a:xfrm>
          <a:prstGeom prst="rect">
            <a:avLst/>
          </a:prstGeom>
        </p:spPr>
      </p:pic>
      <p:sp>
        <p:nvSpPr>
          <p:cNvPr id="126" name="TextBox 125"/>
          <p:cNvSpPr txBox="1"/>
          <p:nvPr/>
        </p:nvSpPr>
        <p:spPr>
          <a:xfrm>
            <a:off x="11471091" y="15144361"/>
            <a:ext cx="16821894" cy="1754326"/>
          </a:xfrm>
          <a:prstGeom prst="rect">
            <a:avLst/>
          </a:prstGeom>
          <a:noFill/>
        </p:spPr>
        <p:txBody>
          <a:bodyPr wrap="square" rtlCol="0">
            <a:spAutoFit/>
          </a:bodyPr>
          <a:lstStyle/>
          <a:p>
            <a:r>
              <a:rPr lang="en-US" sz="3600" dirty="0" smtClean="0"/>
              <a:t>The above demonstrates a classic Goldilocks paradigm. We weren’t sure how strict with our distance measure between two features so we quickly plotted the similarity matrices between using all distance measures, using the best 1%, and using the best 0.1%. </a:t>
            </a:r>
            <a:endParaRPr lang="en-US" sz="3600"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4102" y="18240016"/>
            <a:ext cx="4517533" cy="4535145"/>
          </a:xfrm>
          <a:prstGeom prst="rect">
            <a:avLst/>
          </a:prstGeom>
        </p:spPr>
      </p:pic>
      <p:sp>
        <p:nvSpPr>
          <p:cNvPr id="21" name="TextBox 20"/>
          <p:cNvSpPr txBox="1"/>
          <p:nvPr/>
        </p:nvSpPr>
        <p:spPr>
          <a:xfrm>
            <a:off x="16331609" y="18240016"/>
            <a:ext cx="11270512" cy="3416320"/>
          </a:xfrm>
          <a:prstGeom prst="rect">
            <a:avLst/>
          </a:prstGeom>
          <a:noFill/>
        </p:spPr>
        <p:txBody>
          <a:bodyPr wrap="square" rtlCol="0">
            <a:spAutoFit/>
          </a:bodyPr>
          <a:lstStyle/>
          <a:p>
            <a:r>
              <a:rPr lang="en-US" sz="3600" dirty="0" smtClean="0"/>
              <a:t>Originally we planned on implementing a straight line representing the song and jumping a cursor back and forth on that. But we deemed that less user-friendly than the original design because users wouldn’t be able to see exactly where all the connection between beats have been made</a:t>
            </a:r>
            <a:endParaRPr lang="en-US" sz="3600" dirty="0"/>
          </a:p>
        </p:txBody>
      </p:sp>
      <p:sp>
        <p:nvSpPr>
          <p:cNvPr id="148" name="TextBox 147">
            <a:extLst>
              <a:ext uri="{FF2B5EF4-FFF2-40B4-BE49-F238E27FC236}">
                <a16:creationId xmlns:a16="http://schemas.microsoft.com/office/drawing/2014/main" xmlns="" id="{79CDD9F8-2D25-3F45-9B92-6C0137FFA38E}"/>
              </a:ext>
            </a:extLst>
          </p:cNvPr>
          <p:cNvSpPr txBox="1"/>
          <p:nvPr/>
        </p:nvSpPr>
        <p:spPr>
          <a:xfrm>
            <a:off x="20355634" y="23296929"/>
            <a:ext cx="8633204" cy="769441"/>
          </a:xfrm>
          <a:prstGeom prst="rect">
            <a:avLst/>
          </a:prstGeom>
          <a:noFill/>
        </p:spPr>
        <p:txBody>
          <a:bodyPr wrap="square" rtlCol="0">
            <a:spAutoFit/>
          </a:bodyPr>
          <a:lstStyle/>
          <a:p>
            <a:r>
              <a:rPr lang="en-US" sz="4400" b="1" dirty="0" smtClean="0">
                <a:solidFill>
                  <a:srgbClr val="4E2C75"/>
                </a:solidFill>
                <a:latin typeface="Helvetica"/>
              </a:rPr>
              <a:t>7. Looking Forward/Limitations</a:t>
            </a:r>
            <a:endParaRPr lang="en-US" sz="4400" b="1" dirty="0">
              <a:solidFill>
                <a:srgbClr val="4E2C75"/>
              </a:solidFill>
              <a:latin typeface="Helvetica"/>
            </a:endParaRPr>
          </a:p>
        </p:txBody>
      </p:sp>
      <p:sp>
        <p:nvSpPr>
          <p:cNvPr id="151" name="TextBox 150">
            <a:extLst>
              <a:ext uri="{FF2B5EF4-FFF2-40B4-BE49-F238E27FC236}">
                <a16:creationId xmlns:a16="http://schemas.microsoft.com/office/drawing/2014/main" xmlns="" id="{5A88F8CF-88D7-B74A-BA83-4EA5679214BD}"/>
              </a:ext>
            </a:extLst>
          </p:cNvPr>
          <p:cNvSpPr txBox="1"/>
          <p:nvPr/>
        </p:nvSpPr>
        <p:spPr>
          <a:xfrm>
            <a:off x="20400758" y="23296929"/>
            <a:ext cx="8174814" cy="12058686"/>
          </a:xfrm>
          <a:prstGeom prst="rect">
            <a:avLst/>
          </a:prstGeom>
          <a:noFill/>
        </p:spPr>
        <p:txBody>
          <a:bodyPr wrap="square" rtlCol="0">
            <a:spAutoFit/>
          </a:bodyPr>
          <a:lstStyle/>
          <a:p>
            <a:pPr algn="just">
              <a:lnSpc>
                <a:spcPct val="120000"/>
              </a:lnSpc>
            </a:pPr>
            <a:endParaRPr lang="en-US" sz="3600" b="1" dirty="0" smtClean="0">
              <a:latin typeface="Helvetica"/>
            </a:endParaRPr>
          </a:p>
          <a:p>
            <a:pPr algn="just">
              <a:lnSpc>
                <a:spcPct val="120000"/>
              </a:lnSpc>
            </a:pPr>
            <a:endParaRPr lang="en-US" sz="3600" dirty="0">
              <a:latin typeface="Helvetica"/>
            </a:endParaRPr>
          </a:p>
          <a:p>
            <a:pPr marL="317644" indent="-317644" algn="just">
              <a:lnSpc>
                <a:spcPct val="120000"/>
              </a:lnSpc>
              <a:buFont typeface="Arial"/>
              <a:buChar char="•"/>
            </a:pPr>
            <a:r>
              <a:rPr lang="en-US" sz="3600" dirty="0" smtClean="0">
                <a:latin typeface="Helvetica"/>
              </a:rPr>
              <a:t>The iteration process was quite slow after working with over 8000 MFCC samples for so long. If we wanted to commercialize this somehow we’d have to think about a cache system or rethinking our algorithm so that it’s a lot faster</a:t>
            </a:r>
          </a:p>
          <a:p>
            <a:pPr marL="317644" indent="-317644" algn="just">
              <a:lnSpc>
                <a:spcPct val="120000"/>
              </a:lnSpc>
              <a:buFont typeface="Arial"/>
              <a:buChar char="•"/>
            </a:pPr>
            <a:r>
              <a:rPr lang="en-US" sz="3600" dirty="0" smtClean="0">
                <a:latin typeface="Helvetica"/>
              </a:rPr>
              <a:t>Our product does hiccup a couple times, but very rarely</a:t>
            </a:r>
          </a:p>
          <a:p>
            <a:pPr marL="317644" indent="-317644" algn="just">
              <a:lnSpc>
                <a:spcPct val="120000"/>
              </a:lnSpc>
              <a:buFont typeface="Arial"/>
              <a:buChar char="•"/>
            </a:pPr>
            <a:r>
              <a:rPr lang="en-US" sz="3600" dirty="0" smtClean="0">
                <a:latin typeface="Helvetica"/>
              </a:rPr>
              <a:t>UI isn’t quite as interactive as </a:t>
            </a:r>
            <a:r>
              <a:rPr lang="en-US" sz="3600" smtClean="0">
                <a:latin typeface="Helvetica"/>
              </a:rPr>
              <a:t>the original</a:t>
            </a:r>
            <a:endParaRPr lang="en-US" sz="3600" dirty="0">
              <a:latin typeface="Helvetica"/>
            </a:endParaRPr>
          </a:p>
          <a:p>
            <a:pPr marL="317644" indent="-317644" algn="just">
              <a:lnSpc>
                <a:spcPct val="120000"/>
              </a:lnSpc>
              <a:buFont typeface="Arial"/>
              <a:buChar char="•"/>
            </a:pPr>
            <a:r>
              <a:rPr lang="en-US" sz="3600" dirty="0" smtClean="0">
                <a:latin typeface="Helvetica"/>
              </a:rPr>
              <a:t>Looking forward, this was a fun project that taught us all a lot about project ownership and the interpretation of music. </a:t>
            </a:r>
            <a:endParaRPr lang="en-US" sz="3600" dirty="0" smtClean="0">
              <a:latin typeface="Helvetica"/>
            </a:endParaRPr>
          </a:p>
          <a:p>
            <a:pPr marL="317644" indent="-317644" algn="just">
              <a:lnSpc>
                <a:spcPct val="120000"/>
              </a:lnSpc>
              <a:buFont typeface="Arial"/>
              <a:buChar char="•"/>
            </a:pPr>
            <a:endParaRPr lang="en-US" sz="3600" dirty="0" smtClean="0">
              <a:latin typeface="Helvetica"/>
            </a:endParaRPr>
          </a:p>
        </p:txBody>
      </p:sp>
    </p:spTree>
    <p:extLst>
      <p:ext uri="{BB962C8B-B14F-4D97-AF65-F5344CB8AC3E}">
        <p14:creationId xmlns:p14="http://schemas.microsoft.com/office/powerpoint/2010/main" val="206971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11612</TotalTime>
  <Words>604</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Mangal</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Ethan J Lee</cp:lastModifiedBy>
  <cp:revision>725</cp:revision>
  <cp:lastPrinted>2018-03-03T02:24:05Z</cp:lastPrinted>
  <dcterms:created xsi:type="dcterms:W3CDTF">2011-08-01T17:44:01Z</dcterms:created>
  <dcterms:modified xsi:type="dcterms:W3CDTF">2019-03-22T16:35:59Z</dcterms:modified>
</cp:coreProperties>
</file>