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9"/>
  </p:notesMasterIdLst>
  <p:sldIdLst>
    <p:sldId id="256" r:id="rId5"/>
    <p:sldId id="417" r:id="rId6"/>
    <p:sldId id="418" r:id="rId7"/>
    <p:sldId id="4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417"/>
            <p14:sldId id="418"/>
            <p14:sldId id="419"/>
          </p14:sldIdLst>
        </p14:section>
        <p14:section name="Fin" id="{09C344FB-86C9-4BE5-B3B7-6903EDB04C5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eu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660066"/>
    <a:srgbClr val="AF7B47"/>
    <a:srgbClr val="3B3026"/>
    <a:srgbClr val="795531"/>
    <a:srgbClr val="AEB785"/>
    <a:srgbClr val="D2B4A6"/>
    <a:srgbClr val="734F29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80" autoAdjust="0"/>
    <p:restoredTop sz="90088" autoAdjust="0"/>
  </p:normalViewPr>
  <p:slideViewPr>
    <p:cSldViewPr snapToGrid="0">
      <p:cViewPr varScale="1">
        <p:scale>
          <a:sx n="77" d="100"/>
          <a:sy n="77" d="100"/>
        </p:scale>
        <p:origin x="99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68" d="100"/>
          <a:sy n="68" d="100"/>
        </p:scale>
        <p:origin x="27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defTabSz="914400">
              <a:buNone/>
            </a:pPr>
            <a:fld id="{DF61EA0F-A667-4B49-8422-0062BC55E249}" type="slidenum">
              <a:rPr lang="en-US" sz="1200" b="0" i="0">
                <a:latin typeface="Calibri"/>
                <a:ea typeface="+mn-ea"/>
                <a:cs typeface="+mn-cs"/>
              </a:rPr>
              <a:t>1</a:t>
            </a:fld>
            <a:endParaRPr lang="en-US" sz="1200" b="0" i="0" dirty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93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607" y="-62623"/>
            <a:ext cx="8472055" cy="68470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8200" y="0"/>
            <a:ext cx="7543800" cy="48664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9559" y="841806"/>
            <a:ext cx="671611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201" y="4961028"/>
            <a:ext cx="7543800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5"/>
          <p:cNvSpPr txBox="1">
            <a:spLocks/>
          </p:cNvSpPr>
          <p:nvPr userDrawn="1"/>
        </p:nvSpPr>
        <p:spPr>
          <a:xfrm>
            <a:off x="8172400" y="6342782"/>
            <a:ext cx="31814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lang="fr-FR" sz="800" kern="12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9D74A1-8545-4026-A1C0-0B823C8CAE73}" type="slidenum">
              <a:rPr lang="fr-F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8BEEBAAA-29B5-4AF5-BC5F-7E580C2900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9860EDB8-5305-433F-BE41-D7A86D811DB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8BEEBAAA-29B5-4AF5-BC5F-7E580C2900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9860EDB8-5305-433F-BE41-D7A86D811DB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77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 anchor="t" anchorCtr="0"/>
          <a:lstStyle>
            <a:lvl1pPr>
              <a:defRPr lang="fr-FR" sz="4100" b="1" kern="1200" smtClean="0">
                <a:solidFill>
                  <a:schemeClr val="accent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D894E4A-8A2F-4863-9951-D5680963A444}" type="datetimeFigureOut">
              <a:rPr lang="fr-FR" smtClean="0"/>
              <a:t>16/12/2019</a:t>
            </a:fld>
            <a:endParaRPr lang="fr-FR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5F01FF-C780-4BCB-8825-B73A10EF1D62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0257" y="28006"/>
            <a:ext cx="3747975" cy="73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85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1001498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3569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172400" y="6342782"/>
            <a:ext cx="31814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lang="fr-FR" sz="800" kern="12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9D74A1-8545-4026-A1C0-0B823C8CAE73}" type="slidenum">
              <a:rPr lang="fr-F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0" y="6352145"/>
            <a:ext cx="10071463" cy="429541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SEQUENCE 1.2 – Le métier de Formateur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635" y="-10510"/>
            <a:ext cx="1770993" cy="13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172400" y="6342782"/>
            <a:ext cx="31814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lang="fr-FR" sz="800" kern="12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9D74A1-8545-4026-A1C0-0B823C8CAE73}" type="slidenum">
              <a:rPr lang="fr-F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703" y="1"/>
            <a:ext cx="10639097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/>
                </a:solidFill>
              </a:defRPr>
            </a:lvl1pPr>
            <a:lvl2pPr>
              <a:defRPr lang="en-US" sz="1400" smtClean="0">
                <a:solidFill>
                  <a:schemeClr val="tx1"/>
                </a:solidFill>
              </a:defRPr>
            </a:lvl2pPr>
            <a:lvl3pPr>
              <a:defRPr lang="en-US" sz="1200" smtClean="0">
                <a:solidFill>
                  <a:schemeClr val="tx1"/>
                </a:solidFill>
              </a:defRPr>
            </a:lvl3pPr>
            <a:lvl4pPr>
              <a:defRPr lang="en-US" sz="1100" smtClean="0">
                <a:solidFill>
                  <a:schemeClr val="tx1"/>
                </a:solidFill>
              </a:defRPr>
            </a:lvl4pPr>
            <a:lvl5pPr>
              <a:defRPr lang="en-US" sz="11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Modifiez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tx1"/>
                </a:solidFill>
              </a:defRPr>
            </a:lvl1pPr>
            <a:lvl2pPr>
              <a:defRPr lang="en-US" sz="1400" smtClean="0">
                <a:solidFill>
                  <a:schemeClr val="tx1"/>
                </a:solidFill>
              </a:defRPr>
            </a:lvl2pPr>
            <a:lvl3pPr>
              <a:defRPr lang="en-US" sz="1200" smtClean="0">
                <a:solidFill>
                  <a:schemeClr val="tx1"/>
                </a:solidFill>
              </a:defRPr>
            </a:lvl3pPr>
            <a:lvl4pPr>
              <a:defRPr lang="en-US" sz="1100" smtClean="0">
                <a:solidFill>
                  <a:schemeClr val="tx1"/>
                </a:solidFill>
              </a:defRPr>
            </a:lvl4pPr>
            <a:lvl5pPr>
              <a:defRPr lang="en-US" sz="1100">
                <a:solidFill>
                  <a:schemeClr val="tx1"/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Modifiez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1" name="Espace réservé du numéro de diapositive 5"/>
          <p:cNvSpPr txBox="1">
            <a:spLocks/>
          </p:cNvSpPr>
          <p:nvPr userDrawn="1"/>
        </p:nvSpPr>
        <p:spPr>
          <a:xfrm>
            <a:off x="8172400" y="6342782"/>
            <a:ext cx="31814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lang="fr-FR" sz="800" kern="12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9D74A1-8545-4026-A1C0-0B823C8CAE73}" type="slidenum">
              <a:rPr lang="fr-F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0" y="6352145"/>
            <a:ext cx="10071463" cy="429541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SEQUENCE 1.2 – Le métier de Formateur</a:t>
            </a:r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Modifiez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Modifiez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Espace réservé du numéro de diapositive 5"/>
          <p:cNvSpPr txBox="1">
            <a:spLocks/>
          </p:cNvSpPr>
          <p:nvPr userDrawn="1"/>
        </p:nvSpPr>
        <p:spPr>
          <a:xfrm>
            <a:off x="8172400" y="6342782"/>
            <a:ext cx="31814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lang="fr-FR" sz="800" kern="12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9D74A1-8545-4026-A1C0-0B823C8CAE73}" type="slidenum">
              <a:rPr lang="fr-F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0" y="6352145"/>
            <a:ext cx="10071463" cy="429541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SEQUENCE 1.2 – Le métier de Formateur</a:t>
            </a:r>
          </a:p>
        </p:txBody>
      </p:sp>
      <p:sp>
        <p:nvSpPr>
          <p:cNvPr id="15" name="Title 1"/>
          <p:cNvSpPr txBox="1">
            <a:spLocks/>
          </p:cNvSpPr>
          <p:nvPr userDrawn="1"/>
        </p:nvSpPr>
        <p:spPr>
          <a:xfrm>
            <a:off x="714703" y="1"/>
            <a:ext cx="10639097" cy="122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13328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Espace réservé du numéro de diapositive 5"/>
          <p:cNvSpPr txBox="1">
            <a:spLocks/>
          </p:cNvSpPr>
          <p:nvPr userDrawn="1"/>
        </p:nvSpPr>
        <p:spPr>
          <a:xfrm>
            <a:off x="8172400" y="6342782"/>
            <a:ext cx="31814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fr-FR"/>
            </a:defPPr>
            <a:lvl1pPr marL="0" algn="l" defTabSz="914400" rtl="0" eaLnBrk="1" latinLnBrk="0" hangingPunct="1">
              <a:defRPr lang="fr-FR" sz="800" kern="120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419D74A1-8545-4026-A1C0-0B823C8CAE73}" type="slidenum">
              <a:rPr lang="fr-FR" sz="900" smtClean="0">
                <a:solidFill>
                  <a:schemeClr val="bg1">
                    <a:lumMod val="50000"/>
                  </a:schemeClr>
                </a:solidFill>
              </a:rPr>
              <a:pPr algn="r"/>
              <a:t>‹N°›</a:t>
            </a:fld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0" y="6352145"/>
            <a:ext cx="10071463" cy="429541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12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SEQUENCE 1.2 – Le métier de Formateur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714703" y="1"/>
            <a:ext cx="10639097" cy="12284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8BEEBAAA-29B5-4AF5-BC5F-7E580C2900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9860EDB8-5305-433F-BE41-D7A86D811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Modifiez les styles du texte du masque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Deuxième niveau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Troisième niveau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Quatrième niveau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8BEEBAAA-29B5-4AF5-BC5F-7E580C2900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9860EDB8-5305-433F-BE41-D7A86D811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8BEEBAAA-29B5-4AF5-BC5F-7E580C29002D}" type="datetimeFigureOut">
              <a:rPr lang="en-US" smtClean="0"/>
              <a:t>12/16/2019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/>
          <a:lstStyle/>
          <a:p>
            <a:fld id="{9860EDB8-5305-433F-BE41-D7A86D811DB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94338" y="6267956"/>
            <a:ext cx="785447" cy="4491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062046" y="1765738"/>
            <a:ext cx="671611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SESSIONS </a:t>
            </a:r>
            <a:r>
              <a:rPr lang="fr-FR"/>
              <a:t>FORMATIONS TESTING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Pilotage de la performance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61842" y="6142660"/>
            <a:ext cx="318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</a:t>
            </a:r>
            <a:r>
              <a:rPr lang="fr-FR">
                <a:solidFill>
                  <a:schemeClr val="accent1">
                    <a:lumMod val="75000"/>
                  </a:schemeClr>
                </a:solidFill>
                <a:latin typeface="+mj-lt"/>
              </a:rPr>
              <a:t>: D. Nowak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16/12/2019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7683" y="0"/>
            <a:ext cx="2354317" cy="17657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F99A21D-22D6-4227-95E4-76DBA6A96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216" y="5349957"/>
            <a:ext cx="1190625" cy="113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/>
              <a:t>ISTQB® Foundation </a:t>
            </a:r>
            <a:r>
              <a:rPr lang="fr-FR" dirty="0"/>
              <a:t>2019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148439" y="3937828"/>
            <a:ext cx="489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>
                <a:solidFill>
                  <a:schemeClr val="accent6">
                    <a:lumMod val="75000"/>
                  </a:schemeClr>
                </a:solidFill>
                <a:latin typeface="Entypo" pitchFamily="50" charset="0"/>
              </a:rPr>
              <a:t>+++++++</a:t>
            </a:r>
            <a:r>
              <a:rPr lang="fr-FR" sz="2800" b="1">
                <a:solidFill>
                  <a:srgbClr val="D24726"/>
                </a:solidFill>
                <a:latin typeface="Entypo" pitchFamily="50" charset="0"/>
              </a:rPr>
              <a:t>++</a:t>
            </a:r>
            <a:endParaRPr lang="fr-FR" sz="2800" b="1" dirty="0">
              <a:solidFill>
                <a:srgbClr val="D24726"/>
              </a:solidFill>
              <a:latin typeface="Entypo" pitchFamily="50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3699927"/>
            <a:ext cx="3148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4800" b="1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defRPr>
            </a:lvl1pPr>
          </a:lstStyle>
          <a:p>
            <a:r>
              <a:rPr lang="fr-FR">
                <a:solidFill>
                  <a:schemeClr val="accent2"/>
                </a:solidFill>
              </a:rPr>
              <a:t>78 </a:t>
            </a:r>
            <a:r>
              <a:rPr lang="fr-FR" dirty="0">
                <a:solidFill>
                  <a:schemeClr val="accent2"/>
                </a:solidFill>
              </a:rPr>
              <a:t>% </a:t>
            </a:r>
          </a:p>
          <a:p>
            <a:r>
              <a:rPr lang="fr-FR" dirty="0">
                <a:solidFill>
                  <a:schemeClr val="accent2"/>
                </a:solidFill>
              </a:rPr>
              <a:t>Certifiés</a:t>
            </a:r>
          </a:p>
          <a:p>
            <a:r>
              <a:rPr lang="fr-FR">
                <a:solidFill>
                  <a:schemeClr val="accent2"/>
                </a:solidFill>
              </a:rPr>
              <a:t>7 / 9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88367" y="1567927"/>
            <a:ext cx="300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2400" dirty="0">
                <a:solidFill>
                  <a:srgbClr val="FF66FF"/>
                </a:solidFill>
                <a:latin typeface="Bebas Neue" pitchFamily="34" charset="0"/>
              </a:rPr>
              <a:t>Collaboratrices</a:t>
            </a:r>
            <a:r>
              <a:rPr lang="fr-FR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fr-FR" sz="2400" dirty="0">
                <a:latin typeface="Bebas Neue" pitchFamily="34" charset="0"/>
              </a:rPr>
              <a:t>et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2400" dirty="0">
                <a:solidFill>
                  <a:schemeClr val="accent1"/>
                </a:solidFill>
                <a:latin typeface="Bebas Neue" pitchFamily="34" charset="0"/>
              </a:rPr>
              <a:t>collaborateurs</a:t>
            </a:r>
            <a:r>
              <a:rPr lang="fr-FR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fr-FR" sz="2400" b="1" dirty="0">
                <a:latin typeface="Bebas Neue" pitchFamily="34" charset="0"/>
              </a:rPr>
              <a:t>formés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01370" y="1439865"/>
            <a:ext cx="3347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>
                <a:solidFill>
                  <a:schemeClr val="accent2"/>
                </a:solidFill>
                <a:latin typeface="Bebas Neue" pitchFamily="34" charset="0"/>
              </a:rPr>
              <a:t>session</a:t>
            </a:r>
            <a:endParaRPr lang="fr-FR" sz="4800" dirty="0">
              <a:solidFill>
                <a:schemeClr val="accent2"/>
              </a:solidFill>
              <a:latin typeface="Bebas Neue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1800">
                <a:latin typeface="Bebas Neue" pitchFamily="34" charset="0"/>
              </a:rPr>
              <a:t>Marcq-en-Baroeul</a:t>
            </a:r>
            <a:endParaRPr lang="fr-FR" sz="1800" dirty="0">
              <a:latin typeface="Bebas Neu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40861" y="3243642"/>
            <a:ext cx="34754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rPr>
              <a:t>100% </a:t>
            </a:r>
          </a:p>
          <a:p>
            <a:pPr algn="ctr">
              <a:buNone/>
            </a:pPr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rPr>
              <a:t>participants satisfaits ou très satisfaits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147621" y="1478431"/>
            <a:ext cx="4103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b="1">
                <a:solidFill>
                  <a:schemeClr val="accent2"/>
                </a:solidFill>
                <a:latin typeface="Bebas Neue" pitchFamily="34" charset="0"/>
              </a:rPr>
              <a:t>1</a:t>
            </a:r>
            <a:endParaRPr lang="fr-F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EA2870-7C88-46E9-93BE-EE978D3143B8}"/>
              </a:ext>
            </a:extLst>
          </p:cNvPr>
          <p:cNvSpPr txBox="1"/>
          <p:nvPr/>
        </p:nvSpPr>
        <p:spPr>
          <a:xfrm>
            <a:off x="465028" y="1478963"/>
            <a:ext cx="4103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b="1">
                <a:solidFill>
                  <a:schemeClr val="accent2"/>
                </a:solidFill>
                <a:latin typeface="Bebas Neue" pitchFamily="34" charset="0"/>
              </a:rPr>
              <a:t>9 </a:t>
            </a:r>
            <a:endParaRPr lang="fr-F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8A8426B-5FFB-43F1-A1ED-E1D15FB11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34" y="1484010"/>
            <a:ext cx="2197293" cy="15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1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/>
              <a:t>ISTQB® Agile 2019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148439" y="3937828"/>
            <a:ext cx="489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>
                <a:solidFill>
                  <a:schemeClr val="accent6">
                    <a:lumMod val="75000"/>
                  </a:schemeClr>
                </a:solidFill>
                <a:latin typeface="Entypo" pitchFamily="50" charset="0"/>
              </a:rPr>
              <a:t>+++++++++</a:t>
            </a:r>
            <a:r>
              <a:rPr lang="fr-FR" sz="2800" b="1">
                <a:solidFill>
                  <a:srgbClr val="FF0000"/>
                </a:solidFill>
                <a:latin typeface="Entypo" pitchFamily="50" charset="0"/>
              </a:rPr>
              <a:t>+</a:t>
            </a:r>
            <a:endParaRPr lang="fr-FR" sz="2800" b="1" dirty="0">
              <a:solidFill>
                <a:srgbClr val="FF0000"/>
              </a:solidFill>
              <a:latin typeface="Entypo" pitchFamily="50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3699927"/>
            <a:ext cx="31484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4800" b="1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defRPr>
            </a:lvl1pPr>
          </a:lstStyle>
          <a:p>
            <a:r>
              <a:rPr lang="fr-FR">
                <a:solidFill>
                  <a:schemeClr val="accent2"/>
                </a:solidFill>
              </a:rPr>
              <a:t>90 </a:t>
            </a:r>
            <a:r>
              <a:rPr lang="fr-FR" dirty="0">
                <a:solidFill>
                  <a:schemeClr val="accent2"/>
                </a:solidFill>
              </a:rPr>
              <a:t>% </a:t>
            </a:r>
          </a:p>
          <a:p>
            <a:r>
              <a:rPr lang="fr-FR" dirty="0">
                <a:solidFill>
                  <a:schemeClr val="accent2"/>
                </a:solidFill>
              </a:rPr>
              <a:t>Certifiés</a:t>
            </a:r>
          </a:p>
          <a:p>
            <a:r>
              <a:rPr lang="fr-FR">
                <a:solidFill>
                  <a:schemeClr val="accent2"/>
                </a:solidFill>
              </a:rPr>
              <a:t>9/10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88367" y="1567927"/>
            <a:ext cx="300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2400" dirty="0">
                <a:solidFill>
                  <a:srgbClr val="FF66FF"/>
                </a:solidFill>
                <a:latin typeface="Bebas Neue" pitchFamily="34" charset="0"/>
              </a:rPr>
              <a:t>Collaboratrices</a:t>
            </a:r>
            <a:r>
              <a:rPr lang="fr-FR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fr-FR" sz="2400" dirty="0">
                <a:latin typeface="Bebas Neue" pitchFamily="34" charset="0"/>
              </a:rPr>
              <a:t>et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2400" dirty="0">
                <a:solidFill>
                  <a:schemeClr val="accent1"/>
                </a:solidFill>
                <a:latin typeface="Bebas Neue" pitchFamily="34" charset="0"/>
              </a:rPr>
              <a:t>collaborateurs</a:t>
            </a:r>
            <a:r>
              <a:rPr lang="fr-FR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fr-FR" sz="2400" b="1" dirty="0">
                <a:latin typeface="Bebas Neue" pitchFamily="34" charset="0"/>
              </a:rPr>
              <a:t>formés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01370" y="1439865"/>
            <a:ext cx="3347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dirty="0">
                <a:solidFill>
                  <a:schemeClr val="accent2"/>
                </a:solidFill>
                <a:latin typeface="Bebas Neue" pitchFamily="34" charset="0"/>
              </a:rPr>
              <a:t>session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1800">
                <a:latin typeface="Bebas Neue" pitchFamily="34" charset="0"/>
              </a:rPr>
              <a:t>Marcq-en-Baroeul</a:t>
            </a:r>
            <a:r>
              <a:rPr lang="fr-FR">
                <a:latin typeface="Bebas Neue" pitchFamily="34" charset="0"/>
              </a:rPr>
              <a:t> </a:t>
            </a:r>
            <a:endParaRPr lang="fr-FR" sz="1800" dirty="0">
              <a:latin typeface="Bebas Neu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40861" y="3243642"/>
            <a:ext cx="34754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rPr>
              <a:t>100% </a:t>
            </a:r>
          </a:p>
          <a:p>
            <a:pPr algn="ctr">
              <a:buNone/>
            </a:pPr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rPr>
              <a:t>participants satisfaits ou très satisfaits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945851" y="1462949"/>
            <a:ext cx="166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b="1" dirty="0">
                <a:solidFill>
                  <a:schemeClr val="accent2"/>
                </a:solidFill>
                <a:latin typeface="Bebas Neue" pitchFamily="34" charset="0"/>
              </a:rPr>
              <a:t>1</a:t>
            </a:r>
            <a:endParaRPr lang="fr-F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EA2870-7C88-46E9-93BE-EE978D3143B8}"/>
              </a:ext>
            </a:extLst>
          </p:cNvPr>
          <p:cNvSpPr txBox="1"/>
          <p:nvPr/>
        </p:nvSpPr>
        <p:spPr>
          <a:xfrm>
            <a:off x="465028" y="1478963"/>
            <a:ext cx="4103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b="1">
                <a:solidFill>
                  <a:schemeClr val="accent2"/>
                </a:solidFill>
                <a:latin typeface="Bebas Neue" pitchFamily="34" charset="0"/>
              </a:rPr>
              <a:t>10 </a:t>
            </a:r>
            <a:endParaRPr lang="fr-F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50388E9-BB9F-433A-96A3-9357D664E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3381" y="1436077"/>
            <a:ext cx="1868557" cy="17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r-FR"/>
              <a:t>Postman 2019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4557" y="3763211"/>
            <a:ext cx="31484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buNone/>
              <a:defRPr sz="4800" b="1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defRPr>
            </a:lvl1pPr>
          </a:lstStyle>
          <a:p>
            <a:r>
              <a:rPr lang="fr-FR">
                <a:solidFill>
                  <a:schemeClr val="accent2"/>
                </a:solidFill>
              </a:rPr>
              <a:t>Non certifiante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688367" y="1567927"/>
            <a:ext cx="3008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2400" dirty="0">
                <a:solidFill>
                  <a:srgbClr val="FF66FF"/>
                </a:solidFill>
                <a:latin typeface="Bebas Neue" pitchFamily="34" charset="0"/>
              </a:rPr>
              <a:t>Collaboratrices</a:t>
            </a:r>
            <a:r>
              <a:rPr lang="fr-FR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fr-FR" sz="2400" dirty="0">
                <a:latin typeface="Bebas Neue" pitchFamily="34" charset="0"/>
              </a:rPr>
              <a:t>et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2400" dirty="0">
                <a:solidFill>
                  <a:schemeClr val="accent1"/>
                </a:solidFill>
                <a:latin typeface="Bebas Neue" pitchFamily="34" charset="0"/>
              </a:rPr>
              <a:t>collaborateurs</a:t>
            </a:r>
            <a:r>
              <a:rPr lang="fr-FR" sz="2400" dirty="0">
                <a:solidFill>
                  <a:schemeClr val="bg1"/>
                </a:solidFill>
                <a:latin typeface="Bebas Neue" pitchFamily="34" charset="0"/>
              </a:rPr>
              <a:t> </a:t>
            </a:r>
            <a:r>
              <a:rPr lang="fr-FR" sz="2400" b="1" dirty="0">
                <a:latin typeface="Bebas Neue" pitchFamily="34" charset="0"/>
              </a:rPr>
              <a:t>formés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701370" y="1439865"/>
            <a:ext cx="33475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>
                <a:solidFill>
                  <a:schemeClr val="accent2"/>
                </a:solidFill>
                <a:latin typeface="Bebas Neue" pitchFamily="34" charset="0"/>
              </a:rPr>
              <a:t>sessions</a:t>
            </a:r>
            <a:endParaRPr lang="fr-FR" sz="4800" dirty="0">
              <a:solidFill>
                <a:schemeClr val="accent2"/>
              </a:solidFill>
              <a:latin typeface="Bebas Neue" pitchFamily="34" charset="0"/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lang="fr-FR" sz="1800">
                <a:latin typeface="Bebas Neue" pitchFamily="34" charset="0"/>
              </a:rPr>
              <a:t>Marcq-en-Baroeul</a:t>
            </a:r>
            <a:endParaRPr lang="fr-FR" sz="1800" dirty="0">
              <a:latin typeface="Bebas Neue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240861" y="3243642"/>
            <a:ext cx="34754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rPr>
              <a:t>100% </a:t>
            </a:r>
          </a:p>
          <a:p>
            <a:pPr algn="ctr">
              <a:buNone/>
            </a:pPr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Bebas Neue" pitchFamily="34" charset="0"/>
              </a:rPr>
              <a:t>participants satisfaits ou très satisfaits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algn="ctr">
              <a:buNone/>
            </a:pPr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945851" y="1462949"/>
            <a:ext cx="166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b="1">
                <a:solidFill>
                  <a:schemeClr val="accent2"/>
                </a:solidFill>
                <a:latin typeface="Bebas Neue" pitchFamily="34" charset="0"/>
              </a:rPr>
              <a:t>2</a:t>
            </a:r>
            <a:endParaRPr lang="fr-F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DEA2870-7C88-46E9-93BE-EE978D3143B8}"/>
              </a:ext>
            </a:extLst>
          </p:cNvPr>
          <p:cNvSpPr txBox="1"/>
          <p:nvPr/>
        </p:nvSpPr>
        <p:spPr>
          <a:xfrm>
            <a:off x="465028" y="1478963"/>
            <a:ext cx="4103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fontAlgn="auto">
              <a:spcAft>
                <a:spcPts val="0"/>
              </a:spcAft>
              <a:buNone/>
            </a:pPr>
            <a:r>
              <a:rPr lang="fr-FR" sz="4800" b="1">
                <a:solidFill>
                  <a:schemeClr val="accent2"/>
                </a:solidFill>
                <a:latin typeface="Bebas Neue" pitchFamily="34" charset="0"/>
              </a:rPr>
              <a:t>14 </a:t>
            </a:r>
            <a:endParaRPr lang="fr-FR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DED015-1662-4212-B0D8-70B79B51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3223" y="1417442"/>
            <a:ext cx="1758651" cy="140390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2B258D8-129A-4DCE-B621-F7BF5A72EEEC}"/>
              </a:ext>
            </a:extLst>
          </p:cNvPr>
          <p:cNvSpPr txBox="1"/>
          <p:nvPr/>
        </p:nvSpPr>
        <p:spPr>
          <a:xfrm>
            <a:off x="3650528" y="4279810"/>
            <a:ext cx="489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2800" b="1">
                <a:solidFill>
                  <a:schemeClr val="accent6">
                    <a:lumMod val="75000"/>
                  </a:schemeClr>
                </a:solidFill>
                <a:latin typeface="Entypo" pitchFamily="50" charset="0"/>
              </a:rPr>
              <a:t>++++++++++++++</a:t>
            </a:r>
            <a:endParaRPr lang="fr-FR" sz="2800" b="1" dirty="0">
              <a:solidFill>
                <a:srgbClr val="FF0000"/>
              </a:solidFill>
              <a:latin typeface="Entyp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72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 to PowerPoint_TP10292394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F32F9D54-2448-4C7F-9FAB-AABF5A5809E8}" vid="{ED01AA91-E390-4F90-ADFB-1D54080CC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A6AE6645A7B4A979DCFEE7438C6C6" ma:contentTypeVersion="6" ma:contentTypeDescription="Crée un document." ma:contentTypeScope="" ma:versionID="d25dc50f613605b6c69ff9a328cdc09c">
  <xsd:schema xmlns:xsd="http://www.w3.org/2001/XMLSchema" xmlns:xs="http://www.w3.org/2001/XMLSchema" xmlns:p="http://schemas.microsoft.com/office/2006/metadata/properties" xmlns:ns2="170457f9-bdfe-46e6-8874-fce8da53dc88" xmlns:ns3="19b7e93b-72cf-4c2f-9e71-64299ac0168f" targetNamespace="http://schemas.microsoft.com/office/2006/metadata/properties" ma:root="true" ma:fieldsID="bdccf045ec610a8504d87317ffb060dd" ns2:_="" ns3:_="">
    <xsd:import namespace="170457f9-bdfe-46e6-8874-fce8da53dc88"/>
    <xsd:import namespace="19b7e93b-72cf-4c2f-9e71-64299ac0168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0457f9-bdfe-46e6-8874-fce8da53dc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b7e93b-72cf-4c2f-9e71-64299ac016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2319DC-4EFE-4FE6-9D12-853E0518D0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56503-23C1-41D1-96D7-517CA704E960}">
  <ds:schemaRefs>
    <ds:schemaRef ds:uri="19b7e93b-72cf-4c2f-9e71-64299ac0168f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170457f9-bdfe-46e6-8874-fce8da53dc88"/>
    <ds:schemaRef ds:uri="http://purl.org/dc/elements/1.1/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C4543DD-E76C-40F8-88F4-9E343B4C2C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0457f9-bdfe-46e6-8874-fce8da53dc88"/>
    <ds:schemaRef ds:uri="19b7e93b-72cf-4c2f-9e71-64299ac016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</Words>
  <Application>Microsoft Office PowerPoint</Application>
  <PresentationFormat>Grand écran</PresentationFormat>
  <Paragraphs>44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Bebas Neue</vt:lpstr>
      <vt:lpstr>Calibri</vt:lpstr>
      <vt:lpstr>Entypo</vt:lpstr>
      <vt:lpstr>Segoe UI</vt:lpstr>
      <vt:lpstr>Segoe UI Light</vt:lpstr>
      <vt:lpstr>Verdana</vt:lpstr>
      <vt:lpstr>Welcome to PowerPoint_TP102923943</vt:lpstr>
      <vt:lpstr>SESSIONS FORMATIONS TESTING</vt:lpstr>
      <vt:lpstr>ISTQB® Foundation 2019</vt:lpstr>
      <vt:lpstr>ISTQB® Agile 2019</vt:lpstr>
      <vt:lpstr>Postman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2013-03-17T23:28:32Z</dcterms:created>
  <dcterms:modified xsi:type="dcterms:W3CDTF">2019-12-16T13:32:28Z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  <property fmtid="{D5CDD505-2E9C-101B-9397-08002B2CF9AE}" pid="3" name="ContentTypeId">
    <vt:lpwstr>0x010100605A6AE6645A7B4A979DCFEE7438C6C6</vt:lpwstr>
  </property>
  <property fmtid="{D5CDD505-2E9C-101B-9397-08002B2CF9AE}" pid="4" name="AuthorIds_UIVersion_512">
    <vt:lpwstr>5</vt:lpwstr>
  </property>
  <property fmtid="{D5CDD505-2E9C-101B-9397-08002B2CF9AE}" pid="5" name="MSIP_Label_880db0b9-f637-4c3d-ad6d-4c17aabebdf2_Enabled">
    <vt:lpwstr>True</vt:lpwstr>
  </property>
  <property fmtid="{D5CDD505-2E9C-101B-9397-08002B2CF9AE}" pid="6" name="MSIP_Label_880db0b9-f637-4c3d-ad6d-4c17aabebdf2_SiteId">
    <vt:lpwstr>1d593042-a69d-49e0-8d1c-0daf8ac1717b</vt:lpwstr>
  </property>
  <property fmtid="{D5CDD505-2E9C-101B-9397-08002B2CF9AE}" pid="7" name="MSIP_Label_880db0b9-f637-4c3d-ad6d-4c17aabebdf2_Owner">
    <vt:lpwstr>gregory.cerisier@consort-group.com</vt:lpwstr>
  </property>
  <property fmtid="{D5CDD505-2E9C-101B-9397-08002B2CF9AE}" pid="8" name="MSIP_Label_880db0b9-f637-4c3d-ad6d-4c17aabebdf2_SetDate">
    <vt:lpwstr>2019-12-16T09:07:59.1742758Z</vt:lpwstr>
  </property>
  <property fmtid="{D5CDD505-2E9C-101B-9397-08002B2CF9AE}" pid="9" name="MSIP_Label_880db0b9-f637-4c3d-ad6d-4c17aabebdf2_Name">
    <vt:lpwstr>Internal</vt:lpwstr>
  </property>
  <property fmtid="{D5CDD505-2E9C-101B-9397-08002B2CF9AE}" pid="10" name="MSIP_Label_880db0b9-f637-4c3d-ad6d-4c17aabebdf2_Application">
    <vt:lpwstr>Microsoft Azure Information Protection</vt:lpwstr>
  </property>
  <property fmtid="{D5CDD505-2E9C-101B-9397-08002B2CF9AE}" pid="11" name="MSIP_Label_880db0b9-f637-4c3d-ad6d-4c17aabebdf2_ActionId">
    <vt:lpwstr>01c7439c-c537-4268-9676-d94cc54187a8</vt:lpwstr>
  </property>
  <property fmtid="{D5CDD505-2E9C-101B-9397-08002B2CF9AE}" pid="12" name="MSIP_Label_880db0b9-f637-4c3d-ad6d-4c17aabebdf2_Extended_MSFT_Method">
    <vt:lpwstr>Automatic</vt:lpwstr>
  </property>
  <property fmtid="{D5CDD505-2E9C-101B-9397-08002B2CF9AE}" pid="13" name="MSIP_Label_9ea7df47-d7c6-4391-9966-eb08a95e525f_Enabled">
    <vt:lpwstr>True</vt:lpwstr>
  </property>
  <property fmtid="{D5CDD505-2E9C-101B-9397-08002B2CF9AE}" pid="14" name="MSIP_Label_9ea7df47-d7c6-4391-9966-eb08a95e525f_SiteId">
    <vt:lpwstr>1d593042-a69d-49e0-8d1c-0daf8ac1717b</vt:lpwstr>
  </property>
  <property fmtid="{D5CDD505-2E9C-101B-9397-08002B2CF9AE}" pid="15" name="MSIP_Label_9ea7df47-d7c6-4391-9966-eb08a95e525f_Owner">
    <vt:lpwstr>gregory.cerisier@consort-group.com</vt:lpwstr>
  </property>
  <property fmtid="{D5CDD505-2E9C-101B-9397-08002B2CF9AE}" pid="16" name="MSIP_Label_9ea7df47-d7c6-4391-9966-eb08a95e525f_SetDate">
    <vt:lpwstr>2019-12-16T09:07:59.1742758Z</vt:lpwstr>
  </property>
  <property fmtid="{D5CDD505-2E9C-101B-9397-08002B2CF9AE}" pid="17" name="MSIP_Label_9ea7df47-d7c6-4391-9966-eb08a95e525f_Name">
    <vt:lpwstr>C2</vt:lpwstr>
  </property>
  <property fmtid="{D5CDD505-2E9C-101B-9397-08002B2CF9AE}" pid="18" name="MSIP_Label_9ea7df47-d7c6-4391-9966-eb08a95e525f_Application">
    <vt:lpwstr>Microsoft Azure Information Protection</vt:lpwstr>
  </property>
  <property fmtid="{D5CDD505-2E9C-101B-9397-08002B2CF9AE}" pid="19" name="MSIP_Label_9ea7df47-d7c6-4391-9966-eb08a95e525f_ActionId">
    <vt:lpwstr>01c7439c-c537-4268-9676-d94cc54187a8</vt:lpwstr>
  </property>
  <property fmtid="{D5CDD505-2E9C-101B-9397-08002B2CF9AE}" pid="20" name="MSIP_Label_9ea7df47-d7c6-4391-9966-eb08a95e525f_Parent">
    <vt:lpwstr>880db0b9-f637-4c3d-ad6d-4c17aabebdf2</vt:lpwstr>
  </property>
  <property fmtid="{D5CDD505-2E9C-101B-9397-08002B2CF9AE}" pid="21" name="MSIP_Label_9ea7df47-d7c6-4391-9966-eb08a95e525f_Extended_MSFT_Method">
    <vt:lpwstr>Automatic</vt:lpwstr>
  </property>
  <property fmtid="{D5CDD505-2E9C-101B-9397-08002B2CF9AE}" pid="22" name="Sensitivity">
    <vt:lpwstr>Internal C2</vt:lpwstr>
  </property>
</Properties>
</file>