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83" r:id="rId3"/>
    <p:sldId id="384" r:id="rId4"/>
    <p:sldId id="279" r:id="rId5"/>
    <p:sldId id="379" r:id="rId6"/>
    <p:sldId id="381" r:id="rId7"/>
    <p:sldId id="385" r:id="rId8"/>
    <p:sldId id="282" r:id="rId9"/>
    <p:sldId id="257" r:id="rId10"/>
    <p:sldId id="405" r:id="rId11"/>
    <p:sldId id="390" r:id="rId12"/>
    <p:sldId id="393" r:id="rId13"/>
    <p:sldId id="394" r:id="rId14"/>
    <p:sldId id="391" r:id="rId15"/>
    <p:sldId id="386" r:id="rId16"/>
    <p:sldId id="280" r:id="rId17"/>
    <p:sldId id="382" r:id="rId18"/>
    <p:sldId id="281" r:id="rId19"/>
    <p:sldId id="396" r:id="rId20"/>
    <p:sldId id="260" r:id="rId21"/>
    <p:sldId id="398" r:id="rId22"/>
    <p:sldId id="397" r:id="rId23"/>
    <p:sldId id="399" r:id="rId24"/>
    <p:sldId id="400" r:id="rId25"/>
    <p:sldId id="401" r:id="rId26"/>
    <p:sldId id="402" r:id="rId27"/>
    <p:sldId id="403" r:id="rId28"/>
    <p:sldId id="407" r:id="rId29"/>
    <p:sldId id="404" r:id="rId30"/>
    <p:sldId id="406" r:id="rId31"/>
    <p:sldId id="413" r:id="rId32"/>
    <p:sldId id="414" r:id="rId33"/>
    <p:sldId id="415" r:id="rId34"/>
    <p:sldId id="387" r:id="rId35"/>
    <p:sldId id="264" r:id="rId36"/>
    <p:sldId id="388" r:id="rId37"/>
    <p:sldId id="262" r:id="rId38"/>
    <p:sldId id="408" r:id="rId39"/>
    <p:sldId id="411" r:id="rId40"/>
    <p:sldId id="409" r:id="rId41"/>
    <p:sldId id="412" r:id="rId42"/>
    <p:sldId id="416" r:id="rId43"/>
    <p:sldId id="259" r:id="rId44"/>
    <p:sldId id="410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6143"/>
  </p:normalViewPr>
  <p:slideViewPr>
    <p:cSldViewPr snapToGrid="0" snapToObjects="1">
      <p:cViewPr varScale="1">
        <p:scale>
          <a:sx n="100" d="100"/>
          <a:sy n="100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C539-D53E-C242-ADF0-4A155D826022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7E87AB7-E2CC-9547-BEDB-DAF80D2094D9}">
      <dgm:prSet phldrT="[Texte]" custT="1"/>
      <dgm:spPr/>
      <dgm:t>
        <a:bodyPr/>
        <a:lstStyle/>
        <a:p>
          <a:r>
            <a:rPr lang="fr-FR" sz="1400" dirty="0"/>
            <a:t>Transformers</a:t>
          </a:r>
        </a:p>
      </dgm:t>
    </dgm:pt>
    <dgm:pt modelId="{2BBF9E2C-B235-444B-BF17-49D846115F16}" type="parTrans" cxnId="{D45EB994-1A25-6446-BD68-3716391909FF}">
      <dgm:prSet/>
      <dgm:spPr/>
      <dgm:t>
        <a:bodyPr/>
        <a:lstStyle/>
        <a:p>
          <a:endParaRPr lang="fr-FR"/>
        </a:p>
      </dgm:t>
    </dgm:pt>
    <dgm:pt modelId="{D4964424-6111-9B41-9BF9-6ABCA754FA99}" type="sibTrans" cxnId="{D45EB994-1A25-6446-BD68-3716391909FF}">
      <dgm:prSet/>
      <dgm:spPr/>
      <dgm:t>
        <a:bodyPr/>
        <a:lstStyle/>
        <a:p>
          <a:endParaRPr lang="fr-FR"/>
        </a:p>
      </dgm:t>
    </dgm:pt>
    <dgm:pt modelId="{A3268B8E-9D16-BC4B-9617-E5AB17F43A57}">
      <dgm:prSet phldrT="[Texte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sz="1400" dirty="0" err="1">
              <a:solidFill>
                <a:schemeClr val="tx1"/>
              </a:solidFill>
            </a:rPr>
            <a:t>Bidirectional</a:t>
          </a:r>
          <a:r>
            <a:rPr lang="fr-FR" sz="1400" dirty="0">
              <a:solidFill>
                <a:schemeClr val="tx1"/>
              </a:solidFill>
            </a:rPr>
            <a:t> Encoder  </a:t>
          </a:r>
          <a:r>
            <a:rPr lang="fr-FR" sz="1400" dirty="0" err="1">
              <a:solidFill>
                <a:schemeClr val="tx1"/>
              </a:solidFill>
            </a:rPr>
            <a:t>Representations</a:t>
          </a:r>
          <a:r>
            <a:rPr lang="fr-FR" sz="1400" dirty="0">
              <a:solidFill>
                <a:schemeClr val="tx1"/>
              </a:solidFill>
            </a:rPr>
            <a:t> </a:t>
          </a:r>
          <a:r>
            <a:rPr lang="fr-FR" sz="1400" dirty="0" err="1">
              <a:solidFill>
                <a:schemeClr val="tx1"/>
              </a:solidFill>
            </a:rPr>
            <a:t>from</a:t>
          </a:r>
          <a:r>
            <a:rPr lang="fr-FR" sz="1400" dirty="0">
              <a:solidFill>
                <a:schemeClr val="tx1"/>
              </a:solidFill>
            </a:rPr>
            <a:t> Transformers</a:t>
          </a:r>
        </a:p>
      </dgm:t>
    </dgm:pt>
    <dgm:pt modelId="{EEE0C7BA-9FC8-5840-A2B6-4AB22F161381}" type="parTrans" cxnId="{1E175569-B88E-9341-BE45-CE95DFD4DED3}">
      <dgm:prSet/>
      <dgm:spPr/>
      <dgm:t>
        <a:bodyPr/>
        <a:lstStyle/>
        <a:p>
          <a:endParaRPr lang="fr-FR"/>
        </a:p>
      </dgm:t>
    </dgm:pt>
    <dgm:pt modelId="{7DF3C89C-6B53-A34B-B8D4-92A33081089A}" type="sibTrans" cxnId="{1E175569-B88E-9341-BE45-CE95DFD4DED3}">
      <dgm:prSet/>
      <dgm:spPr/>
      <dgm:t>
        <a:bodyPr/>
        <a:lstStyle/>
        <a:p>
          <a:endParaRPr lang="fr-FR"/>
        </a:p>
      </dgm:t>
    </dgm:pt>
    <dgm:pt modelId="{20937696-4C2B-5A45-BCBD-6E94FA7A93F1}" type="pres">
      <dgm:prSet presAssocID="{4542C539-D53E-C242-ADF0-4A155D826022}" presName="Name0" presStyleCnt="0">
        <dgm:presLayoutVars>
          <dgm:chMax val="7"/>
          <dgm:resizeHandles val="exact"/>
        </dgm:presLayoutVars>
      </dgm:prSet>
      <dgm:spPr/>
    </dgm:pt>
    <dgm:pt modelId="{9064F7D1-9BAD-2647-9D29-2B93C5F457C5}" type="pres">
      <dgm:prSet presAssocID="{4542C539-D53E-C242-ADF0-4A155D826022}" presName="comp1" presStyleCnt="0"/>
      <dgm:spPr/>
    </dgm:pt>
    <dgm:pt modelId="{F7D2617F-2EA8-E543-8C43-8CFA4EA7D522}" type="pres">
      <dgm:prSet presAssocID="{4542C539-D53E-C242-ADF0-4A155D826022}" presName="circle1" presStyleLbl="node1" presStyleIdx="0" presStyleCnt="2"/>
      <dgm:spPr/>
    </dgm:pt>
    <dgm:pt modelId="{C8C52A70-AC29-AD44-8857-F6145F3B0BA1}" type="pres">
      <dgm:prSet presAssocID="{4542C539-D53E-C242-ADF0-4A155D826022}" presName="c1text" presStyleLbl="node1" presStyleIdx="0" presStyleCnt="2">
        <dgm:presLayoutVars>
          <dgm:bulletEnabled val="1"/>
        </dgm:presLayoutVars>
      </dgm:prSet>
      <dgm:spPr/>
    </dgm:pt>
    <dgm:pt modelId="{CF9876C1-61F9-DA4B-91BF-8024A4DAC61D}" type="pres">
      <dgm:prSet presAssocID="{4542C539-D53E-C242-ADF0-4A155D826022}" presName="comp2" presStyleCnt="0"/>
      <dgm:spPr/>
    </dgm:pt>
    <dgm:pt modelId="{33547C86-8AE2-E74E-B461-D44ECE5351FF}" type="pres">
      <dgm:prSet presAssocID="{4542C539-D53E-C242-ADF0-4A155D826022}" presName="circle2" presStyleLbl="node1" presStyleIdx="1" presStyleCnt="2" custScaleX="122938" custScaleY="76994"/>
      <dgm:spPr/>
    </dgm:pt>
    <dgm:pt modelId="{3D80EC15-426A-C44C-AD51-361A2B8CF17D}" type="pres">
      <dgm:prSet presAssocID="{4542C539-D53E-C242-ADF0-4A155D826022}" presName="c2text" presStyleLbl="node1" presStyleIdx="1" presStyleCnt="2">
        <dgm:presLayoutVars>
          <dgm:bulletEnabled val="1"/>
        </dgm:presLayoutVars>
      </dgm:prSet>
      <dgm:spPr/>
    </dgm:pt>
  </dgm:ptLst>
  <dgm:cxnLst>
    <dgm:cxn modelId="{E9CBF72B-1720-2B41-AEA3-D796A65C7F61}" type="presOf" srcId="{47E87AB7-E2CC-9547-BEDB-DAF80D2094D9}" destId="{C8C52A70-AC29-AD44-8857-F6145F3B0BA1}" srcOrd="1" destOrd="0" presId="urn:microsoft.com/office/officeart/2005/8/layout/venn2"/>
    <dgm:cxn modelId="{23D5A244-2908-B242-A8D3-A09EA1074BD2}" type="presOf" srcId="{A3268B8E-9D16-BC4B-9617-E5AB17F43A57}" destId="{3D80EC15-426A-C44C-AD51-361A2B8CF17D}" srcOrd="1" destOrd="0" presId="urn:microsoft.com/office/officeart/2005/8/layout/venn2"/>
    <dgm:cxn modelId="{1E175569-B88E-9341-BE45-CE95DFD4DED3}" srcId="{4542C539-D53E-C242-ADF0-4A155D826022}" destId="{A3268B8E-9D16-BC4B-9617-E5AB17F43A57}" srcOrd="1" destOrd="0" parTransId="{EEE0C7BA-9FC8-5840-A2B6-4AB22F161381}" sibTransId="{7DF3C89C-6B53-A34B-B8D4-92A33081089A}"/>
    <dgm:cxn modelId="{D45EB994-1A25-6446-BD68-3716391909FF}" srcId="{4542C539-D53E-C242-ADF0-4A155D826022}" destId="{47E87AB7-E2CC-9547-BEDB-DAF80D2094D9}" srcOrd="0" destOrd="0" parTransId="{2BBF9E2C-B235-444B-BF17-49D846115F16}" sibTransId="{D4964424-6111-9B41-9BF9-6ABCA754FA99}"/>
    <dgm:cxn modelId="{31E4FF9F-659D-4449-97B7-67760ECCD262}" type="presOf" srcId="{47E87AB7-E2CC-9547-BEDB-DAF80D2094D9}" destId="{F7D2617F-2EA8-E543-8C43-8CFA4EA7D522}" srcOrd="0" destOrd="0" presId="urn:microsoft.com/office/officeart/2005/8/layout/venn2"/>
    <dgm:cxn modelId="{3B7506AA-B56F-944C-AC07-2B3B57C63783}" type="presOf" srcId="{A3268B8E-9D16-BC4B-9617-E5AB17F43A57}" destId="{33547C86-8AE2-E74E-B461-D44ECE5351FF}" srcOrd="0" destOrd="0" presId="urn:microsoft.com/office/officeart/2005/8/layout/venn2"/>
    <dgm:cxn modelId="{582810BD-0621-4E4E-BC91-ECC96933E092}" type="presOf" srcId="{4542C539-D53E-C242-ADF0-4A155D826022}" destId="{20937696-4C2B-5A45-BCBD-6E94FA7A93F1}" srcOrd="0" destOrd="0" presId="urn:microsoft.com/office/officeart/2005/8/layout/venn2"/>
    <dgm:cxn modelId="{DBC4E8F8-6AA1-D549-BC81-985F335B652C}" type="presParOf" srcId="{20937696-4C2B-5A45-BCBD-6E94FA7A93F1}" destId="{9064F7D1-9BAD-2647-9D29-2B93C5F457C5}" srcOrd="0" destOrd="0" presId="urn:microsoft.com/office/officeart/2005/8/layout/venn2"/>
    <dgm:cxn modelId="{D2451114-3876-AE49-B086-F43996BADC15}" type="presParOf" srcId="{9064F7D1-9BAD-2647-9D29-2B93C5F457C5}" destId="{F7D2617F-2EA8-E543-8C43-8CFA4EA7D522}" srcOrd="0" destOrd="0" presId="urn:microsoft.com/office/officeart/2005/8/layout/venn2"/>
    <dgm:cxn modelId="{C481F09C-EA21-6B40-9E4F-B4BD4BEAAC99}" type="presParOf" srcId="{9064F7D1-9BAD-2647-9D29-2B93C5F457C5}" destId="{C8C52A70-AC29-AD44-8857-F6145F3B0BA1}" srcOrd="1" destOrd="0" presId="urn:microsoft.com/office/officeart/2005/8/layout/venn2"/>
    <dgm:cxn modelId="{D4003F48-09BC-8041-85E1-C88ABAC28867}" type="presParOf" srcId="{20937696-4C2B-5A45-BCBD-6E94FA7A93F1}" destId="{CF9876C1-61F9-DA4B-91BF-8024A4DAC61D}" srcOrd="1" destOrd="0" presId="urn:microsoft.com/office/officeart/2005/8/layout/venn2"/>
    <dgm:cxn modelId="{8A3E1D78-F534-2649-9851-4B47D978C680}" type="presParOf" srcId="{CF9876C1-61F9-DA4B-91BF-8024A4DAC61D}" destId="{33547C86-8AE2-E74E-B461-D44ECE5351FF}" srcOrd="0" destOrd="0" presId="urn:microsoft.com/office/officeart/2005/8/layout/venn2"/>
    <dgm:cxn modelId="{77C11E9B-51C8-F54B-ABE4-66D4F740A0FB}" type="presParOf" srcId="{CF9876C1-61F9-DA4B-91BF-8024A4DAC61D}" destId="{3D80EC15-426A-C44C-AD51-361A2B8CF17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2617F-2EA8-E543-8C43-8CFA4EA7D522}">
      <dsp:nvSpPr>
        <dsp:cNvPr id="0" name=""/>
        <dsp:cNvSpPr/>
      </dsp:nvSpPr>
      <dsp:spPr>
        <a:xfrm>
          <a:off x="480219" y="0"/>
          <a:ext cx="2341562" cy="2341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Transformers</a:t>
          </a:r>
        </a:p>
      </dsp:txBody>
      <dsp:txXfrm>
        <a:off x="1036339" y="175617"/>
        <a:ext cx="1229320" cy="398065"/>
      </dsp:txXfrm>
    </dsp:sp>
    <dsp:sp modelId="{33547C86-8AE2-E74E-B461-D44ECE5351FF}">
      <dsp:nvSpPr>
        <dsp:cNvPr id="0" name=""/>
        <dsp:cNvSpPr/>
      </dsp:nvSpPr>
      <dsp:spPr>
        <a:xfrm>
          <a:off x="571498" y="787402"/>
          <a:ext cx="2159002" cy="135214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schemeClr val="tx1"/>
              </a:solidFill>
            </a:rPr>
            <a:t>Bidirectional</a:t>
          </a:r>
          <a:r>
            <a:rPr lang="fr-FR" sz="1400" kern="1200" dirty="0">
              <a:solidFill>
                <a:schemeClr val="tx1"/>
              </a:solidFill>
            </a:rPr>
            <a:t> Encoder  </a:t>
          </a:r>
          <a:r>
            <a:rPr lang="fr-FR" sz="1400" kern="1200" dirty="0" err="1">
              <a:solidFill>
                <a:schemeClr val="tx1"/>
              </a:solidFill>
            </a:rPr>
            <a:t>Representations</a:t>
          </a:r>
          <a:r>
            <a:rPr lang="fr-FR" sz="1400" kern="1200" dirty="0">
              <a:solidFill>
                <a:schemeClr val="tx1"/>
              </a:solidFill>
            </a:rPr>
            <a:t> </a:t>
          </a:r>
          <a:r>
            <a:rPr lang="fr-FR" sz="1400" kern="1200" dirty="0" err="1">
              <a:solidFill>
                <a:schemeClr val="tx1"/>
              </a:solidFill>
            </a:rPr>
            <a:t>from</a:t>
          </a:r>
          <a:r>
            <a:rPr lang="fr-FR" sz="1400" kern="1200" dirty="0">
              <a:solidFill>
                <a:schemeClr val="tx1"/>
              </a:solidFill>
            </a:rPr>
            <a:t> Transformers</a:t>
          </a:r>
        </a:p>
      </dsp:txBody>
      <dsp:txXfrm>
        <a:off x="887677" y="1125439"/>
        <a:ext cx="1526645" cy="67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87405-CEF7-4043-A4B1-C4CCA2690360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F731B-34F8-5D49-B178-5AA5224C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21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HN: dès 1949, Busa et la concordance de Saint Thomas d’Aquin</a:t>
            </a:r>
          </a:p>
          <a:p>
            <a:r>
              <a:rPr lang="fr-FR" dirty="0" err="1"/>
              <a:t>Lgv</a:t>
            </a:r>
            <a:r>
              <a:rPr lang="fr-FR" dirty="0"/>
              <a:t> de corpus: développement des grands corpus</a:t>
            </a:r>
          </a:p>
          <a:p>
            <a:r>
              <a:rPr lang="fr-FR" dirty="0"/>
              <a:t>TAL: entraînement de la machine pour qu’elle identifie des unités linguistiques et toutes sortes de récurrences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80CE-9954-934E-851F-CEB3C8852B4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Collections de textes pas, peu ou mal annotés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archives (</a:t>
            </a:r>
            <a:r>
              <a:rPr lang="fr-FR" dirty="0" err="1"/>
              <a:t>Nakala</a:t>
            </a:r>
            <a:r>
              <a:rPr lang="fr-FR" dirty="0"/>
              <a:t>), bibliothèques numériques (</a:t>
            </a:r>
            <a:r>
              <a:rPr lang="fr-FR" dirty="0" err="1"/>
              <a:t>Gallica</a:t>
            </a:r>
            <a:r>
              <a:rPr lang="fr-FR" dirty="0"/>
              <a:t>, Gutenberg, </a:t>
            </a:r>
            <a:r>
              <a:rPr lang="fr-FR" dirty="0" err="1"/>
              <a:t>Wikisource</a:t>
            </a:r>
            <a:r>
              <a:rPr lang="fr-FR" dirty="0"/>
              <a:t>), sites thématiques (Archives zoliennes)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1751-B90F-054B-9AE3-2CCCE843396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E8DAF-F773-2C4B-9873-D221DA6C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DFAFAC-9815-8345-B5AC-5BE222AF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EE948B-E998-3944-9AF5-CBE92E1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B22FA-D6C8-CE4C-AE36-9926AB4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6BC9F-591E-0F44-9B7C-94F2C78B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58022-C66D-ED4F-AE19-A6FA8B5B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C5397C-F3EF-D54A-A47F-CFC151BC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78050-F8E0-6E4E-B938-A474C5A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83AE0-7DBF-644D-90A4-1C02D82B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A6511-8028-3E4F-B4D9-179E393C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4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0310B5-192D-0C46-8AD4-CAFC44436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265C1-3291-AF46-AF47-822983E7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E9580-A202-9A4E-805D-AB7E872B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A7F81-B1AC-E642-BB6C-A3102B5F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BC97F-DF3E-704D-B779-4A16D9E2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DCAFB-C624-A544-9976-0454E4F3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274C8-368A-F245-A6E3-2379B0F9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D98FC-6F3A-AD4E-B0FC-D100B2C5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2ECE7-8B81-C14E-A71E-D50112A8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42292-15F1-014A-8D2B-4EAD587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6851B-4F8D-BF4E-9DFE-B9B1B1E0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DF199-7D88-E647-93FE-03ABF4DC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659A2-5CC4-9546-8646-38CA2D9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6051E-B3C5-5B4C-964C-2DA39E0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E60B3-9726-E64C-9C79-D7202CC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213C4-E0F1-F343-A6BA-2707D89E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23816-1A8C-D149-82FE-6781836F7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D6357C-DC65-1241-9DCD-D36BF4DB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2A5C8-3883-0E4F-9905-4964A9B9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0FC12-973A-664E-9D7C-D50C7C1E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A172C-5199-2548-8BC8-FE54091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9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1941D-C00D-EB44-9D8D-F16C1287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F9531-1DCA-A040-A016-64543D17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80EAC-1D3B-9244-A2D8-B7B70975F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0A9FED-B354-CB42-BCFD-555B17160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D69D83-B430-BD42-A600-AAB415B8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D9CAC3-3265-F644-B0A2-983D6972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5182F0-5A92-4F4B-8F59-85C02148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9563F2-F588-1746-BCEA-E6061F41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0B109-FE8B-EE41-AE87-85BD2963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84A1A0-603E-D744-844F-6B38F823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D7288E-B36F-1C48-9A4C-67E78806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BBBD4A-93FC-9F40-A9B4-87859598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C9CD4B-D5E8-1C48-B3CD-A9184B73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874CCA-1E94-2D44-9786-B5227912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153014-0A32-4344-BF5D-80DBA629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26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4296-8BB9-D147-A76E-2BF6E92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36D10-E72F-0849-A97D-3EF5D74D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5B4A0B-464F-7E47-8560-A14B46ED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ACD6-D167-7B42-91AD-5F77C22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CEF10-9FD3-0E4D-A9E1-22516CEB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00D7A-9664-0645-9465-6F9E7C4C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6E7C2-5DFC-2441-BF61-5AA8E16C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3A9071-2E34-214E-9603-8B9A0817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4861E4-94F4-B84D-807C-4446C927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8DDC2-913E-964C-BF44-F6E86E87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2BEAF-E9C3-834F-B784-8F5007A6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B4069-8EEE-7841-84F5-F7CED26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8A78D3-34A1-B84E-8DFE-5CC6046D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ABCD3-E0B9-AE4A-913E-CB9BBF07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7E7BA-E75F-4B40-8C6E-860700764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0EF9-0432-F04F-AD1D-421D15CD13E1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F537C-73BE-FA4B-BD28-607EB288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A5B045-21BD-2044-9A81-04B80C2BB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D4A7-FCD7-E74D-87FB-DBE8EB8E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dat.mff.cuni.cz/services/udpip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AFE25-462C-A647-A3F1-763320E25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l’analyse automatique des textes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CA5FF5-5560-7A4F-B496-C222E0B03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/>
              <a:t>Formation du consortium ARIANE</a:t>
            </a:r>
          </a:p>
          <a:p>
            <a:pPr algn="r"/>
            <a:r>
              <a:rPr lang="fr-FR" dirty="0"/>
              <a:t>Lyon, 8 novembre 2023</a:t>
            </a:r>
          </a:p>
          <a:p>
            <a:pPr algn="r"/>
            <a:r>
              <a:rPr lang="fr-FR" dirty="0" err="1"/>
              <a:t>Ioana</a:t>
            </a:r>
            <a:r>
              <a:rPr lang="fr-FR" dirty="0"/>
              <a:t> GALLERON et Carmen BRANDO</a:t>
            </a:r>
          </a:p>
        </p:txBody>
      </p:sp>
    </p:spTree>
    <p:extLst>
      <p:ext uri="{BB962C8B-B14F-4D97-AF65-F5344CB8AC3E}">
        <p14:creationId xmlns:p14="http://schemas.microsoft.com/office/powerpoint/2010/main" val="15881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CCBF-893E-AC4E-ABB9-B2A4FA89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Tester la performance d’un modèle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464A10-A9CF-FD4E-9BD6-73B84B0C7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8400"/>
                <a:ext cx="10515600" cy="5008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dirty="0"/>
                  <a:t>Soit un texte de 100 mots, dont 30 sont des noms.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Précision: Vrai positif/ total prédictions en tant que « nom » (20/45)</a:t>
                </a:r>
              </a:p>
              <a:p>
                <a:r>
                  <a:rPr lang="fr-FR" dirty="0"/>
                  <a:t>Rappel: vrai positif/ nombre de « nom » dans le corpus (20/30)</a:t>
                </a:r>
              </a:p>
              <a:p>
                <a:r>
                  <a:rPr lang="fr-FR" dirty="0"/>
                  <a:t>F-mesure: combinaison des deux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464A10-A9CF-FD4E-9BD6-73B84B0C7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8400"/>
                <a:ext cx="10515600" cy="5008563"/>
              </a:xfrm>
              <a:blipFill>
                <a:blip r:embed="rId2"/>
                <a:stretch>
                  <a:fillRect l="-1086" t="-2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CE2EB1-91F8-D848-BA64-64D65621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5614"/>
              </p:ext>
            </p:extLst>
          </p:nvPr>
        </p:nvGraphicFramePr>
        <p:xfrm>
          <a:off x="2038350" y="1840071"/>
          <a:ext cx="8115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1269923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353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6401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17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Valeurs prédites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nom (55)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498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Valeurs du corpus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(vrai positif)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(faux négatif)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43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nom (70)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 (faux positif)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 (vrai négatif)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4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F6D51-F317-0543-9DD7-12023EA1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Apprentissage non-supervisé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54B5C76-33D1-0643-9DA7-D58EC0C19E12}"/>
              </a:ext>
            </a:extLst>
          </p:cNvPr>
          <p:cNvSpPr/>
          <p:nvPr/>
        </p:nvSpPr>
        <p:spPr>
          <a:xfrm>
            <a:off x="820271" y="1586753"/>
            <a:ext cx="4773705" cy="4545106"/>
          </a:xfrm>
          <a:custGeom>
            <a:avLst/>
            <a:gdLst>
              <a:gd name="connsiteX0" fmla="*/ 2312894 w 4814047"/>
              <a:gd name="connsiteY0" fmla="*/ 228600 h 4625788"/>
              <a:gd name="connsiteX1" fmla="*/ 2312894 w 4814047"/>
              <a:gd name="connsiteY1" fmla="*/ 228600 h 4625788"/>
              <a:gd name="connsiteX2" fmla="*/ 2111188 w 4814047"/>
              <a:gd name="connsiteY2" fmla="*/ 228600 h 4625788"/>
              <a:gd name="connsiteX3" fmla="*/ 1627094 w 4814047"/>
              <a:gd name="connsiteY3" fmla="*/ 215153 h 4625788"/>
              <a:gd name="connsiteX4" fmla="*/ 820270 w 4814047"/>
              <a:gd name="connsiteY4" fmla="*/ 228600 h 4625788"/>
              <a:gd name="connsiteX5" fmla="*/ 726141 w 4814047"/>
              <a:gd name="connsiteY5" fmla="*/ 242047 h 4625788"/>
              <a:gd name="connsiteX6" fmla="*/ 645458 w 4814047"/>
              <a:gd name="connsiteY6" fmla="*/ 268941 h 4625788"/>
              <a:gd name="connsiteX7" fmla="*/ 591670 w 4814047"/>
              <a:gd name="connsiteY7" fmla="*/ 363071 h 4625788"/>
              <a:gd name="connsiteX8" fmla="*/ 578223 w 4814047"/>
              <a:gd name="connsiteY8" fmla="*/ 403412 h 4625788"/>
              <a:gd name="connsiteX9" fmla="*/ 551329 w 4814047"/>
              <a:gd name="connsiteY9" fmla="*/ 457200 h 4625788"/>
              <a:gd name="connsiteX10" fmla="*/ 524435 w 4814047"/>
              <a:gd name="connsiteY10" fmla="*/ 564776 h 4625788"/>
              <a:gd name="connsiteX11" fmla="*/ 510988 w 4814047"/>
              <a:gd name="connsiteY11" fmla="*/ 632012 h 4625788"/>
              <a:gd name="connsiteX12" fmla="*/ 484094 w 4814047"/>
              <a:gd name="connsiteY12" fmla="*/ 685800 h 4625788"/>
              <a:gd name="connsiteX13" fmla="*/ 443753 w 4814047"/>
              <a:gd name="connsiteY13" fmla="*/ 806823 h 4625788"/>
              <a:gd name="connsiteX14" fmla="*/ 416858 w 4814047"/>
              <a:gd name="connsiteY14" fmla="*/ 900953 h 4625788"/>
              <a:gd name="connsiteX15" fmla="*/ 376517 w 4814047"/>
              <a:gd name="connsiteY15" fmla="*/ 968188 h 4625788"/>
              <a:gd name="connsiteX16" fmla="*/ 322729 w 4814047"/>
              <a:gd name="connsiteY16" fmla="*/ 1116106 h 4625788"/>
              <a:gd name="connsiteX17" fmla="*/ 295835 w 4814047"/>
              <a:gd name="connsiteY17" fmla="*/ 1156447 h 4625788"/>
              <a:gd name="connsiteX18" fmla="*/ 255494 w 4814047"/>
              <a:gd name="connsiteY18" fmla="*/ 1250576 h 4625788"/>
              <a:gd name="connsiteX19" fmla="*/ 228600 w 4814047"/>
              <a:gd name="connsiteY19" fmla="*/ 1290918 h 4625788"/>
              <a:gd name="connsiteX20" fmla="*/ 174811 w 4814047"/>
              <a:gd name="connsiteY20" fmla="*/ 1398494 h 4625788"/>
              <a:gd name="connsiteX21" fmla="*/ 107576 w 4814047"/>
              <a:gd name="connsiteY21" fmla="*/ 1506071 h 4625788"/>
              <a:gd name="connsiteX22" fmla="*/ 53788 w 4814047"/>
              <a:gd name="connsiteY22" fmla="*/ 1586753 h 4625788"/>
              <a:gd name="connsiteX23" fmla="*/ 26894 w 4814047"/>
              <a:gd name="connsiteY23" fmla="*/ 1627094 h 4625788"/>
              <a:gd name="connsiteX24" fmla="*/ 13447 w 4814047"/>
              <a:gd name="connsiteY24" fmla="*/ 1680882 h 4625788"/>
              <a:gd name="connsiteX25" fmla="*/ 0 w 4814047"/>
              <a:gd name="connsiteY25" fmla="*/ 1721223 h 4625788"/>
              <a:gd name="connsiteX26" fmla="*/ 13447 w 4814047"/>
              <a:gd name="connsiteY26" fmla="*/ 2017059 h 4625788"/>
              <a:gd name="connsiteX27" fmla="*/ 26894 w 4814047"/>
              <a:gd name="connsiteY27" fmla="*/ 2057400 h 4625788"/>
              <a:gd name="connsiteX28" fmla="*/ 80682 w 4814047"/>
              <a:gd name="connsiteY28" fmla="*/ 2070847 h 4625788"/>
              <a:gd name="connsiteX29" fmla="*/ 107576 w 4814047"/>
              <a:gd name="connsiteY29" fmla="*/ 2501153 h 4625788"/>
              <a:gd name="connsiteX30" fmla="*/ 121023 w 4814047"/>
              <a:gd name="connsiteY30" fmla="*/ 2581835 h 4625788"/>
              <a:gd name="connsiteX31" fmla="*/ 188258 w 4814047"/>
              <a:gd name="connsiteY31" fmla="*/ 2716306 h 4625788"/>
              <a:gd name="connsiteX32" fmla="*/ 215153 w 4814047"/>
              <a:gd name="connsiteY32" fmla="*/ 2783541 h 4625788"/>
              <a:gd name="connsiteX33" fmla="*/ 376517 w 4814047"/>
              <a:gd name="connsiteY33" fmla="*/ 2971800 h 4625788"/>
              <a:gd name="connsiteX34" fmla="*/ 524435 w 4814047"/>
              <a:gd name="connsiteY34" fmla="*/ 3079376 h 4625788"/>
              <a:gd name="connsiteX35" fmla="*/ 578223 w 4814047"/>
              <a:gd name="connsiteY35" fmla="*/ 3106271 h 4625788"/>
              <a:gd name="connsiteX36" fmla="*/ 726141 w 4814047"/>
              <a:gd name="connsiteY36" fmla="*/ 3227294 h 4625788"/>
              <a:gd name="connsiteX37" fmla="*/ 726141 w 4814047"/>
              <a:gd name="connsiteY37" fmla="*/ 3388659 h 4625788"/>
              <a:gd name="connsiteX38" fmla="*/ 672353 w 4814047"/>
              <a:gd name="connsiteY38" fmla="*/ 3455894 h 4625788"/>
              <a:gd name="connsiteX39" fmla="*/ 578223 w 4814047"/>
              <a:gd name="connsiteY39" fmla="*/ 3550023 h 4625788"/>
              <a:gd name="connsiteX40" fmla="*/ 551329 w 4814047"/>
              <a:gd name="connsiteY40" fmla="*/ 3576918 h 4625788"/>
              <a:gd name="connsiteX41" fmla="*/ 443753 w 4814047"/>
              <a:gd name="connsiteY41" fmla="*/ 3684494 h 4625788"/>
              <a:gd name="connsiteX42" fmla="*/ 416858 w 4814047"/>
              <a:gd name="connsiteY42" fmla="*/ 3711388 h 4625788"/>
              <a:gd name="connsiteX43" fmla="*/ 403411 w 4814047"/>
              <a:gd name="connsiteY43" fmla="*/ 3751729 h 4625788"/>
              <a:gd name="connsiteX44" fmla="*/ 389964 w 4814047"/>
              <a:gd name="connsiteY44" fmla="*/ 3845859 h 4625788"/>
              <a:gd name="connsiteX45" fmla="*/ 430305 w 4814047"/>
              <a:gd name="connsiteY45" fmla="*/ 3872753 h 4625788"/>
              <a:gd name="connsiteX46" fmla="*/ 484094 w 4814047"/>
              <a:gd name="connsiteY46" fmla="*/ 3886200 h 4625788"/>
              <a:gd name="connsiteX47" fmla="*/ 1667435 w 4814047"/>
              <a:gd name="connsiteY47" fmla="*/ 3899647 h 4625788"/>
              <a:gd name="connsiteX48" fmla="*/ 1788458 w 4814047"/>
              <a:gd name="connsiteY48" fmla="*/ 3966882 h 4625788"/>
              <a:gd name="connsiteX49" fmla="*/ 1869141 w 4814047"/>
              <a:gd name="connsiteY49" fmla="*/ 4034118 h 4625788"/>
              <a:gd name="connsiteX50" fmla="*/ 1896035 w 4814047"/>
              <a:gd name="connsiteY50" fmla="*/ 4074459 h 4625788"/>
              <a:gd name="connsiteX51" fmla="*/ 1909482 w 4814047"/>
              <a:gd name="connsiteY51" fmla="*/ 4114800 h 4625788"/>
              <a:gd name="connsiteX52" fmla="*/ 2084294 w 4814047"/>
              <a:gd name="connsiteY52" fmla="*/ 4141694 h 4625788"/>
              <a:gd name="connsiteX53" fmla="*/ 2191870 w 4814047"/>
              <a:gd name="connsiteY53" fmla="*/ 4168588 h 4625788"/>
              <a:gd name="connsiteX54" fmla="*/ 2299447 w 4814047"/>
              <a:gd name="connsiteY54" fmla="*/ 4208929 h 4625788"/>
              <a:gd name="connsiteX55" fmla="*/ 2581835 w 4814047"/>
              <a:gd name="connsiteY55" fmla="*/ 4303059 h 4625788"/>
              <a:gd name="connsiteX56" fmla="*/ 2743200 w 4814047"/>
              <a:gd name="connsiteY56" fmla="*/ 4370294 h 4625788"/>
              <a:gd name="connsiteX57" fmla="*/ 3200400 w 4814047"/>
              <a:gd name="connsiteY57" fmla="*/ 4504765 h 4625788"/>
              <a:gd name="connsiteX58" fmla="*/ 3765176 w 4814047"/>
              <a:gd name="connsiteY58" fmla="*/ 4625788 h 4625788"/>
              <a:gd name="connsiteX59" fmla="*/ 4141694 w 4814047"/>
              <a:gd name="connsiteY59" fmla="*/ 4598894 h 4625788"/>
              <a:gd name="connsiteX60" fmla="*/ 4168588 w 4814047"/>
              <a:gd name="connsiteY60" fmla="*/ 4531659 h 4625788"/>
              <a:gd name="connsiteX61" fmla="*/ 4155141 w 4814047"/>
              <a:gd name="connsiteY61" fmla="*/ 4128247 h 4625788"/>
              <a:gd name="connsiteX62" fmla="*/ 4222376 w 4814047"/>
              <a:gd name="connsiteY62" fmla="*/ 3550023 h 4625788"/>
              <a:gd name="connsiteX63" fmla="*/ 4289611 w 4814047"/>
              <a:gd name="connsiteY63" fmla="*/ 3482788 h 4625788"/>
              <a:gd name="connsiteX64" fmla="*/ 4437529 w 4814047"/>
              <a:gd name="connsiteY64" fmla="*/ 3455894 h 4625788"/>
              <a:gd name="connsiteX65" fmla="*/ 4800600 w 4814047"/>
              <a:gd name="connsiteY65" fmla="*/ 3455894 h 4625788"/>
              <a:gd name="connsiteX66" fmla="*/ 4814047 w 4814047"/>
              <a:gd name="connsiteY66" fmla="*/ 3402106 h 4625788"/>
              <a:gd name="connsiteX67" fmla="*/ 4800600 w 4814047"/>
              <a:gd name="connsiteY67" fmla="*/ 3307976 h 4625788"/>
              <a:gd name="connsiteX68" fmla="*/ 4760258 w 4814047"/>
              <a:gd name="connsiteY68" fmla="*/ 3213847 h 4625788"/>
              <a:gd name="connsiteX69" fmla="*/ 4719917 w 4814047"/>
              <a:gd name="connsiteY69" fmla="*/ 3160059 h 4625788"/>
              <a:gd name="connsiteX70" fmla="*/ 4693023 w 4814047"/>
              <a:gd name="connsiteY70" fmla="*/ 3092823 h 4625788"/>
              <a:gd name="connsiteX71" fmla="*/ 4652682 w 4814047"/>
              <a:gd name="connsiteY71" fmla="*/ 3025588 h 4625788"/>
              <a:gd name="connsiteX72" fmla="*/ 4572000 w 4814047"/>
              <a:gd name="connsiteY72" fmla="*/ 2864223 h 4625788"/>
              <a:gd name="connsiteX73" fmla="*/ 4491317 w 4814047"/>
              <a:gd name="connsiteY73" fmla="*/ 2716306 h 4625788"/>
              <a:gd name="connsiteX74" fmla="*/ 4437529 w 4814047"/>
              <a:gd name="connsiteY74" fmla="*/ 2581835 h 4625788"/>
              <a:gd name="connsiteX75" fmla="*/ 4410635 w 4814047"/>
              <a:gd name="connsiteY75" fmla="*/ 2501153 h 4625788"/>
              <a:gd name="connsiteX76" fmla="*/ 4383741 w 4814047"/>
              <a:gd name="connsiteY76" fmla="*/ 2447365 h 4625788"/>
              <a:gd name="connsiteX77" fmla="*/ 4316505 w 4814047"/>
              <a:gd name="connsiteY77" fmla="*/ 2286000 h 4625788"/>
              <a:gd name="connsiteX78" fmla="*/ 4303058 w 4814047"/>
              <a:gd name="connsiteY78" fmla="*/ 2245659 h 4625788"/>
              <a:gd name="connsiteX79" fmla="*/ 4276164 w 4814047"/>
              <a:gd name="connsiteY79" fmla="*/ 2151529 h 4625788"/>
              <a:gd name="connsiteX80" fmla="*/ 4249270 w 4814047"/>
              <a:gd name="connsiteY80" fmla="*/ 2097741 h 4625788"/>
              <a:gd name="connsiteX81" fmla="*/ 4222376 w 4814047"/>
              <a:gd name="connsiteY81" fmla="*/ 1976718 h 4625788"/>
              <a:gd name="connsiteX82" fmla="*/ 4195482 w 4814047"/>
              <a:gd name="connsiteY82" fmla="*/ 1815353 h 4625788"/>
              <a:gd name="connsiteX83" fmla="*/ 4208929 w 4814047"/>
              <a:gd name="connsiteY83" fmla="*/ 1653988 h 4625788"/>
              <a:gd name="connsiteX84" fmla="*/ 4235823 w 4814047"/>
              <a:gd name="connsiteY84" fmla="*/ 1613647 h 4625788"/>
              <a:gd name="connsiteX85" fmla="*/ 4262717 w 4814047"/>
              <a:gd name="connsiteY85" fmla="*/ 1559859 h 4625788"/>
              <a:gd name="connsiteX86" fmla="*/ 4383741 w 4814047"/>
              <a:gd name="connsiteY86" fmla="*/ 1452282 h 4625788"/>
              <a:gd name="connsiteX87" fmla="*/ 4545105 w 4814047"/>
              <a:gd name="connsiteY87" fmla="*/ 1385047 h 4625788"/>
              <a:gd name="connsiteX88" fmla="*/ 4773705 w 4814047"/>
              <a:gd name="connsiteY88" fmla="*/ 1371600 h 4625788"/>
              <a:gd name="connsiteX89" fmla="*/ 4746811 w 4814047"/>
              <a:gd name="connsiteY89" fmla="*/ 1035423 h 4625788"/>
              <a:gd name="connsiteX90" fmla="*/ 4666129 w 4814047"/>
              <a:gd name="connsiteY90" fmla="*/ 900953 h 4625788"/>
              <a:gd name="connsiteX91" fmla="*/ 4625788 w 4814047"/>
              <a:gd name="connsiteY91" fmla="*/ 847165 h 4625788"/>
              <a:gd name="connsiteX92" fmla="*/ 4572000 w 4814047"/>
              <a:gd name="connsiteY92" fmla="*/ 820271 h 4625788"/>
              <a:gd name="connsiteX93" fmla="*/ 4464423 w 4814047"/>
              <a:gd name="connsiteY93" fmla="*/ 739588 h 4625788"/>
              <a:gd name="connsiteX94" fmla="*/ 4329953 w 4814047"/>
              <a:gd name="connsiteY94" fmla="*/ 658906 h 4625788"/>
              <a:gd name="connsiteX95" fmla="*/ 4262717 w 4814047"/>
              <a:gd name="connsiteY95" fmla="*/ 618565 h 4625788"/>
              <a:gd name="connsiteX96" fmla="*/ 4141694 w 4814047"/>
              <a:gd name="connsiteY96" fmla="*/ 551329 h 4625788"/>
              <a:gd name="connsiteX97" fmla="*/ 3980329 w 4814047"/>
              <a:gd name="connsiteY97" fmla="*/ 484094 h 4625788"/>
              <a:gd name="connsiteX98" fmla="*/ 3926541 w 4814047"/>
              <a:gd name="connsiteY98" fmla="*/ 443753 h 4625788"/>
              <a:gd name="connsiteX99" fmla="*/ 3886200 w 4814047"/>
              <a:gd name="connsiteY99" fmla="*/ 430306 h 4625788"/>
              <a:gd name="connsiteX100" fmla="*/ 3778623 w 4814047"/>
              <a:gd name="connsiteY100" fmla="*/ 363071 h 4625788"/>
              <a:gd name="connsiteX101" fmla="*/ 3738282 w 4814047"/>
              <a:gd name="connsiteY101" fmla="*/ 336176 h 4625788"/>
              <a:gd name="connsiteX102" fmla="*/ 3697941 w 4814047"/>
              <a:gd name="connsiteY102" fmla="*/ 295835 h 4625788"/>
              <a:gd name="connsiteX103" fmla="*/ 3657600 w 4814047"/>
              <a:gd name="connsiteY103" fmla="*/ 268941 h 4625788"/>
              <a:gd name="connsiteX104" fmla="*/ 3590364 w 4814047"/>
              <a:gd name="connsiteY104" fmla="*/ 201706 h 4625788"/>
              <a:gd name="connsiteX105" fmla="*/ 3563470 w 4814047"/>
              <a:gd name="connsiteY105" fmla="*/ 161365 h 4625788"/>
              <a:gd name="connsiteX106" fmla="*/ 3523129 w 4814047"/>
              <a:gd name="connsiteY106" fmla="*/ 134471 h 4625788"/>
              <a:gd name="connsiteX107" fmla="*/ 3496235 w 4814047"/>
              <a:gd name="connsiteY107" fmla="*/ 94129 h 4625788"/>
              <a:gd name="connsiteX108" fmla="*/ 3455894 w 4814047"/>
              <a:gd name="connsiteY108" fmla="*/ 67235 h 4625788"/>
              <a:gd name="connsiteX109" fmla="*/ 3388658 w 4814047"/>
              <a:gd name="connsiteY109" fmla="*/ 26894 h 4625788"/>
              <a:gd name="connsiteX110" fmla="*/ 3321423 w 4814047"/>
              <a:gd name="connsiteY110" fmla="*/ 13447 h 4625788"/>
              <a:gd name="connsiteX111" fmla="*/ 3267635 w 4814047"/>
              <a:gd name="connsiteY111" fmla="*/ 0 h 4625788"/>
              <a:gd name="connsiteX112" fmla="*/ 3039035 w 4814047"/>
              <a:gd name="connsiteY112" fmla="*/ 13447 h 4625788"/>
              <a:gd name="connsiteX113" fmla="*/ 2985247 w 4814047"/>
              <a:gd name="connsiteY113" fmla="*/ 40341 h 4625788"/>
              <a:gd name="connsiteX114" fmla="*/ 2944905 w 4814047"/>
              <a:gd name="connsiteY114" fmla="*/ 53788 h 4625788"/>
              <a:gd name="connsiteX115" fmla="*/ 2904564 w 4814047"/>
              <a:gd name="connsiteY115" fmla="*/ 80682 h 4625788"/>
              <a:gd name="connsiteX116" fmla="*/ 2864223 w 4814047"/>
              <a:gd name="connsiteY116" fmla="*/ 94129 h 4625788"/>
              <a:gd name="connsiteX117" fmla="*/ 2407023 w 4814047"/>
              <a:gd name="connsiteY117" fmla="*/ 121023 h 4625788"/>
              <a:gd name="connsiteX118" fmla="*/ 2312894 w 4814047"/>
              <a:gd name="connsiteY118" fmla="*/ 147918 h 4625788"/>
              <a:gd name="connsiteX119" fmla="*/ 2272553 w 4814047"/>
              <a:gd name="connsiteY119" fmla="*/ 174812 h 4625788"/>
              <a:gd name="connsiteX120" fmla="*/ 2245658 w 4814047"/>
              <a:gd name="connsiteY120" fmla="*/ 201706 h 4625788"/>
              <a:gd name="connsiteX121" fmla="*/ 2245658 w 4814047"/>
              <a:gd name="connsiteY121" fmla="*/ 242047 h 46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814047" h="4625788">
                <a:moveTo>
                  <a:pt x="2312894" y="228600"/>
                </a:moveTo>
                <a:lnTo>
                  <a:pt x="2312894" y="228600"/>
                </a:lnTo>
                <a:cubicBezTo>
                  <a:pt x="1932500" y="266639"/>
                  <a:pt x="2335830" y="239558"/>
                  <a:pt x="2111188" y="228600"/>
                </a:cubicBezTo>
                <a:cubicBezTo>
                  <a:pt x="1949953" y="220735"/>
                  <a:pt x="1788459" y="219635"/>
                  <a:pt x="1627094" y="215153"/>
                </a:cubicBezTo>
                <a:lnTo>
                  <a:pt x="820270" y="228600"/>
                </a:lnTo>
                <a:cubicBezTo>
                  <a:pt x="788589" y="229546"/>
                  <a:pt x="757024" y="234920"/>
                  <a:pt x="726141" y="242047"/>
                </a:cubicBezTo>
                <a:cubicBezTo>
                  <a:pt x="698518" y="248422"/>
                  <a:pt x="645458" y="268941"/>
                  <a:pt x="645458" y="268941"/>
                </a:cubicBezTo>
                <a:cubicBezTo>
                  <a:pt x="618447" y="309457"/>
                  <a:pt x="612144" y="315298"/>
                  <a:pt x="591670" y="363071"/>
                </a:cubicBezTo>
                <a:cubicBezTo>
                  <a:pt x="586086" y="376099"/>
                  <a:pt x="583807" y="390384"/>
                  <a:pt x="578223" y="403412"/>
                </a:cubicBezTo>
                <a:cubicBezTo>
                  <a:pt x="570327" y="421837"/>
                  <a:pt x="557668" y="438183"/>
                  <a:pt x="551329" y="457200"/>
                </a:cubicBezTo>
                <a:cubicBezTo>
                  <a:pt x="539641" y="492265"/>
                  <a:pt x="531684" y="528531"/>
                  <a:pt x="524435" y="564776"/>
                </a:cubicBezTo>
                <a:cubicBezTo>
                  <a:pt x="519953" y="587188"/>
                  <a:pt x="518216" y="610329"/>
                  <a:pt x="510988" y="632012"/>
                </a:cubicBezTo>
                <a:cubicBezTo>
                  <a:pt x="504649" y="651029"/>
                  <a:pt x="493059" y="667871"/>
                  <a:pt x="484094" y="685800"/>
                </a:cubicBezTo>
                <a:cubicBezTo>
                  <a:pt x="454626" y="833141"/>
                  <a:pt x="491472" y="679575"/>
                  <a:pt x="443753" y="806823"/>
                </a:cubicBezTo>
                <a:cubicBezTo>
                  <a:pt x="430830" y="841284"/>
                  <a:pt x="433110" y="868449"/>
                  <a:pt x="416858" y="900953"/>
                </a:cubicBezTo>
                <a:cubicBezTo>
                  <a:pt x="405170" y="924330"/>
                  <a:pt x="387332" y="944394"/>
                  <a:pt x="376517" y="968188"/>
                </a:cubicBezTo>
                <a:cubicBezTo>
                  <a:pt x="313758" y="1106259"/>
                  <a:pt x="384190" y="993184"/>
                  <a:pt x="322729" y="1116106"/>
                </a:cubicBezTo>
                <a:cubicBezTo>
                  <a:pt x="315501" y="1130561"/>
                  <a:pt x="303853" y="1142415"/>
                  <a:pt x="295835" y="1156447"/>
                </a:cubicBezTo>
                <a:cubicBezTo>
                  <a:pt x="183919" y="1352300"/>
                  <a:pt x="330917" y="1099728"/>
                  <a:pt x="255494" y="1250576"/>
                </a:cubicBezTo>
                <a:cubicBezTo>
                  <a:pt x="248266" y="1265031"/>
                  <a:pt x="236339" y="1276730"/>
                  <a:pt x="228600" y="1290918"/>
                </a:cubicBezTo>
                <a:cubicBezTo>
                  <a:pt x="209402" y="1326114"/>
                  <a:pt x="198866" y="1366421"/>
                  <a:pt x="174811" y="1398494"/>
                </a:cubicBezTo>
                <a:cubicBezTo>
                  <a:pt x="81167" y="1523352"/>
                  <a:pt x="181411" y="1383012"/>
                  <a:pt x="107576" y="1506071"/>
                </a:cubicBezTo>
                <a:cubicBezTo>
                  <a:pt x="90946" y="1533787"/>
                  <a:pt x="71717" y="1559859"/>
                  <a:pt x="53788" y="1586753"/>
                </a:cubicBezTo>
                <a:lnTo>
                  <a:pt x="26894" y="1627094"/>
                </a:lnTo>
                <a:cubicBezTo>
                  <a:pt x="22412" y="1645023"/>
                  <a:pt x="18524" y="1663112"/>
                  <a:pt x="13447" y="1680882"/>
                </a:cubicBezTo>
                <a:cubicBezTo>
                  <a:pt x="9553" y="1694511"/>
                  <a:pt x="0" y="1707049"/>
                  <a:pt x="0" y="1721223"/>
                </a:cubicBezTo>
                <a:cubicBezTo>
                  <a:pt x="0" y="1819937"/>
                  <a:pt x="5575" y="1918660"/>
                  <a:pt x="13447" y="2017059"/>
                </a:cubicBezTo>
                <a:cubicBezTo>
                  <a:pt x="14577" y="2031188"/>
                  <a:pt x="15826" y="2048545"/>
                  <a:pt x="26894" y="2057400"/>
                </a:cubicBezTo>
                <a:cubicBezTo>
                  <a:pt x="41325" y="2068945"/>
                  <a:pt x="62753" y="2066365"/>
                  <a:pt x="80682" y="2070847"/>
                </a:cubicBezTo>
                <a:cubicBezTo>
                  <a:pt x="92593" y="2368621"/>
                  <a:pt x="79061" y="2315805"/>
                  <a:pt x="107576" y="2501153"/>
                </a:cubicBezTo>
                <a:cubicBezTo>
                  <a:pt x="111722" y="2528101"/>
                  <a:pt x="113849" y="2555531"/>
                  <a:pt x="121023" y="2581835"/>
                </a:cubicBezTo>
                <a:cubicBezTo>
                  <a:pt x="141749" y="2657829"/>
                  <a:pt x="152687" y="2645165"/>
                  <a:pt x="188258" y="2716306"/>
                </a:cubicBezTo>
                <a:cubicBezTo>
                  <a:pt x="199053" y="2737896"/>
                  <a:pt x="201763" y="2763457"/>
                  <a:pt x="215153" y="2783541"/>
                </a:cubicBezTo>
                <a:cubicBezTo>
                  <a:pt x="238874" y="2819123"/>
                  <a:pt x="326177" y="2929850"/>
                  <a:pt x="376517" y="2971800"/>
                </a:cubicBezTo>
                <a:cubicBezTo>
                  <a:pt x="380381" y="2975020"/>
                  <a:pt x="488854" y="3059044"/>
                  <a:pt x="524435" y="3079376"/>
                </a:cubicBezTo>
                <a:cubicBezTo>
                  <a:pt x="541840" y="3089322"/>
                  <a:pt x="561544" y="3095152"/>
                  <a:pt x="578223" y="3106271"/>
                </a:cubicBezTo>
                <a:cubicBezTo>
                  <a:pt x="670319" y="3167669"/>
                  <a:pt x="667127" y="3168280"/>
                  <a:pt x="726141" y="3227294"/>
                </a:cubicBezTo>
                <a:cubicBezTo>
                  <a:pt x="741767" y="3289798"/>
                  <a:pt x="754758" y="3314254"/>
                  <a:pt x="726141" y="3388659"/>
                </a:cubicBezTo>
                <a:cubicBezTo>
                  <a:pt x="715838" y="3415447"/>
                  <a:pt x="691747" y="3434737"/>
                  <a:pt x="672353" y="3455894"/>
                </a:cubicBezTo>
                <a:cubicBezTo>
                  <a:pt x="642369" y="3488604"/>
                  <a:pt x="609600" y="3518646"/>
                  <a:pt x="578223" y="3550023"/>
                </a:cubicBezTo>
                <a:lnTo>
                  <a:pt x="551329" y="3576918"/>
                </a:lnTo>
                <a:lnTo>
                  <a:pt x="443753" y="3684494"/>
                </a:lnTo>
                <a:lnTo>
                  <a:pt x="416858" y="3711388"/>
                </a:lnTo>
                <a:cubicBezTo>
                  <a:pt x="412376" y="3724835"/>
                  <a:pt x="408995" y="3738701"/>
                  <a:pt x="403411" y="3751729"/>
                </a:cubicBezTo>
                <a:cubicBezTo>
                  <a:pt x="386935" y="3790173"/>
                  <a:pt x="358329" y="3806315"/>
                  <a:pt x="389964" y="3845859"/>
                </a:cubicBezTo>
                <a:cubicBezTo>
                  <a:pt x="400060" y="3858479"/>
                  <a:pt x="415450" y="3866387"/>
                  <a:pt x="430305" y="3872753"/>
                </a:cubicBezTo>
                <a:cubicBezTo>
                  <a:pt x="447292" y="3880033"/>
                  <a:pt x="466164" y="3881718"/>
                  <a:pt x="484094" y="3886200"/>
                </a:cubicBezTo>
                <a:cubicBezTo>
                  <a:pt x="1107687" y="3872342"/>
                  <a:pt x="1054486" y="3859672"/>
                  <a:pt x="1667435" y="3899647"/>
                </a:cubicBezTo>
                <a:cubicBezTo>
                  <a:pt x="1706787" y="3902213"/>
                  <a:pt x="1768161" y="3953351"/>
                  <a:pt x="1788458" y="3966882"/>
                </a:cubicBezTo>
                <a:cubicBezTo>
                  <a:pt x="1828128" y="3993328"/>
                  <a:pt x="1836782" y="3995287"/>
                  <a:pt x="1869141" y="4034118"/>
                </a:cubicBezTo>
                <a:cubicBezTo>
                  <a:pt x="1879487" y="4046534"/>
                  <a:pt x="1888807" y="4060004"/>
                  <a:pt x="1896035" y="4074459"/>
                </a:cubicBezTo>
                <a:cubicBezTo>
                  <a:pt x="1902374" y="4087137"/>
                  <a:pt x="1896133" y="4110033"/>
                  <a:pt x="1909482" y="4114800"/>
                </a:cubicBezTo>
                <a:cubicBezTo>
                  <a:pt x="1965004" y="4134629"/>
                  <a:pt x="2026379" y="4130663"/>
                  <a:pt x="2084294" y="4141694"/>
                </a:cubicBezTo>
                <a:cubicBezTo>
                  <a:pt x="2120603" y="4148610"/>
                  <a:pt x="2156590" y="4157563"/>
                  <a:pt x="2191870" y="4168588"/>
                </a:cubicBezTo>
                <a:cubicBezTo>
                  <a:pt x="2228424" y="4180011"/>
                  <a:pt x="2263115" y="4196818"/>
                  <a:pt x="2299447" y="4208929"/>
                </a:cubicBezTo>
                <a:cubicBezTo>
                  <a:pt x="2508678" y="4278673"/>
                  <a:pt x="2362460" y="4217217"/>
                  <a:pt x="2581835" y="4303059"/>
                </a:cubicBezTo>
                <a:cubicBezTo>
                  <a:pt x="2636099" y="4324293"/>
                  <a:pt x="2687800" y="4352229"/>
                  <a:pt x="2743200" y="4370294"/>
                </a:cubicBezTo>
                <a:cubicBezTo>
                  <a:pt x="2894228" y="4419542"/>
                  <a:pt x="3045003" y="4471802"/>
                  <a:pt x="3200400" y="4504765"/>
                </a:cubicBezTo>
                <a:lnTo>
                  <a:pt x="3765176" y="4625788"/>
                </a:lnTo>
                <a:cubicBezTo>
                  <a:pt x="3890682" y="4616823"/>
                  <a:pt x="4019160" y="4627485"/>
                  <a:pt x="4141694" y="4598894"/>
                </a:cubicBezTo>
                <a:cubicBezTo>
                  <a:pt x="4165201" y="4593409"/>
                  <a:pt x="4167899" y="4555787"/>
                  <a:pt x="4168588" y="4531659"/>
                </a:cubicBezTo>
                <a:cubicBezTo>
                  <a:pt x="4172431" y="4397169"/>
                  <a:pt x="4159623" y="4262718"/>
                  <a:pt x="4155141" y="4128247"/>
                </a:cubicBezTo>
                <a:cubicBezTo>
                  <a:pt x="4187364" y="3499899"/>
                  <a:pt x="4076476" y="3754285"/>
                  <a:pt x="4222376" y="3550023"/>
                </a:cubicBezTo>
                <a:cubicBezTo>
                  <a:pt x="4248742" y="3513110"/>
                  <a:pt x="4245316" y="3501772"/>
                  <a:pt x="4289611" y="3482788"/>
                </a:cubicBezTo>
                <a:cubicBezTo>
                  <a:pt x="4321312" y="3469202"/>
                  <a:pt x="4415717" y="3459010"/>
                  <a:pt x="4437529" y="3455894"/>
                </a:cubicBezTo>
                <a:cubicBezTo>
                  <a:pt x="4485529" y="3458894"/>
                  <a:pt x="4730332" y="3485172"/>
                  <a:pt x="4800600" y="3455894"/>
                </a:cubicBezTo>
                <a:cubicBezTo>
                  <a:pt x="4817660" y="3448786"/>
                  <a:pt x="4809565" y="3420035"/>
                  <a:pt x="4814047" y="3402106"/>
                </a:cubicBezTo>
                <a:cubicBezTo>
                  <a:pt x="4809565" y="3370729"/>
                  <a:pt x="4806816" y="3339056"/>
                  <a:pt x="4800600" y="3307976"/>
                </a:cubicBezTo>
                <a:cubicBezTo>
                  <a:pt x="4795217" y="3281061"/>
                  <a:pt x="4773123" y="3234431"/>
                  <a:pt x="4760258" y="3213847"/>
                </a:cubicBezTo>
                <a:cubicBezTo>
                  <a:pt x="4748380" y="3194842"/>
                  <a:pt x="4730801" y="3179650"/>
                  <a:pt x="4719917" y="3160059"/>
                </a:cubicBezTo>
                <a:cubicBezTo>
                  <a:pt x="4708194" y="3138958"/>
                  <a:pt x="4703818" y="3114413"/>
                  <a:pt x="4693023" y="3092823"/>
                </a:cubicBezTo>
                <a:cubicBezTo>
                  <a:pt x="4681335" y="3069446"/>
                  <a:pt x="4664911" y="3048687"/>
                  <a:pt x="4652682" y="3025588"/>
                </a:cubicBezTo>
                <a:cubicBezTo>
                  <a:pt x="4624545" y="2972439"/>
                  <a:pt x="4602941" y="2915790"/>
                  <a:pt x="4572000" y="2864223"/>
                </a:cubicBezTo>
                <a:cubicBezTo>
                  <a:pt x="4537060" y="2805991"/>
                  <a:pt x="4519334" y="2780345"/>
                  <a:pt x="4491317" y="2716306"/>
                </a:cubicBezTo>
                <a:cubicBezTo>
                  <a:pt x="4471967" y="2672077"/>
                  <a:pt x="4452795" y="2627634"/>
                  <a:pt x="4437529" y="2581835"/>
                </a:cubicBezTo>
                <a:cubicBezTo>
                  <a:pt x="4428564" y="2554941"/>
                  <a:pt x="4423313" y="2526509"/>
                  <a:pt x="4410635" y="2501153"/>
                </a:cubicBezTo>
                <a:cubicBezTo>
                  <a:pt x="4401670" y="2483224"/>
                  <a:pt x="4390937" y="2466074"/>
                  <a:pt x="4383741" y="2447365"/>
                </a:cubicBezTo>
                <a:cubicBezTo>
                  <a:pt x="4321762" y="2286219"/>
                  <a:pt x="4373270" y="2371144"/>
                  <a:pt x="4316505" y="2286000"/>
                </a:cubicBezTo>
                <a:cubicBezTo>
                  <a:pt x="4312023" y="2272553"/>
                  <a:pt x="4306952" y="2259288"/>
                  <a:pt x="4303058" y="2245659"/>
                </a:cubicBezTo>
                <a:cubicBezTo>
                  <a:pt x="4293311" y="2211543"/>
                  <a:pt x="4289981" y="2183769"/>
                  <a:pt x="4276164" y="2151529"/>
                </a:cubicBezTo>
                <a:cubicBezTo>
                  <a:pt x="4268268" y="2133104"/>
                  <a:pt x="4258235" y="2115670"/>
                  <a:pt x="4249270" y="2097741"/>
                </a:cubicBezTo>
                <a:cubicBezTo>
                  <a:pt x="4212266" y="1875719"/>
                  <a:pt x="4255480" y="2109135"/>
                  <a:pt x="4222376" y="1976718"/>
                </a:cubicBezTo>
                <a:cubicBezTo>
                  <a:pt x="4209268" y="1924285"/>
                  <a:pt x="4203072" y="1868482"/>
                  <a:pt x="4195482" y="1815353"/>
                </a:cubicBezTo>
                <a:cubicBezTo>
                  <a:pt x="4199964" y="1761565"/>
                  <a:pt x="4198344" y="1706915"/>
                  <a:pt x="4208929" y="1653988"/>
                </a:cubicBezTo>
                <a:cubicBezTo>
                  <a:pt x="4212098" y="1638141"/>
                  <a:pt x="4227805" y="1627679"/>
                  <a:pt x="4235823" y="1613647"/>
                </a:cubicBezTo>
                <a:cubicBezTo>
                  <a:pt x="4245768" y="1596243"/>
                  <a:pt x="4250195" y="1575512"/>
                  <a:pt x="4262717" y="1559859"/>
                </a:cubicBezTo>
                <a:cubicBezTo>
                  <a:pt x="4292996" y="1522010"/>
                  <a:pt x="4338026" y="1477217"/>
                  <a:pt x="4383741" y="1452282"/>
                </a:cubicBezTo>
                <a:cubicBezTo>
                  <a:pt x="4426204" y="1429120"/>
                  <a:pt x="4490058" y="1390290"/>
                  <a:pt x="4545105" y="1385047"/>
                </a:cubicBezTo>
                <a:cubicBezTo>
                  <a:pt x="4621093" y="1377810"/>
                  <a:pt x="4697505" y="1376082"/>
                  <a:pt x="4773705" y="1371600"/>
                </a:cubicBezTo>
                <a:cubicBezTo>
                  <a:pt x="4772841" y="1353465"/>
                  <a:pt x="4780473" y="1125189"/>
                  <a:pt x="4746811" y="1035423"/>
                </a:cubicBezTo>
                <a:cubicBezTo>
                  <a:pt x="4731168" y="993709"/>
                  <a:pt x="4689586" y="932229"/>
                  <a:pt x="4666129" y="900953"/>
                </a:cubicBezTo>
                <a:cubicBezTo>
                  <a:pt x="4652682" y="883024"/>
                  <a:pt x="4642804" y="861750"/>
                  <a:pt x="4625788" y="847165"/>
                </a:cubicBezTo>
                <a:cubicBezTo>
                  <a:pt x="4610568" y="834119"/>
                  <a:pt x="4588679" y="831390"/>
                  <a:pt x="4572000" y="820271"/>
                </a:cubicBezTo>
                <a:cubicBezTo>
                  <a:pt x="4534704" y="795407"/>
                  <a:pt x="4502859" y="762650"/>
                  <a:pt x="4464423" y="739588"/>
                </a:cubicBezTo>
                <a:lnTo>
                  <a:pt x="4329953" y="658906"/>
                </a:lnTo>
                <a:cubicBezTo>
                  <a:pt x="4307541" y="645459"/>
                  <a:pt x="4285410" y="631532"/>
                  <a:pt x="4262717" y="618565"/>
                </a:cubicBezTo>
                <a:cubicBezTo>
                  <a:pt x="4222649" y="595669"/>
                  <a:pt x="4184293" y="569078"/>
                  <a:pt x="4141694" y="551329"/>
                </a:cubicBezTo>
                <a:cubicBezTo>
                  <a:pt x="4087906" y="528917"/>
                  <a:pt x="4026946" y="519056"/>
                  <a:pt x="3980329" y="484094"/>
                </a:cubicBezTo>
                <a:cubicBezTo>
                  <a:pt x="3962400" y="470647"/>
                  <a:pt x="3946000" y="454872"/>
                  <a:pt x="3926541" y="443753"/>
                </a:cubicBezTo>
                <a:cubicBezTo>
                  <a:pt x="3914234" y="436721"/>
                  <a:pt x="3898644" y="437093"/>
                  <a:pt x="3886200" y="430306"/>
                </a:cubicBezTo>
                <a:cubicBezTo>
                  <a:pt x="3849077" y="410057"/>
                  <a:pt x="3813807" y="386528"/>
                  <a:pt x="3778623" y="363071"/>
                </a:cubicBezTo>
                <a:cubicBezTo>
                  <a:pt x="3765176" y="354106"/>
                  <a:pt x="3750698" y="346522"/>
                  <a:pt x="3738282" y="336176"/>
                </a:cubicBezTo>
                <a:cubicBezTo>
                  <a:pt x="3723673" y="324002"/>
                  <a:pt x="3712550" y="308009"/>
                  <a:pt x="3697941" y="295835"/>
                </a:cubicBezTo>
                <a:cubicBezTo>
                  <a:pt x="3685526" y="285489"/>
                  <a:pt x="3669763" y="279583"/>
                  <a:pt x="3657600" y="268941"/>
                </a:cubicBezTo>
                <a:cubicBezTo>
                  <a:pt x="3633747" y="248070"/>
                  <a:pt x="3607945" y="228078"/>
                  <a:pt x="3590364" y="201706"/>
                </a:cubicBezTo>
                <a:cubicBezTo>
                  <a:pt x="3581399" y="188259"/>
                  <a:pt x="3574898" y="172793"/>
                  <a:pt x="3563470" y="161365"/>
                </a:cubicBezTo>
                <a:cubicBezTo>
                  <a:pt x="3552042" y="149937"/>
                  <a:pt x="3536576" y="143436"/>
                  <a:pt x="3523129" y="134471"/>
                </a:cubicBezTo>
                <a:cubicBezTo>
                  <a:pt x="3514164" y="121024"/>
                  <a:pt x="3507663" y="105557"/>
                  <a:pt x="3496235" y="94129"/>
                </a:cubicBezTo>
                <a:cubicBezTo>
                  <a:pt x="3484807" y="82701"/>
                  <a:pt x="3469599" y="75800"/>
                  <a:pt x="3455894" y="67235"/>
                </a:cubicBezTo>
                <a:cubicBezTo>
                  <a:pt x="3433730" y="53383"/>
                  <a:pt x="3412925" y="36601"/>
                  <a:pt x="3388658" y="26894"/>
                </a:cubicBezTo>
                <a:cubicBezTo>
                  <a:pt x="3367437" y="18406"/>
                  <a:pt x="3343734" y="18405"/>
                  <a:pt x="3321423" y="13447"/>
                </a:cubicBezTo>
                <a:cubicBezTo>
                  <a:pt x="3303382" y="9438"/>
                  <a:pt x="3285564" y="4482"/>
                  <a:pt x="3267635" y="0"/>
                </a:cubicBezTo>
                <a:cubicBezTo>
                  <a:pt x="3191435" y="4482"/>
                  <a:pt x="3114600" y="2652"/>
                  <a:pt x="3039035" y="13447"/>
                </a:cubicBezTo>
                <a:cubicBezTo>
                  <a:pt x="3019191" y="16282"/>
                  <a:pt x="3003672" y="32445"/>
                  <a:pt x="2985247" y="40341"/>
                </a:cubicBezTo>
                <a:cubicBezTo>
                  <a:pt x="2972218" y="45925"/>
                  <a:pt x="2958352" y="49306"/>
                  <a:pt x="2944905" y="53788"/>
                </a:cubicBezTo>
                <a:cubicBezTo>
                  <a:pt x="2931458" y="62753"/>
                  <a:pt x="2919019" y="73454"/>
                  <a:pt x="2904564" y="80682"/>
                </a:cubicBezTo>
                <a:cubicBezTo>
                  <a:pt x="2891886" y="87021"/>
                  <a:pt x="2877852" y="90235"/>
                  <a:pt x="2864223" y="94129"/>
                </a:cubicBezTo>
                <a:cubicBezTo>
                  <a:pt x="2705989" y="139339"/>
                  <a:pt x="2639022" y="113290"/>
                  <a:pt x="2407023" y="121023"/>
                </a:cubicBezTo>
                <a:cubicBezTo>
                  <a:pt x="2389793" y="125331"/>
                  <a:pt x="2332182" y="138274"/>
                  <a:pt x="2312894" y="147918"/>
                </a:cubicBezTo>
                <a:cubicBezTo>
                  <a:pt x="2298439" y="155146"/>
                  <a:pt x="2285173" y="164716"/>
                  <a:pt x="2272553" y="174812"/>
                </a:cubicBezTo>
                <a:cubicBezTo>
                  <a:pt x="2262653" y="182732"/>
                  <a:pt x="2250367" y="189935"/>
                  <a:pt x="2245658" y="201706"/>
                </a:cubicBezTo>
                <a:cubicBezTo>
                  <a:pt x="2240664" y="214191"/>
                  <a:pt x="2245658" y="228600"/>
                  <a:pt x="2245658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DFB38D-8A89-A84F-A1F0-3ECCEA0A35C6}"/>
              </a:ext>
            </a:extLst>
          </p:cNvPr>
          <p:cNvSpPr/>
          <p:nvPr/>
        </p:nvSpPr>
        <p:spPr>
          <a:xfrm>
            <a:off x="1748118" y="2339788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D839855-327C-7842-9445-EF27CEBE6609}"/>
              </a:ext>
            </a:extLst>
          </p:cNvPr>
          <p:cNvSpPr/>
          <p:nvPr/>
        </p:nvSpPr>
        <p:spPr>
          <a:xfrm>
            <a:off x="1732429" y="4128248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CF9195A-0A80-EA42-BA53-516A6AE34650}"/>
              </a:ext>
            </a:extLst>
          </p:cNvPr>
          <p:cNvSpPr/>
          <p:nvPr/>
        </p:nvSpPr>
        <p:spPr>
          <a:xfrm>
            <a:off x="2770095" y="2850775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E96AC52-3E37-7B41-B6DE-9285CB432106}"/>
              </a:ext>
            </a:extLst>
          </p:cNvPr>
          <p:cNvSpPr/>
          <p:nvPr/>
        </p:nvSpPr>
        <p:spPr>
          <a:xfrm>
            <a:off x="3926542" y="2358324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71155D6-022B-3D45-A963-A82A31EB0BE5}"/>
              </a:ext>
            </a:extLst>
          </p:cNvPr>
          <p:cNvSpPr/>
          <p:nvPr/>
        </p:nvSpPr>
        <p:spPr>
          <a:xfrm>
            <a:off x="2486024" y="3678798"/>
            <a:ext cx="551329" cy="5725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C60B9E50-40BA-1146-850E-04A20FD67815}"/>
              </a:ext>
            </a:extLst>
          </p:cNvPr>
          <p:cNvSpPr/>
          <p:nvPr/>
        </p:nvSpPr>
        <p:spPr>
          <a:xfrm>
            <a:off x="4477871" y="3550024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avec coins arrondis en haut 27">
            <a:extLst>
              <a:ext uri="{FF2B5EF4-FFF2-40B4-BE49-F238E27FC236}">
                <a16:creationId xmlns:a16="http://schemas.microsoft.com/office/drawing/2014/main" id="{5F368D00-317F-DA48-B7F0-565C2638F938}"/>
              </a:ext>
            </a:extLst>
          </p:cNvPr>
          <p:cNvSpPr/>
          <p:nvPr/>
        </p:nvSpPr>
        <p:spPr>
          <a:xfrm>
            <a:off x="3564590" y="3576461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avec coins arrondis en haut 28">
            <a:extLst>
              <a:ext uri="{FF2B5EF4-FFF2-40B4-BE49-F238E27FC236}">
                <a16:creationId xmlns:a16="http://schemas.microsoft.com/office/drawing/2014/main" id="{0A50D40D-D5FD-6843-A8C1-C1B5D60980C7}"/>
              </a:ext>
            </a:extLst>
          </p:cNvPr>
          <p:cNvSpPr/>
          <p:nvPr/>
        </p:nvSpPr>
        <p:spPr>
          <a:xfrm>
            <a:off x="4724399" y="4427957"/>
            <a:ext cx="430305" cy="377125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avec coins arrondis en haut 29">
            <a:extLst>
              <a:ext uri="{FF2B5EF4-FFF2-40B4-BE49-F238E27FC236}">
                <a16:creationId xmlns:a16="http://schemas.microsoft.com/office/drawing/2014/main" id="{570516D6-EE0D-964E-A7CA-86DC9C8AB2E1}"/>
              </a:ext>
            </a:extLst>
          </p:cNvPr>
          <p:cNvSpPr/>
          <p:nvPr/>
        </p:nvSpPr>
        <p:spPr>
          <a:xfrm>
            <a:off x="3935506" y="4329952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avec coins arrondis en haut 30">
            <a:extLst>
              <a:ext uri="{FF2B5EF4-FFF2-40B4-BE49-F238E27FC236}">
                <a16:creationId xmlns:a16="http://schemas.microsoft.com/office/drawing/2014/main" id="{CBF3BC86-681E-8846-A3A5-74C63BCF7659}"/>
              </a:ext>
            </a:extLst>
          </p:cNvPr>
          <p:cNvSpPr/>
          <p:nvPr/>
        </p:nvSpPr>
        <p:spPr>
          <a:xfrm>
            <a:off x="3771901" y="5082684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B2899F6-ED78-AB4D-8C4E-5C16A723E5A7}"/>
              </a:ext>
            </a:extLst>
          </p:cNvPr>
          <p:cNvSpPr/>
          <p:nvPr/>
        </p:nvSpPr>
        <p:spPr>
          <a:xfrm>
            <a:off x="3043518" y="2088167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81FCC8-91AA-9949-B66B-4A0A54AF0E98}"/>
              </a:ext>
            </a:extLst>
          </p:cNvPr>
          <p:cNvSpPr/>
          <p:nvPr/>
        </p:nvSpPr>
        <p:spPr>
          <a:xfrm>
            <a:off x="1407458" y="3166058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avec coins arrondis en haut 33">
            <a:extLst>
              <a:ext uri="{FF2B5EF4-FFF2-40B4-BE49-F238E27FC236}">
                <a16:creationId xmlns:a16="http://schemas.microsoft.com/office/drawing/2014/main" id="{D2469BA8-63E9-8045-9700-E1F541E70A48}"/>
              </a:ext>
            </a:extLst>
          </p:cNvPr>
          <p:cNvSpPr/>
          <p:nvPr/>
        </p:nvSpPr>
        <p:spPr>
          <a:xfrm>
            <a:off x="2838451" y="4666246"/>
            <a:ext cx="430305" cy="377125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2286280-6DCC-D343-83EA-6107097281D2}"/>
              </a:ext>
            </a:extLst>
          </p:cNvPr>
          <p:cNvSpPr txBox="1"/>
          <p:nvPr/>
        </p:nvSpPr>
        <p:spPr>
          <a:xfrm>
            <a:off x="6506135" y="1690688"/>
            <a:ext cx="52062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dirty="0"/>
              <a:t>Analyse des traits:</a:t>
            </a:r>
          </a:p>
          <a:p>
            <a:pPr marL="493713" indent="-280988">
              <a:buFontTx/>
              <a:buChar char="-"/>
            </a:pPr>
            <a:r>
              <a:rPr lang="fr-FR" sz="2400" dirty="0"/>
              <a:t>objets rond/ objets rectangulaires</a:t>
            </a:r>
          </a:p>
          <a:p>
            <a:pPr marL="493713" indent="-280988">
              <a:buFontTx/>
              <a:buChar char="-"/>
            </a:pPr>
            <a:r>
              <a:rPr lang="fr-FR" sz="2400" dirty="0"/>
              <a:t>Objets bleu/ vert/ orange/ jaune/ rouge</a:t>
            </a:r>
          </a:p>
          <a:p>
            <a:pPr marL="493713" indent="-280988">
              <a:buFontTx/>
              <a:buChar char="-"/>
            </a:pPr>
            <a:r>
              <a:rPr lang="fr-FR" sz="2400" dirty="0"/>
              <a:t>Objets hauts/ bas</a:t>
            </a:r>
          </a:p>
          <a:p>
            <a:pPr marL="493713" indent="-280988">
              <a:buFontTx/>
              <a:buChar char="-"/>
            </a:pPr>
            <a:r>
              <a:rPr lang="fr-FR" sz="2400" dirty="0"/>
              <a:t>Objets à droite/ à gauche</a:t>
            </a:r>
          </a:p>
          <a:p>
            <a:pPr marL="493713" indent="-280988">
              <a:buFontTx/>
              <a:buChar char="-"/>
            </a:pPr>
            <a:r>
              <a:rPr lang="fr-FR" sz="2400" dirty="0"/>
              <a:t>Etc.</a:t>
            </a:r>
          </a:p>
          <a:p>
            <a:r>
              <a:rPr lang="fr-FR" sz="2400" dirty="0"/>
              <a:t>2. Proposition de regroupements selon un nombre de classes variable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0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F6D51-F317-0543-9DD7-12023EA1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Apprentissage non-supervisé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54B5C76-33D1-0643-9DA7-D58EC0C19E12}"/>
              </a:ext>
            </a:extLst>
          </p:cNvPr>
          <p:cNvSpPr/>
          <p:nvPr/>
        </p:nvSpPr>
        <p:spPr>
          <a:xfrm>
            <a:off x="820271" y="1586753"/>
            <a:ext cx="4773705" cy="4545106"/>
          </a:xfrm>
          <a:custGeom>
            <a:avLst/>
            <a:gdLst>
              <a:gd name="connsiteX0" fmla="*/ 2312894 w 4814047"/>
              <a:gd name="connsiteY0" fmla="*/ 228600 h 4625788"/>
              <a:gd name="connsiteX1" fmla="*/ 2312894 w 4814047"/>
              <a:gd name="connsiteY1" fmla="*/ 228600 h 4625788"/>
              <a:gd name="connsiteX2" fmla="*/ 2111188 w 4814047"/>
              <a:gd name="connsiteY2" fmla="*/ 228600 h 4625788"/>
              <a:gd name="connsiteX3" fmla="*/ 1627094 w 4814047"/>
              <a:gd name="connsiteY3" fmla="*/ 215153 h 4625788"/>
              <a:gd name="connsiteX4" fmla="*/ 820270 w 4814047"/>
              <a:gd name="connsiteY4" fmla="*/ 228600 h 4625788"/>
              <a:gd name="connsiteX5" fmla="*/ 726141 w 4814047"/>
              <a:gd name="connsiteY5" fmla="*/ 242047 h 4625788"/>
              <a:gd name="connsiteX6" fmla="*/ 645458 w 4814047"/>
              <a:gd name="connsiteY6" fmla="*/ 268941 h 4625788"/>
              <a:gd name="connsiteX7" fmla="*/ 591670 w 4814047"/>
              <a:gd name="connsiteY7" fmla="*/ 363071 h 4625788"/>
              <a:gd name="connsiteX8" fmla="*/ 578223 w 4814047"/>
              <a:gd name="connsiteY8" fmla="*/ 403412 h 4625788"/>
              <a:gd name="connsiteX9" fmla="*/ 551329 w 4814047"/>
              <a:gd name="connsiteY9" fmla="*/ 457200 h 4625788"/>
              <a:gd name="connsiteX10" fmla="*/ 524435 w 4814047"/>
              <a:gd name="connsiteY10" fmla="*/ 564776 h 4625788"/>
              <a:gd name="connsiteX11" fmla="*/ 510988 w 4814047"/>
              <a:gd name="connsiteY11" fmla="*/ 632012 h 4625788"/>
              <a:gd name="connsiteX12" fmla="*/ 484094 w 4814047"/>
              <a:gd name="connsiteY12" fmla="*/ 685800 h 4625788"/>
              <a:gd name="connsiteX13" fmla="*/ 443753 w 4814047"/>
              <a:gd name="connsiteY13" fmla="*/ 806823 h 4625788"/>
              <a:gd name="connsiteX14" fmla="*/ 416858 w 4814047"/>
              <a:gd name="connsiteY14" fmla="*/ 900953 h 4625788"/>
              <a:gd name="connsiteX15" fmla="*/ 376517 w 4814047"/>
              <a:gd name="connsiteY15" fmla="*/ 968188 h 4625788"/>
              <a:gd name="connsiteX16" fmla="*/ 322729 w 4814047"/>
              <a:gd name="connsiteY16" fmla="*/ 1116106 h 4625788"/>
              <a:gd name="connsiteX17" fmla="*/ 295835 w 4814047"/>
              <a:gd name="connsiteY17" fmla="*/ 1156447 h 4625788"/>
              <a:gd name="connsiteX18" fmla="*/ 255494 w 4814047"/>
              <a:gd name="connsiteY18" fmla="*/ 1250576 h 4625788"/>
              <a:gd name="connsiteX19" fmla="*/ 228600 w 4814047"/>
              <a:gd name="connsiteY19" fmla="*/ 1290918 h 4625788"/>
              <a:gd name="connsiteX20" fmla="*/ 174811 w 4814047"/>
              <a:gd name="connsiteY20" fmla="*/ 1398494 h 4625788"/>
              <a:gd name="connsiteX21" fmla="*/ 107576 w 4814047"/>
              <a:gd name="connsiteY21" fmla="*/ 1506071 h 4625788"/>
              <a:gd name="connsiteX22" fmla="*/ 53788 w 4814047"/>
              <a:gd name="connsiteY22" fmla="*/ 1586753 h 4625788"/>
              <a:gd name="connsiteX23" fmla="*/ 26894 w 4814047"/>
              <a:gd name="connsiteY23" fmla="*/ 1627094 h 4625788"/>
              <a:gd name="connsiteX24" fmla="*/ 13447 w 4814047"/>
              <a:gd name="connsiteY24" fmla="*/ 1680882 h 4625788"/>
              <a:gd name="connsiteX25" fmla="*/ 0 w 4814047"/>
              <a:gd name="connsiteY25" fmla="*/ 1721223 h 4625788"/>
              <a:gd name="connsiteX26" fmla="*/ 13447 w 4814047"/>
              <a:gd name="connsiteY26" fmla="*/ 2017059 h 4625788"/>
              <a:gd name="connsiteX27" fmla="*/ 26894 w 4814047"/>
              <a:gd name="connsiteY27" fmla="*/ 2057400 h 4625788"/>
              <a:gd name="connsiteX28" fmla="*/ 80682 w 4814047"/>
              <a:gd name="connsiteY28" fmla="*/ 2070847 h 4625788"/>
              <a:gd name="connsiteX29" fmla="*/ 107576 w 4814047"/>
              <a:gd name="connsiteY29" fmla="*/ 2501153 h 4625788"/>
              <a:gd name="connsiteX30" fmla="*/ 121023 w 4814047"/>
              <a:gd name="connsiteY30" fmla="*/ 2581835 h 4625788"/>
              <a:gd name="connsiteX31" fmla="*/ 188258 w 4814047"/>
              <a:gd name="connsiteY31" fmla="*/ 2716306 h 4625788"/>
              <a:gd name="connsiteX32" fmla="*/ 215153 w 4814047"/>
              <a:gd name="connsiteY32" fmla="*/ 2783541 h 4625788"/>
              <a:gd name="connsiteX33" fmla="*/ 376517 w 4814047"/>
              <a:gd name="connsiteY33" fmla="*/ 2971800 h 4625788"/>
              <a:gd name="connsiteX34" fmla="*/ 524435 w 4814047"/>
              <a:gd name="connsiteY34" fmla="*/ 3079376 h 4625788"/>
              <a:gd name="connsiteX35" fmla="*/ 578223 w 4814047"/>
              <a:gd name="connsiteY35" fmla="*/ 3106271 h 4625788"/>
              <a:gd name="connsiteX36" fmla="*/ 726141 w 4814047"/>
              <a:gd name="connsiteY36" fmla="*/ 3227294 h 4625788"/>
              <a:gd name="connsiteX37" fmla="*/ 726141 w 4814047"/>
              <a:gd name="connsiteY37" fmla="*/ 3388659 h 4625788"/>
              <a:gd name="connsiteX38" fmla="*/ 672353 w 4814047"/>
              <a:gd name="connsiteY38" fmla="*/ 3455894 h 4625788"/>
              <a:gd name="connsiteX39" fmla="*/ 578223 w 4814047"/>
              <a:gd name="connsiteY39" fmla="*/ 3550023 h 4625788"/>
              <a:gd name="connsiteX40" fmla="*/ 551329 w 4814047"/>
              <a:gd name="connsiteY40" fmla="*/ 3576918 h 4625788"/>
              <a:gd name="connsiteX41" fmla="*/ 443753 w 4814047"/>
              <a:gd name="connsiteY41" fmla="*/ 3684494 h 4625788"/>
              <a:gd name="connsiteX42" fmla="*/ 416858 w 4814047"/>
              <a:gd name="connsiteY42" fmla="*/ 3711388 h 4625788"/>
              <a:gd name="connsiteX43" fmla="*/ 403411 w 4814047"/>
              <a:gd name="connsiteY43" fmla="*/ 3751729 h 4625788"/>
              <a:gd name="connsiteX44" fmla="*/ 389964 w 4814047"/>
              <a:gd name="connsiteY44" fmla="*/ 3845859 h 4625788"/>
              <a:gd name="connsiteX45" fmla="*/ 430305 w 4814047"/>
              <a:gd name="connsiteY45" fmla="*/ 3872753 h 4625788"/>
              <a:gd name="connsiteX46" fmla="*/ 484094 w 4814047"/>
              <a:gd name="connsiteY46" fmla="*/ 3886200 h 4625788"/>
              <a:gd name="connsiteX47" fmla="*/ 1667435 w 4814047"/>
              <a:gd name="connsiteY47" fmla="*/ 3899647 h 4625788"/>
              <a:gd name="connsiteX48" fmla="*/ 1788458 w 4814047"/>
              <a:gd name="connsiteY48" fmla="*/ 3966882 h 4625788"/>
              <a:gd name="connsiteX49" fmla="*/ 1869141 w 4814047"/>
              <a:gd name="connsiteY49" fmla="*/ 4034118 h 4625788"/>
              <a:gd name="connsiteX50" fmla="*/ 1896035 w 4814047"/>
              <a:gd name="connsiteY50" fmla="*/ 4074459 h 4625788"/>
              <a:gd name="connsiteX51" fmla="*/ 1909482 w 4814047"/>
              <a:gd name="connsiteY51" fmla="*/ 4114800 h 4625788"/>
              <a:gd name="connsiteX52" fmla="*/ 2084294 w 4814047"/>
              <a:gd name="connsiteY52" fmla="*/ 4141694 h 4625788"/>
              <a:gd name="connsiteX53" fmla="*/ 2191870 w 4814047"/>
              <a:gd name="connsiteY53" fmla="*/ 4168588 h 4625788"/>
              <a:gd name="connsiteX54" fmla="*/ 2299447 w 4814047"/>
              <a:gd name="connsiteY54" fmla="*/ 4208929 h 4625788"/>
              <a:gd name="connsiteX55" fmla="*/ 2581835 w 4814047"/>
              <a:gd name="connsiteY55" fmla="*/ 4303059 h 4625788"/>
              <a:gd name="connsiteX56" fmla="*/ 2743200 w 4814047"/>
              <a:gd name="connsiteY56" fmla="*/ 4370294 h 4625788"/>
              <a:gd name="connsiteX57" fmla="*/ 3200400 w 4814047"/>
              <a:gd name="connsiteY57" fmla="*/ 4504765 h 4625788"/>
              <a:gd name="connsiteX58" fmla="*/ 3765176 w 4814047"/>
              <a:gd name="connsiteY58" fmla="*/ 4625788 h 4625788"/>
              <a:gd name="connsiteX59" fmla="*/ 4141694 w 4814047"/>
              <a:gd name="connsiteY59" fmla="*/ 4598894 h 4625788"/>
              <a:gd name="connsiteX60" fmla="*/ 4168588 w 4814047"/>
              <a:gd name="connsiteY60" fmla="*/ 4531659 h 4625788"/>
              <a:gd name="connsiteX61" fmla="*/ 4155141 w 4814047"/>
              <a:gd name="connsiteY61" fmla="*/ 4128247 h 4625788"/>
              <a:gd name="connsiteX62" fmla="*/ 4222376 w 4814047"/>
              <a:gd name="connsiteY62" fmla="*/ 3550023 h 4625788"/>
              <a:gd name="connsiteX63" fmla="*/ 4289611 w 4814047"/>
              <a:gd name="connsiteY63" fmla="*/ 3482788 h 4625788"/>
              <a:gd name="connsiteX64" fmla="*/ 4437529 w 4814047"/>
              <a:gd name="connsiteY64" fmla="*/ 3455894 h 4625788"/>
              <a:gd name="connsiteX65" fmla="*/ 4800600 w 4814047"/>
              <a:gd name="connsiteY65" fmla="*/ 3455894 h 4625788"/>
              <a:gd name="connsiteX66" fmla="*/ 4814047 w 4814047"/>
              <a:gd name="connsiteY66" fmla="*/ 3402106 h 4625788"/>
              <a:gd name="connsiteX67" fmla="*/ 4800600 w 4814047"/>
              <a:gd name="connsiteY67" fmla="*/ 3307976 h 4625788"/>
              <a:gd name="connsiteX68" fmla="*/ 4760258 w 4814047"/>
              <a:gd name="connsiteY68" fmla="*/ 3213847 h 4625788"/>
              <a:gd name="connsiteX69" fmla="*/ 4719917 w 4814047"/>
              <a:gd name="connsiteY69" fmla="*/ 3160059 h 4625788"/>
              <a:gd name="connsiteX70" fmla="*/ 4693023 w 4814047"/>
              <a:gd name="connsiteY70" fmla="*/ 3092823 h 4625788"/>
              <a:gd name="connsiteX71" fmla="*/ 4652682 w 4814047"/>
              <a:gd name="connsiteY71" fmla="*/ 3025588 h 4625788"/>
              <a:gd name="connsiteX72" fmla="*/ 4572000 w 4814047"/>
              <a:gd name="connsiteY72" fmla="*/ 2864223 h 4625788"/>
              <a:gd name="connsiteX73" fmla="*/ 4491317 w 4814047"/>
              <a:gd name="connsiteY73" fmla="*/ 2716306 h 4625788"/>
              <a:gd name="connsiteX74" fmla="*/ 4437529 w 4814047"/>
              <a:gd name="connsiteY74" fmla="*/ 2581835 h 4625788"/>
              <a:gd name="connsiteX75" fmla="*/ 4410635 w 4814047"/>
              <a:gd name="connsiteY75" fmla="*/ 2501153 h 4625788"/>
              <a:gd name="connsiteX76" fmla="*/ 4383741 w 4814047"/>
              <a:gd name="connsiteY76" fmla="*/ 2447365 h 4625788"/>
              <a:gd name="connsiteX77" fmla="*/ 4316505 w 4814047"/>
              <a:gd name="connsiteY77" fmla="*/ 2286000 h 4625788"/>
              <a:gd name="connsiteX78" fmla="*/ 4303058 w 4814047"/>
              <a:gd name="connsiteY78" fmla="*/ 2245659 h 4625788"/>
              <a:gd name="connsiteX79" fmla="*/ 4276164 w 4814047"/>
              <a:gd name="connsiteY79" fmla="*/ 2151529 h 4625788"/>
              <a:gd name="connsiteX80" fmla="*/ 4249270 w 4814047"/>
              <a:gd name="connsiteY80" fmla="*/ 2097741 h 4625788"/>
              <a:gd name="connsiteX81" fmla="*/ 4222376 w 4814047"/>
              <a:gd name="connsiteY81" fmla="*/ 1976718 h 4625788"/>
              <a:gd name="connsiteX82" fmla="*/ 4195482 w 4814047"/>
              <a:gd name="connsiteY82" fmla="*/ 1815353 h 4625788"/>
              <a:gd name="connsiteX83" fmla="*/ 4208929 w 4814047"/>
              <a:gd name="connsiteY83" fmla="*/ 1653988 h 4625788"/>
              <a:gd name="connsiteX84" fmla="*/ 4235823 w 4814047"/>
              <a:gd name="connsiteY84" fmla="*/ 1613647 h 4625788"/>
              <a:gd name="connsiteX85" fmla="*/ 4262717 w 4814047"/>
              <a:gd name="connsiteY85" fmla="*/ 1559859 h 4625788"/>
              <a:gd name="connsiteX86" fmla="*/ 4383741 w 4814047"/>
              <a:gd name="connsiteY86" fmla="*/ 1452282 h 4625788"/>
              <a:gd name="connsiteX87" fmla="*/ 4545105 w 4814047"/>
              <a:gd name="connsiteY87" fmla="*/ 1385047 h 4625788"/>
              <a:gd name="connsiteX88" fmla="*/ 4773705 w 4814047"/>
              <a:gd name="connsiteY88" fmla="*/ 1371600 h 4625788"/>
              <a:gd name="connsiteX89" fmla="*/ 4746811 w 4814047"/>
              <a:gd name="connsiteY89" fmla="*/ 1035423 h 4625788"/>
              <a:gd name="connsiteX90" fmla="*/ 4666129 w 4814047"/>
              <a:gd name="connsiteY90" fmla="*/ 900953 h 4625788"/>
              <a:gd name="connsiteX91" fmla="*/ 4625788 w 4814047"/>
              <a:gd name="connsiteY91" fmla="*/ 847165 h 4625788"/>
              <a:gd name="connsiteX92" fmla="*/ 4572000 w 4814047"/>
              <a:gd name="connsiteY92" fmla="*/ 820271 h 4625788"/>
              <a:gd name="connsiteX93" fmla="*/ 4464423 w 4814047"/>
              <a:gd name="connsiteY93" fmla="*/ 739588 h 4625788"/>
              <a:gd name="connsiteX94" fmla="*/ 4329953 w 4814047"/>
              <a:gd name="connsiteY94" fmla="*/ 658906 h 4625788"/>
              <a:gd name="connsiteX95" fmla="*/ 4262717 w 4814047"/>
              <a:gd name="connsiteY95" fmla="*/ 618565 h 4625788"/>
              <a:gd name="connsiteX96" fmla="*/ 4141694 w 4814047"/>
              <a:gd name="connsiteY96" fmla="*/ 551329 h 4625788"/>
              <a:gd name="connsiteX97" fmla="*/ 3980329 w 4814047"/>
              <a:gd name="connsiteY97" fmla="*/ 484094 h 4625788"/>
              <a:gd name="connsiteX98" fmla="*/ 3926541 w 4814047"/>
              <a:gd name="connsiteY98" fmla="*/ 443753 h 4625788"/>
              <a:gd name="connsiteX99" fmla="*/ 3886200 w 4814047"/>
              <a:gd name="connsiteY99" fmla="*/ 430306 h 4625788"/>
              <a:gd name="connsiteX100" fmla="*/ 3778623 w 4814047"/>
              <a:gd name="connsiteY100" fmla="*/ 363071 h 4625788"/>
              <a:gd name="connsiteX101" fmla="*/ 3738282 w 4814047"/>
              <a:gd name="connsiteY101" fmla="*/ 336176 h 4625788"/>
              <a:gd name="connsiteX102" fmla="*/ 3697941 w 4814047"/>
              <a:gd name="connsiteY102" fmla="*/ 295835 h 4625788"/>
              <a:gd name="connsiteX103" fmla="*/ 3657600 w 4814047"/>
              <a:gd name="connsiteY103" fmla="*/ 268941 h 4625788"/>
              <a:gd name="connsiteX104" fmla="*/ 3590364 w 4814047"/>
              <a:gd name="connsiteY104" fmla="*/ 201706 h 4625788"/>
              <a:gd name="connsiteX105" fmla="*/ 3563470 w 4814047"/>
              <a:gd name="connsiteY105" fmla="*/ 161365 h 4625788"/>
              <a:gd name="connsiteX106" fmla="*/ 3523129 w 4814047"/>
              <a:gd name="connsiteY106" fmla="*/ 134471 h 4625788"/>
              <a:gd name="connsiteX107" fmla="*/ 3496235 w 4814047"/>
              <a:gd name="connsiteY107" fmla="*/ 94129 h 4625788"/>
              <a:gd name="connsiteX108" fmla="*/ 3455894 w 4814047"/>
              <a:gd name="connsiteY108" fmla="*/ 67235 h 4625788"/>
              <a:gd name="connsiteX109" fmla="*/ 3388658 w 4814047"/>
              <a:gd name="connsiteY109" fmla="*/ 26894 h 4625788"/>
              <a:gd name="connsiteX110" fmla="*/ 3321423 w 4814047"/>
              <a:gd name="connsiteY110" fmla="*/ 13447 h 4625788"/>
              <a:gd name="connsiteX111" fmla="*/ 3267635 w 4814047"/>
              <a:gd name="connsiteY111" fmla="*/ 0 h 4625788"/>
              <a:gd name="connsiteX112" fmla="*/ 3039035 w 4814047"/>
              <a:gd name="connsiteY112" fmla="*/ 13447 h 4625788"/>
              <a:gd name="connsiteX113" fmla="*/ 2985247 w 4814047"/>
              <a:gd name="connsiteY113" fmla="*/ 40341 h 4625788"/>
              <a:gd name="connsiteX114" fmla="*/ 2944905 w 4814047"/>
              <a:gd name="connsiteY114" fmla="*/ 53788 h 4625788"/>
              <a:gd name="connsiteX115" fmla="*/ 2904564 w 4814047"/>
              <a:gd name="connsiteY115" fmla="*/ 80682 h 4625788"/>
              <a:gd name="connsiteX116" fmla="*/ 2864223 w 4814047"/>
              <a:gd name="connsiteY116" fmla="*/ 94129 h 4625788"/>
              <a:gd name="connsiteX117" fmla="*/ 2407023 w 4814047"/>
              <a:gd name="connsiteY117" fmla="*/ 121023 h 4625788"/>
              <a:gd name="connsiteX118" fmla="*/ 2312894 w 4814047"/>
              <a:gd name="connsiteY118" fmla="*/ 147918 h 4625788"/>
              <a:gd name="connsiteX119" fmla="*/ 2272553 w 4814047"/>
              <a:gd name="connsiteY119" fmla="*/ 174812 h 4625788"/>
              <a:gd name="connsiteX120" fmla="*/ 2245658 w 4814047"/>
              <a:gd name="connsiteY120" fmla="*/ 201706 h 4625788"/>
              <a:gd name="connsiteX121" fmla="*/ 2245658 w 4814047"/>
              <a:gd name="connsiteY121" fmla="*/ 242047 h 46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814047" h="4625788">
                <a:moveTo>
                  <a:pt x="2312894" y="228600"/>
                </a:moveTo>
                <a:lnTo>
                  <a:pt x="2312894" y="228600"/>
                </a:lnTo>
                <a:cubicBezTo>
                  <a:pt x="1932500" y="266639"/>
                  <a:pt x="2335830" y="239558"/>
                  <a:pt x="2111188" y="228600"/>
                </a:cubicBezTo>
                <a:cubicBezTo>
                  <a:pt x="1949953" y="220735"/>
                  <a:pt x="1788459" y="219635"/>
                  <a:pt x="1627094" y="215153"/>
                </a:cubicBezTo>
                <a:lnTo>
                  <a:pt x="820270" y="228600"/>
                </a:lnTo>
                <a:cubicBezTo>
                  <a:pt x="788589" y="229546"/>
                  <a:pt x="757024" y="234920"/>
                  <a:pt x="726141" y="242047"/>
                </a:cubicBezTo>
                <a:cubicBezTo>
                  <a:pt x="698518" y="248422"/>
                  <a:pt x="645458" y="268941"/>
                  <a:pt x="645458" y="268941"/>
                </a:cubicBezTo>
                <a:cubicBezTo>
                  <a:pt x="618447" y="309457"/>
                  <a:pt x="612144" y="315298"/>
                  <a:pt x="591670" y="363071"/>
                </a:cubicBezTo>
                <a:cubicBezTo>
                  <a:pt x="586086" y="376099"/>
                  <a:pt x="583807" y="390384"/>
                  <a:pt x="578223" y="403412"/>
                </a:cubicBezTo>
                <a:cubicBezTo>
                  <a:pt x="570327" y="421837"/>
                  <a:pt x="557668" y="438183"/>
                  <a:pt x="551329" y="457200"/>
                </a:cubicBezTo>
                <a:cubicBezTo>
                  <a:pt x="539641" y="492265"/>
                  <a:pt x="531684" y="528531"/>
                  <a:pt x="524435" y="564776"/>
                </a:cubicBezTo>
                <a:cubicBezTo>
                  <a:pt x="519953" y="587188"/>
                  <a:pt x="518216" y="610329"/>
                  <a:pt x="510988" y="632012"/>
                </a:cubicBezTo>
                <a:cubicBezTo>
                  <a:pt x="504649" y="651029"/>
                  <a:pt x="493059" y="667871"/>
                  <a:pt x="484094" y="685800"/>
                </a:cubicBezTo>
                <a:cubicBezTo>
                  <a:pt x="454626" y="833141"/>
                  <a:pt x="491472" y="679575"/>
                  <a:pt x="443753" y="806823"/>
                </a:cubicBezTo>
                <a:cubicBezTo>
                  <a:pt x="430830" y="841284"/>
                  <a:pt x="433110" y="868449"/>
                  <a:pt x="416858" y="900953"/>
                </a:cubicBezTo>
                <a:cubicBezTo>
                  <a:pt x="405170" y="924330"/>
                  <a:pt x="387332" y="944394"/>
                  <a:pt x="376517" y="968188"/>
                </a:cubicBezTo>
                <a:cubicBezTo>
                  <a:pt x="313758" y="1106259"/>
                  <a:pt x="384190" y="993184"/>
                  <a:pt x="322729" y="1116106"/>
                </a:cubicBezTo>
                <a:cubicBezTo>
                  <a:pt x="315501" y="1130561"/>
                  <a:pt x="303853" y="1142415"/>
                  <a:pt x="295835" y="1156447"/>
                </a:cubicBezTo>
                <a:cubicBezTo>
                  <a:pt x="183919" y="1352300"/>
                  <a:pt x="330917" y="1099728"/>
                  <a:pt x="255494" y="1250576"/>
                </a:cubicBezTo>
                <a:cubicBezTo>
                  <a:pt x="248266" y="1265031"/>
                  <a:pt x="236339" y="1276730"/>
                  <a:pt x="228600" y="1290918"/>
                </a:cubicBezTo>
                <a:cubicBezTo>
                  <a:pt x="209402" y="1326114"/>
                  <a:pt x="198866" y="1366421"/>
                  <a:pt x="174811" y="1398494"/>
                </a:cubicBezTo>
                <a:cubicBezTo>
                  <a:pt x="81167" y="1523352"/>
                  <a:pt x="181411" y="1383012"/>
                  <a:pt x="107576" y="1506071"/>
                </a:cubicBezTo>
                <a:cubicBezTo>
                  <a:pt x="90946" y="1533787"/>
                  <a:pt x="71717" y="1559859"/>
                  <a:pt x="53788" y="1586753"/>
                </a:cubicBezTo>
                <a:lnTo>
                  <a:pt x="26894" y="1627094"/>
                </a:lnTo>
                <a:cubicBezTo>
                  <a:pt x="22412" y="1645023"/>
                  <a:pt x="18524" y="1663112"/>
                  <a:pt x="13447" y="1680882"/>
                </a:cubicBezTo>
                <a:cubicBezTo>
                  <a:pt x="9553" y="1694511"/>
                  <a:pt x="0" y="1707049"/>
                  <a:pt x="0" y="1721223"/>
                </a:cubicBezTo>
                <a:cubicBezTo>
                  <a:pt x="0" y="1819937"/>
                  <a:pt x="5575" y="1918660"/>
                  <a:pt x="13447" y="2017059"/>
                </a:cubicBezTo>
                <a:cubicBezTo>
                  <a:pt x="14577" y="2031188"/>
                  <a:pt x="15826" y="2048545"/>
                  <a:pt x="26894" y="2057400"/>
                </a:cubicBezTo>
                <a:cubicBezTo>
                  <a:pt x="41325" y="2068945"/>
                  <a:pt x="62753" y="2066365"/>
                  <a:pt x="80682" y="2070847"/>
                </a:cubicBezTo>
                <a:cubicBezTo>
                  <a:pt x="92593" y="2368621"/>
                  <a:pt x="79061" y="2315805"/>
                  <a:pt x="107576" y="2501153"/>
                </a:cubicBezTo>
                <a:cubicBezTo>
                  <a:pt x="111722" y="2528101"/>
                  <a:pt x="113849" y="2555531"/>
                  <a:pt x="121023" y="2581835"/>
                </a:cubicBezTo>
                <a:cubicBezTo>
                  <a:pt x="141749" y="2657829"/>
                  <a:pt x="152687" y="2645165"/>
                  <a:pt x="188258" y="2716306"/>
                </a:cubicBezTo>
                <a:cubicBezTo>
                  <a:pt x="199053" y="2737896"/>
                  <a:pt x="201763" y="2763457"/>
                  <a:pt x="215153" y="2783541"/>
                </a:cubicBezTo>
                <a:cubicBezTo>
                  <a:pt x="238874" y="2819123"/>
                  <a:pt x="326177" y="2929850"/>
                  <a:pt x="376517" y="2971800"/>
                </a:cubicBezTo>
                <a:cubicBezTo>
                  <a:pt x="380381" y="2975020"/>
                  <a:pt x="488854" y="3059044"/>
                  <a:pt x="524435" y="3079376"/>
                </a:cubicBezTo>
                <a:cubicBezTo>
                  <a:pt x="541840" y="3089322"/>
                  <a:pt x="561544" y="3095152"/>
                  <a:pt x="578223" y="3106271"/>
                </a:cubicBezTo>
                <a:cubicBezTo>
                  <a:pt x="670319" y="3167669"/>
                  <a:pt x="667127" y="3168280"/>
                  <a:pt x="726141" y="3227294"/>
                </a:cubicBezTo>
                <a:cubicBezTo>
                  <a:pt x="741767" y="3289798"/>
                  <a:pt x="754758" y="3314254"/>
                  <a:pt x="726141" y="3388659"/>
                </a:cubicBezTo>
                <a:cubicBezTo>
                  <a:pt x="715838" y="3415447"/>
                  <a:pt x="691747" y="3434737"/>
                  <a:pt x="672353" y="3455894"/>
                </a:cubicBezTo>
                <a:cubicBezTo>
                  <a:pt x="642369" y="3488604"/>
                  <a:pt x="609600" y="3518646"/>
                  <a:pt x="578223" y="3550023"/>
                </a:cubicBezTo>
                <a:lnTo>
                  <a:pt x="551329" y="3576918"/>
                </a:lnTo>
                <a:lnTo>
                  <a:pt x="443753" y="3684494"/>
                </a:lnTo>
                <a:lnTo>
                  <a:pt x="416858" y="3711388"/>
                </a:lnTo>
                <a:cubicBezTo>
                  <a:pt x="412376" y="3724835"/>
                  <a:pt x="408995" y="3738701"/>
                  <a:pt x="403411" y="3751729"/>
                </a:cubicBezTo>
                <a:cubicBezTo>
                  <a:pt x="386935" y="3790173"/>
                  <a:pt x="358329" y="3806315"/>
                  <a:pt x="389964" y="3845859"/>
                </a:cubicBezTo>
                <a:cubicBezTo>
                  <a:pt x="400060" y="3858479"/>
                  <a:pt x="415450" y="3866387"/>
                  <a:pt x="430305" y="3872753"/>
                </a:cubicBezTo>
                <a:cubicBezTo>
                  <a:pt x="447292" y="3880033"/>
                  <a:pt x="466164" y="3881718"/>
                  <a:pt x="484094" y="3886200"/>
                </a:cubicBezTo>
                <a:cubicBezTo>
                  <a:pt x="1107687" y="3872342"/>
                  <a:pt x="1054486" y="3859672"/>
                  <a:pt x="1667435" y="3899647"/>
                </a:cubicBezTo>
                <a:cubicBezTo>
                  <a:pt x="1706787" y="3902213"/>
                  <a:pt x="1768161" y="3953351"/>
                  <a:pt x="1788458" y="3966882"/>
                </a:cubicBezTo>
                <a:cubicBezTo>
                  <a:pt x="1828128" y="3993328"/>
                  <a:pt x="1836782" y="3995287"/>
                  <a:pt x="1869141" y="4034118"/>
                </a:cubicBezTo>
                <a:cubicBezTo>
                  <a:pt x="1879487" y="4046534"/>
                  <a:pt x="1888807" y="4060004"/>
                  <a:pt x="1896035" y="4074459"/>
                </a:cubicBezTo>
                <a:cubicBezTo>
                  <a:pt x="1902374" y="4087137"/>
                  <a:pt x="1896133" y="4110033"/>
                  <a:pt x="1909482" y="4114800"/>
                </a:cubicBezTo>
                <a:cubicBezTo>
                  <a:pt x="1965004" y="4134629"/>
                  <a:pt x="2026379" y="4130663"/>
                  <a:pt x="2084294" y="4141694"/>
                </a:cubicBezTo>
                <a:cubicBezTo>
                  <a:pt x="2120603" y="4148610"/>
                  <a:pt x="2156590" y="4157563"/>
                  <a:pt x="2191870" y="4168588"/>
                </a:cubicBezTo>
                <a:cubicBezTo>
                  <a:pt x="2228424" y="4180011"/>
                  <a:pt x="2263115" y="4196818"/>
                  <a:pt x="2299447" y="4208929"/>
                </a:cubicBezTo>
                <a:cubicBezTo>
                  <a:pt x="2508678" y="4278673"/>
                  <a:pt x="2362460" y="4217217"/>
                  <a:pt x="2581835" y="4303059"/>
                </a:cubicBezTo>
                <a:cubicBezTo>
                  <a:pt x="2636099" y="4324293"/>
                  <a:pt x="2687800" y="4352229"/>
                  <a:pt x="2743200" y="4370294"/>
                </a:cubicBezTo>
                <a:cubicBezTo>
                  <a:pt x="2894228" y="4419542"/>
                  <a:pt x="3045003" y="4471802"/>
                  <a:pt x="3200400" y="4504765"/>
                </a:cubicBezTo>
                <a:lnTo>
                  <a:pt x="3765176" y="4625788"/>
                </a:lnTo>
                <a:cubicBezTo>
                  <a:pt x="3890682" y="4616823"/>
                  <a:pt x="4019160" y="4627485"/>
                  <a:pt x="4141694" y="4598894"/>
                </a:cubicBezTo>
                <a:cubicBezTo>
                  <a:pt x="4165201" y="4593409"/>
                  <a:pt x="4167899" y="4555787"/>
                  <a:pt x="4168588" y="4531659"/>
                </a:cubicBezTo>
                <a:cubicBezTo>
                  <a:pt x="4172431" y="4397169"/>
                  <a:pt x="4159623" y="4262718"/>
                  <a:pt x="4155141" y="4128247"/>
                </a:cubicBezTo>
                <a:cubicBezTo>
                  <a:pt x="4187364" y="3499899"/>
                  <a:pt x="4076476" y="3754285"/>
                  <a:pt x="4222376" y="3550023"/>
                </a:cubicBezTo>
                <a:cubicBezTo>
                  <a:pt x="4248742" y="3513110"/>
                  <a:pt x="4245316" y="3501772"/>
                  <a:pt x="4289611" y="3482788"/>
                </a:cubicBezTo>
                <a:cubicBezTo>
                  <a:pt x="4321312" y="3469202"/>
                  <a:pt x="4415717" y="3459010"/>
                  <a:pt x="4437529" y="3455894"/>
                </a:cubicBezTo>
                <a:cubicBezTo>
                  <a:pt x="4485529" y="3458894"/>
                  <a:pt x="4730332" y="3485172"/>
                  <a:pt x="4800600" y="3455894"/>
                </a:cubicBezTo>
                <a:cubicBezTo>
                  <a:pt x="4817660" y="3448786"/>
                  <a:pt x="4809565" y="3420035"/>
                  <a:pt x="4814047" y="3402106"/>
                </a:cubicBezTo>
                <a:cubicBezTo>
                  <a:pt x="4809565" y="3370729"/>
                  <a:pt x="4806816" y="3339056"/>
                  <a:pt x="4800600" y="3307976"/>
                </a:cubicBezTo>
                <a:cubicBezTo>
                  <a:pt x="4795217" y="3281061"/>
                  <a:pt x="4773123" y="3234431"/>
                  <a:pt x="4760258" y="3213847"/>
                </a:cubicBezTo>
                <a:cubicBezTo>
                  <a:pt x="4748380" y="3194842"/>
                  <a:pt x="4730801" y="3179650"/>
                  <a:pt x="4719917" y="3160059"/>
                </a:cubicBezTo>
                <a:cubicBezTo>
                  <a:pt x="4708194" y="3138958"/>
                  <a:pt x="4703818" y="3114413"/>
                  <a:pt x="4693023" y="3092823"/>
                </a:cubicBezTo>
                <a:cubicBezTo>
                  <a:pt x="4681335" y="3069446"/>
                  <a:pt x="4664911" y="3048687"/>
                  <a:pt x="4652682" y="3025588"/>
                </a:cubicBezTo>
                <a:cubicBezTo>
                  <a:pt x="4624545" y="2972439"/>
                  <a:pt x="4602941" y="2915790"/>
                  <a:pt x="4572000" y="2864223"/>
                </a:cubicBezTo>
                <a:cubicBezTo>
                  <a:pt x="4537060" y="2805991"/>
                  <a:pt x="4519334" y="2780345"/>
                  <a:pt x="4491317" y="2716306"/>
                </a:cubicBezTo>
                <a:cubicBezTo>
                  <a:pt x="4471967" y="2672077"/>
                  <a:pt x="4452795" y="2627634"/>
                  <a:pt x="4437529" y="2581835"/>
                </a:cubicBezTo>
                <a:cubicBezTo>
                  <a:pt x="4428564" y="2554941"/>
                  <a:pt x="4423313" y="2526509"/>
                  <a:pt x="4410635" y="2501153"/>
                </a:cubicBezTo>
                <a:cubicBezTo>
                  <a:pt x="4401670" y="2483224"/>
                  <a:pt x="4390937" y="2466074"/>
                  <a:pt x="4383741" y="2447365"/>
                </a:cubicBezTo>
                <a:cubicBezTo>
                  <a:pt x="4321762" y="2286219"/>
                  <a:pt x="4373270" y="2371144"/>
                  <a:pt x="4316505" y="2286000"/>
                </a:cubicBezTo>
                <a:cubicBezTo>
                  <a:pt x="4312023" y="2272553"/>
                  <a:pt x="4306952" y="2259288"/>
                  <a:pt x="4303058" y="2245659"/>
                </a:cubicBezTo>
                <a:cubicBezTo>
                  <a:pt x="4293311" y="2211543"/>
                  <a:pt x="4289981" y="2183769"/>
                  <a:pt x="4276164" y="2151529"/>
                </a:cubicBezTo>
                <a:cubicBezTo>
                  <a:pt x="4268268" y="2133104"/>
                  <a:pt x="4258235" y="2115670"/>
                  <a:pt x="4249270" y="2097741"/>
                </a:cubicBezTo>
                <a:cubicBezTo>
                  <a:pt x="4212266" y="1875719"/>
                  <a:pt x="4255480" y="2109135"/>
                  <a:pt x="4222376" y="1976718"/>
                </a:cubicBezTo>
                <a:cubicBezTo>
                  <a:pt x="4209268" y="1924285"/>
                  <a:pt x="4203072" y="1868482"/>
                  <a:pt x="4195482" y="1815353"/>
                </a:cubicBezTo>
                <a:cubicBezTo>
                  <a:pt x="4199964" y="1761565"/>
                  <a:pt x="4198344" y="1706915"/>
                  <a:pt x="4208929" y="1653988"/>
                </a:cubicBezTo>
                <a:cubicBezTo>
                  <a:pt x="4212098" y="1638141"/>
                  <a:pt x="4227805" y="1627679"/>
                  <a:pt x="4235823" y="1613647"/>
                </a:cubicBezTo>
                <a:cubicBezTo>
                  <a:pt x="4245768" y="1596243"/>
                  <a:pt x="4250195" y="1575512"/>
                  <a:pt x="4262717" y="1559859"/>
                </a:cubicBezTo>
                <a:cubicBezTo>
                  <a:pt x="4292996" y="1522010"/>
                  <a:pt x="4338026" y="1477217"/>
                  <a:pt x="4383741" y="1452282"/>
                </a:cubicBezTo>
                <a:cubicBezTo>
                  <a:pt x="4426204" y="1429120"/>
                  <a:pt x="4490058" y="1390290"/>
                  <a:pt x="4545105" y="1385047"/>
                </a:cubicBezTo>
                <a:cubicBezTo>
                  <a:pt x="4621093" y="1377810"/>
                  <a:pt x="4697505" y="1376082"/>
                  <a:pt x="4773705" y="1371600"/>
                </a:cubicBezTo>
                <a:cubicBezTo>
                  <a:pt x="4772841" y="1353465"/>
                  <a:pt x="4780473" y="1125189"/>
                  <a:pt x="4746811" y="1035423"/>
                </a:cubicBezTo>
                <a:cubicBezTo>
                  <a:pt x="4731168" y="993709"/>
                  <a:pt x="4689586" y="932229"/>
                  <a:pt x="4666129" y="900953"/>
                </a:cubicBezTo>
                <a:cubicBezTo>
                  <a:pt x="4652682" y="883024"/>
                  <a:pt x="4642804" y="861750"/>
                  <a:pt x="4625788" y="847165"/>
                </a:cubicBezTo>
                <a:cubicBezTo>
                  <a:pt x="4610568" y="834119"/>
                  <a:pt x="4588679" y="831390"/>
                  <a:pt x="4572000" y="820271"/>
                </a:cubicBezTo>
                <a:cubicBezTo>
                  <a:pt x="4534704" y="795407"/>
                  <a:pt x="4502859" y="762650"/>
                  <a:pt x="4464423" y="739588"/>
                </a:cubicBezTo>
                <a:lnTo>
                  <a:pt x="4329953" y="658906"/>
                </a:lnTo>
                <a:cubicBezTo>
                  <a:pt x="4307541" y="645459"/>
                  <a:pt x="4285410" y="631532"/>
                  <a:pt x="4262717" y="618565"/>
                </a:cubicBezTo>
                <a:cubicBezTo>
                  <a:pt x="4222649" y="595669"/>
                  <a:pt x="4184293" y="569078"/>
                  <a:pt x="4141694" y="551329"/>
                </a:cubicBezTo>
                <a:cubicBezTo>
                  <a:pt x="4087906" y="528917"/>
                  <a:pt x="4026946" y="519056"/>
                  <a:pt x="3980329" y="484094"/>
                </a:cubicBezTo>
                <a:cubicBezTo>
                  <a:pt x="3962400" y="470647"/>
                  <a:pt x="3946000" y="454872"/>
                  <a:pt x="3926541" y="443753"/>
                </a:cubicBezTo>
                <a:cubicBezTo>
                  <a:pt x="3914234" y="436721"/>
                  <a:pt x="3898644" y="437093"/>
                  <a:pt x="3886200" y="430306"/>
                </a:cubicBezTo>
                <a:cubicBezTo>
                  <a:pt x="3849077" y="410057"/>
                  <a:pt x="3813807" y="386528"/>
                  <a:pt x="3778623" y="363071"/>
                </a:cubicBezTo>
                <a:cubicBezTo>
                  <a:pt x="3765176" y="354106"/>
                  <a:pt x="3750698" y="346522"/>
                  <a:pt x="3738282" y="336176"/>
                </a:cubicBezTo>
                <a:cubicBezTo>
                  <a:pt x="3723673" y="324002"/>
                  <a:pt x="3712550" y="308009"/>
                  <a:pt x="3697941" y="295835"/>
                </a:cubicBezTo>
                <a:cubicBezTo>
                  <a:pt x="3685526" y="285489"/>
                  <a:pt x="3669763" y="279583"/>
                  <a:pt x="3657600" y="268941"/>
                </a:cubicBezTo>
                <a:cubicBezTo>
                  <a:pt x="3633747" y="248070"/>
                  <a:pt x="3607945" y="228078"/>
                  <a:pt x="3590364" y="201706"/>
                </a:cubicBezTo>
                <a:cubicBezTo>
                  <a:pt x="3581399" y="188259"/>
                  <a:pt x="3574898" y="172793"/>
                  <a:pt x="3563470" y="161365"/>
                </a:cubicBezTo>
                <a:cubicBezTo>
                  <a:pt x="3552042" y="149937"/>
                  <a:pt x="3536576" y="143436"/>
                  <a:pt x="3523129" y="134471"/>
                </a:cubicBezTo>
                <a:cubicBezTo>
                  <a:pt x="3514164" y="121024"/>
                  <a:pt x="3507663" y="105557"/>
                  <a:pt x="3496235" y="94129"/>
                </a:cubicBezTo>
                <a:cubicBezTo>
                  <a:pt x="3484807" y="82701"/>
                  <a:pt x="3469599" y="75800"/>
                  <a:pt x="3455894" y="67235"/>
                </a:cubicBezTo>
                <a:cubicBezTo>
                  <a:pt x="3433730" y="53383"/>
                  <a:pt x="3412925" y="36601"/>
                  <a:pt x="3388658" y="26894"/>
                </a:cubicBezTo>
                <a:cubicBezTo>
                  <a:pt x="3367437" y="18406"/>
                  <a:pt x="3343734" y="18405"/>
                  <a:pt x="3321423" y="13447"/>
                </a:cubicBezTo>
                <a:cubicBezTo>
                  <a:pt x="3303382" y="9438"/>
                  <a:pt x="3285564" y="4482"/>
                  <a:pt x="3267635" y="0"/>
                </a:cubicBezTo>
                <a:cubicBezTo>
                  <a:pt x="3191435" y="4482"/>
                  <a:pt x="3114600" y="2652"/>
                  <a:pt x="3039035" y="13447"/>
                </a:cubicBezTo>
                <a:cubicBezTo>
                  <a:pt x="3019191" y="16282"/>
                  <a:pt x="3003672" y="32445"/>
                  <a:pt x="2985247" y="40341"/>
                </a:cubicBezTo>
                <a:cubicBezTo>
                  <a:pt x="2972218" y="45925"/>
                  <a:pt x="2958352" y="49306"/>
                  <a:pt x="2944905" y="53788"/>
                </a:cubicBezTo>
                <a:cubicBezTo>
                  <a:pt x="2931458" y="62753"/>
                  <a:pt x="2919019" y="73454"/>
                  <a:pt x="2904564" y="80682"/>
                </a:cubicBezTo>
                <a:cubicBezTo>
                  <a:pt x="2891886" y="87021"/>
                  <a:pt x="2877852" y="90235"/>
                  <a:pt x="2864223" y="94129"/>
                </a:cubicBezTo>
                <a:cubicBezTo>
                  <a:pt x="2705989" y="139339"/>
                  <a:pt x="2639022" y="113290"/>
                  <a:pt x="2407023" y="121023"/>
                </a:cubicBezTo>
                <a:cubicBezTo>
                  <a:pt x="2389793" y="125331"/>
                  <a:pt x="2332182" y="138274"/>
                  <a:pt x="2312894" y="147918"/>
                </a:cubicBezTo>
                <a:cubicBezTo>
                  <a:pt x="2298439" y="155146"/>
                  <a:pt x="2285173" y="164716"/>
                  <a:pt x="2272553" y="174812"/>
                </a:cubicBezTo>
                <a:cubicBezTo>
                  <a:pt x="2262653" y="182732"/>
                  <a:pt x="2250367" y="189935"/>
                  <a:pt x="2245658" y="201706"/>
                </a:cubicBezTo>
                <a:cubicBezTo>
                  <a:pt x="2240664" y="214191"/>
                  <a:pt x="2245658" y="228600"/>
                  <a:pt x="2245658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DFB38D-8A89-A84F-A1F0-3ECCEA0A35C6}"/>
              </a:ext>
            </a:extLst>
          </p:cNvPr>
          <p:cNvSpPr/>
          <p:nvPr/>
        </p:nvSpPr>
        <p:spPr>
          <a:xfrm>
            <a:off x="1748118" y="2339788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D839855-327C-7842-9445-EF27CEBE6609}"/>
              </a:ext>
            </a:extLst>
          </p:cNvPr>
          <p:cNvSpPr/>
          <p:nvPr/>
        </p:nvSpPr>
        <p:spPr>
          <a:xfrm>
            <a:off x="1732429" y="4128248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CF9195A-0A80-EA42-BA53-516A6AE34650}"/>
              </a:ext>
            </a:extLst>
          </p:cNvPr>
          <p:cNvSpPr/>
          <p:nvPr/>
        </p:nvSpPr>
        <p:spPr>
          <a:xfrm>
            <a:off x="2770095" y="2850775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E96AC52-3E37-7B41-B6DE-9285CB432106}"/>
              </a:ext>
            </a:extLst>
          </p:cNvPr>
          <p:cNvSpPr/>
          <p:nvPr/>
        </p:nvSpPr>
        <p:spPr>
          <a:xfrm>
            <a:off x="3926542" y="2358324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71155D6-022B-3D45-A963-A82A31EB0BE5}"/>
              </a:ext>
            </a:extLst>
          </p:cNvPr>
          <p:cNvSpPr/>
          <p:nvPr/>
        </p:nvSpPr>
        <p:spPr>
          <a:xfrm>
            <a:off x="2486024" y="3678798"/>
            <a:ext cx="551329" cy="5725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C60B9E50-40BA-1146-850E-04A20FD67815}"/>
              </a:ext>
            </a:extLst>
          </p:cNvPr>
          <p:cNvSpPr/>
          <p:nvPr/>
        </p:nvSpPr>
        <p:spPr>
          <a:xfrm>
            <a:off x="4477871" y="3550024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avec coins arrondis en haut 27">
            <a:extLst>
              <a:ext uri="{FF2B5EF4-FFF2-40B4-BE49-F238E27FC236}">
                <a16:creationId xmlns:a16="http://schemas.microsoft.com/office/drawing/2014/main" id="{5F368D00-317F-DA48-B7F0-565C2638F938}"/>
              </a:ext>
            </a:extLst>
          </p:cNvPr>
          <p:cNvSpPr/>
          <p:nvPr/>
        </p:nvSpPr>
        <p:spPr>
          <a:xfrm>
            <a:off x="3564590" y="3576461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avec coins arrondis en haut 28">
            <a:extLst>
              <a:ext uri="{FF2B5EF4-FFF2-40B4-BE49-F238E27FC236}">
                <a16:creationId xmlns:a16="http://schemas.microsoft.com/office/drawing/2014/main" id="{0A50D40D-D5FD-6843-A8C1-C1B5D60980C7}"/>
              </a:ext>
            </a:extLst>
          </p:cNvPr>
          <p:cNvSpPr/>
          <p:nvPr/>
        </p:nvSpPr>
        <p:spPr>
          <a:xfrm>
            <a:off x="4724399" y="4427957"/>
            <a:ext cx="430305" cy="377125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avec coins arrondis en haut 29">
            <a:extLst>
              <a:ext uri="{FF2B5EF4-FFF2-40B4-BE49-F238E27FC236}">
                <a16:creationId xmlns:a16="http://schemas.microsoft.com/office/drawing/2014/main" id="{570516D6-EE0D-964E-A7CA-86DC9C8AB2E1}"/>
              </a:ext>
            </a:extLst>
          </p:cNvPr>
          <p:cNvSpPr/>
          <p:nvPr/>
        </p:nvSpPr>
        <p:spPr>
          <a:xfrm>
            <a:off x="3935506" y="4329952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avec coins arrondis en haut 30">
            <a:extLst>
              <a:ext uri="{FF2B5EF4-FFF2-40B4-BE49-F238E27FC236}">
                <a16:creationId xmlns:a16="http://schemas.microsoft.com/office/drawing/2014/main" id="{CBF3BC86-681E-8846-A3A5-74C63BCF7659}"/>
              </a:ext>
            </a:extLst>
          </p:cNvPr>
          <p:cNvSpPr/>
          <p:nvPr/>
        </p:nvSpPr>
        <p:spPr>
          <a:xfrm>
            <a:off x="3771901" y="5082684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B2899F6-ED78-AB4D-8C4E-5C16A723E5A7}"/>
              </a:ext>
            </a:extLst>
          </p:cNvPr>
          <p:cNvSpPr/>
          <p:nvPr/>
        </p:nvSpPr>
        <p:spPr>
          <a:xfrm>
            <a:off x="3043518" y="2088167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81FCC8-91AA-9949-B66B-4A0A54AF0E98}"/>
              </a:ext>
            </a:extLst>
          </p:cNvPr>
          <p:cNvSpPr/>
          <p:nvPr/>
        </p:nvSpPr>
        <p:spPr>
          <a:xfrm>
            <a:off x="1407458" y="3166058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avec coins arrondis en haut 33">
            <a:extLst>
              <a:ext uri="{FF2B5EF4-FFF2-40B4-BE49-F238E27FC236}">
                <a16:creationId xmlns:a16="http://schemas.microsoft.com/office/drawing/2014/main" id="{D2469BA8-63E9-8045-9700-E1F541E70A48}"/>
              </a:ext>
            </a:extLst>
          </p:cNvPr>
          <p:cNvSpPr/>
          <p:nvPr/>
        </p:nvSpPr>
        <p:spPr>
          <a:xfrm>
            <a:off x="2838451" y="4666246"/>
            <a:ext cx="430305" cy="377125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64E43557-D679-3646-82D6-E95162A58AC9}"/>
              </a:ext>
            </a:extLst>
          </p:cNvPr>
          <p:cNvSpPr/>
          <p:nvPr/>
        </p:nvSpPr>
        <p:spPr>
          <a:xfrm>
            <a:off x="1183341" y="1936376"/>
            <a:ext cx="3684494" cy="2931459"/>
          </a:xfrm>
          <a:custGeom>
            <a:avLst/>
            <a:gdLst>
              <a:gd name="connsiteX0" fmla="*/ 3065930 w 3684494"/>
              <a:gd name="connsiteY0" fmla="*/ 53789 h 2931459"/>
              <a:gd name="connsiteX1" fmla="*/ 2958353 w 3684494"/>
              <a:gd name="connsiteY1" fmla="*/ 40342 h 2931459"/>
              <a:gd name="connsiteX2" fmla="*/ 2891118 w 3684494"/>
              <a:gd name="connsiteY2" fmla="*/ 26895 h 2931459"/>
              <a:gd name="connsiteX3" fmla="*/ 2662518 w 3684494"/>
              <a:gd name="connsiteY3" fmla="*/ 13448 h 2931459"/>
              <a:gd name="connsiteX4" fmla="*/ 2541494 w 3684494"/>
              <a:gd name="connsiteY4" fmla="*/ 0 h 2931459"/>
              <a:gd name="connsiteX5" fmla="*/ 1506071 w 3684494"/>
              <a:gd name="connsiteY5" fmla="*/ 13448 h 2931459"/>
              <a:gd name="connsiteX6" fmla="*/ 1210235 w 3684494"/>
              <a:gd name="connsiteY6" fmla="*/ 40342 h 2931459"/>
              <a:gd name="connsiteX7" fmla="*/ 1102659 w 3684494"/>
              <a:gd name="connsiteY7" fmla="*/ 67236 h 2931459"/>
              <a:gd name="connsiteX8" fmla="*/ 1062318 w 3684494"/>
              <a:gd name="connsiteY8" fmla="*/ 80683 h 2931459"/>
              <a:gd name="connsiteX9" fmla="*/ 1021977 w 3684494"/>
              <a:gd name="connsiteY9" fmla="*/ 107577 h 2931459"/>
              <a:gd name="connsiteX10" fmla="*/ 941294 w 3684494"/>
              <a:gd name="connsiteY10" fmla="*/ 134471 h 2931459"/>
              <a:gd name="connsiteX11" fmla="*/ 860612 w 3684494"/>
              <a:gd name="connsiteY11" fmla="*/ 188259 h 2931459"/>
              <a:gd name="connsiteX12" fmla="*/ 820271 w 3684494"/>
              <a:gd name="connsiteY12" fmla="*/ 201706 h 2931459"/>
              <a:gd name="connsiteX13" fmla="*/ 739588 w 3684494"/>
              <a:gd name="connsiteY13" fmla="*/ 255495 h 2931459"/>
              <a:gd name="connsiteX14" fmla="*/ 699247 w 3684494"/>
              <a:gd name="connsiteY14" fmla="*/ 268942 h 2931459"/>
              <a:gd name="connsiteX15" fmla="*/ 618565 w 3684494"/>
              <a:gd name="connsiteY15" fmla="*/ 322730 h 2931459"/>
              <a:gd name="connsiteX16" fmla="*/ 591671 w 3684494"/>
              <a:gd name="connsiteY16" fmla="*/ 363071 h 2931459"/>
              <a:gd name="connsiteX17" fmla="*/ 551330 w 3684494"/>
              <a:gd name="connsiteY17" fmla="*/ 389965 h 2931459"/>
              <a:gd name="connsiteX18" fmla="*/ 524435 w 3684494"/>
              <a:gd name="connsiteY18" fmla="*/ 416859 h 2931459"/>
              <a:gd name="connsiteX19" fmla="*/ 484094 w 3684494"/>
              <a:gd name="connsiteY19" fmla="*/ 484095 h 2931459"/>
              <a:gd name="connsiteX20" fmla="*/ 430306 w 3684494"/>
              <a:gd name="connsiteY20" fmla="*/ 564777 h 2931459"/>
              <a:gd name="connsiteX21" fmla="*/ 389965 w 3684494"/>
              <a:gd name="connsiteY21" fmla="*/ 605118 h 2931459"/>
              <a:gd name="connsiteX22" fmla="*/ 309283 w 3684494"/>
              <a:gd name="connsiteY22" fmla="*/ 712695 h 2931459"/>
              <a:gd name="connsiteX23" fmla="*/ 295835 w 3684494"/>
              <a:gd name="connsiteY23" fmla="*/ 753036 h 2931459"/>
              <a:gd name="connsiteX24" fmla="*/ 228600 w 3684494"/>
              <a:gd name="connsiteY24" fmla="*/ 833718 h 2931459"/>
              <a:gd name="connsiteX25" fmla="*/ 201706 w 3684494"/>
              <a:gd name="connsiteY25" fmla="*/ 914400 h 2931459"/>
              <a:gd name="connsiteX26" fmla="*/ 188259 w 3684494"/>
              <a:gd name="connsiteY26" fmla="*/ 954742 h 2931459"/>
              <a:gd name="connsiteX27" fmla="*/ 147918 w 3684494"/>
              <a:gd name="connsiteY27" fmla="*/ 1035424 h 2931459"/>
              <a:gd name="connsiteX28" fmla="*/ 134471 w 3684494"/>
              <a:gd name="connsiteY28" fmla="*/ 1116106 h 2931459"/>
              <a:gd name="connsiteX29" fmla="*/ 94130 w 3684494"/>
              <a:gd name="connsiteY29" fmla="*/ 1210236 h 2931459"/>
              <a:gd name="connsiteX30" fmla="*/ 53788 w 3684494"/>
              <a:gd name="connsiteY30" fmla="*/ 1331259 h 2931459"/>
              <a:gd name="connsiteX31" fmla="*/ 13447 w 3684494"/>
              <a:gd name="connsiteY31" fmla="*/ 1506071 h 2931459"/>
              <a:gd name="connsiteX32" fmla="*/ 0 w 3684494"/>
              <a:gd name="connsiteY32" fmla="*/ 1627095 h 2931459"/>
              <a:gd name="connsiteX33" fmla="*/ 13447 w 3684494"/>
              <a:gd name="connsiteY33" fmla="*/ 1963271 h 2931459"/>
              <a:gd name="connsiteX34" fmla="*/ 67235 w 3684494"/>
              <a:gd name="connsiteY34" fmla="*/ 2178424 h 2931459"/>
              <a:gd name="connsiteX35" fmla="*/ 107577 w 3684494"/>
              <a:gd name="connsiteY35" fmla="*/ 2299448 h 2931459"/>
              <a:gd name="connsiteX36" fmla="*/ 121024 w 3684494"/>
              <a:gd name="connsiteY36" fmla="*/ 2339789 h 2931459"/>
              <a:gd name="connsiteX37" fmla="*/ 161365 w 3684494"/>
              <a:gd name="connsiteY37" fmla="*/ 2380130 h 2931459"/>
              <a:gd name="connsiteX38" fmla="*/ 215153 w 3684494"/>
              <a:gd name="connsiteY38" fmla="*/ 2460812 h 2931459"/>
              <a:gd name="connsiteX39" fmla="*/ 242047 w 3684494"/>
              <a:gd name="connsiteY39" fmla="*/ 2501153 h 2931459"/>
              <a:gd name="connsiteX40" fmla="*/ 268941 w 3684494"/>
              <a:gd name="connsiteY40" fmla="*/ 2528048 h 2931459"/>
              <a:gd name="connsiteX41" fmla="*/ 309283 w 3684494"/>
              <a:gd name="connsiteY41" fmla="*/ 2595283 h 2931459"/>
              <a:gd name="connsiteX42" fmla="*/ 403412 w 3684494"/>
              <a:gd name="connsiteY42" fmla="*/ 2702859 h 2931459"/>
              <a:gd name="connsiteX43" fmla="*/ 457200 w 3684494"/>
              <a:gd name="connsiteY43" fmla="*/ 2770095 h 2931459"/>
              <a:gd name="connsiteX44" fmla="*/ 484094 w 3684494"/>
              <a:gd name="connsiteY44" fmla="*/ 2810436 h 2931459"/>
              <a:gd name="connsiteX45" fmla="*/ 524435 w 3684494"/>
              <a:gd name="connsiteY45" fmla="*/ 2837330 h 2931459"/>
              <a:gd name="connsiteX46" fmla="*/ 551330 w 3684494"/>
              <a:gd name="connsiteY46" fmla="*/ 2864224 h 2931459"/>
              <a:gd name="connsiteX47" fmla="*/ 632012 w 3684494"/>
              <a:gd name="connsiteY47" fmla="*/ 2918012 h 2931459"/>
              <a:gd name="connsiteX48" fmla="*/ 699247 w 3684494"/>
              <a:gd name="connsiteY48" fmla="*/ 2931459 h 2931459"/>
              <a:gd name="connsiteX49" fmla="*/ 1048871 w 3684494"/>
              <a:gd name="connsiteY49" fmla="*/ 2918012 h 2931459"/>
              <a:gd name="connsiteX50" fmla="*/ 1129553 w 3684494"/>
              <a:gd name="connsiteY50" fmla="*/ 2891118 h 2931459"/>
              <a:gd name="connsiteX51" fmla="*/ 1169894 w 3684494"/>
              <a:gd name="connsiteY51" fmla="*/ 2864224 h 2931459"/>
              <a:gd name="connsiteX52" fmla="*/ 1223683 w 3684494"/>
              <a:gd name="connsiteY52" fmla="*/ 2796989 h 2931459"/>
              <a:gd name="connsiteX53" fmla="*/ 1250577 w 3684494"/>
              <a:gd name="connsiteY53" fmla="*/ 2756648 h 2931459"/>
              <a:gd name="connsiteX54" fmla="*/ 1277471 w 3684494"/>
              <a:gd name="connsiteY54" fmla="*/ 2729753 h 2931459"/>
              <a:gd name="connsiteX55" fmla="*/ 1304365 w 3684494"/>
              <a:gd name="connsiteY55" fmla="*/ 2689412 h 2931459"/>
              <a:gd name="connsiteX56" fmla="*/ 1385047 w 3684494"/>
              <a:gd name="connsiteY56" fmla="*/ 2622177 h 2931459"/>
              <a:gd name="connsiteX57" fmla="*/ 1452283 w 3684494"/>
              <a:gd name="connsiteY57" fmla="*/ 2554942 h 2931459"/>
              <a:gd name="connsiteX58" fmla="*/ 1519518 w 3684494"/>
              <a:gd name="connsiteY58" fmla="*/ 2487706 h 2931459"/>
              <a:gd name="connsiteX59" fmla="*/ 1546412 w 3684494"/>
              <a:gd name="connsiteY59" fmla="*/ 2447365 h 2931459"/>
              <a:gd name="connsiteX60" fmla="*/ 1667435 w 3684494"/>
              <a:gd name="connsiteY60" fmla="*/ 2353236 h 2931459"/>
              <a:gd name="connsiteX61" fmla="*/ 1748118 w 3684494"/>
              <a:gd name="connsiteY61" fmla="*/ 2312895 h 2931459"/>
              <a:gd name="connsiteX62" fmla="*/ 1775012 w 3684494"/>
              <a:gd name="connsiteY62" fmla="*/ 2286000 h 2931459"/>
              <a:gd name="connsiteX63" fmla="*/ 1855694 w 3684494"/>
              <a:gd name="connsiteY63" fmla="*/ 2218765 h 2931459"/>
              <a:gd name="connsiteX64" fmla="*/ 1882588 w 3684494"/>
              <a:gd name="connsiteY64" fmla="*/ 2178424 h 2931459"/>
              <a:gd name="connsiteX65" fmla="*/ 1909483 w 3684494"/>
              <a:gd name="connsiteY65" fmla="*/ 2151530 h 2931459"/>
              <a:gd name="connsiteX66" fmla="*/ 1990165 w 3684494"/>
              <a:gd name="connsiteY66" fmla="*/ 2030506 h 2931459"/>
              <a:gd name="connsiteX67" fmla="*/ 2070847 w 3684494"/>
              <a:gd name="connsiteY67" fmla="*/ 1909483 h 2931459"/>
              <a:gd name="connsiteX68" fmla="*/ 2097741 w 3684494"/>
              <a:gd name="connsiteY68" fmla="*/ 1869142 h 2931459"/>
              <a:gd name="connsiteX69" fmla="*/ 2164977 w 3684494"/>
              <a:gd name="connsiteY69" fmla="*/ 1748118 h 2931459"/>
              <a:gd name="connsiteX70" fmla="*/ 2191871 w 3684494"/>
              <a:gd name="connsiteY70" fmla="*/ 1707777 h 2931459"/>
              <a:gd name="connsiteX71" fmla="*/ 2286000 w 3684494"/>
              <a:gd name="connsiteY71" fmla="*/ 1600200 h 2931459"/>
              <a:gd name="connsiteX72" fmla="*/ 2366683 w 3684494"/>
              <a:gd name="connsiteY72" fmla="*/ 1546412 h 2931459"/>
              <a:gd name="connsiteX73" fmla="*/ 2407024 w 3684494"/>
              <a:gd name="connsiteY73" fmla="*/ 1519518 h 2931459"/>
              <a:gd name="connsiteX74" fmla="*/ 2447365 w 3684494"/>
              <a:gd name="connsiteY74" fmla="*/ 1492624 h 2931459"/>
              <a:gd name="connsiteX75" fmla="*/ 2528047 w 3684494"/>
              <a:gd name="connsiteY75" fmla="*/ 1465730 h 2931459"/>
              <a:gd name="connsiteX76" fmla="*/ 2568388 w 3684494"/>
              <a:gd name="connsiteY76" fmla="*/ 1452283 h 2931459"/>
              <a:gd name="connsiteX77" fmla="*/ 2729753 w 3684494"/>
              <a:gd name="connsiteY77" fmla="*/ 1438836 h 2931459"/>
              <a:gd name="connsiteX78" fmla="*/ 3119718 w 3684494"/>
              <a:gd name="connsiteY78" fmla="*/ 1411942 h 2931459"/>
              <a:gd name="connsiteX79" fmla="*/ 3321424 w 3684494"/>
              <a:gd name="connsiteY79" fmla="*/ 1398495 h 2931459"/>
              <a:gd name="connsiteX80" fmla="*/ 3523130 w 3684494"/>
              <a:gd name="connsiteY80" fmla="*/ 1358153 h 2931459"/>
              <a:gd name="connsiteX81" fmla="*/ 3630706 w 3684494"/>
              <a:gd name="connsiteY81" fmla="*/ 1331259 h 2931459"/>
              <a:gd name="connsiteX82" fmla="*/ 3671047 w 3684494"/>
              <a:gd name="connsiteY82" fmla="*/ 1290918 h 2931459"/>
              <a:gd name="connsiteX83" fmla="*/ 3684494 w 3684494"/>
              <a:gd name="connsiteY83" fmla="*/ 1250577 h 2931459"/>
              <a:gd name="connsiteX84" fmla="*/ 3671047 w 3684494"/>
              <a:gd name="connsiteY84" fmla="*/ 699248 h 2931459"/>
              <a:gd name="connsiteX85" fmla="*/ 3657600 w 3684494"/>
              <a:gd name="connsiteY85" fmla="*/ 658906 h 2931459"/>
              <a:gd name="connsiteX86" fmla="*/ 3603812 w 3684494"/>
              <a:gd name="connsiteY86" fmla="*/ 578224 h 2931459"/>
              <a:gd name="connsiteX87" fmla="*/ 3576918 w 3684494"/>
              <a:gd name="connsiteY87" fmla="*/ 537883 h 2931459"/>
              <a:gd name="connsiteX88" fmla="*/ 3536577 w 3684494"/>
              <a:gd name="connsiteY88" fmla="*/ 497542 h 2931459"/>
              <a:gd name="connsiteX89" fmla="*/ 3509683 w 3684494"/>
              <a:gd name="connsiteY89" fmla="*/ 457200 h 2931459"/>
              <a:gd name="connsiteX90" fmla="*/ 3442447 w 3684494"/>
              <a:gd name="connsiteY90" fmla="*/ 389965 h 2931459"/>
              <a:gd name="connsiteX91" fmla="*/ 3375212 w 3684494"/>
              <a:gd name="connsiteY91" fmla="*/ 268942 h 2931459"/>
              <a:gd name="connsiteX92" fmla="*/ 3321424 w 3684494"/>
              <a:gd name="connsiteY92" fmla="*/ 188259 h 2931459"/>
              <a:gd name="connsiteX93" fmla="*/ 3281083 w 3684494"/>
              <a:gd name="connsiteY93" fmla="*/ 161365 h 2931459"/>
              <a:gd name="connsiteX94" fmla="*/ 3240741 w 3684494"/>
              <a:gd name="connsiteY94" fmla="*/ 147918 h 2931459"/>
              <a:gd name="connsiteX95" fmla="*/ 3106271 w 3684494"/>
              <a:gd name="connsiteY95" fmla="*/ 107577 h 2931459"/>
              <a:gd name="connsiteX96" fmla="*/ 3065930 w 3684494"/>
              <a:gd name="connsiteY96" fmla="*/ 5378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684494" h="2931459">
                <a:moveTo>
                  <a:pt x="3065930" y="53789"/>
                </a:moveTo>
                <a:cubicBezTo>
                  <a:pt x="3030071" y="49307"/>
                  <a:pt x="2994071" y="45837"/>
                  <a:pt x="2958353" y="40342"/>
                </a:cubicBezTo>
                <a:cubicBezTo>
                  <a:pt x="2935763" y="36867"/>
                  <a:pt x="2913880" y="28964"/>
                  <a:pt x="2891118" y="26895"/>
                </a:cubicBezTo>
                <a:cubicBezTo>
                  <a:pt x="2815100" y="19984"/>
                  <a:pt x="2738625" y="19303"/>
                  <a:pt x="2662518" y="13448"/>
                </a:cubicBezTo>
                <a:cubicBezTo>
                  <a:pt x="2622048" y="10335"/>
                  <a:pt x="2581835" y="4483"/>
                  <a:pt x="2541494" y="0"/>
                </a:cubicBezTo>
                <a:lnTo>
                  <a:pt x="1506071" y="13448"/>
                </a:lnTo>
                <a:cubicBezTo>
                  <a:pt x="1461731" y="14444"/>
                  <a:pt x="1263278" y="35038"/>
                  <a:pt x="1210235" y="40342"/>
                </a:cubicBezTo>
                <a:cubicBezTo>
                  <a:pt x="1174376" y="49307"/>
                  <a:pt x="1137724" y="55548"/>
                  <a:pt x="1102659" y="67236"/>
                </a:cubicBezTo>
                <a:cubicBezTo>
                  <a:pt x="1089212" y="71718"/>
                  <a:pt x="1074996" y="74344"/>
                  <a:pt x="1062318" y="80683"/>
                </a:cubicBezTo>
                <a:cubicBezTo>
                  <a:pt x="1047863" y="87911"/>
                  <a:pt x="1036745" y="101013"/>
                  <a:pt x="1021977" y="107577"/>
                </a:cubicBezTo>
                <a:cubicBezTo>
                  <a:pt x="996071" y="119091"/>
                  <a:pt x="964882" y="118746"/>
                  <a:pt x="941294" y="134471"/>
                </a:cubicBezTo>
                <a:cubicBezTo>
                  <a:pt x="914400" y="152400"/>
                  <a:pt x="891276" y="178038"/>
                  <a:pt x="860612" y="188259"/>
                </a:cubicBezTo>
                <a:cubicBezTo>
                  <a:pt x="847165" y="192741"/>
                  <a:pt x="832662" y="194822"/>
                  <a:pt x="820271" y="201706"/>
                </a:cubicBezTo>
                <a:cubicBezTo>
                  <a:pt x="792016" y="217404"/>
                  <a:pt x="770252" y="245274"/>
                  <a:pt x="739588" y="255495"/>
                </a:cubicBezTo>
                <a:cubicBezTo>
                  <a:pt x="726141" y="259977"/>
                  <a:pt x="711638" y="262058"/>
                  <a:pt x="699247" y="268942"/>
                </a:cubicBezTo>
                <a:cubicBezTo>
                  <a:pt x="670992" y="284639"/>
                  <a:pt x="618565" y="322730"/>
                  <a:pt x="618565" y="322730"/>
                </a:cubicBezTo>
                <a:cubicBezTo>
                  <a:pt x="609600" y="336177"/>
                  <a:pt x="603099" y="351643"/>
                  <a:pt x="591671" y="363071"/>
                </a:cubicBezTo>
                <a:cubicBezTo>
                  <a:pt x="580243" y="374499"/>
                  <a:pt x="563950" y="379869"/>
                  <a:pt x="551330" y="389965"/>
                </a:cubicBezTo>
                <a:cubicBezTo>
                  <a:pt x="541430" y="397885"/>
                  <a:pt x="533400" y="407894"/>
                  <a:pt x="524435" y="416859"/>
                </a:cubicBezTo>
                <a:cubicBezTo>
                  <a:pt x="498725" y="493990"/>
                  <a:pt x="528393" y="425029"/>
                  <a:pt x="484094" y="484095"/>
                </a:cubicBezTo>
                <a:cubicBezTo>
                  <a:pt x="464701" y="509953"/>
                  <a:pt x="453162" y="541921"/>
                  <a:pt x="430306" y="564777"/>
                </a:cubicBezTo>
                <a:cubicBezTo>
                  <a:pt x="416859" y="578224"/>
                  <a:pt x="401640" y="590107"/>
                  <a:pt x="389965" y="605118"/>
                </a:cubicBezTo>
                <a:cubicBezTo>
                  <a:pt x="283523" y="741972"/>
                  <a:pt x="376927" y="645049"/>
                  <a:pt x="309283" y="712695"/>
                </a:cubicBezTo>
                <a:cubicBezTo>
                  <a:pt x="304800" y="726142"/>
                  <a:pt x="303698" y="741242"/>
                  <a:pt x="295835" y="753036"/>
                </a:cubicBezTo>
                <a:cubicBezTo>
                  <a:pt x="253614" y="816366"/>
                  <a:pt x="257929" y="767729"/>
                  <a:pt x="228600" y="833718"/>
                </a:cubicBezTo>
                <a:cubicBezTo>
                  <a:pt x="217086" y="859623"/>
                  <a:pt x="210671" y="887506"/>
                  <a:pt x="201706" y="914400"/>
                </a:cubicBezTo>
                <a:cubicBezTo>
                  <a:pt x="197224" y="927847"/>
                  <a:pt x="196122" y="942948"/>
                  <a:pt x="188259" y="954742"/>
                </a:cubicBezTo>
                <a:cubicBezTo>
                  <a:pt x="164082" y="991008"/>
                  <a:pt x="157197" y="993669"/>
                  <a:pt x="147918" y="1035424"/>
                </a:cubicBezTo>
                <a:cubicBezTo>
                  <a:pt x="142003" y="1062040"/>
                  <a:pt x="140386" y="1089490"/>
                  <a:pt x="134471" y="1116106"/>
                </a:cubicBezTo>
                <a:cubicBezTo>
                  <a:pt x="126556" y="1151723"/>
                  <a:pt x="110575" y="1177345"/>
                  <a:pt x="94130" y="1210236"/>
                </a:cubicBezTo>
                <a:cubicBezTo>
                  <a:pt x="55592" y="1402927"/>
                  <a:pt x="109463" y="1164235"/>
                  <a:pt x="53788" y="1331259"/>
                </a:cubicBezTo>
                <a:cubicBezTo>
                  <a:pt x="46196" y="1354036"/>
                  <a:pt x="18780" y="1468737"/>
                  <a:pt x="13447" y="1506071"/>
                </a:cubicBezTo>
                <a:cubicBezTo>
                  <a:pt x="7707" y="1546253"/>
                  <a:pt x="4482" y="1586754"/>
                  <a:pt x="0" y="1627095"/>
                </a:cubicBezTo>
                <a:cubicBezTo>
                  <a:pt x="4482" y="1739154"/>
                  <a:pt x="3869" y="1851532"/>
                  <a:pt x="13447" y="1963271"/>
                </a:cubicBezTo>
                <a:cubicBezTo>
                  <a:pt x="20936" y="2050643"/>
                  <a:pt x="41368" y="2100825"/>
                  <a:pt x="67235" y="2178424"/>
                </a:cubicBezTo>
                <a:lnTo>
                  <a:pt x="107577" y="2299448"/>
                </a:lnTo>
                <a:cubicBezTo>
                  <a:pt x="112059" y="2312895"/>
                  <a:pt x="111001" y="2329766"/>
                  <a:pt x="121024" y="2339789"/>
                </a:cubicBezTo>
                <a:cubicBezTo>
                  <a:pt x="134471" y="2353236"/>
                  <a:pt x="149690" y="2365119"/>
                  <a:pt x="161365" y="2380130"/>
                </a:cubicBezTo>
                <a:cubicBezTo>
                  <a:pt x="181209" y="2405644"/>
                  <a:pt x="197224" y="2433918"/>
                  <a:pt x="215153" y="2460812"/>
                </a:cubicBezTo>
                <a:cubicBezTo>
                  <a:pt x="224118" y="2474259"/>
                  <a:pt x="230619" y="2489725"/>
                  <a:pt x="242047" y="2501153"/>
                </a:cubicBezTo>
                <a:lnTo>
                  <a:pt x="268941" y="2528048"/>
                </a:lnTo>
                <a:cubicBezTo>
                  <a:pt x="294653" y="2605183"/>
                  <a:pt x="264981" y="2536214"/>
                  <a:pt x="309283" y="2595283"/>
                </a:cubicBezTo>
                <a:cubicBezTo>
                  <a:pt x="387726" y="2699872"/>
                  <a:pt x="328332" y="2652806"/>
                  <a:pt x="403412" y="2702859"/>
                </a:cubicBezTo>
                <a:cubicBezTo>
                  <a:pt x="486188" y="2827023"/>
                  <a:pt x="380557" y="2674290"/>
                  <a:pt x="457200" y="2770095"/>
                </a:cubicBezTo>
                <a:cubicBezTo>
                  <a:pt x="467296" y="2782715"/>
                  <a:pt x="472666" y="2799008"/>
                  <a:pt x="484094" y="2810436"/>
                </a:cubicBezTo>
                <a:cubicBezTo>
                  <a:pt x="495522" y="2821864"/>
                  <a:pt x="511815" y="2827234"/>
                  <a:pt x="524435" y="2837330"/>
                </a:cubicBezTo>
                <a:cubicBezTo>
                  <a:pt x="534335" y="2845250"/>
                  <a:pt x="541187" y="2856617"/>
                  <a:pt x="551330" y="2864224"/>
                </a:cubicBezTo>
                <a:cubicBezTo>
                  <a:pt x="577188" y="2883617"/>
                  <a:pt x="600317" y="2911673"/>
                  <a:pt x="632012" y="2918012"/>
                </a:cubicBezTo>
                <a:lnTo>
                  <a:pt x="699247" y="2931459"/>
                </a:lnTo>
                <a:cubicBezTo>
                  <a:pt x="815788" y="2926977"/>
                  <a:pt x="932753" y="2928898"/>
                  <a:pt x="1048871" y="2918012"/>
                </a:cubicBezTo>
                <a:cubicBezTo>
                  <a:pt x="1077096" y="2915366"/>
                  <a:pt x="1105965" y="2906843"/>
                  <a:pt x="1129553" y="2891118"/>
                </a:cubicBezTo>
                <a:lnTo>
                  <a:pt x="1169894" y="2864224"/>
                </a:lnTo>
                <a:cubicBezTo>
                  <a:pt x="1252670" y="2740060"/>
                  <a:pt x="1147038" y="2892793"/>
                  <a:pt x="1223683" y="2796989"/>
                </a:cubicBezTo>
                <a:cubicBezTo>
                  <a:pt x="1233779" y="2784369"/>
                  <a:pt x="1240481" y="2769268"/>
                  <a:pt x="1250577" y="2756648"/>
                </a:cubicBezTo>
                <a:cubicBezTo>
                  <a:pt x="1258497" y="2746748"/>
                  <a:pt x="1269551" y="2739653"/>
                  <a:pt x="1277471" y="2729753"/>
                </a:cubicBezTo>
                <a:cubicBezTo>
                  <a:pt x="1287567" y="2717133"/>
                  <a:pt x="1294019" y="2701827"/>
                  <a:pt x="1304365" y="2689412"/>
                </a:cubicBezTo>
                <a:cubicBezTo>
                  <a:pt x="1336720" y="2650585"/>
                  <a:pt x="1345381" y="2648621"/>
                  <a:pt x="1385047" y="2622177"/>
                </a:cubicBezTo>
                <a:cubicBezTo>
                  <a:pt x="1456766" y="2514598"/>
                  <a:pt x="1362633" y="2644592"/>
                  <a:pt x="1452283" y="2554942"/>
                </a:cubicBezTo>
                <a:cubicBezTo>
                  <a:pt x="1541933" y="2465292"/>
                  <a:pt x="1411939" y="2559425"/>
                  <a:pt x="1519518" y="2487706"/>
                </a:cubicBezTo>
                <a:cubicBezTo>
                  <a:pt x="1528483" y="2474259"/>
                  <a:pt x="1536066" y="2459780"/>
                  <a:pt x="1546412" y="2447365"/>
                </a:cubicBezTo>
                <a:cubicBezTo>
                  <a:pt x="1585909" y="2399968"/>
                  <a:pt x="1611211" y="2390719"/>
                  <a:pt x="1667435" y="2353236"/>
                </a:cubicBezTo>
                <a:cubicBezTo>
                  <a:pt x="1719569" y="2318480"/>
                  <a:pt x="1692446" y="2331452"/>
                  <a:pt x="1748118" y="2312895"/>
                </a:cubicBezTo>
                <a:cubicBezTo>
                  <a:pt x="1757083" y="2303930"/>
                  <a:pt x="1765112" y="2293920"/>
                  <a:pt x="1775012" y="2286000"/>
                </a:cubicBezTo>
                <a:cubicBezTo>
                  <a:pt x="1827902" y="2243687"/>
                  <a:pt x="1807778" y="2276264"/>
                  <a:pt x="1855694" y="2218765"/>
                </a:cubicBezTo>
                <a:cubicBezTo>
                  <a:pt x="1866040" y="2206350"/>
                  <a:pt x="1872492" y="2191044"/>
                  <a:pt x="1882588" y="2178424"/>
                </a:cubicBezTo>
                <a:cubicBezTo>
                  <a:pt x="1890508" y="2168524"/>
                  <a:pt x="1901876" y="2161673"/>
                  <a:pt x="1909483" y="2151530"/>
                </a:cubicBezTo>
                <a:cubicBezTo>
                  <a:pt x="1909500" y="2151507"/>
                  <a:pt x="1976710" y="2050688"/>
                  <a:pt x="1990165" y="2030506"/>
                </a:cubicBezTo>
                <a:lnTo>
                  <a:pt x="2070847" y="1909483"/>
                </a:lnTo>
                <a:lnTo>
                  <a:pt x="2097741" y="1869142"/>
                </a:lnTo>
                <a:cubicBezTo>
                  <a:pt x="2121409" y="1798135"/>
                  <a:pt x="2103325" y="1840595"/>
                  <a:pt x="2164977" y="1748118"/>
                </a:cubicBezTo>
                <a:lnTo>
                  <a:pt x="2191871" y="1707777"/>
                </a:lnTo>
                <a:cubicBezTo>
                  <a:pt x="2220301" y="1665131"/>
                  <a:pt x="2238804" y="1631663"/>
                  <a:pt x="2286000" y="1600200"/>
                </a:cubicBezTo>
                <a:lnTo>
                  <a:pt x="2366683" y="1546412"/>
                </a:lnTo>
                <a:lnTo>
                  <a:pt x="2407024" y="1519518"/>
                </a:lnTo>
                <a:cubicBezTo>
                  <a:pt x="2420471" y="1510553"/>
                  <a:pt x="2432033" y="1497735"/>
                  <a:pt x="2447365" y="1492624"/>
                </a:cubicBezTo>
                <a:lnTo>
                  <a:pt x="2528047" y="1465730"/>
                </a:lnTo>
                <a:cubicBezTo>
                  <a:pt x="2541494" y="1461248"/>
                  <a:pt x="2554263" y="1453460"/>
                  <a:pt x="2568388" y="1452283"/>
                </a:cubicBezTo>
                <a:lnTo>
                  <a:pt x="2729753" y="1438836"/>
                </a:lnTo>
                <a:cubicBezTo>
                  <a:pt x="2907310" y="1403325"/>
                  <a:pt x="2751810" y="1430809"/>
                  <a:pt x="3119718" y="1411942"/>
                </a:cubicBezTo>
                <a:cubicBezTo>
                  <a:pt x="3187014" y="1408491"/>
                  <a:pt x="3254189" y="1402977"/>
                  <a:pt x="3321424" y="1398495"/>
                </a:cubicBezTo>
                <a:cubicBezTo>
                  <a:pt x="3555944" y="1364992"/>
                  <a:pt x="3263753" y="1410028"/>
                  <a:pt x="3523130" y="1358153"/>
                </a:cubicBezTo>
                <a:cubicBezTo>
                  <a:pt x="3604264" y="1341926"/>
                  <a:pt x="3568682" y="1351934"/>
                  <a:pt x="3630706" y="1331259"/>
                </a:cubicBezTo>
                <a:cubicBezTo>
                  <a:pt x="3644153" y="1317812"/>
                  <a:pt x="3660498" y="1306741"/>
                  <a:pt x="3671047" y="1290918"/>
                </a:cubicBezTo>
                <a:cubicBezTo>
                  <a:pt x="3678910" y="1279124"/>
                  <a:pt x="3684494" y="1264751"/>
                  <a:pt x="3684494" y="1250577"/>
                </a:cubicBezTo>
                <a:cubicBezTo>
                  <a:pt x="3684494" y="1066746"/>
                  <a:pt x="3679394" y="882889"/>
                  <a:pt x="3671047" y="699248"/>
                </a:cubicBezTo>
                <a:cubicBezTo>
                  <a:pt x="3670403" y="685088"/>
                  <a:pt x="3664484" y="671297"/>
                  <a:pt x="3657600" y="658906"/>
                </a:cubicBezTo>
                <a:cubicBezTo>
                  <a:pt x="3641903" y="630651"/>
                  <a:pt x="3621741" y="605118"/>
                  <a:pt x="3603812" y="578224"/>
                </a:cubicBezTo>
                <a:cubicBezTo>
                  <a:pt x="3594847" y="564777"/>
                  <a:pt x="3588346" y="549311"/>
                  <a:pt x="3576918" y="537883"/>
                </a:cubicBezTo>
                <a:cubicBezTo>
                  <a:pt x="3563471" y="524436"/>
                  <a:pt x="3548751" y="512151"/>
                  <a:pt x="3536577" y="497542"/>
                </a:cubicBezTo>
                <a:cubicBezTo>
                  <a:pt x="3526231" y="485126"/>
                  <a:pt x="3520325" y="469363"/>
                  <a:pt x="3509683" y="457200"/>
                </a:cubicBezTo>
                <a:cubicBezTo>
                  <a:pt x="3488812" y="433347"/>
                  <a:pt x="3442447" y="389965"/>
                  <a:pt x="3442447" y="389965"/>
                </a:cubicBezTo>
                <a:cubicBezTo>
                  <a:pt x="3418778" y="318959"/>
                  <a:pt x="3436863" y="361419"/>
                  <a:pt x="3375212" y="268942"/>
                </a:cubicBezTo>
                <a:cubicBezTo>
                  <a:pt x="3375211" y="268941"/>
                  <a:pt x="3321426" y="188260"/>
                  <a:pt x="3321424" y="188259"/>
                </a:cubicBezTo>
                <a:cubicBezTo>
                  <a:pt x="3307977" y="179294"/>
                  <a:pt x="3295538" y="168592"/>
                  <a:pt x="3281083" y="161365"/>
                </a:cubicBezTo>
                <a:cubicBezTo>
                  <a:pt x="3268405" y="155026"/>
                  <a:pt x="3254370" y="151812"/>
                  <a:pt x="3240741" y="147918"/>
                </a:cubicBezTo>
                <a:cubicBezTo>
                  <a:pt x="3207855" y="138522"/>
                  <a:pt x="3130237" y="123555"/>
                  <a:pt x="3106271" y="107577"/>
                </a:cubicBezTo>
                <a:lnTo>
                  <a:pt x="3065930" y="5378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4E66896-D22B-194A-BAB6-6C36B42225B0}"/>
              </a:ext>
            </a:extLst>
          </p:cNvPr>
          <p:cNvSpPr/>
          <p:nvPr/>
        </p:nvSpPr>
        <p:spPr>
          <a:xfrm>
            <a:off x="2662518" y="3429000"/>
            <a:ext cx="2595290" cy="2205318"/>
          </a:xfrm>
          <a:custGeom>
            <a:avLst/>
            <a:gdLst>
              <a:gd name="connsiteX0" fmla="*/ 2178423 w 2595290"/>
              <a:gd name="connsiteY0" fmla="*/ 0 h 2205318"/>
              <a:gd name="connsiteX1" fmla="*/ 1035423 w 2595290"/>
              <a:gd name="connsiteY1" fmla="*/ 26894 h 2205318"/>
              <a:gd name="connsiteX2" fmla="*/ 981635 w 2595290"/>
              <a:gd name="connsiteY2" fmla="*/ 40341 h 2205318"/>
              <a:gd name="connsiteX3" fmla="*/ 914400 w 2595290"/>
              <a:gd name="connsiteY3" fmla="*/ 53788 h 2205318"/>
              <a:gd name="connsiteX4" fmla="*/ 833717 w 2595290"/>
              <a:gd name="connsiteY4" fmla="*/ 80682 h 2205318"/>
              <a:gd name="connsiteX5" fmla="*/ 793376 w 2595290"/>
              <a:gd name="connsiteY5" fmla="*/ 94129 h 2205318"/>
              <a:gd name="connsiteX6" fmla="*/ 779929 w 2595290"/>
              <a:gd name="connsiteY6" fmla="*/ 134471 h 2205318"/>
              <a:gd name="connsiteX7" fmla="*/ 766482 w 2595290"/>
              <a:gd name="connsiteY7" fmla="*/ 242047 h 2205318"/>
              <a:gd name="connsiteX8" fmla="*/ 685800 w 2595290"/>
              <a:gd name="connsiteY8" fmla="*/ 349624 h 2205318"/>
              <a:gd name="connsiteX9" fmla="*/ 632011 w 2595290"/>
              <a:gd name="connsiteY9" fmla="*/ 430306 h 2205318"/>
              <a:gd name="connsiteX10" fmla="*/ 578223 w 2595290"/>
              <a:gd name="connsiteY10" fmla="*/ 510988 h 2205318"/>
              <a:gd name="connsiteX11" fmla="*/ 551329 w 2595290"/>
              <a:gd name="connsiteY11" fmla="*/ 551329 h 2205318"/>
              <a:gd name="connsiteX12" fmla="*/ 524435 w 2595290"/>
              <a:gd name="connsiteY12" fmla="*/ 632012 h 2205318"/>
              <a:gd name="connsiteX13" fmla="*/ 497541 w 2595290"/>
              <a:gd name="connsiteY13" fmla="*/ 672353 h 2205318"/>
              <a:gd name="connsiteX14" fmla="*/ 470647 w 2595290"/>
              <a:gd name="connsiteY14" fmla="*/ 753035 h 2205318"/>
              <a:gd name="connsiteX15" fmla="*/ 403411 w 2595290"/>
              <a:gd name="connsiteY15" fmla="*/ 820271 h 2205318"/>
              <a:gd name="connsiteX16" fmla="*/ 376517 w 2595290"/>
              <a:gd name="connsiteY16" fmla="*/ 860612 h 2205318"/>
              <a:gd name="connsiteX17" fmla="*/ 255494 w 2595290"/>
              <a:gd name="connsiteY17" fmla="*/ 954741 h 2205318"/>
              <a:gd name="connsiteX18" fmla="*/ 174811 w 2595290"/>
              <a:gd name="connsiteY18" fmla="*/ 1062318 h 2205318"/>
              <a:gd name="connsiteX19" fmla="*/ 80682 w 2595290"/>
              <a:gd name="connsiteY19" fmla="*/ 1196788 h 2205318"/>
              <a:gd name="connsiteX20" fmla="*/ 26894 w 2595290"/>
              <a:gd name="connsiteY20" fmla="*/ 1317812 h 2205318"/>
              <a:gd name="connsiteX21" fmla="*/ 0 w 2595290"/>
              <a:gd name="connsiteY21" fmla="*/ 1438835 h 2205318"/>
              <a:gd name="connsiteX22" fmla="*/ 13447 w 2595290"/>
              <a:gd name="connsiteY22" fmla="*/ 1694329 h 2205318"/>
              <a:gd name="connsiteX23" fmla="*/ 26894 w 2595290"/>
              <a:gd name="connsiteY23" fmla="*/ 1734671 h 2205318"/>
              <a:gd name="connsiteX24" fmla="*/ 121023 w 2595290"/>
              <a:gd name="connsiteY24" fmla="*/ 1788459 h 2205318"/>
              <a:gd name="connsiteX25" fmla="*/ 201706 w 2595290"/>
              <a:gd name="connsiteY25" fmla="*/ 1842247 h 2205318"/>
              <a:gd name="connsiteX26" fmla="*/ 242047 w 2595290"/>
              <a:gd name="connsiteY26" fmla="*/ 1855694 h 2205318"/>
              <a:gd name="connsiteX27" fmla="*/ 322729 w 2595290"/>
              <a:gd name="connsiteY27" fmla="*/ 1896035 h 2205318"/>
              <a:gd name="connsiteX28" fmla="*/ 430306 w 2595290"/>
              <a:gd name="connsiteY28" fmla="*/ 1990165 h 2205318"/>
              <a:gd name="connsiteX29" fmla="*/ 510988 w 2595290"/>
              <a:gd name="connsiteY29" fmla="*/ 2017059 h 2205318"/>
              <a:gd name="connsiteX30" fmla="*/ 551329 w 2595290"/>
              <a:gd name="connsiteY30" fmla="*/ 2030506 h 2205318"/>
              <a:gd name="connsiteX31" fmla="*/ 605117 w 2595290"/>
              <a:gd name="connsiteY31" fmla="*/ 2043953 h 2205318"/>
              <a:gd name="connsiteX32" fmla="*/ 685800 w 2595290"/>
              <a:gd name="connsiteY32" fmla="*/ 2070847 h 2205318"/>
              <a:gd name="connsiteX33" fmla="*/ 726141 w 2595290"/>
              <a:gd name="connsiteY33" fmla="*/ 2097741 h 2205318"/>
              <a:gd name="connsiteX34" fmla="*/ 806823 w 2595290"/>
              <a:gd name="connsiteY34" fmla="*/ 2124635 h 2205318"/>
              <a:gd name="connsiteX35" fmla="*/ 847164 w 2595290"/>
              <a:gd name="connsiteY35" fmla="*/ 2151529 h 2205318"/>
              <a:gd name="connsiteX36" fmla="*/ 927847 w 2595290"/>
              <a:gd name="connsiteY36" fmla="*/ 2178424 h 2205318"/>
              <a:gd name="connsiteX37" fmla="*/ 968188 w 2595290"/>
              <a:gd name="connsiteY37" fmla="*/ 2191871 h 2205318"/>
              <a:gd name="connsiteX38" fmla="*/ 1075764 w 2595290"/>
              <a:gd name="connsiteY38" fmla="*/ 2205318 h 2205318"/>
              <a:gd name="connsiteX39" fmla="*/ 1506070 w 2595290"/>
              <a:gd name="connsiteY39" fmla="*/ 2191871 h 2205318"/>
              <a:gd name="connsiteX40" fmla="*/ 1627094 w 2595290"/>
              <a:gd name="connsiteY40" fmla="*/ 2138082 h 2205318"/>
              <a:gd name="connsiteX41" fmla="*/ 1667435 w 2595290"/>
              <a:gd name="connsiteY41" fmla="*/ 2124635 h 2205318"/>
              <a:gd name="connsiteX42" fmla="*/ 1721223 w 2595290"/>
              <a:gd name="connsiteY42" fmla="*/ 2084294 h 2205318"/>
              <a:gd name="connsiteX43" fmla="*/ 1775011 w 2595290"/>
              <a:gd name="connsiteY43" fmla="*/ 2057400 h 2205318"/>
              <a:gd name="connsiteX44" fmla="*/ 1801906 w 2595290"/>
              <a:gd name="connsiteY44" fmla="*/ 2030506 h 2205318"/>
              <a:gd name="connsiteX45" fmla="*/ 1882588 w 2595290"/>
              <a:gd name="connsiteY45" fmla="*/ 2003612 h 2205318"/>
              <a:gd name="connsiteX46" fmla="*/ 1963270 w 2595290"/>
              <a:gd name="connsiteY46" fmla="*/ 1949824 h 2205318"/>
              <a:gd name="connsiteX47" fmla="*/ 2003611 w 2595290"/>
              <a:gd name="connsiteY47" fmla="*/ 1869141 h 2205318"/>
              <a:gd name="connsiteX48" fmla="*/ 2030506 w 2595290"/>
              <a:gd name="connsiteY48" fmla="*/ 1842247 h 2205318"/>
              <a:gd name="connsiteX49" fmla="*/ 2084294 w 2595290"/>
              <a:gd name="connsiteY49" fmla="*/ 1761565 h 2205318"/>
              <a:gd name="connsiteX50" fmla="*/ 2124635 w 2595290"/>
              <a:gd name="connsiteY50" fmla="*/ 1748118 h 2205318"/>
              <a:gd name="connsiteX51" fmla="*/ 2164976 w 2595290"/>
              <a:gd name="connsiteY51" fmla="*/ 1721224 h 2205318"/>
              <a:gd name="connsiteX52" fmla="*/ 2191870 w 2595290"/>
              <a:gd name="connsiteY52" fmla="*/ 1694329 h 2205318"/>
              <a:gd name="connsiteX53" fmla="*/ 2232211 w 2595290"/>
              <a:gd name="connsiteY53" fmla="*/ 1680882 h 2205318"/>
              <a:gd name="connsiteX54" fmla="*/ 2339788 w 2595290"/>
              <a:gd name="connsiteY54" fmla="*/ 1600200 h 2205318"/>
              <a:gd name="connsiteX55" fmla="*/ 2420470 w 2595290"/>
              <a:gd name="connsiteY55" fmla="*/ 1546412 h 2205318"/>
              <a:gd name="connsiteX56" fmla="*/ 2460811 w 2595290"/>
              <a:gd name="connsiteY56" fmla="*/ 1519518 h 2205318"/>
              <a:gd name="connsiteX57" fmla="*/ 2501153 w 2595290"/>
              <a:gd name="connsiteY57" fmla="*/ 1492624 h 2205318"/>
              <a:gd name="connsiteX58" fmla="*/ 2568388 w 2595290"/>
              <a:gd name="connsiteY58" fmla="*/ 1438835 h 2205318"/>
              <a:gd name="connsiteX59" fmla="*/ 2581835 w 2595290"/>
              <a:gd name="connsiteY59" fmla="*/ 1398494 h 2205318"/>
              <a:gd name="connsiteX60" fmla="*/ 2581835 w 2595290"/>
              <a:gd name="connsiteY60" fmla="*/ 1048871 h 2205318"/>
              <a:gd name="connsiteX61" fmla="*/ 2554941 w 2595290"/>
              <a:gd name="connsiteY61" fmla="*/ 874059 h 2205318"/>
              <a:gd name="connsiteX62" fmla="*/ 2541494 w 2595290"/>
              <a:gd name="connsiteY62" fmla="*/ 766482 h 2205318"/>
              <a:gd name="connsiteX63" fmla="*/ 2528047 w 2595290"/>
              <a:gd name="connsiteY63" fmla="*/ 726141 h 2205318"/>
              <a:gd name="connsiteX64" fmla="*/ 2514600 w 2595290"/>
              <a:gd name="connsiteY64" fmla="*/ 632012 h 2205318"/>
              <a:gd name="connsiteX65" fmla="*/ 2474258 w 2595290"/>
              <a:gd name="connsiteY65" fmla="*/ 484094 h 2205318"/>
              <a:gd name="connsiteX66" fmla="*/ 2393576 w 2595290"/>
              <a:gd name="connsiteY66" fmla="*/ 363071 h 2205318"/>
              <a:gd name="connsiteX67" fmla="*/ 2366682 w 2595290"/>
              <a:gd name="connsiteY67" fmla="*/ 322729 h 2205318"/>
              <a:gd name="connsiteX68" fmla="*/ 2353235 w 2595290"/>
              <a:gd name="connsiteY68" fmla="*/ 282388 h 2205318"/>
              <a:gd name="connsiteX69" fmla="*/ 2312894 w 2595290"/>
              <a:gd name="connsiteY69" fmla="*/ 255494 h 2205318"/>
              <a:gd name="connsiteX70" fmla="*/ 2259106 w 2595290"/>
              <a:gd name="connsiteY70" fmla="*/ 134471 h 2205318"/>
              <a:gd name="connsiteX71" fmla="*/ 2232211 w 2595290"/>
              <a:gd name="connsiteY71" fmla="*/ 107576 h 2205318"/>
              <a:gd name="connsiteX72" fmla="*/ 2151529 w 2595290"/>
              <a:gd name="connsiteY72" fmla="*/ 67235 h 2205318"/>
              <a:gd name="connsiteX73" fmla="*/ 2084294 w 2595290"/>
              <a:gd name="connsiteY73" fmla="*/ 13447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595290" h="2205318">
                <a:moveTo>
                  <a:pt x="2178423" y="0"/>
                </a:moveTo>
                <a:cubicBezTo>
                  <a:pt x="1728590" y="64262"/>
                  <a:pt x="2221516" y="-2035"/>
                  <a:pt x="1035423" y="26894"/>
                </a:cubicBezTo>
                <a:cubicBezTo>
                  <a:pt x="1016947" y="27345"/>
                  <a:pt x="999676" y="36332"/>
                  <a:pt x="981635" y="40341"/>
                </a:cubicBezTo>
                <a:cubicBezTo>
                  <a:pt x="959324" y="45299"/>
                  <a:pt x="936450" y="47774"/>
                  <a:pt x="914400" y="53788"/>
                </a:cubicBezTo>
                <a:cubicBezTo>
                  <a:pt x="887050" y="61247"/>
                  <a:pt x="860611" y="71717"/>
                  <a:pt x="833717" y="80682"/>
                </a:cubicBezTo>
                <a:lnTo>
                  <a:pt x="793376" y="94129"/>
                </a:lnTo>
                <a:cubicBezTo>
                  <a:pt x="788894" y="107576"/>
                  <a:pt x="782465" y="120525"/>
                  <a:pt x="779929" y="134471"/>
                </a:cubicBezTo>
                <a:cubicBezTo>
                  <a:pt x="773465" y="170026"/>
                  <a:pt x="778636" y="208015"/>
                  <a:pt x="766482" y="242047"/>
                </a:cubicBezTo>
                <a:cubicBezTo>
                  <a:pt x="730748" y="342101"/>
                  <a:pt x="725709" y="296412"/>
                  <a:pt x="685800" y="349624"/>
                </a:cubicBezTo>
                <a:cubicBezTo>
                  <a:pt x="666406" y="375482"/>
                  <a:pt x="649941" y="403412"/>
                  <a:pt x="632011" y="430306"/>
                </a:cubicBezTo>
                <a:lnTo>
                  <a:pt x="578223" y="510988"/>
                </a:lnTo>
                <a:lnTo>
                  <a:pt x="551329" y="551329"/>
                </a:lnTo>
                <a:cubicBezTo>
                  <a:pt x="542364" y="578223"/>
                  <a:pt x="540160" y="608424"/>
                  <a:pt x="524435" y="632012"/>
                </a:cubicBezTo>
                <a:cubicBezTo>
                  <a:pt x="515470" y="645459"/>
                  <a:pt x="504105" y="657585"/>
                  <a:pt x="497541" y="672353"/>
                </a:cubicBezTo>
                <a:cubicBezTo>
                  <a:pt x="486027" y="698258"/>
                  <a:pt x="490693" y="732989"/>
                  <a:pt x="470647" y="753035"/>
                </a:cubicBezTo>
                <a:cubicBezTo>
                  <a:pt x="448235" y="775447"/>
                  <a:pt x="420992" y="793899"/>
                  <a:pt x="403411" y="820271"/>
                </a:cubicBezTo>
                <a:cubicBezTo>
                  <a:pt x="394446" y="833718"/>
                  <a:pt x="388680" y="849970"/>
                  <a:pt x="376517" y="860612"/>
                </a:cubicBezTo>
                <a:cubicBezTo>
                  <a:pt x="290853" y="935568"/>
                  <a:pt x="312312" y="885297"/>
                  <a:pt x="255494" y="954741"/>
                </a:cubicBezTo>
                <a:cubicBezTo>
                  <a:pt x="227110" y="989433"/>
                  <a:pt x="201705" y="1026459"/>
                  <a:pt x="174811" y="1062318"/>
                </a:cubicBezTo>
                <a:cubicBezTo>
                  <a:pt x="156400" y="1086866"/>
                  <a:pt x="87304" y="1176922"/>
                  <a:pt x="80682" y="1196788"/>
                </a:cubicBezTo>
                <a:cubicBezTo>
                  <a:pt x="48677" y="1292803"/>
                  <a:pt x="69513" y="1253883"/>
                  <a:pt x="26894" y="1317812"/>
                </a:cubicBezTo>
                <a:cubicBezTo>
                  <a:pt x="21708" y="1338557"/>
                  <a:pt x="0" y="1421764"/>
                  <a:pt x="0" y="1438835"/>
                </a:cubicBezTo>
                <a:cubicBezTo>
                  <a:pt x="0" y="1524118"/>
                  <a:pt x="5726" y="1609397"/>
                  <a:pt x="13447" y="1694329"/>
                </a:cubicBezTo>
                <a:cubicBezTo>
                  <a:pt x="14730" y="1708445"/>
                  <a:pt x="18039" y="1723602"/>
                  <a:pt x="26894" y="1734671"/>
                </a:cubicBezTo>
                <a:cubicBezTo>
                  <a:pt x="41206" y="1752562"/>
                  <a:pt x="105752" y="1779297"/>
                  <a:pt x="121023" y="1788459"/>
                </a:cubicBezTo>
                <a:cubicBezTo>
                  <a:pt x="148740" y="1805089"/>
                  <a:pt x="171042" y="1832026"/>
                  <a:pt x="201706" y="1842247"/>
                </a:cubicBezTo>
                <a:cubicBezTo>
                  <a:pt x="215153" y="1846729"/>
                  <a:pt x="229369" y="1849355"/>
                  <a:pt x="242047" y="1855694"/>
                </a:cubicBezTo>
                <a:cubicBezTo>
                  <a:pt x="346317" y="1907829"/>
                  <a:pt x="221331" y="1862236"/>
                  <a:pt x="322729" y="1896035"/>
                </a:cubicBezTo>
                <a:cubicBezTo>
                  <a:pt x="349062" y="1922369"/>
                  <a:pt x="390275" y="1972374"/>
                  <a:pt x="430306" y="1990165"/>
                </a:cubicBezTo>
                <a:cubicBezTo>
                  <a:pt x="456211" y="2001678"/>
                  <a:pt x="484094" y="2008094"/>
                  <a:pt x="510988" y="2017059"/>
                </a:cubicBezTo>
                <a:cubicBezTo>
                  <a:pt x="524435" y="2021541"/>
                  <a:pt x="537578" y="2027068"/>
                  <a:pt x="551329" y="2030506"/>
                </a:cubicBezTo>
                <a:cubicBezTo>
                  <a:pt x="569258" y="2034988"/>
                  <a:pt x="587415" y="2038643"/>
                  <a:pt x="605117" y="2043953"/>
                </a:cubicBezTo>
                <a:cubicBezTo>
                  <a:pt x="632271" y="2052099"/>
                  <a:pt x="685800" y="2070847"/>
                  <a:pt x="685800" y="2070847"/>
                </a:cubicBezTo>
                <a:cubicBezTo>
                  <a:pt x="699247" y="2079812"/>
                  <a:pt x="711373" y="2091177"/>
                  <a:pt x="726141" y="2097741"/>
                </a:cubicBezTo>
                <a:cubicBezTo>
                  <a:pt x="752046" y="2109255"/>
                  <a:pt x="783235" y="2108910"/>
                  <a:pt x="806823" y="2124635"/>
                </a:cubicBezTo>
                <a:cubicBezTo>
                  <a:pt x="820270" y="2133600"/>
                  <a:pt x="832396" y="2144965"/>
                  <a:pt x="847164" y="2151529"/>
                </a:cubicBezTo>
                <a:cubicBezTo>
                  <a:pt x="873070" y="2163043"/>
                  <a:pt x="900953" y="2169459"/>
                  <a:pt x="927847" y="2178424"/>
                </a:cubicBezTo>
                <a:cubicBezTo>
                  <a:pt x="941294" y="2182906"/>
                  <a:pt x="954123" y="2190113"/>
                  <a:pt x="968188" y="2191871"/>
                </a:cubicBezTo>
                <a:lnTo>
                  <a:pt x="1075764" y="2205318"/>
                </a:lnTo>
                <a:cubicBezTo>
                  <a:pt x="1219199" y="2200836"/>
                  <a:pt x="1363010" y="2203165"/>
                  <a:pt x="1506070" y="2191871"/>
                </a:cubicBezTo>
                <a:cubicBezTo>
                  <a:pt x="1588463" y="2185366"/>
                  <a:pt x="1570930" y="2166164"/>
                  <a:pt x="1627094" y="2138082"/>
                </a:cubicBezTo>
                <a:cubicBezTo>
                  <a:pt x="1639772" y="2131743"/>
                  <a:pt x="1653988" y="2129117"/>
                  <a:pt x="1667435" y="2124635"/>
                </a:cubicBezTo>
                <a:cubicBezTo>
                  <a:pt x="1685364" y="2111188"/>
                  <a:pt x="1702218" y="2096172"/>
                  <a:pt x="1721223" y="2084294"/>
                </a:cubicBezTo>
                <a:cubicBezTo>
                  <a:pt x="1738222" y="2073670"/>
                  <a:pt x="1758332" y="2068519"/>
                  <a:pt x="1775011" y="2057400"/>
                </a:cubicBezTo>
                <a:cubicBezTo>
                  <a:pt x="1785560" y="2050367"/>
                  <a:pt x="1790566" y="2036176"/>
                  <a:pt x="1801906" y="2030506"/>
                </a:cubicBezTo>
                <a:cubicBezTo>
                  <a:pt x="1827262" y="2017828"/>
                  <a:pt x="1859000" y="2019337"/>
                  <a:pt x="1882588" y="2003612"/>
                </a:cubicBezTo>
                <a:lnTo>
                  <a:pt x="1963270" y="1949824"/>
                </a:lnTo>
                <a:cubicBezTo>
                  <a:pt x="1977472" y="1907216"/>
                  <a:pt x="1973820" y="1906379"/>
                  <a:pt x="2003611" y="1869141"/>
                </a:cubicBezTo>
                <a:cubicBezTo>
                  <a:pt x="2011531" y="1859241"/>
                  <a:pt x="2022899" y="1852390"/>
                  <a:pt x="2030506" y="1842247"/>
                </a:cubicBezTo>
                <a:cubicBezTo>
                  <a:pt x="2049900" y="1816389"/>
                  <a:pt x="2053630" y="1771786"/>
                  <a:pt x="2084294" y="1761565"/>
                </a:cubicBezTo>
                <a:cubicBezTo>
                  <a:pt x="2097741" y="1757083"/>
                  <a:pt x="2111957" y="1754457"/>
                  <a:pt x="2124635" y="1748118"/>
                </a:cubicBezTo>
                <a:cubicBezTo>
                  <a:pt x="2139090" y="1740890"/>
                  <a:pt x="2152356" y="1731320"/>
                  <a:pt x="2164976" y="1721224"/>
                </a:cubicBezTo>
                <a:cubicBezTo>
                  <a:pt x="2174876" y="1713304"/>
                  <a:pt x="2180999" y="1700852"/>
                  <a:pt x="2191870" y="1694329"/>
                </a:cubicBezTo>
                <a:cubicBezTo>
                  <a:pt x="2204024" y="1687036"/>
                  <a:pt x="2218764" y="1685364"/>
                  <a:pt x="2232211" y="1680882"/>
                </a:cubicBezTo>
                <a:cubicBezTo>
                  <a:pt x="2281962" y="1631133"/>
                  <a:pt x="2248557" y="1661021"/>
                  <a:pt x="2339788" y="1600200"/>
                </a:cubicBezTo>
                <a:lnTo>
                  <a:pt x="2420470" y="1546412"/>
                </a:lnTo>
                <a:lnTo>
                  <a:pt x="2460811" y="1519518"/>
                </a:lnTo>
                <a:cubicBezTo>
                  <a:pt x="2474258" y="1510553"/>
                  <a:pt x="2489725" y="1504052"/>
                  <a:pt x="2501153" y="1492624"/>
                </a:cubicBezTo>
                <a:cubicBezTo>
                  <a:pt x="2539475" y="1454301"/>
                  <a:pt x="2517498" y="1472762"/>
                  <a:pt x="2568388" y="1438835"/>
                </a:cubicBezTo>
                <a:cubicBezTo>
                  <a:pt x="2572870" y="1425388"/>
                  <a:pt x="2579962" y="1412544"/>
                  <a:pt x="2581835" y="1398494"/>
                </a:cubicBezTo>
                <a:cubicBezTo>
                  <a:pt x="2603294" y="1237552"/>
                  <a:pt x="2595879" y="1217396"/>
                  <a:pt x="2581835" y="1048871"/>
                </a:cubicBezTo>
                <a:cubicBezTo>
                  <a:pt x="2570279" y="910201"/>
                  <a:pt x="2581594" y="954019"/>
                  <a:pt x="2554941" y="874059"/>
                </a:cubicBezTo>
                <a:cubicBezTo>
                  <a:pt x="2550459" y="838200"/>
                  <a:pt x="2547959" y="802037"/>
                  <a:pt x="2541494" y="766482"/>
                </a:cubicBezTo>
                <a:cubicBezTo>
                  <a:pt x="2538958" y="752536"/>
                  <a:pt x="2530827" y="740040"/>
                  <a:pt x="2528047" y="726141"/>
                </a:cubicBezTo>
                <a:cubicBezTo>
                  <a:pt x="2521831" y="695062"/>
                  <a:pt x="2519811" y="663276"/>
                  <a:pt x="2514600" y="632012"/>
                </a:cubicBezTo>
                <a:cubicBezTo>
                  <a:pt x="2508986" y="598331"/>
                  <a:pt x="2491769" y="510360"/>
                  <a:pt x="2474258" y="484094"/>
                </a:cubicBezTo>
                <a:lnTo>
                  <a:pt x="2393576" y="363071"/>
                </a:lnTo>
                <a:cubicBezTo>
                  <a:pt x="2384611" y="349624"/>
                  <a:pt x="2371793" y="338061"/>
                  <a:pt x="2366682" y="322729"/>
                </a:cubicBezTo>
                <a:cubicBezTo>
                  <a:pt x="2362200" y="309282"/>
                  <a:pt x="2362090" y="293456"/>
                  <a:pt x="2353235" y="282388"/>
                </a:cubicBezTo>
                <a:cubicBezTo>
                  <a:pt x="2343139" y="269768"/>
                  <a:pt x="2326341" y="264459"/>
                  <a:pt x="2312894" y="255494"/>
                </a:cubicBezTo>
                <a:cubicBezTo>
                  <a:pt x="2291569" y="191520"/>
                  <a:pt x="2295637" y="180134"/>
                  <a:pt x="2259106" y="134471"/>
                </a:cubicBezTo>
                <a:cubicBezTo>
                  <a:pt x="2251186" y="124571"/>
                  <a:pt x="2242111" y="115496"/>
                  <a:pt x="2232211" y="107576"/>
                </a:cubicBezTo>
                <a:cubicBezTo>
                  <a:pt x="2167983" y="56193"/>
                  <a:pt x="2217808" y="100375"/>
                  <a:pt x="2151529" y="67235"/>
                </a:cubicBezTo>
                <a:cubicBezTo>
                  <a:pt x="2117603" y="50272"/>
                  <a:pt x="2109309" y="38462"/>
                  <a:pt x="2084294" y="134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CDF49C-9E14-194E-8288-E8A466AF8CF6}"/>
              </a:ext>
            </a:extLst>
          </p:cNvPr>
          <p:cNvSpPr txBox="1"/>
          <p:nvPr/>
        </p:nvSpPr>
        <p:spPr>
          <a:xfrm>
            <a:off x="7382435" y="2930852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classes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73E57C-7808-634A-AA0A-4F97C12B1A3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724399" y="2554941"/>
            <a:ext cx="2658036" cy="5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957775-67EC-E44D-B42D-58CB653A7532}"/>
              </a:ext>
            </a:extLst>
          </p:cNvPr>
          <p:cNvCxnSpPr>
            <a:stCxn id="6" idx="1"/>
            <a:endCxn id="4" idx="60"/>
          </p:cNvCxnSpPr>
          <p:nvPr/>
        </p:nvCxnSpPr>
        <p:spPr>
          <a:xfrm flipH="1">
            <a:off x="5244353" y="3115518"/>
            <a:ext cx="2138082" cy="136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5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F6D51-F317-0543-9DD7-12023EA1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Apprentissage non-supervisé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54B5C76-33D1-0643-9DA7-D58EC0C19E12}"/>
              </a:ext>
            </a:extLst>
          </p:cNvPr>
          <p:cNvSpPr/>
          <p:nvPr/>
        </p:nvSpPr>
        <p:spPr>
          <a:xfrm>
            <a:off x="820271" y="1586753"/>
            <a:ext cx="4773705" cy="4545106"/>
          </a:xfrm>
          <a:custGeom>
            <a:avLst/>
            <a:gdLst>
              <a:gd name="connsiteX0" fmla="*/ 2312894 w 4814047"/>
              <a:gd name="connsiteY0" fmla="*/ 228600 h 4625788"/>
              <a:gd name="connsiteX1" fmla="*/ 2312894 w 4814047"/>
              <a:gd name="connsiteY1" fmla="*/ 228600 h 4625788"/>
              <a:gd name="connsiteX2" fmla="*/ 2111188 w 4814047"/>
              <a:gd name="connsiteY2" fmla="*/ 228600 h 4625788"/>
              <a:gd name="connsiteX3" fmla="*/ 1627094 w 4814047"/>
              <a:gd name="connsiteY3" fmla="*/ 215153 h 4625788"/>
              <a:gd name="connsiteX4" fmla="*/ 820270 w 4814047"/>
              <a:gd name="connsiteY4" fmla="*/ 228600 h 4625788"/>
              <a:gd name="connsiteX5" fmla="*/ 726141 w 4814047"/>
              <a:gd name="connsiteY5" fmla="*/ 242047 h 4625788"/>
              <a:gd name="connsiteX6" fmla="*/ 645458 w 4814047"/>
              <a:gd name="connsiteY6" fmla="*/ 268941 h 4625788"/>
              <a:gd name="connsiteX7" fmla="*/ 591670 w 4814047"/>
              <a:gd name="connsiteY7" fmla="*/ 363071 h 4625788"/>
              <a:gd name="connsiteX8" fmla="*/ 578223 w 4814047"/>
              <a:gd name="connsiteY8" fmla="*/ 403412 h 4625788"/>
              <a:gd name="connsiteX9" fmla="*/ 551329 w 4814047"/>
              <a:gd name="connsiteY9" fmla="*/ 457200 h 4625788"/>
              <a:gd name="connsiteX10" fmla="*/ 524435 w 4814047"/>
              <a:gd name="connsiteY10" fmla="*/ 564776 h 4625788"/>
              <a:gd name="connsiteX11" fmla="*/ 510988 w 4814047"/>
              <a:gd name="connsiteY11" fmla="*/ 632012 h 4625788"/>
              <a:gd name="connsiteX12" fmla="*/ 484094 w 4814047"/>
              <a:gd name="connsiteY12" fmla="*/ 685800 h 4625788"/>
              <a:gd name="connsiteX13" fmla="*/ 443753 w 4814047"/>
              <a:gd name="connsiteY13" fmla="*/ 806823 h 4625788"/>
              <a:gd name="connsiteX14" fmla="*/ 416858 w 4814047"/>
              <a:gd name="connsiteY14" fmla="*/ 900953 h 4625788"/>
              <a:gd name="connsiteX15" fmla="*/ 376517 w 4814047"/>
              <a:gd name="connsiteY15" fmla="*/ 968188 h 4625788"/>
              <a:gd name="connsiteX16" fmla="*/ 322729 w 4814047"/>
              <a:gd name="connsiteY16" fmla="*/ 1116106 h 4625788"/>
              <a:gd name="connsiteX17" fmla="*/ 295835 w 4814047"/>
              <a:gd name="connsiteY17" fmla="*/ 1156447 h 4625788"/>
              <a:gd name="connsiteX18" fmla="*/ 255494 w 4814047"/>
              <a:gd name="connsiteY18" fmla="*/ 1250576 h 4625788"/>
              <a:gd name="connsiteX19" fmla="*/ 228600 w 4814047"/>
              <a:gd name="connsiteY19" fmla="*/ 1290918 h 4625788"/>
              <a:gd name="connsiteX20" fmla="*/ 174811 w 4814047"/>
              <a:gd name="connsiteY20" fmla="*/ 1398494 h 4625788"/>
              <a:gd name="connsiteX21" fmla="*/ 107576 w 4814047"/>
              <a:gd name="connsiteY21" fmla="*/ 1506071 h 4625788"/>
              <a:gd name="connsiteX22" fmla="*/ 53788 w 4814047"/>
              <a:gd name="connsiteY22" fmla="*/ 1586753 h 4625788"/>
              <a:gd name="connsiteX23" fmla="*/ 26894 w 4814047"/>
              <a:gd name="connsiteY23" fmla="*/ 1627094 h 4625788"/>
              <a:gd name="connsiteX24" fmla="*/ 13447 w 4814047"/>
              <a:gd name="connsiteY24" fmla="*/ 1680882 h 4625788"/>
              <a:gd name="connsiteX25" fmla="*/ 0 w 4814047"/>
              <a:gd name="connsiteY25" fmla="*/ 1721223 h 4625788"/>
              <a:gd name="connsiteX26" fmla="*/ 13447 w 4814047"/>
              <a:gd name="connsiteY26" fmla="*/ 2017059 h 4625788"/>
              <a:gd name="connsiteX27" fmla="*/ 26894 w 4814047"/>
              <a:gd name="connsiteY27" fmla="*/ 2057400 h 4625788"/>
              <a:gd name="connsiteX28" fmla="*/ 80682 w 4814047"/>
              <a:gd name="connsiteY28" fmla="*/ 2070847 h 4625788"/>
              <a:gd name="connsiteX29" fmla="*/ 107576 w 4814047"/>
              <a:gd name="connsiteY29" fmla="*/ 2501153 h 4625788"/>
              <a:gd name="connsiteX30" fmla="*/ 121023 w 4814047"/>
              <a:gd name="connsiteY30" fmla="*/ 2581835 h 4625788"/>
              <a:gd name="connsiteX31" fmla="*/ 188258 w 4814047"/>
              <a:gd name="connsiteY31" fmla="*/ 2716306 h 4625788"/>
              <a:gd name="connsiteX32" fmla="*/ 215153 w 4814047"/>
              <a:gd name="connsiteY32" fmla="*/ 2783541 h 4625788"/>
              <a:gd name="connsiteX33" fmla="*/ 376517 w 4814047"/>
              <a:gd name="connsiteY33" fmla="*/ 2971800 h 4625788"/>
              <a:gd name="connsiteX34" fmla="*/ 524435 w 4814047"/>
              <a:gd name="connsiteY34" fmla="*/ 3079376 h 4625788"/>
              <a:gd name="connsiteX35" fmla="*/ 578223 w 4814047"/>
              <a:gd name="connsiteY35" fmla="*/ 3106271 h 4625788"/>
              <a:gd name="connsiteX36" fmla="*/ 726141 w 4814047"/>
              <a:gd name="connsiteY36" fmla="*/ 3227294 h 4625788"/>
              <a:gd name="connsiteX37" fmla="*/ 726141 w 4814047"/>
              <a:gd name="connsiteY37" fmla="*/ 3388659 h 4625788"/>
              <a:gd name="connsiteX38" fmla="*/ 672353 w 4814047"/>
              <a:gd name="connsiteY38" fmla="*/ 3455894 h 4625788"/>
              <a:gd name="connsiteX39" fmla="*/ 578223 w 4814047"/>
              <a:gd name="connsiteY39" fmla="*/ 3550023 h 4625788"/>
              <a:gd name="connsiteX40" fmla="*/ 551329 w 4814047"/>
              <a:gd name="connsiteY40" fmla="*/ 3576918 h 4625788"/>
              <a:gd name="connsiteX41" fmla="*/ 443753 w 4814047"/>
              <a:gd name="connsiteY41" fmla="*/ 3684494 h 4625788"/>
              <a:gd name="connsiteX42" fmla="*/ 416858 w 4814047"/>
              <a:gd name="connsiteY42" fmla="*/ 3711388 h 4625788"/>
              <a:gd name="connsiteX43" fmla="*/ 403411 w 4814047"/>
              <a:gd name="connsiteY43" fmla="*/ 3751729 h 4625788"/>
              <a:gd name="connsiteX44" fmla="*/ 389964 w 4814047"/>
              <a:gd name="connsiteY44" fmla="*/ 3845859 h 4625788"/>
              <a:gd name="connsiteX45" fmla="*/ 430305 w 4814047"/>
              <a:gd name="connsiteY45" fmla="*/ 3872753 h 4625788"/>
              <a:gd name="connsiteX46" fmla="*/ 484094 w 4814047"/>
              <a:gd name="connsiteY46" fmla="*/ 3886200 h 4625788"/>
              <a:gd name="connsiteX47" fmla="*/ 1667435 w 4814047"/>
              <a:gd name="connsiteY47" fmla="*/ 3899647 h 4625788"/>
              <a:gd name="connsiteX48" fmla="*/ 1788458 w 4814047"/>
              <a:gd name="connsiteY48" fmla="*/ 3966882 h 4625788"/>
              <a:gd name="connsiteX49" fmla="*/ 1869141 w 4814047"/>
              <a:gd name="connsiteY49" fmla="*/ 4034118 h 4625788"/>
              <a:gd name="connsiteX50" fmla="*/ 1896035 w 4814047"/>
              <a:gd name="connsiteY50" fmla="*/ 4074459 h 4625788"/>
              <a:gd name="connsiteX51" fmla="*/ 1909482 w 4814047"/>
              <a:gd name="connsiteY51" fmla="*/ 4114800 h 4625788"/>
              <a:gd name="connsiteX52" fmla="*/ 2084294 w 4814047"/>
              <a:gd name="connsiteY52" fmla="*/ 4141694 h 4625788"/>
              <a:gd name="connsiteX53" fmla="*/ 2191870 w 4814047"/>
              <a:gd name="connsiteY53" fmla="*/ 4168588 h 4625788"/>
              <a:gd name="connsiteX54" fmla="*/ 2299447 w 4814047"/>
              <a:gd name="connsiteY54" fmla="*/ 4208929 h 4625788"/>
              <a:gd name="connsiteX55" fmla="*/ 2581835 w 4814047"/>
              <a:gd name="connsiteY55" fmla="*/ 4303059 h 4625788"/>
              <a:gd name="connsiteX56" fmla="*/ 2743200 w 4814047"/>
              <a:gd name="connsiteY56" fmla="*/ 4370294 h 4625788"/>
              <a:gd name="connsiteX57" fmla="*/ 3200400 w 4814047"/>
              <a:gd name="connsiteY57" fmla="*/ 4504765 h 4625788"/>
              <a:gd name="connsiteX58" fmla="*/ 3765176 w 4814047"/>
              <a:gd name="connsiteY58" fmla="*/ 4625788 h 4625788"/>
              <a:gd name="connsiteX59" fmla="*/ 4141694 w 4814047"/>
              <a:gd name="connsiteY59" fmla="*/ 4598894 h 4625788"/>
              <a:gd name="connsiteX60" fmla="*/ 4168588 w 4814047"/>
              <a:gd name="connsiteY60" fmla="*/ 4531659 h 4625788"/>
              <a:gd name="connsiteX61" fmla="*/ 4155141 w 4814047"/>
              <a:gd name="connsiteY61" fmla="*/ 4128247 h 4625788"/>
              <a:gd name="connsiteX62" fmla="*/ 4222376 w 4814047"/>
              <a:gd name="connsiteY62" fmla="*/ 3550023 h 4625788"/>
              <a:gd name="connsiteX63" fmla="*/ 4289611 w 4814047"/>
              <a:gd name="connsiteY63" fmla="*/ 3482788 h 4625788"/>
              <a:gd name="connsiteX64" fmla="*/ 4437529 w 4814047"/>
              <a:gd name="connsiteY64" fmla="*/ 3455894 h 4625788"/>
              <a:gd name="connsiteX65" fmla="*/ 4800600 w 4814047"/>
              <a:gd name="connsiteY65" fmla="*/ 3455894 h 4625788"/>
              <a:gd name="connsiteX66" fmla="*/ 4814047 w 4814047"/>
              <a:gd name="connsiteY66" fmla="*/ 3402106 h 4625788"/>
              <a:gd name="connsiteX67" fmla="*/ 4800600 w 4814047"/>
              <a:gd name="connsiteY67" fmla="*/ 3307976 h 4625788"/>
              <a:gd name="connsiteX68" fmla="*/ 4760258 w 4814047"/>
              <a:gd name="connsiteY68" fmla="*/ 3213847 h 4625788"/>
              <a:gd name="connsiteX69" fmla="*/ 4719917 w 4814047"/>
              <a:gd name="connsiteY69" fmla="*/ 3160059 h 4625788"/>
              <a:gd name="connsiteX70" fmla="*/ 4693023 w 4814047"/>
              <a:gd name="connsiteY70" fmla="*/ 3092823 h 4625788"/>
              <a:gd name="connsiteX71" fmla="*/ 4652682 w 4814047"/>
              <a:gd name="connsiteY71" fmla="*/ 3025588 h 4625788"/>
              <a:gd name="connsiteX72" fmla="*/ 4572000 w 4814047"/>
              <a:gd name="connsiteY72" fmla="*/ 2864223 h 4625788"/>
              <a:gd name="connsiteX73" fmla="*/ 4491317 w 4814047"/>
              <a:gd name="connsiteY73" fmla="*/ 2716306 h 4625788"/>
              <a:gd name="connsiteX74" fmla="*/ 4437529 w 4814047"/>
              <a:gd name="connsiteY74" fmla="*/ 2581835 h 4625788"/>
              <a:gd name="connsiteX75" fmla="*/ 4410635 w 4814047"/>
              <a:gd name="connsiteY75" fmla="*/ 2501153 h 4625788"/>
              <a:gd name="connsiteX76" fmla="*/ 4383741 w 4814047"/>
              <a:gd name="connsiteY76" fmla="*/ 2447365 h 4625788"/>
              <a:gd name="connsiteX77" fmla="*/ 4316505 w 4814047"/>
              <a:gd name="connsiteY77" fmla="*/ 2286000 h 4625788"/>
              <a:gd name="connsiteX78" fmla="*/ 4303058 w 4814047"/>
              <a:gd name="connsiteY78" fmla="*/ 2245659 h 4625788"/>
              <a:gd name="connsiteX79" fmla="*/ 4276164 w 4814047"/>
              <a:gd name="connsiteY79" fmla="*/ 2151529 h 4625788"/>
              <a:gd name="connsiteX80" fmla="*/ 4249270 w 4814047"/>
              <a:gd name="connsiteY80" fmla="*/ 2097741 h 4625788"/>
              <a:gd name="connsiteX81" fmla="*/ 4222376 w 4814047"/>
              <a:gd name="connsiteY81" fmla="*/ 1976718 h 4625788"/>
              <a:gd name="connsiteX82" fmla="*/ 4195482 w 4814047"/>
              <a:gd name="connsiteY82" fmla="*/ 1815353 h 4625788"/>
              <a:gd name="connsiteX83" fmla="*/ 4208929 w 4814047"/>
              <a:gd name="connsiteY83" fmla="*/ 1653988 h 4625788"/>
              <a:gd name="connsiteX84" fmla="*/ 4235823 w 4814047"/>
              <a:gd name="connsiteY84" fmla="*/ 1613647 h 4625788"/>
              <a:gd name="connsiteX85" fmla="*/ 4262717 w 4814047"/>
              <a:gd name="connsiteY85" fmla="*/ 1559859 h 4625788"/>
              <a:gd name="connsiteX86" fmla="*/ 4383741 w 4814047"/>
              <a:gd name="connsiteY86" fmla="*/ 1452282 h 4625788"/>
              <a:gd name="connsiteX87" fmla="*/ 4545105 w 4814047"/>
              <a:gd name="connsiteY87" fmla="*/ 1385047 h 4625788"/>
              <a:gd name="connsiteX88" fmla="*/ 4773705 w 4814047"/>
              <a:gd name="connsiteY88" fmla="*/ 1371600 h 4625788"/>
              <a:gd name="connsiteX89" fmla="*/ 4746811 w 4814047"/>
              <a:gd name="connsiteY89" fmla="*/ 1035423 h 4625788"/>
              <a:gd name="connsiteX90" fmla="*/ 4666129 w 4814047"/>
              <a:gd name="connsiteY90" fmla="*/ 900953 h 4625788"/>
              <a:gd name="connsiteX91" fmla="*/ 4625788 w 4814047"/>
              <a:gd name="connsiteY91" fmla="*/ 847165 h 4625788"/>
              <a:gd name="connsiteX92" fmla="*/ 4572000 w 4814047"/>
              <a:gd name="connsiteY92" fmla="*/ 820271 h 4625788"/>
              <a:gd name="connsiteX93" fmla="*/ 4464423 w 4814047"/>
              <a:gd name="connsiteY93" fmla="*/ 739588 h 4625788"/>
              <a:gd name="connsiteX94" fmla="*/ 4329953 w 4814047"/>
              <a:gd name="connsiteY94" fmla="*/ 658906 h 4625788"/>
              <a:gd name="connsiteX95" fmla="*/ 4262717 w 4814047"/>
              <a:gd name="connsiteY95" fmla="*/ 618565 h 4625788"/>
              <a:gd name="connsiteX96" fmla="*/ 4141694 w 4814047"/>
              <a:gd name="connsiteY96" fmla="*/ 551329 h 4625788"/>
              <a:gd name="connsiteX97" fmla="*/ 3980329 w 4814047"/>
              <a:gd name="connsiteY97" fmla="*/ 484094 h 4625788"/>
              <a:gd name="connsiteX98" fmla="*/ 3926541 w 4814047"/>
              <a:gd name="connsiteY98" fmla="*/ 443753 h 4625788"/>
              <a:gd name="connsiteX99" fmla="*/ 3886200 w 4814047"/>
              <a:gd name="connsiteY99" fmla="*/ 430306 h 4625788"/>
              <a:gd name="connsiteX100" fmla="*/ 3778623 w 4814047"/>
              <a:gd name="connsiteY100" fmla="*/ 363071 h 4625788"/>
              <a:gd name="connsiteX101" fmla="*/ 3738282 w 4814047"/>
              <a:gd name="connsiteY101" fmla="*/ 336176 h 4625788"/>
              <a:gd name="connsiteX102" fmla="*/ 3697941 w 4814047"/>
              <a:gd name="connsiteY102" fmla="*/ 295835 h 4625788"/>
              <a:gd name="connsiteX103" fmla="*/ 3657600 w 4814047"/>
              <a:gd name="connsiteY103" fmla="*/ 268941 h 4625788"/>
              <a:gd name="connsiteX104" fmla="*/ 3590364 w 4814047"/>
              <a:gd name="connsiteY104" fmla="*/ 201706 h 4625788"/>
              <a:gd name="connsiteX105" fmla="*/ 3563470 w 4814047"/>
              <a:gd name="connsiteY105" fmla="*/ 161365 h 4625788"/>
              <a:gd name="connsiteX106" fmla="*/ 3523129 w 4814047"/>
              <a:gd name="connsiteY106" fmla="*/ 134471 h 4625788"/>
              <a:gd name="connsiteX107" fmla="*/ 3496235 w 4814047"/>
              <a:gd name="connsiteY107" fmla="*/ 94129 h 4625788"/>
              <a:gd name="connsiteX108" fmla="*/ 3455894 w 4814047"/>
              <a:gd name="connsiteY108" fmla="*/ 67235 h 4625788"/>
              <a:gd name="connsiteX109" fmla="*/ 3388658 w 4814047"/>
              <a:gd name="connsiteY109" fmla="*/ 26894 h 4625788"/>
              <a:gd name="connsiteX110" fmla="*/ 3321423 w 4814047"/>
              <a:gd name="connsiteY110" fmla="*/ 13447 h 4625788"/>
              <a:gd name="connsiteX111" fmla="*/ 3267635 w 4814047"/>
              <a:gd name="connsiteY111" fmla="*/ 0 h 4625788"/>
              <a:gd name="connsiteX112" fmla="*/ 3039035 w 4814047"/>
              <a:gd name="connsiteY112" fmla="*/ 13447 h 4625788"/>
              <a:gd name="connsiteX113" fmla="*/ 2985247 w 4814047"/>
              <a:gd name="connsiteY113" fmla="*/ 40341 h 4625788"/>
              <a:gd name="connsiteX114" fmla="*/ 2944905 w 4814047"/>
              <a:gd name="connsiteY114" fmla="*/ 53788 h 4625788"/>
              <a:gd name="connsiteX115" fmla="*/ 2904564 w 4814047"/>
              <a:gd name="connsiteY115" fmla="*/ 80682 h 4625788"/>
              <a:gd name="connsiteX116" fmla="*/ 2864223 w 4814047"/>
              <a:gd name="connsiteY116" fmla="*/ 94129 h 4625788"/>
              <a:gd name="connsiteX117" fmla="*/ 2407023 w 4814047"/>
              <a:gd name="connsiteY117" fmla="*/ 121023 h 4625788"/>
              <a:gd name="connsiteX118" fmla="*/ 2312894 w 4814047"/>
              <a:gd name="connsiteY118" fmla="*/ 147918 h 4625788"/>
              <a:gd name="connsiteX119" fmla="*/ 2272553 w 4814047"/>
              <a:gd name="connsiteY119" fmla="*/ 174812 h 4625788"/>
              <a:gd name="connsiteX120" fmla="*/ 2245658 w 4814047"/>
              <a:gd name="connsiteY120" fmla="*/ 201706 h 4625788"/>
              <a:gd name="connsiteX121" fmla="*/ 2245658 w 4814047"/>
              <a:gd name="connsiteY121" fmla="*/ 242047 h 46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814047" h="4625788">
                <a:moveTo>
                  <a:pt x="2312894" y="228600"/>
                </a:moveTo>
                <a:lnTo>
                  <a:pt x="2312894" y="228600"/>
                </a:lnTo>
                <a:cubicBezTo>
                  <a:pt x="1932500" y="266639"/>
                  <a:pt x="2335830" y="239558"/>
                  <a:pt x="2111188" y="228600"/>
                </a:cubicBezTo>
                <a:cubicBezTo>
                  <a:pt x="1949953" y="220735"/>
                  <a:pt x="1788459" y="219635"/>
                  <a:pt x="1627094" y="215153"/>
                </a:cubicBezTo>
                <a:lnTo>
                  <a:pt x="820270" y="228600"/>
                </a:lnTo>
                <a:cubicBezTo>
                  <a:pt x="788589" y="229546"/>
                  <a:pt x="757024" y="234920"/>
                  <a:pt x="726141" y="242047"/>
                </a:cubicBezTo>
                <a:cubicBezTo>
                  <a:pt x="698518" y="248422"/>
                  <a:pt x="645458" y="268941"/>
                  <a:pt x="645458" y="268941"/>
                </a:cubicBezTo>
                <a:cubicBezTo>
                  <a:pt x="618447" y="309457"/>
                  <a:pt x="612144" y="315298"/>
                  <a:pt x="591670" y="363071"/>
                </a:cubicBezTo>
                <a:cubicBezTo>
                  <a:pt x="586086" y="376099"/>
                  <a:pt x="583807" y="390384"/>
                  <a:pt x="578223" y="403412"/>
                </a:cubicBezTo>
                <a:cubicBezTo>
                  <a:pt x="570327" y="421837"/>
                  <a:pt x="557668" y="438183"/>
                  <a:pt x="551329" y="457200"/>
                </a:cubicBezTo>
                <a:cubicBezTo>
                  <a:pt x="539641" y="492265"/>
                  <a:pt x="531684" y="528531"/>
                  <a:pt x="524435" y="564776"/>
                </a:cubicBezTo>
                <a:cubicBezTo>
                  <a:pt x="519953" y="587188"/>
                  <a:pt x="518216" y="610329"/>
                  <a:pt x="510988" y="632012"/>
                </a:cubicBezTo>
                <a:cubicBezTo>
                  <a:pt x="504649" y="651029"/>
                  <a:pt x="493059" y="667871"/>
                  <a:pt x="484094" y="685800"/>
                </a:cubicBezTo>
                <a:cubicBezTo>
                  <a:pt x="454626" y="833141"/>
                  <a:pt x="491472" y="679575"/>
                  <a:pt x="443753" y="806823"/>
                </a:cubicBezTo>
                <a:cubicBezTo>
                  <a:pt x="430830" y="841284"/>
                  <a:pt x="433110" y="868449"/>
                  <a:pt x="416858" y="900953"/>
                </a:cubicBezTo>
                <a:cubicBezTo>
                  <a:pt x="405170" y="924330"/>
                  <a:pt x="387332" y="944394"/>
                  <a:pt x="376517" y="968188"/>
                </a:cubicBezTo>
                <a:cubicBezTo>
                  <a:pt x="313758" y="1106259"/>
                  <a:pt x="384190" y="993184"/>
                  <a:pt x="322729" y="1116106"/>
                </a:cubicBezTo>
                <a:cubicBezTo>
                  <a:pt x="315501" y="1130561"/>
                  <a:pt x="303853" y="1142415"/>
                  <a:pt x="295835" y="1156447"/>
                </a:cubicBezTo>
                <a:cubicBezTo>
                  <a:pt x="183919" y="1352300"/>
                  <a:pt x="330917" y="1099728"/>
                  <a:pt x="255494" y="1250576"/>
                </a:cubicBezTo>
                <a:cubicBezTo>
                  <a:pt x="248266" y="1265031"/>
                  <a:pt x="236339" y="1276730"/>
                  <a:pt x="228600" y="1290918"/>
                </a:cubicBezTo>
                <a:cubicBezTo>
                  <a:pt x="209402" y="1326114"/>
                  <a:pt x="198866" y="1366421"/>
                  <a:pt x="174811" y="1398494"/>
                </a:cubicBezTo>
                <a:cubicBezTo>
                  <a:pt x="81167" y="1523352"/>
                  <a:pt x="181411" y="1383012"/>
                  <a:pt x="107576" y="1506071"/>
                </a:cubicBezTo>
                <a:cubicBezTo>
                  <a:pt x="90946" y="1533787"/>
                  <a:pt x="71717" y="1559859"/>
                  <a:pt x="53788" y="1586753"/>
                </a:cubicBezTo>
                <a:lnTo>
                  <a:pt x="26894" y="1627094"/>
                </a:lnTo>
                <a:cubicBezTo>
                  <a:pt x="22412" y="1645023"/>
                  <a:pt x="18524" y="1663112"/>
                  <a:pt x="13447" y="1680882"/>
                </a:cubicBezTo>
                <a:cubicBezTo>
                  <a:pt x="9553" y="1694511"/>
                  <a:pt x="0" y="1707049"/>
                  <a:pt x="0" y="1721223"/>
                </a:cubicBezTo>
                <a:cubicBezTo>
                  <a:pt x="0" y="1819937"/>
                  <a:pt x="5575" y="1918660"/>
                  <a:pt x="13447" y="2017059"/>
                </a:cubicBezTo>
                <a:cubicBezTo>
                  <a:pt x="14577" y="2031188"/>
                  <a:pt x="15826" y="2048545"/>
                  <a:pt x="26894" y="2057400"/>
                </a:cubicBezTo>
                <a:cubicBezTo>
                  <a:pt x="41325" y="2068945"/>
                  <a:pt x="62753" y="2066365"/>
                  <a:pt x="80682" y="2070847"/>
                </a:cubicBezTo>
                <a:cubicBezTo>
                  <a:pt x="92593" y="2368621"/>
                  <a:pt x="79061" y="2315805"/>
                  <a:pt x="107576" y="2501153"/>
                </a:cubicBezTo>
                <a:cubicBezTo>
                  <a:pt x="111722" y="2528101"/>
                  <a:pt x="113849" y="2555531"/>
                  <a:pt x="121023" y="2581835"/>
                </a:cubicBezTo>
                <a:cubicBezTo>
                  <a:pt x="141749" y="2657829"/>
                  <a:pt x="152687" y="2645165"/>
                  <a:pt x="188258" y="2716306"/>
                </a:cubicBezTo>
                <a:cubicBezTo>
                  <a:pt x="199053" y="2737896"/>
                  <a:pt x="201763" y="2763457"/>
                  <a:pt x="215153" y="2783541"/>
                </a:cubicBezTo>
                <a:cubicBezTo>
                  <a:pt x="238874" y="2819123"/>
                  <a:pt x="326177" y="2929850"/>
                  <a:pt x="376517" y="2971800"/>
                </a:cubicBezTo>
                <a:cubicBezTo>
                  <a:pt x="380381" y="2975020"/>
                  <a:pt x="488854" y="3059044"/>
                  <a:pt x="524435" y="3079376"/>
                </a:cubicBezTo>
                <a:cubicBezTo>
                  <a:pt x="541840" y="3089322"/>
                  <a:pt x="561544" y="3095152"/>
                  <a:pt x="578223" y="3106271"/>
                </a:cubicBezTo>
                <a:cubicBezTo>
                  <a:pt x="670319" y="3167669"/>
                  <a:pt x="667127" y="3168280"/>
                  <a:pt x="726141" y="3227294"/>
                </a:cubicBezTo>
                <a:cubicBezTo>
                  <a:pt x="741767" y="3289798"/>
                  <a:pt x="754758" y="3314254"/>
                  <a:pt x="726141" y="3388659"/>
                </a:cubicBezTo>
                <a:cubicBezTo>
                  <a:pt x="715838" y="3415447"/>
                  <a:pt x="691747" y="3434737"/>
                  <a:pt x="672353" y="3455894"/>
                </a:cubicBezTo>
                <a:cubicBezTo>
                  <a:pt x="642369" y="3488604"/>
                  <a:pt x="609600" y="3518646"/>
                  <a:pt x="578223" y="3550023"/>
                </a:cubicBezTo>
                <a:lnTo>
                  <a:pt x="551329" y="3576918"/>
                </a:lnTo>
                <a:lnTo>
                  <a:pt x="443753" y="3684494"/>
                </a:lnTo>
                <a:lnTo>
                  <a:pt x="416858" y="3711388"/>
                </a:lnTo>
                <a:cubicBezTo>
                  <a:pt x="412376" y="3724835"/>
                  <a:pt x="408995" y="3738701"/>
                  <a:pt x="403411" y="3751729"/>
                </a:cubicBezTo>
                <a:cubicBezTo>
                  <a:pt x="386935" y="3790173"/>
                  <a:pt x="358329" y="3806315"/>
                  <a:pt x="389964" y="3845859"/>
                </a:cubicBezTo>
                <a:cubicBezTo>
                  <a:pt x="400060" y="3858479"/>
                  <a:pt x="415450" y="3866387"/>
                  <a:pt x="430305" y="3872753"/>
                </a:cubicBezTo>
                <a:cubicBezTo>
                  <a:pt x="447292" y="3880033"/>
                  <a:pt x="466164" y="3881718"/>
                  <a:pt x="484094" y="3886200"/>
                </a:cubicBezTo>
                <a:cubicBezTo>
                  <a:pt x="1107687" y="3872342"/>
                  <a:pt x="1054486" y="3859672"/>
                  <a:pt x="1667435" y="3899647"/>
                </a:cubicBezTo>
                <a:cubicBezTo>
                  <a:pt x="1706787" y="3902213"/>
                  <a:pt x="1768161" y="3953351"/>
                  <a:pt x="1788458" y="3966882"/>
                </a:cubicBezTo>
                <a:cubicBezTo>
                  <a:pt x="1828128" y="3993328"/>
                  <a:pt x="1836782" y="3995287"/>
                  <a:pt x="1869141" y="4034118"/>
                </a:cubicBezTo>
                <a:cubicBezTo>
                  <a:pt x="1879487" y="4046534"/>
                  <a:pt x="1888807" y="4060004"/>
                  <a:pt x="1896035" y="4074459"/>
                </a:cubicBezTo>
                <a:cubicBezTo>
                  <a:pt x="1902374" y="4087137"/>
                  <a:pt x="1896133" y="4110033"/>
                  <a:pt x="1909482" y="4114800"/>
                </a:cubicBezTo>
                <a:cubicBezTo>
                  <a:pt x="1965004" y="4134629"/>
                  <a:pt x="2026379" y="4130663"/>
                  <a:pt x="2084294" y="4141694"/>
                </a:cubicBezTo>
                <a:cubicBezTo>
                  <a:pt x="2120603" y="4148610"/>
                  <a:pt x="2156590" y="4157563"/>
                  <a:pt x="2191870" y="4168588"/>
                </a:cubicBezTo>
                <a:cubicBezTo>
                  <a:pt x="2228424" y="4180011"/>
                  <a:pt x="2263115" y="4196818"/>
                  <a:pt x="2299447" y="4208929"/>
                </a:cubicBezTo>
                <a:cubicBezTo>
                  <a:pt x="2508678" y="4278673"/>
                  <a:pt x="2362460" y="4217217"/>
                  <a:pt x="2581835" y="4303059"/>
                </a:cubicBezTo>
                <a:cubicBezTo>
                  <a:pt x="2636099" y="4324293"/>
                  <a:pt x="2687800" y="4352229"/>
                  <a:pt x="2743200" y="4370294"/>
                </a:cubicBezTo>
                <a:cubicBezTo>
                  <a:pt x="2894228" y="4419542"/>
                  <a:pt x="3045003" y="4471802"/>
                  <a:pt x="3200400" y="4504765"/>
                </a:cubicBezTo>
                <a:lnTo>
                  <a:pt x="3765176" y="4625788"/>
                </a:lnTo>
                <a:cubicBezTo>
                  <a:pt x="3890682" y="4616823"/>
                  <a:pt x="4019160" y="4627485"/>
                  <a:pt x="4141694" y="4598894"/>
                </a:cubicBezTo>
                <a:cubicBezTo>
                  <a:pt x="4165201" y="4593409"/>
                  <a:pt x="4167899" y="4555787"/>
                  <a:pt x="4168588" y="4531659"/>
                </a:cubicBezTo>
                <a:cubicBezTo>
                  <a:pt x="4172431" y="4397169"/>
                  <a:pt x="4159623" y="4262718"/>
                  <a:pt x="4155141" y="4128247"/>
                </a:cubicBezTo>
                <a:cubicBezTo>
                  <a:pt x="4187364" y="3499899"/>
                  <a:pt x="4076476" y="3754285"/>
                  <a:pt x="4222376" y="3550023"/>
                </a:cubicBezTo>
                <a:cubicBezTo>
                  <a:pt x="4248742" y="3513110"/>
                  <a:pt x="4245316" y="3501772"/>
                  <a:pt x="4289611" y="3482788"/>
                </a:cubicBezTo>
                <a:cubicBezTo>
                  <a:pt x="4321312" y="3469202"/>
                  <a:pt x="4415717" y="3459010"/>
                  <a:pt x="4437529" y="3455894"/>
                </a:cubicBezTo>
                <a:cubicBezTo>
                  <a:pt x="4485529" y="3458894"/>
                  <a:pt x="4730332" y="3485172"/>
                  <a:pt x="4800600" y="3455894"/>
                </a:cubicBezTo>
                <a:cubicBezTo>
                  <a:pt x="4817660" y="3448786"/>
                  <a:pt x="4809565" y="3420035"/>
                  <a:pt x="4814047" y="3402106"/>
                </a:cubicBezTo>
                <a:cubicBezTo>
                  <a:pt x="4809565" y="3370729"/>
                  <a:pt x="4806816" y="3339056"/>
                  <a:pt x="4800600" y="3307976"/>
                </a:cubicBezTo>
                <a:cubicBezTo>
                  <a:pt x="4795217" y="3281061"/>
                  <a:pt x="4773123" y="3234431"/>
                  <a:pt x="4760258" y="3213847"/>
                </a:cubicBezTo>
                <a:cubicBezTo>
                  <a:pt x="4748380" y="3194842"/>
                  <a:pt x="4730801" y="3179650"/>
                  <a:pt x="4719917" y="3160059"/>
                </a:cubicBezTo>
                <a:cubicBezTo>
                  <a:pt x="4708194" y="3138958"/>
                  <a:pt x="4703818" y="3114413"/>
                  <a:pt x="4693023" y="3092823"/>
                </a:cubicBezTo>
                <a:cubicBezTo>
                  <a:pt x="4681335" y="3069446"/>
                  <a:pt x="4664911" y="3048687"/>
                  <a:pt x="4652682" y="3025588"/>
                </a:cubicBezTo>
                <a:cubicBezTo>
                  <a:pt x="4624545" y="2972439"/>
                  <a:pt x="4602941" y="2915790"/>
                  <a:pt x="4572000" y="2864223"/>
                </a:cubicBezTo>
                <a:cubicBezTo>
                  <a:pt x="4537060" y="2805991"/>
                  <a:pt x="4519334" y="2780345"/>
                  <a:pt x="4491317" y="2716306"/>
                </a:cubicBezTo>
                <a:cubicBezTo>
                  <a:pt x="4471967" y="2672077"/>
                  <a:pt x="4452795" y="2627634"/>
                  <a:pt x="4437529" y="2581835"/>
                </a:cubicBezTo>
                <a:cubicBezTo>
                  <a:pt x="4428564" y="2554941"/>
                  <a:pt x="4423313" y="2526509"/>
                  <a:pt x="4410635" y="2501153"/>
                </a:cubicBezTo>
                <a:cubicBezTo>
                  <a:pt x="4401670" y="2483224"/>
                  <a:pt x="4390937" y="2466074"/>
                  <a:pt x="4383741" y="2447365"/>
                </a:cubicBezTo>
                <a:cubicBezTo>
                  <a:pt x="4321762" y="2286219"/>
                  <a:pt x="4373270" y="2371144"/>
                  <a:pt x="4316505" y="2286000"/>
                </a:cubicBezTo>
                <a:cubicBezTo>
                  <a:pt x="4312023" y="2272553"/>
                  <a:pt x="4306952" y="2259288"/>
                  <a:pt x="4303058" y="2245659"/>
                </a:cubicBezTo>
                <a:cubicBezTo>
                  <a:pt x="4293311" y="2211543"/>
                  <a:pt x="4289981" y="2183769"/>
                  <a:pt x="4276164" y="2151529"/>
                </a:cubicBezTo>
                <a:cubicBezTo>
                  <a:pt x="4268268" y="2133104"/>
                  <a:pt x="4258235" y="2115670"/>
                  <a:pt x="4249270" y="2097741"/>
                </a:cubicBezTo>
                <a:cubicBezTo>
                  <a:pt x="4212266" y="1875719"/>
                  <a:pt x="4255480" y="2109135"/>
                  <a:pt x="4222376" y="1976718"/>
                </a:cubicBezTo>
                <a:cubicBezTo>
                  <a:pt x="4209268" y="1924285"/>
                  <a:pt x="4203072" y="1868482"/>
                  <a:pt x="4195482" y="1815353"/>
                </a:cubicBezTo>
                <a:cubicBezTo>
                  <a:pt x="4199964" y="1761565"/>
                  <a:pt x="4198344" y="1706915"/>
                  <a:pt x="4208929" y="1653988"/>
                </a:cubicBezTo>
                <a:cubicBezTo>
                  <a:pt x="4212098" y="1638141"/>
                  <a:pt x="4227805" y="1627679"/>
                  <a:pt x="4235823" y="1613647"/>
                </a:cubicBezTo>
                <a:cubicBezTo>
                  <a:pt x="4245768" y="1596243"/>
                  <a:pt x="4250195" y="1575512"/>
                  <a:pt x="4262717" y="1559859"/>
                </a:cubicBezTo>
                <a:cubicBezTo>
                  <a:pt x="4292996" y="1522010"/>
                  <a:pt x="4338026" y="1477217"/>
                  <a:pt x="4383741" y="1452282"/>
                </a:cubicBezTo>
                <a:cubicBezTo>
                  <a:pt x="4426204" y="1429120"/>
                  <a:pt x="4490058" y="1390290"/>
                  <a:pt x="4545105" y="1385047"/>
                </a:cubicBezTo>
                <a:cubicBezTo>
                  <a:pt x="4621093" y="1377810"/>
                  <a:pt x="4697505" y="1376082"/>
                  <a:pt x="4773705" y="1371600"/>
                </a:cubicBezTo>
                <a:cubicBezTo>
                  <a:pt x="4772841" y="1353465"/>
                  <a:pt x="4780473" y="1125189"/>
                  <a:pt x="4746811" y="1035423"/>
                </a:cubicBezTo>
                <a:cubicBezTo>
                  <a:pt x="4731168" y="993709"/>
                  <a:pt x="4689586" y="932229"/>
                  <a:pt x="4666129" y="900953"/>
                </a:cubicBezTo>
                <a:cubicBezTo>
                  <a:pt x="4652682" y="883024"/>
                  <a:pt x="4642804" y="861750"/>
                  <a:pt x="4625788" y="847165"/>
                </a:cubicBezTo>
                <a:cubicBezTo>
                  <a:pt x="4610568" y="834119"/>
                  <a:pt x="4588679" y="831390"/>
                  <a:pt x="4572000" y="820271"/>
                </a:cubicBezTo>
                <a:cubicBezTo>
                  <a:pt x="4534704" y="795407"/>
                  <a:pt x="4502859" y="762650"/>
                  <a:pt x="4464423" y="739588"/>
                </a:cubicBezTo>
                <a:lnTo>
                  <a:pt x="4329953" y="658906"/>
                </a:lnTo>
                <a:cubicBezTo>
                  <a:pt x="4307541" y="645459"/>
                  <a:pt x="4285410" y="631532"/>
                  <a:pt x="4262717" y="618565"/>
                </a:cubicBezTo>
                <a:cubicBezTo>
                  <a:pt x="4222649" y="595669"/>
                  <a:pt x="4184293" y="569078"/>
                  <a:pt x="4141694" y="551329"/>
                </a:cubicBezTo>
                <a:cubicBezTo>
                  <a:pt x="4087906" y="528917"/>
                  <a:pt x="4026946" y="519056"/>
                  <a:pt x="3980329" y="484094"/>
                </a:cubicBezTo>
                <a:cubicBezTo>
                  <a:pt x="3962400" y="470647"/>
                  <a:pt x="3946000" y="454872"/>
                  <a:pt x="3926541" y="443753"/>
                </a:cubicBezTo>
                <a:cubicBezTo>
                  <a:pt x="3914234" y="436721"/>
                  <a:pt x="3898644" y="437093"/>
                  <a:pt x="3886200" y="430306"/>
                </a:cubicBezTo>
                <a:cubicBezTo>
                  <a:pt x="3849077" y="410057"/>
                  <a:pt x="3813807" y="386528"/>
                  <a:pt x="3778623" y="363071"/>
                </a:cubicBezTo>
                <a:cubicBezTo>
                  <a:pt x="3765176" y="354106"/>
                  <a:pt x="3750698" y="346522"/>
                  <a:pt x="3738282" y="336176"/>
                </a:cubicBezTo>
                <a:cubicBezTo>
                  <a:pt x="3723673" y="324002"/>
                  <a:pt x="3712550" y="308009"/>
                  <a:pt x="3697941" y="295835"/>
                </a:cubicBezTo>
                <a:cubicBezTo>
                  <a:pt x="3685526" y="285489"/>
                  <a:pt x="3669763" y="279583"/>
                  <a:pt x="3657600" y="268941"/>
                </a:cubicBezTo>
                <a:cubicBezTo>
                  <a:pt x="3633747" y="248070"/>
                  <a:pt x="3607945" y="228078"/>
                  <a:pt x="3590364" y="201706"/>
                </a:cubicBezTo>
                <a:cubicBezTo>
                  <a:pt x="3581399" y="188259"/>
                  <a:pt x="3574898" y="172793"/>
                  <a:pt x="3563470" y="161365"/>
                </a:cubicBezTo>
                <a:cubicBezTo>
                  <a:pt x="3552042" y="149937"/>
                  <a:pt x="3536576" y="143436"/>
                  <a:pt x="3523129" y="134471"/>
                </a:cubicBezTo>
                <a:cubicBezTo>
                  <a:pt x="3514164" y="121024"/>
                  <a:pt x="3507663" y="105557"/>
                  <a:pt x="3496235" y="94129"/>
                </a:cubicBezTo>
                <a:cubicBezTo>
                  <a:pt x="3484807" y="82701"/>
                  <a:pt x="3469599" y="75800"/>
                  <a:pt x="3455894" y="67235"/>
                </a:cubicBezTo>
                <a:cubicBezTo>
                  <a:pt x="3433730" y="53383"/>
                  <a:pt x="3412925" y="36601"/>
                  <a:pt x="3388658" y="26894"/>
                </a:cubicBezTo>
                <a:cubicBezTo>
                  <a:pt x="3367437" y="18406"/>
                  <a:pt x="3343734" y="18405"/>
                  <a:pt x="3321423" y="13447"/>
                </a:cubicBezTo>
                <a:cubicBezTo>
                  <a:pt x="3303382" y="9438"/>
                  <a:pt x="3285564" y="4482"/>
                  <a:pt x="3267635" y="0"/>
                </a:cubicBezTo>
                <a:cubicBezTo>
                  <a:pt x="3191435" y="4482"/>
                  <a:pt x="3114600" y="2652"/>
                  <a:pt x="3039035" y="13447"/>
                </a:cubicBezTo>
                <a:cubicBezTo>
                  <a:pt x="3019191" y="16282"/>
                  <a:pt x="3003672" y="32445"/>
                  <a:pt x="2985247" y="40341"/>
                </a:cubicBezTo>
                <a:cubicBezTo>
                  <a:pt x="2972218" y="45925"/>
                  <a:pt x="2958352" y="49306"/>
                  <a:pt x="2944905" y="53788"/>
                </a:cubicBezTo>
                <a:cubicBezTo>
                  <a:pt x="2931458" y="62753"/>
                  <a:pt x="2919019" y="73454"/>
                  <a:pt x="2904564" y="80682"/>
                </a:cubicBezTo>
                <a:cubicBezTo>
                  <a:pt x="2891886" y="87021"/>
                  <a:pt x="2877852" y="90235"/>
                  <a:pt x="2864223" y="94129"/>
                </a:cubicBezTo>
                <a:cubicBezTo>
                  <a:pt x="2705989" y="139339"/>
                  <a:pt x="2639022" y="113290"/>
                  <a:pt x="2407023" y="121023"/>
                </a:cubicBezTo>
                <a:cubicBezTo>
                  <a:pt x="2389793" y="125331"/>
                  <a:pt x="2332182" y="138274"/>
                  <a:pt x="2312894" y="147918"/>
                </a:cubicBezTo>
                <a:cubicBezTo>
                  <a:pt x="2298439" y="155146"/>
                  <a:pt x="2285173" y="164716"/>
                  <a:pt x="2272553" y="174812"/>
                </a:cubicBezTo>
                <a:cubicBezTo>
                  <a:pt x="2262653" y="182732"/>
                  <a:pt x="2250367" y="189935"/>
                  <a:pt x="2245658" y="201706"/>
                </a:cubicBezTo>
                <a:cubicBezTo>
                  <a:pt x="2240664" y="214191"/>
                  <a:pt x="2245658" y="228600"/>
                  <a:pt x="2245658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DFB38D-8A89-A84F-A1F0-3ECCEA0A35C6}"/>
              </a:ext>
            </a:extLst>
          </p:cNvPr>
          <p:cNvSpPr/>
          <p:nvPr/>
        </p:nvSpPr>
        <p:spPr>
          <a:xfrm>
            <a:off x="1723466" y="2072897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D839855-327C-7842-9445-EF27CEBE6609}"/>
              </a:ext>
            </a:extLst>
          </p:cNvPr>
          <p:cNvSpPr/>
          <p:nvPr/>
        </p:nvSpPr>
        <p:spPr>
          <a:xfrm>
            <a:off x="1664636" y="2977496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CF9195A-0A80-EA42-BA53-516A6AE34650}"/>
              </a:ext>
            </a:extLst>
          </p:cNvPr>
          <p:cNvSpPr/>
          <p:nvPr/>
        </p:nvSpPr>
        <p:spPr>
          <a:xfrm>
            <a:off x="2689412" y="3823587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E96AC52-3E37-7B41-B6DE-9285CB432106}"/>
              </a:ext>
            </a:extLst>
          </p:cNvPr>
          <p:cNvSpPr/>
          <p:nvPr/>
        </p:nvSpPr>
        <p:spPr>
          <a:xfrm>
            <a:off x="2623296" y="3037336"/>
            <a:ext cx="551329" cy="5725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71155D6-022B-3D45-A963-A82A31EB0BE5}"/>
              </a:ext>
            </a:extLst>
          </p:cNvPr>
          <p:cNvSpPr/>
          <p:nvPr/>
        </p:nvSpPr>
        <p:spPr>
          <a:xfrm>
            <a:off x="2795871" y="4831492"/>
            <a:ext cx="551329" cy="5725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C60B9E50-40BA-1146-850E-04A20FD67815}"/>
              </a:ext>
            </a:extLst>
          </p:cNvPr>
          <p:cNvSpPr/>
          <p:nvPr/>
        </p:nvSpPr>
        <p:spPr>
          <a:xfrm>
            <a:off x="4466666" y="3925138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avec coins arrondis en haut 27">
            <a:extLst>
              <a:ext uri="{FF2B5EF4-FFF2-40B4-BE49-F238E27FC236}">
                <a16:creationId xmlns:a16="http://schemas.microsoft.com/office/drawing/2014/main" id="{5F368D00-317F-DA48-B7F0-565C2638F938}"/>
              </a:ext>
            </a:extLst>
          </p:cNvPr>
          <p:cNvSpPr/>
          <p:nvPr/>
        </p:nvSpPr>
        <p:spPr>
          <a:xfrm>
            <a:off x="4161304" y="2197189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avec coins arrondis en haut 28">
            <a:extLst>
              <a:ext uri="{FF2B5EF4-FFF2-40B4-BE49-F238E27FC236}">
                <a16:creationId xmlns:a16="http://schemas.microsoft.com/office/drawing/2014/main" id="{0A50D40D-D5FD-6843-A8C1-C1B5D60980C7}"/>
              </a:ext>
            </a:extLst>
          </p:cNvPr>
          <p:cNvSpPr/>
          <p:nvPr/>
        </p:nvSpPr>
        <p:spPr>
          <a:xfrm>
            <a:off x="3730999" y="4906122"/>
            <a:ext cx="430305" cy="377125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avec coins arrondis en haut 29">
            <a:extLst>
              <a:ext uri="{FF2B5EF4-FFF2-40B4-BE49-F238E27FC236}">
                <a16:creationId xmlns:a16="http://schemas.microsoft.com/office/drawing/2014/main" id="{570516D6-EE0D-964E-A7CA-86DC9C8AB2E1}"/>
              </a:ext>
            </a:extLst>
          </p:cNvPr>
          <p:cNvSpPr/>
          <p:nvPr/>
        </p:nvSpPr>
        <p:spPr>
          <a:xfrm>
            <a:off x="3572437" y="3913815"/>
            <a:ext cx="430305" cy="377125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avec coins arrondis en haut 30">
            <a:extLst>
              <a:ext uri="{FF2B5EF4-FFF2-40B4-BE49-F238E27FC236}">
                <a16:creationId xmlns:a16="http://schemas.microsoft.com/office/drawing/2014/main" id="{CBF3BC86-681E-8846-A3A5-74C63BCF7659}"/>
              </a:ext>
            </a:extLst>
          </p:cNvPr>
          <p:cNvSpPr/>
          <p:nvPr/>
        </p:nvSpPr>
        <p:spPr>
          <a:xfrm>
            <a:off x="3347200" y="2203250"/>
            <a:ext cx="430305" cy="3771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B2899F6-ED78-AB4D-8C4E-5C16A723E5A7}"/>
              </a:ext>
            </a:extLst>
          </p:cNvPr>
          <p:cNvSpPr/>
          <p:nvPr/>
        </p:nvSpPr>
        <p:spPr>
          <a:xfrm>
            <a:off x="2562786" y="2105549"/>
            <a:ext cx="551329" cy="5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81FCC8-91AA-9949-B66B-4A0A54AF0E98}"/>
              </a:ext>
            </a:extLst>
          </p:cNvPr>
          <p:cNvSpPr/>
          <p:nvPr/>
        </p:nvSpPr>
        <p:spPr>
          <a:xfrm>
            <a:off x="1699373" y="3816114"/>
            <a:ext cx="551329" cy="5725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avec coins arrondis en haut 33">
            <a:extLst>
              <a:ext uri="{FF2B5EF4-FFF2-40B4-BE49-F238E27FC236}">
                <a16:creationId xmlns:a16="http://schemas.microsoft.com/office/drawing/2014/main" id="{D2469BA8-63E9-8045-9700-E1F541E70A48}"/>
              </a:ext>
            </a:extLst>
          </p:cNvPr>
          <p:cNvSpPr/>
          <p:nvPr/>
        </p:nvSpPr>
        <p:spPr>
          <a:xfrm>
            <a:off x="3479426" y="3162351"/>
            <a:ext cx="430305" cy="377125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CDF49C-9E14-194E-8288-E8A466AF8CF6}"/>
              </a:ext>
            </a:extLst>
          </p:cNvPr>
          <p:cNvSpPr txBox="1"/>
          <p:nvPr/>
        </p:nvSpPr>
        <p:spPr>
          <a:xfrm>
            <a:off x="7382435" y="2930852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Quatre classes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73E57C-7808-634A-AA0A-4F97C12B1A35}"/>
              </a:ext>
            </a:extLst>
          </p:cNvPr>
          <p:cNvCxnSpPr>
            <a:cxnSpLocks/>
            <a:stCxn id="6" idx="1"/>
            <a:endCxn id="7" idx="26"/>
          </p:cNvCxnSpPr>
          <p:nvPr/>
        </p:nvCxnSpPr>
        <p:spPr>
          <a:xfrm flipH="1" flipV="1">
            <a:off x="4867835" y="2541494"/>
            <a:ext cx="2514600" cy="57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957775-67EC-E44D-B42D-58CB653A7532}"/>
              </a:ext>
            </a:extLst>
          </p:cNvPr>
          <p:cNvCxnSpPr>
            <a:cxnSpLocks/>
            <a:stCxn id="6" idx="1"/>
            <a:endCxn id="13" idx="36"/>
          </p:cNvCxnSpPr>
          <p:nvPr/>
        </p:nvCxnSpPr>
        <p:spPr>
          <a:xfrm flipH="1">
            <a:off x="4598894" y="3115518"/>
            <a:ext cx="2783541" cy="175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6">
            <a:extLst>
              <a:ext uri="{FF2B5EF4-FFF2-40B4-BE49-F238E27FC236}">
                <a16:creationId xmlns:a16="http://schemas.microsoft.com/office/drawing/2014/main" id="{14160D02-C897-754A-B258-CDB9761C4FAF}"/>
              </a:ext>
            </a:extLst>
          </p:cNvPr>
          <p:cNvSpPr/>
          <p:nvPr/>
        </p:nvSpPr>
        <p:spPr>
          <a:xfrm>
            <a:off x="1444307" y="2017059"/>
            <a:ext cx="3423528" cy="863059"/>
          </a:xfrm>
          <a:custGeom>
            <a:avLst/>
            <a:gdLst>
              <a:gd name="connsiteX0" fmla="*/ 3235269 w 3423528"/>
              <a:gd name="connsiteY0" fmla="*/ 134470 h 863059"/>
              <a:gd name="connsiteX1" fmla="*/ 3100799 w 3423528"/>
              <a:gd name="connsiteY1" fmla="*/ 147917 h 863059"/>
              <a:gd name="connsiteX2" fmla="*/ 2939434 w 3423528"/>
              <a:gd name="connsiteY2" fmla="*/ 107576 h 863059"/>
              <a:gd name="connsiteX3" fmla="*/ 2845305 w 3423528"/>
              <a:gd name="connsiteY3" fmla="*/ 94129 h 863059"/>
              <a:gd name="connsiteX4" fmla="*/ 2670493 w 3423528"/>
              <a:gd name="connsiteY4" fmla="*/ 53788 h 863059"/>
              <a:gd name="connsiteX5" fmla="*/ 2536022 w 3423528"/>
              <a:gd name="connsiteY5" fmla="*/ 26894 h 863059"/>
              <a:gd name="connsiteX6" fmla="*/ 2267081 w 3423528"/>
              <a:gd name="connsiteY6" fmla="*/ 0 h 863059"/>
              <a:gd name="connsiteX7" fmla="*/ 1971246 w 3423528"/>
              <a:gd name="connsiteY7" fmla="*/ 13447 h 863059"/>
              <a:gd name="connsiteX8" fmla="*/ 317258 w 3423528"/>
              <a:gd name="connsiteY8" fmla="*/ 26894 h 863059"/>
              <a:gd name="connsiteX9" fmla="*/ 223128 w 3423528"/>
              <a:gd name="connsiteY9" fmla="*/ 134470 h 863059"/>
              <a:gd name="connsiteX10" fmla="*/ 142446 w 3423528"/>
              <a:gd name="connsiteY10" fmla="*/ 255494 h 863059"/>
              <a:gd name="connsiteX11" fmla="*/ 115552 w 3423528"/>
              <a:gd name="connsiteY11" fmla="*/ 295835 h 863059"/>
              <a:gd name="connsiteX12" fmla="*/ 102105 w 3423528"/>
              <a:gd name="connsiteY12" fmla="*/ 336176 h 863059"/>
              <a:gd name="connsiteX13" fmla="*/ 21422 w 3423528"/>
              <a:gd name="connsiteY13" fmla="*/ 443753 h 863059"/>
              <a:gd name="connsiteX14" fmla="*/ 21422 w 3423528"/>
              <a:gd name="connsiteY14" fmla="*/ 605117 h 863059"/>
              <a:gd name="connsiteX15" fmla="*/ 182787 w 3423528"/>
              <a:gd name="connsiteY15" fmla="*/ 685800 h 863059"/>
              <a:gd name="connsiteX16" fmla="*/ 290364 w 3423528"/>
              <a:gd name="connsiteY16" fmla="*/ 726141 h 863059"/>
              <a:gd name="connsiteX17" fmla="*/ 397940 w 3423528"/>
              <a:gd name="connsiteY17" fmla="*/ 753035 h 863059"/>
              <a:gd name="connsiteX18" fmla="*/ 586199 w 3423528"/>
              <a:gd name="connsiteY18" fmla="*/ 779929 h 863059"/>
              <a:gd name="connsiteX19" fmla="*/ 895481 w 3423528"/>
              <a:gd name="connsiteY19" fmla="*/ 806823 h 863059"/>
              <a:gd name="connsiteX20" fmla="*/ 1500599 w 3423528"/>
              <a:gd name="connsiteY20" fmla="*/ 820270 h 863059"/>
              <a:gd name="connsiteX21" fmla="*/ 3221822 w 3423528"/>
              <a:gd name="connsiteY21" fmla="*/ 820270 h 863059"/>
              <a:gd name="connsiteX22" fmla="*/ 3302505 w 3423528"/>
              <a:gd name="connsiteY22" fmla="*/ 766482 h 863059"/>
              <a:gd name="connsiteX23" fmla="*/ 3356293 w 3423528"/>
              <a:gd name="connsiteY23" fmla="*/ 685800 h 863059"/>
              <a:gd name="connsiteX24" fmla="*/ 3383187 w 3423528"/>
              <a:gd name="connsiteY24" fmla="*/ 645459 h 863059"/>
              <a:gd name="connsiteX25" fmla="*/ 3410081 w 3423528"/>
              <a:gd name="connsiteY25" fmla="*/ 564776 h 863059"/>
              <a:gd name="connsiteX26" fmla="*/ 3423528 w 3423528"/>
              <a:gd name="connsiteY26" fmla="*/ 524435 h 863059"/>
              <a:gd name="connsiteX27" fmla="*/ 3410081 w 3423528"/>
              <a:gd name="connsiteY27" fmla="*/ 322729 h 863059"/>
              <a:gd name="connsiteX28" fmla="*/ 3369740 w 3423528"/>
              <a:gd name="connsiteY28" fmla="*/ 282388 h 863059"/>
              <a:gd name="connsiteX29" fmla="*/ 3289058 w 3423528"/>
              <a:gd name="connsiteY29" fmla="*/ 228600 h 863059"/>
              <a:gd name="connsiteX30" fmla="*/ 3208375 w 3423528"/>
              <a:gd name="connsiteY30" fmla="*/ 201706 h 863059"/>
              <a:gd name="connsiteX31" fmla="*/ 3127693 w 3423528"/>
              <a:gd name="connsiteY31" fmla="*/ 161365 h 863059"/>
              <a:gd name="connsiteX32" fmla="*/ 3114246 w 3423528"/>
              <a:gd name="connsiteY32" fmla="*/ 134470 h 86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23528" h="863059">
                <a:moveTo>
                  <a:pt x="3235269" y="134470"/>
                </a:moveTo>
                <a:cubicBezTo>
                  <a:pt x="3190446" y="138952"/>
                  <a:pt x="3145661" y="151995"/>
                  <a:pt x="3100799" y="147917"/>
                </a:cubicBezTo>
                <a:cubicBezTo>
                  <a:pt x="3045583" y="142897"/>
                  <a:pt x="2994320" y="115417"/>
                  <a:pt x="2939434" y="107576"/>
                </a:cubicBezTo>
                <a:lnTo>
                  <a:pt x="2845305" y="94129"/>
                </a:lnTo>
                <a:cubicBezTo>
                  <a:pt x="2711133" y="49406"/>
                  <a:pt x="2818870" y="79972"/>
                  <a:pt x="2670493" y="53788"/>
                </a:cubicBezTo>
                <a:cubicBezTo>
                  <a:pt x="2625477" y="45844"/>
                  <a:pt x="2581111" y="34409"/>
                  <a:pt x="2536022" y="26894"/>
                </a:cubicBezTo>
                <a:cubicBezTo>
                  <a:pt x="2455454" y="13466"/>
                  <a:pt x="2344127" y="6420"/>
                  <a:pt x="2267081" y="0"/>
                </a:cubicBezTo>
                <a:cubicBezTo>
                  <a:pt x="2168469" y="4482"/>
                  <a:pt x="2069950" y="12086"/>
                  <a:pt x="1971246" y="13447"/>
                </a:cubicBezTo>
                <a:lnTo>
                  <a:pt x="317258" y="26894"/>
                </a:lnTo>
                <a:cubicBezTo>
                  <a:pt x="300083" y="27570"/>
                  <a:pt x="232313" y="121348"/>
                  <a:pt x="223128" y="134470"/>
                </a:cubicBezTo>
                <a:cubicBezTo>
                  <a:pt x="195324" y="174190"/>
                  <a:pt x="169340" y="215153"/>
                  <a:pt x="142446" y="255494"/>
                </a:cubicBezTo>
                <a:cubicBezTo>
                  <a:pt x="133481" y="268941"/>
                  <a:pt x="120663" y="280503"/>
                  <a:pt x="115552" y="295835"/>
                </a:cubicBezTo>
                <a:cubicBezTo>
                  <a:pt x="111070" y="309282"/>
                  <a:pt x="108989" y="323785"/>
                  <a:pt x="102105" y="336176"/>
                </a:cubicBezTo>
                <a:cubicBezTo>
                  <a:pt x="64090" y="404603"/>
                  <a:pt x="62228" y="402949"/>
                  <a:pt x="21422" y="443753"/>
                </a:cubicBezTo>
                <a:cubicBezTo>
                  <a:pt x="2849" y="499472"/>
                  <a:pt x="-15667" y="536237"/>
                  <a:pt x="21422" y="605117"/>
                </a:cubicBezTo>
                <a:cubicBezTo>
                  <a:pt x="56970" y="671135"/>
                  <a:pt x="131713" y="651751"/>
                  <a:pt x="182787" y="685800"/>
                </a:cubicBezTo>
                <a:cubicBezTo>
                  <a:pt x="246292" y="728137"/>
                  <a:pt x="201416" y="705615"/>
                  <a:pt x="290364" y="726141"/>
                </a:cubicBezTo>
                <a:cubicBezTo>
                  <a:pt x="326380" y="734452"/>
                  <a:pt x="361481" y="746958"/>
                  <a:pt x="397940" y="753035"/>
                </a:cubicBezTo>
                <a:cubicBezTo>
                  <a:pt x="473249" y="765586"/>
                  <a:pt x="505936" y="772162"/>
                  <a:pt x="586199" y="779929"/>
                </a:cubicBezTo>
                <a:cubicBezTo>
                  <a:pt x="689201" y="789897"/>
                  <a:pt x="792024" y="804524"/>
                  <a:pt x="895481" y="806823"/>
                </a:cubicBezTo>
                <a:lnTo>
                  <a:pt x="1500599" y="820270"/>
                </a:lnTo>
                <a:cubicBezTo>
                  <a:pt x="2129839" y="883194"/>
                  <a:pt x="1960380" y="871134"/>
                  <a:pt x="3221822" y="820270"/>
                </a:cubicBezTo>
                <a:cubicBezTo>
                  <a:pt x="3254119" y="818968"/>
                  <a:pt x="3302505" y="766482"/>
                  <a:pt x="3302505" y="766482"/>
                </a:cubicBezTo>
                <a:lnTo>
                  <a:pt x="3356293" y="685800"/>
                </a:lnTo>
                <a:lnTo>
                  <a:pt x="3383187" y="645459"/>
                </a:lnTo>
                <a:lnTo>
                  <a:pt x="3410081" y="564776"/>
                </a:lnTo>
                <a:lnTo>
                  <a:pt x="3423528" y="524435"/>
                </a:lnTo>
                <a:cubicBezTo>
                  <a:pt x="3419046" y="457200"/>
                  <a:pt x="3424699" y="388509"/>
                  <a:pt x="3410081" y="322729"/>
                </a:cubicBezTo>
                <a:cubicBezTo>
                  <a:pt x="3405956" y="304165"/>
                  <a:pt x="3384751" y="294063"/>
                  <a:pt x="3369740" y="282388"/>
                </a:cubicBezTo>
                <a:cubicBezTo>
                  <a:pt x="3344226" y="262544"/>
                  <a:pt x="3319722" y="238821"/>
                  <a:pt x="3289058" y="228600"/>
                </a:cubicBezTo>
                <a:lnTo>
                  <a:pt x="3208375" y="201706"/>
                </a:lnTo>
                <a:cubicBezTo>
                  <a:pt x="3175565" y="190770"/>
                  <a:pt x="3153760" y="187432"/>
                  <a:pt x="3127693" y="161365"/>
                </a:cubicBezTo>
                <a:cubicBezTo>
                  <a:pt x="3120606" y="154278"/>
                  <a:pt x="3118728" y="143435"/>
                  <a:pt x="3114246" y="1344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ED02C76-2ED6-3C41-80B8-CA193549F58D}"/>
              </a:ext>
            </a:extLst>
          </p:cNvPr>
          <p:cNvSpPr/>
          <p:nvPr/>
        </p:nvSpPr>
        <p:spPr>
          <a:xfrm>
            <a:off x="1472666" y="2877671"/>
            <a:ext cx="2790052" cy="806823"/>
          </a:xfrm>
          <a:custGeom>
            <a:avLst/>
            <a:gdLst>
              <a:gd name="connsiteX0" fmla="*/ 2588346 w 2790052"/>
              <a:gd name="connsiteY0" fmla="*/ 188258 h 806823"/>
              <a:gd name="connsiteX1" fmla="*/ 2279063 w 2790052"/>
              <a:gd name="connsiteY1" fmla="*/ 188258 h 806823"/>
              <a:gd name="connsiteX2" fmla="*/ 2158040 w 2790052"/>
              <a:gd name="connsiteY2" fmla="*/ 147917 h 806823"/>
              <a:gd name="connsiteX3" fmla="*/ 2117699 w 2790052"/>
              <a:gd name="connsiteY3" fmla="*/ 134470 h 806823"/>
              <a:gd name="connsiteX4" fmla="*/ 2023569 w 2790052"/>
              <a:gd name="connsiteY4" fmla="*/ 121023 h 806823"/>
              <a:gd name="connsiteX5" fmla="*/ 1983228 w 2790052"/>
              <a:gd name="connsiteY5" fmla="*/ 107576 h 806823"/>
              <a:gd name="connsiteX6" fmla="*/ 1848758 w 2790052"/>
              <a:gd name="connsiteY6" fmla="*/ 80682 h 806823"/>
              <a:gd name="connsiteX7" fmla="*/ 1566369 w 2790052"/>
              <a:gd name="connsiteY7" fmla="*/ 53788 h 806823"/>
              <a:gd name="connsiteX8" fmla="*/ 799887 w 2790052"/>
              <a:gd name="connsiteY8" fmla="*/ 26894 h 806823"/>
              <a:gd name="connsiteX9" fmla="*/ 719205 w 2790052"/>
              <a:gd name="connsiteY9" fmla="*/ 13447 h 806823"/>
              <a:gd name="connsiteX10" fmla="*/ 665416 w 2790052"/>
              <a:gd name="connsiteY10" fmla="*/ 0 h 806823"/>
              <a:gd name="connsiteX11" fmla="*/ 302346 w 2790052"/>
              <a:gd name="connsiteY11" fmla="*/ 13447 h 806823"/>
              <a:gd name="connsiteX12" fmla="*/ 167875 w 2790052"/>
              <a:gd name="connsiteY12" fmla="*/ 53788 h 806823"/>
              <a:gd name="connsiteX13" fmla="*/ 127534 w 2790052"/>
              <a:gd name="connsiteY13" fmla="*/ 67235 h 806823"/>
              <a:gd name="connsiteX14" fmla="*/ 100640 w 2790052"/>
              <a:gd name="connsiteY14" fmla="*/ 107576 h 806823"/>
              <a:gd name="connsiteX15" fmla="*/ 60299 w 2790052"/>
              <a:gd name="connsiteY15" fmla="*/ 134470 h 806823"/>
              <a:gd name="connsiteX16" fmla="*/ 46852 w 2790052"/>
              <a:gd name="connsiteY16" fmla="*/ 174811 h 806823"/>
              <a:gd name="connsiteX17" fmla="*/ 19958 w 2790052"/>
              <a:gd name="connsiteY17" fmla="*/ 215153 h 806823"/>
              <a:gd name="connsiteX18" fmla="*/ 19958 w 2790052"/>
              <a:gd name="connsiteY18" fmla="*/ 510988 h 806823"/>
              <a:gd name="connsiteX19" fmla="*/ 46852 w 2790052"/>
              <a:gd name="connsiteY19" fmla="*/ 605117 h 806823"/>
              <a:gd name="connsiteX20" fmla="*/ 167875 w 2790052"/>
              <a:gd name="connsiteY20" fmla="*/ 672353 h 806823"/>
              <a:gd name="connsiteX21" fmla="*/ 208216 w 2790052"/>
              <a:gd name="connsiteY21" fmla="*/ 699247 h 806823"/>
              <a:gd name="connsiteX22" fmla="*/ 288899 w 2790052"/>
              <a:gd name="connsiteY22" fmla="*/ 726141 h 806823"/>
              <a:gd name="connsiteX23" fmla="*/ 329240 w 2790052"/>
              <a:gd name="connsiteY23" fmla="*/ 739588 h 806823"/>
              <a:gd name="connsiteX24" fmla="*/ 423369 w 2790052"/>
              <a:gd name="connsiteY24" fmla="*/ 753035 h 806823"/>
              <a:gd name="connsiteX25" fmla="*/ 544393 w 2790052"/>
              <a:gd name="connsiteY25" fmla="*/ 766482 h 806823"/>
              <a:gd name="connsiteX26" fmla="*/ 611628 w 2790052"/>
              <a:gd name="connsiteY26" fmla="*/ 779929 h 806823"/>
              <a:gd name="connsiteX27" fmla="*/ 947805 w 2790052"/>
              <a:gd name="connsiteY27" fmla="*/ 806823 h 806823"/>
              <a:gd name="connsiteX28" fmla="*/ 1942887 w 2790052"/>
              <a:gd name="connsiteY28" fmla="*/ 793376 h 806823"/>
              <a:gd name="connsiteX29" fmla="*/ 2373193 w 2790052"/>
              <a:gd name="connsiteY29" fmla="*/ 779929 h 806823"/>
              <a:gd name="connsiteX30" fmla="*/ 2521110 w 2790052"/>
              <a:gd name="connsiteY30" fmla="*/ 753035 h 806823"/>
              <a:gd name="connsiteX31" fmla="*/ 2601793 w 2790052"/>
              <a:gd name="connsiteY31" fmla="*/ 726141 h 806823"/>
              <a:gd name="connsiteX32" fmla="*/ 2642134 w 2790052"/>
              <a:gd name="connsiteY32" fmla="*/ 712694 h 806823"/>
              <a:gd name="connsiteX33" fmla="*/ 2669028 w 2790052"/>
              <a:gd name="connsiteY33" fmla="*/ 672353 h 806823"/>
              <a:gd name="connsiteX34" fmla="*/ 2749710 w 2790052"/>
              <a:gd name="connsiteY34" fmla="*/ 564776 h 806823"/>
              <a:gd name="connsiteX35" fmla="*/ 2790052 w 2790052"/>
              <a:gd name="connsiteY35" fmla="*/ 484094 h 806823"/>
              <a:gd name="connsiteX36" fmla="*/ 2776605 w 2790052"/>
              <a:gd name="connsiteY36" fmla="*/ 363070 h 806823"/>
              <a:gd name="connsiteX37" fmla="*/ 2736263 w 2790052"/>
              <a:gd name="connsiteY37" fmla="*/ 295835 h 806823"/>
              <a:gd name="connsiteX38" fmla="*/ 2695922 w 2790052"/>
              <a:gd name="connsiteY38" fmla="*/ 282388 h 806823"/>
              <a:gd name="connsiteX39" fmla="*/ 2588346 w 2790052"/>
              <a:gd name="connsiteY39" fmla="*/ 188258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790052" h="806823">
                <a:moveTo>
                  <a:pt x="2588346" y="188258"/>
                </a:moveTo>
                <a:cubicBezTo>
                  <a:pt x="2450175" y="205529"/>
                  <a:pt x="2449196" y="212563"/>
                  <a:pt x="2279063" y="188258"/>
                </a:cubicBezTo>
                <a:lnTo>
                  <a:pt x="2158040" y="147917"/>
                </a:lnTo>
                <a:cubicBezTo>
                  <a:pt x="2144593" y="143435"/>
                  <a:pt x="2131731" y="136475"/>
                  <a:pt x="2117699" y="134470"/>
                </a:cubicBezTo>
                <a:lnTo>
                  <a:pt x="2023569" y="121023"/>
                </a:lnTo>
                <a:cubicBezTo>
                  <a:pt x="2010122" y="116541"/>
                  <a:pt x="1996857" y="111470"/>
                  <a:pt x="1983228" y="107576"/>
                </a:cubicBezTo>
                <a:cubicBezTo>
                  <a:pt x="1940734" y="95435"/>
                  <a:pt x="1891984" y="85485"/>
                  <a:pt x="1848758" y="80682"/>
                </a:cubicBezTo>
                <a:cubicBezTo>
                  <a:pt x="1754781" y="70240"/>
                  <a:pt x="1660715" y="60078"/>
                  <a:pt x="1566369" y="53788"/>
                </a:cubicBezTo>
                <a:cubicBezTo>
                  <a:pt x="1176768" y="27815"/>
                  <a:pt x="1432028" y="41945"/>
                  <a:pt x="799887" y="26894"/>
                </a:cubicBezTo>
                <a:cubicBezTo>
                  <a:pt x="772993" y="22412"/>
                  <a:pt x="745941" y="18794"/>
                  <a:pt x="719205" y="13447"/>
                </a:cubicBezTo>
                <a:cubicBezTo>
                  <a:pt x="701082" y="9823"/>
                  <a:pt x="683897" y="0"/>
                  <a:pt x="665416" y="0"/>
                </a:cubicBezTo>
                <a:cubicBezTo>
                  <a:pt x="544310" y="0"/>
                  <a:pt x="423369" y="8965"/>
                  <a:pt x="302346" y="13447"/>
                </a:cubicBezTo>
                <a:cubicBezTo>
                  <a:pt x="221056" y="33769"/>
                  <a:pt x="266089" y="21050"/>
                  <a:pt x="167875" y="53788"/>
                </a:cubicBezTo>
                <a:lnTo>
                  <a:pt x="127534" y="67235"/>
                </a:lnTo>
                <a:cubicBezTo>
                  <a:pt x="118569" y="80682"/>
                  <a:pt x="112068" y="96148"/>
                  <a:pt x="100640" y="107576"/>
                </a:cubicBezTo>
                <a:cubicBezTo>
                  <a:pt x="89212" y="119004"/>
                  <a:pt x="70395" y="121850"/>
                  <a:pt x="60299" y="134470"/>
                </a:cubicBezTo>
                <a:cubicBezTo>
                  <a:pt x="51444" y="145538"/>
                  <a:pt x="53191" y="162133"/>
                  <a:pt x="46852" y="174811"/>
                </a:cubicBezTo>
                <a:cubicBezTo>
                  <a:pt x="39624" y="189266"/>
                  <a:pt x="28923" y="201706"/>
                  <a:pt x="19958" y="215153"/>
                </a:cubicBezTo>
                <a:cubicBezTo>
                  <a:pt x="-11545" y="341157"/>
                  <a:pt x="-1269" y="277501"/>
                  <a:pt x="19958" y="510988"/>
                </a:cubicBezTo>
                <a:cubicBezTo>
                  <a:pt x="19993" y="511372"/>
                  <a:pt x="40484" y="598749"/>
                  <a:pt x="46852" y="605117"/>
                </a:cubicBezTo>
                <a:cubicBezTo>
                  <a:pt x="131645" y="689910"/>
                  <a:pt x="100240" y="638535"/>
                  <a:pt x="167875" y="672353"/>
                </a:cubicBezTo>
                <a:cubicBezTo>
                  <a:pt x="182330" y="679581"/>
                  <a:pt x="193448" y="692683"/>
                  <a:pt x="208216" y="699247"/>
                </a:cubicBezTo>
                <a:cubicBezTo>
                  <a:pt x="234122" y="710761"/>
                  <a:pt x="262005" y="717176"/>
                  <a:pt x="288899" y="726141"/>
                </a:cubicBezTo>
                <a:cubicBezTo>
                  <a:pt x="302346" y="730623"/>
                  <a:pt x="315208" y="737583"/>
                  <a:pt x="329240" y="739588"/>
                </a:cubicBezTo>
                <a:lnTo>
                  <a:pt x="423369" y="753035"/>
                </a:lnTo>
                <a:cubicBezTo>
                  <a:pt x="463645" y="758069"/>
                  <a:pt x="504211" y="760742"/>
                  <a:pt x="544393" y="766482"/>
                </a:cubicBezTo>
                <a:cubicBezTo>
                  <a:pt x="567019" y="769714"/>
                  <a:pt x="588973" y="776908"/>
                  <a:pt x="611628" y="779929"/>
                </a:cubicBezTo>
                <a:cubicBezTo>
                  <a:pt x="712388" y="793364"/>
                  <a:pt x="851877" y="800428"/>
                  <a:pt x="947805" y="806823"/>
                </a:cubicBezTo>
                <a:lnTo>
                  <a:pt x="1942887" y="793376"/>
                </a:lnTo>
                <a:cubicBezTo>
                  <a:pt x="2086367" y="790669"/>
                  <a:pt x="2229876" y="787279"/>
                  <a:pt x="2373193" y="779929"/>
                </a:cubicBezTo>
                <a:cubicBezTo>
                  <a:pt x="2415079" y="777781"/>
                  <a:pt x="2477704" y="766057"/>
                  <a:pt x="2521110" y="753035"/>
                </a:cubicBezTo>
                <a:cubicBezTo>
                  <a:pt x="2548264" y="744889"/>
                  <a:pt x="2574899" y="735106"/>
                  <a:pt x="2601793" y="726141"/>
                </a:cubicBezTo>
                <a:lnTo>
                  <a:pt x="2642134" y="712694"/>
                </a:lnTo>
                <a:cubicBezTo>
                  <a:pt x="2651099" y="699247"/>
                  <a:pt x="2658932" y="684973"/>
                  <a:pt x="2669028" y="672353"/>
                </a:cubicBezTo>
                <a:cubicBezTo>
                  <a:pt x="2705437" y="626842"/>
                  <a:pt x="2722901" y="645198"/>
                  <a:pt x="2749710" y="564776"/>
                </a:cubicBezTo>
                <a:cubicBezTo>
                  <a:pt x="2768269" y="509103"/>
                  <a:pt x="2755295" y="536229"/>
                  <a:pt x="2790052" y="484094"/>
                </a:cubicBezTo>
                <a:cubicBezTo>
                  <a:pt x="2785570" y="443753"/>
                  <a:pt x="2783278" y="403107"/>
                  <a:pt x="2776605" y="363070"/>
                </a:cubicBezTo>
                <a:cubicBezTo>
                  <a:pt x="2771904" y="334863"/>
                  <a:pt x="2761772" y="311140"/>
                  <a:pt x="2736263" y="295835"/>
                </a:cubicBezTo>
                <a:cubicBezTo>
                  <a:pt x="2724109" y="288542"/>
                  <a:pt x="2708313" y="289272"/>
                  <a:pt x="2695922" y="282388"/>
                </a:cubicBezTo>
                <a:cubicBezTo>
                  <a:pt x="2631455" y="246573"/>
                  <a:pt x="2633881" y="247241"/>
                  <a:pt x="2588346" y="18825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E9B389B-B8D6-2044-8019-7AD5CD5B73AB}"/>
              </a:ext>
            </a:extLst>
          </p:cNvPr>
          <p:cNvSpPr/>
          <p:nvPr/>
        </p:nvSpPr>
        <p:spPr>
          <a:xfrm>
            <a:off x="1506071" y="3724835"/>
            <a:ext cx="3523608" cy="914400"/>
          </a:xfrm>
          <a:custGeom>
            <a:avLst/>
            <a:gdLst>
              <a:gd name="connsiteX0" fmla="*/ 3442447 w 3523608"/>
              <a:gd name="connsiteY0" fmla="*/ 107577 h 914400"/>
              <a:gd name="connsiteX1" fmla="*/ 3065929 w 3523608"/>
              <a:gd name="connsiteY1" fmla="*/ 107577 h 914400"/>
              <a:gd name="connsiteX2" fmla="*/ 2850776 w 3523608"/>
              <a:gd name="connsiteY2" fmla="*/ 67236 h 914400"/>
              <a:gd name="connsiteX3" fmla="*/ 2581835 w 3523608"/>
              <a:gd name="connsiteY3" fmla="*/ 40341 h 914400"/>
              <a:gd name="connsiteX4" fmla="*/ 2232211 w 3523608"/>
              <a:gd name="connsiteY4" fmla="*/ 0 h 914400"/>
              <a:gd name="connsiteX5" fmla="*/ 2084294 w 3523608"/>
              <a:gd name="connsiteY5" fmla="*/ 13447 h 914400"/>
              <a:gd name="connsiteX6" fmla="*/ 1721223 w 3523608"/>
              <a:gd name="connsiteY6" fmla="*/ 26894 h 914400"/>
              <a:gd name="connsiteX7" fmla="*/ 1600200 w 3523608"/>
              <a:gd name="connsiteY7" fmla="*/ 53789 h 914400"/>
              <a:gd name="connsiteX8" fmla="*/ 1290917 w 3523608"/>
              <a:gd name="connsiteY8" fmla="*/ 40341 h 914400"/>
              <a:gd name="connsiteX9" fmla="*/ 685800 w 3523608"/>
              <a:gd name="connsiteY9" fmla="*/ 40341 h 914400"/>
              <a:gd name="connsiteX10" fmla="*/ 605117 w 3523608"/>
              <a:gd name="connsiteY10" fmla="*/ 26894 h 914400"/>
              <a:gd name="connsiteX11" fmla="*/ 228600 w 3523608"/>
              <a:gd name="connsiteY11" fmla="*/ 53789 h 914400"/>
              <a:gd name="connsiteX12" fmla="*/ 147917 w 3523608"/>
              <a:gd name="connsiteY12" fmla="*/ 80683 h 914400"/>
              <a:gd name="connsiteX13" fmla="*/ 107576 w 3523608"/>
              <a:gd name="connsiteY13" fmla="*/ 94130 h 914400"/>
              <a:gd name="connsiteX14" fmla="*/ 67235 w 3523608"/>
              <a:gd name="connsiteY14" fmla="*/ 121024 h 914400"/>
              <a:gd name="connsiteX15" fmla="*/ 0 w 3523608"/>
              <a:gd name="connsiteY15" fmla="*/ 242047 h 914400"/>
              <a:gd name="connsiteX16" fmla="*/ 40341 w 3523608"/>
              <a:gd name="connsiteY16" fmla="*/ 470647 h 914400"/>
              <a:gd name="connsiteX17" fmla="*/ 67235 w 3523608"/>
              <a:gd name="connsiteY17" fmla="*/ 551330 h 914400"/>
              <a:gd name="connsiteX18" fmla="*/ 121023 w 3523608"/>
              <a:gd name="connsiteY18" fmla="*/ 632012 h 914400"/>
              <a:gd name="connsiteX19" fmla="*/ 147917 w 3523608"/>
              <a:gd name="connsiteY19" fmla="*/ 672353 h 914400"/>
              <a:gd name="connsiteX20" fmla="*/ 215153 w 3523608"/>
              <a:gd name="connsiteY20" fmla="*/ 766483 h 914400"/>
              <a:gd name="connsiteX21" fmla="*/ 242047 w 3523608"/>
              <a:gd name="connsiteY21" fmla="*/ 806824 h 914400"/>
              <a:gd name="connsiteX22" fmla="*/ 403411 w 3523608"/>
              <a:gd name="connsiteY22" fmla="*/ 887506 h 914400"/>
              <a:gd name="connsiteX23" fmla="*/ 443753 w 3523608"/>
              <a:gd name="connsiteY23" fmla="*/ 900953 h 914400"/>
              <a:gd name="connsiteX24" fmla="*/ 484094 w 3523608"/>
              <a:gd name="connsiteY24" fmla="*/ 914400 h 914400"/>
              <a:gd name="connsiteX25" fmla="*/ 1089211 w 3523608"/>
              <a:gd name="connsiteY25" fmla="*/ 900953 h 914400"/>
              <a:gd name="connsiteX26" fmla="*/ 1438835 w 3523608"/>
              <a:gd name="connsiteY26" fmla="*/ 887506 h 914400"/>
              <a:gd name="connsiteX27" fmla="*/ 1882588 w 3523608"/>
              <a:gd name="connsiteY27" fmla="*/ 874059 h 914400"/>
              <a:gd name="connsiteX28" fmla="*/ 2030505 w 3523608"/>
              <a:gd name="connsiteY28" fmla="*/ 860612 h 914400"/>
              <a:gd name="connsiteX29" fmla="*/ 2474258 w 3523608"/>
              <a:gd name="connsiteY29" fmla="*/ 833718 h 914400"/>
              <a:gd name="connsiteX30" fmla="*/ 2595282 w 3523608"/>
              <a:gd name="connsiteY30" fmla="*/ 820271 h 914400"/>
              <a:gd name="connsiteX31" fmla="*/ 2796988 w 3523608"/>
              <a:gd name="connsiteY31" fmla="*/ 793377 h 914400"/>
              <a:gd name="connsiteX32" fmla="*/ 2985247 w 3523608"/>
              <a:gd name="connsiteY32" fmla="*/ 766483 h 914400"/>
              <a:gd name="connsiteX33" fmla="*/ 3079376 w 3523608"/>
              <a:gd name="connsiteY33" fmla="*/ 739589 h 914400"/>
              <a:gd name="connsiteX34" fmla="*/ 3281082 w 3523608"/>
              <a:gd name="connsiteY34" fmla="*/ 712694 h 914400"/>
              <a:gd name="connsiteX35" fmla="*/ 3375211 w 3523608"/>
              <a:gd name="connsiteY35" fmla="*/ 685800 h 914400"/>
              <a:gd name="connsiteX36" fmla="*/ 3469341 w 3523608"/>
              <a:gd name="connsiteY36" fmla="*/ 658906 h 914400"/>
              <a:gd name="connsiteX37" fmla="*/ 3509682 w 3523608"/>
              <a:gd name="connsiteY37" fmla="*/ 578224 h 914400"/>
              <a:gd name="connsiteX38" fmla="*/ 3523129 w 3523608"/>
              <a:gd name="connsiteY38" fmla="*/ 537883 h 914400"/>
              <a:gd name="connsiteX39" fmla="*/ 3496235 w 3523608"/>
              <a:gd name="connsiteY39" fmla="*/ 268941 h 914400"/>
              <a:gd name="connsiteX40" fmla="*/ 3469341 w 3523608"/>
              <a:gd name="connsiteY40" fmla="*/ 228600 h 914400"/>
              <a:gd name="connsiteX41" fmla="*/ 3455894 w 3523608"/>
              <a:gd name="connsiteY41" fmla="*/ 188259 h 914400"/>
              <a:gd name="connsiteX42" fmla="*/ 3442447 w 3523608"/>
              <a:gd name="connsiteY42" fmla="*/ 10757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23608" h="914400">
                <a:moveTo>
                  <a:pt x="3442447" y="107577"/>
                </a:moveTo>
                <a:cubicBezTo>
                  <a:pt x="3377453" y="94130"/>
                  <a:pt x="3341678" y="128003"/>
                  <a:pt x="3065929" y="107577"/>
                </a:cubicBezTo>
                <a:cubicBezTo>
                  <a:pt x="3018473" y="104062"/>
                  <a:pt x="2880683" y="70227"/>
                  <a:pt x="2850776" y="67236"/>
                </a:cubicBezTo>
                <a:lnTo>
                  <a:pt x="2581835" y="40341"/>
                </a:lnTo>
                <a:cubicBezTo>
                  <a:pt x="2395864" y="-6151"/>
                  <a:pt x="2511164" y="15497"/>
                  <a:pt x="2232211" y="0"/>
                </a:cubicBezTo>
                <a:cubicBezTo>
                  <a:pt x="2182905" y="4482"/>
                  <a:pt x="2133735" y="10845"/>
                  <a:pt x="2084294" y="13447"/>
                </a:cubicBezTo>
                <a:cubicBezTo>
                  <a:pt x="1963355" y="19812"/>
                  <a:pt x="1842094" y="19340"/>
                  <a:pt x="1721223" y="26894"/>
                </a:cubicBezTo>
                <a:cubicBezTo>
                  <a:pt x="1698455" y="28317"/>
                  <a:pt x="1625551" y="47451"/>
                  <a:pt x="1600200" y="53789"/>
                </a:cubicBezTo>
                <a:cubicBezTo>
                  <a:pt x="1497106" y="49306"/>
                  <a:pt x="1394109" y="40341"/>
                  <a:pt x="1290917" y="40341"/>
                </a:cubicBezTo>
                <a:cubicBezTo>
                  <a:pt x="524363" y="40341"/>
                  <a:pt x="1339425" y="73025"/>
                  <a:pt x="685800" y="40341"/>
                </a:cubicBezTo>
                <a:cubicBezTo>
                  <a:pt x="658906" y="35859"/>
                  <a:pt x="632382" y="26894"/>
                  <a:pt x="605117" y="26894"/>
                </a:cubicBezTo>
                <a:cubicBezTo>
                  <a:pt x="464917" y="26894"/>
                  <a:pt x="352342" y="16666"/>
                  <a:pt x="228600" y="53789"/>
                </a:cubicBezTo>
                <a:cubicBezTo>
                  <a:pt x="201447" y="61935"/>
                  <a:pt x="174811" y="71718"/>
                  <a:pt x="147917" y="80683"/>
                </a:cubicBezTo>
                <a:cubicBezTo>
                  <a:pt x="134470" y="85165"/>
                  <a:pt x="119370" y="86267"/>
                  <a:pt x="107576" y="94130"/>
                </a:cubicBezTo>
                <a:lnTo>
                  <a:pt x="67235" y="121024"/>
                </a:lnTo>
                <a:cubicBezTo>
                  <a:pt x="5584" y="213500"/>
                  <a:pt x="23668" y="171042"/>
                  <a:pt x="0" y="242047"/>
                </a:cubicBezTo>
                <a:cubicBezTo>
                  <a:pt x="16014" y="418200"/>
                  <a:pt x="-2209" y="342995"/>
                  <a:pt x="40341" y="470647"/>
                </a:cubicBezTo>
                <a:cubicBezTo>
                  <a:pt x="40341" y="470648"/>
                  <a:pt x="67234" y="551329"/>
                  <a:pt x="67235" y="551330"/>
                </a:cubicBezTo>
                <a:lnTo>
                  <a:pt x="121023" y="632012"/>
                </a:lnTo>
                <a:cubicBezTo>
                  <a:pt x="129988" y="645459"/>
                  <a:pt x="142806" y="657021"/>
                  <a:pt x="147917" y="672353"/>
                </a:cubicBezTo>
                <a:cubicBezTo>
                  <a:pt x="181273" y="772420"/>
                  <a:pt x="130071" y="638859"/>
                  <a:pt x="215153" y="766483"/>
                </a:cubicBezTo>
                <a:cubicBezTo>
                  <a:pt x="224118" y="779930"/>
                  <a:pt x="229884" y="796182"/>
                  <a:pt x="242047" y="806824"/>
                </a:cubicBezTo>
                <a:cubicBezTo>
                  <a:pt x="306212" y="862969"/>
                  <a:pt x="327239" y="862115"/>
                  <a:pt x="403411" y="887506"/>
                </a:cubicBezTo>
                <a:lnTo>
                  <a:pt x="443753" y="900953"/>
                </a:lnTo>
                <a:lnTo>
                  <a:pt x="484094" y="914400"/>
                </a:lnTo>
                <a:lnTo>
                  <a:pt x="1089211" y="900953"/>
                </a:lnTo>
                <a:cubicBezTo>
                  <a:pt x="1205792" y="897669"/>
                  <a:pt x="1322274" y="891457"/>
                  <a:pt x="1438835" y="887506"/>
                </a:cubicBezTo>
                <a:lnTo>
                  <a:pt x="1882588" y="874059"/>
                </a:lnTo>
                <a:cubicBezTo>
                  <a:pt x="1931894" y="869577"/>
                  <a:pt x="1981113" y="864018"/>
                  <a:pt x="2030505" y="860612"/>
                </a:cubicBezTo>
                <a:cubicBezTo>
                  <a:pt x="2235804" y="846454"/>
                  <a:pt x="2278674" y="850017"/>
                  <a:pt x="2474258" y="833718"/>
                </a:cubicBezTo>
                <a:cubicBezTo>
                  <a:pt x="2514707" y="830347"/>
                  <a:pt x="2554970" y="825014"/>
                  <a:pt x="2595282" y="820271"/>
                </a:cubicBezTo>
                <a:cubicBezTo>
                  <a:pt x="2759053" y="801004"/>
                  <a:pt x="2645381" y="813591"/>
                  <a:pt x="2796988" y="793377"/>
                </a:cubicBezTo>
                <a:cubicBezTo>
                  <a:pt x="2965275" y="770939"/>
                  <a:pt x="2843525" y="790103"/>
                  <a:pt x="2985247" y="766483"/>
                </a:cubicBezTo>
                <a:cubicBezTo>
                  <a:pt x="3015371" y="756442"/>
                  <a:pt x="3048018" y="744414"/>
                  <a:pt x="3079376" y="739589"/>
                </a:cubicBezTo>
                <a:cubicBezTo>
                  <a:pt x="3234846" y="715670"/>
                  <a:pt x="3155427" y="737825"/>
                  <a:pt x="3281082" y="712694"/>
                </a:cubicBezTo>
                <a:cubicBezTo>
                  <a:pt x="3351147" y="698681"/>
                  <a:pt x="3315400" y="702889"/>
                  <a:pt x="3375211" y="685800"/>
                </a:cubicBezTo>
                <a:cubicBezTo>
                  <a:pt x="3493405" y="652031"/>
                  <a:pt x="3372618" y="691147"/>
                  <a:pt x="3469341" y="658906"/>
                </a:cubicBezTo>
                <a:cubicBezTo>
                  <a:pt x="3503140" y="557508"/>
                  <a:pt x="3457547" y="682494"/>
                  <a:pt x="3509682" y="578224"/>
                </a:cubicBezTo>
                <a:cubicBezTo>
                  <a:pt x="3516021" y="565546"/>
                  <a:pt x="3518647" y="551330"/>
                  <a:pt x="3523129" y="537883"/>
                </a:cubicBezTo>
                <a:cubicBezTo>
                  <a:pt x="3522343" y="524527"/>
                  <a:pt x="3531314" y="339100"/>
                  <a:pt x="3496235" y="268941"/>
                </a:cubicBezTo>
                <a:cubicBezTo>
                  <a:pt x="3489008" y="254486"/>
                  <a:pt x="3476569" y="243055"/>
                  <a:pt x="3469341" y="228600"/>
                </a:cubicBezTo>
                <a:cubicBezTo>
                  <a:pt x="3463002" y="215922"/>
                  <a:pt x="3464749" y="199327"/>
                  <a:pt x="3455894" y="188259"/>
                </a:cubicBezTo>
                <a:cubicBezTo>
                  <a:pt x="3400635" y="119185"/>
                  <a:pt x="3507441" y="121024"/>
                  <a:pt x="3442447" y="10757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D6565AA-19ED-5144-B459-D434376F4A57}"/>
              </a:ext>
            </a:extLst>
          </p:cNvPr>
          <p:cNvSpPr/>
          <p:nvPr/>
        </p:nvSpPr>
        <p:spPr>
          <a:xfrm>
            <a:off x="2474259" y="4676826"/>
            <a:ext cx="2164976" cy="957492"/>
          </a:xfrm>
          <a:custGeom>
            <a:avLst/>
            <a:gdLst>
              <a:gd name="connsiteX0" fmla="*/ 2017059 w 2164976"/>
              <a:gd name="connsiteY0" fmla="*/ 29645 h 957492"/>
              <a:gd name="connsiteX1" fmla="*/ 1909482 w 2164976"/>
              <a:gd name="connsiteY1" fmla="*/ 43092 h 957492"/>
              <a:gd name="connsiteX2" fmla="*/ 1586753 w 2164976"/>
              <a:gd name="connsiteY2" fmla="*/ 16198 h 957492"/>
              <a:gd name="connsiteX3" fmla="*/ 1196788 w 2164976"/>
              <a:gd name="connsiteY3" fmla="*/ 2750 h 957492"/>
              <a:gd name="connsiteX4" fmla="*/ 322729 w 2164976"/>
              <a:gd name="connsiteY4" fmla="*/ 29645 h 957492"/>
              <a:gd name="connsiteX5" fmla="*/ 215153 w 2164976"/>
              <a:gd name="connsiteY5" fmla="*/ 56539 h 957492"/>
              <a:gd name="connsiteX6" fmla="*/ 147917 w 2164976"/>
              <a:gd name="connsiteY6" fmla="*/ 110327 h 957492"/>
              <a:gd name="connsiteX7" fmla="*/ 94129 w 2164976"/>
              <a:gd name="connsiteY7" fmla="*/ 191009 h 957492"/>
              <a:gd name="connsiteX8" fmla="*/ 67235 w 2164976"/>
              <a:gd name="connsiteY8" fmla="*/ 231350 h 957492"/>
              <a:gd name="connsiteX9" fmla="*/ 26894 w 2164976"/>
              <a:gd name="connsiteY9" fmla="*/ 352374 h 957492"/>
              <a:gd name="connsiteX10" fmla="*/ 13447 w 2164976"/>
              <a:gd name="connsiteY10" fmla="*/ 392715 h 957492"/>
              <a:gd name="connsiteX11" fmla="*/ 0 w 2164976"/>
              <a:gd name="connsiteY11" fmla="*/ 433056 h 957492"/>
              <a:gd name="connsiteX12" fmla="*/ 40341 w 2164976"/>
              <a:gd name="connsiteY12" fmla="*/ 580974 h 957492"/>
              <a:gd name="connsiteX13" fmla="*/ 80682 w 2164976"/>
              <a:gd name="connsiteY13" fmla="*/ 661656 h 957492"/>
              <a:gd name="connsiteX14" fmla="*/ 201706 w 2164976"/>
              <a:gd name="connsiteY14" fmla="*/ 728892 h 957492"/>
              <a:gd name="connsiteX15" fmla="*/ 242047 w 2164976"/>
              <a:gd name="connsiteY15" fmla="*/ 755786 h 957492"/>
              <a:gd name="connsiteX16" fmla="*/ 322729 w 2164976"/>
              <a:gd name="connsiteY16" fmla="*/ 782680 h 957492"/>
              <a:gd name="connsiteX17" fmla="*/ 363070 w 2164976"/>
              <a:gd name="connsiteY17" fmla="*/ 796127 h 957492"/>
              <a:gd name="connsiteX18" fmla="*/ 403412 w 2164976"/>
              <a:gd name="connsiteY18" fmla="*/ 823021 h 957492"/>
              <a:gd name="connsiteX19" fmla="*/ 484094 w 2164976"/>
              <a:gd name="connsiteY19" fmla="*/ 849915 h 957492"/>
              <a:gd name="connsiteX20" fmla="*/ 524435 w 2164976"/>
              <a:gd name="connsiteY20" fmla="*/ 863362 h 957492"/>
              <a:gd name="connsiteX21" fmla="*/ 605117 w 2164976"/>
              <a:gd name="connsiteY21" fmla="*/ 890256 h 957492"/>
              <a:gd name="connsiteX22" fmla="*/ 699247 w 2164976"/>
              <a:gd name="connsiteY22" fmla="*/ 917150 h 957492"/>
              <a:gd name="connsiteX23" fmla="*/ 941294 w 2164976"/>
              <a:gd name="connsiteY23" fmla="*/ 944045 h 957492"/>
              <a:gd name="connsiteX24" fmla="*/ 1183341 w 2164976"/>
              <a:gd name="connsiteY24" fmla="*/ 957492 h 957492"/>
              <a:gd name="connsiteX25" fmla="*/ 1600200 w 2164976"/>
              <a:gd name="connsiteY25" fmla="*/ 944045 h 957492"/>
              <a:gd name="connsiteX26" fmla="*/ 1694329 w 2164976"/>
              <a:gd name="connsiteY26" fmla="*/ 903703 h 957492"/>
              <a:gd name="connsiteX27" fmla="*/ 1734670 w 2164976"/>
              <a:gd name="connsiteY27" fmla="*/ 890256 h 957492"/>
              <a:gd name="connsiteX28" fmla="*/ 1828800 w 2164976"/>
              <a:gd name="connsiteY28" fmla="*/ 849915 h 957492"/>
              <a:gd name="connsiteX29" fmla="*/ 1869141 w 2164976"/>
              <a:gd name="connsiteY29" fmla="*/ 823021 h 957492"/>
              <a:gd name="connsiteX30" fmla="*/ 1909482 w 2164976"/>
              <a:gd name="connsiteY30" fmla="*/ 809574 h 957492"/>
              <a:gd name="connsiteX31" fmla="*/ 1949823 w 2164976"/>
              <a:gd name="connsiteY31" fmla="*/ 769233 h 957492"/>
              <a:gd name="connsiteX32" fmla="*/ 2030506 w 2164976"/>
              <a:gd name="connsiteY32" fmla="*/ 715445 h 957492"/>
              <a:gd name="connsiteX33" fmla="*/ 2111188 w 2164976"/>
              <a:gd name="connsiteY33" fmla="*/ 607868 h 957492"/>
              <a:gd name="connsiteX34" fmla="*/ 2124635 w 2164976"/>
              <a:gd name="connsiteY34" fmla="*/ 567527 h 957492"/>
              <a:gd name="connsiteX35" fmla="*/ 2164976 w 2164976"/>
              <a:gd name="connsiteY35" fmla="*/ 486845 h 957492"/>
              <a:gd name="connsiteX36" fmla="*/ 2124635 w 2164976"/>
              <a:gd name="connsiteY36" fmla="*/ 191009 h 957492"/>
              <a:gd name="connsiteX37" fmla="*/ 2111188 w 2164976"/>
              <a:gd name="connsiteY37" fmla="*/ 150668 h 957492"/>
              <a:gd name="connsiteX38" fmla="*/ 2097741 w 2164976"/>
              <a:gd name="connsiteY38" fmla="*/ 110327 h 957492"/>
              <a:gd name="connsiteX39" fmla="*/ 2057400 w 2164976"/>
              <a:gd name="connsiteY39" fmla="*/ 83433 h 957492"/>
              <a:gd name="connsiteX40" fmla="*/ 2017059 w 2164976"/>
              <a:gd name="connsiteY40" fmla="*/ 69986 h 957492"/>
              <a:gd name="connsiteX41" fmla="*/ 2017059 w 2164976"/>
              <a:gd name="connsiteY41" fmla="*/ 29645 h 9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4976" h="957492">
                <a:moveTo>
                  <a:pt x="2017059" y="29645"/>
                </a:moveTo>
                <a:cubicBezTo>
                  <a:pt x="1999129" y="25163"/>
                  <a:pt x="1945620" y="43092"/>
                  <a:pt x="1909482" y="43092"/>
                </a:cubicBezTo>
                <a:cubicBezTo>
                  <a:pt x="1481910" y="43092"/>
                  <a:pt x="1854321" y="30662"/>
                  <a:pt x="1586753" y="16198"/>
                </a:cubicBezTo>
                <a:cubicBezTo>
                  <a:pt x="1456877" y="9177"/>
                  <a:pt x="1326776" y="7233"/>
                  <a:pt x="1196788" y="2750"/>
                </a:cubicBezTo>
                <a:cubicBezTo>
                  <a:pt x="844696" y="8821"/>
                  <a:pt x="618245" y="-19607"/>
                  <a:pt x="322729" y="29645"/>
                </a:cubicBezTo>
                <a:cubicBezTo>
                  <a:pt x="299713" y="33481"/>
                  <a:pt x="241133" y="43549"/>
                  <a:pt x="215153" y="56539"/>
                </a:cubicBezTo>
                <a:cubicBezTo>
                  <a:pt x="193983" y="67124"/>
                  <a:pt x="162925" y="90317"/>
                  <a:pt x="147917" y="110327"/>
                </a:cubicBezTo>
                <a:cubicBezTo>
                  <a:pt x="128523" y="136185"/>
                  <a:pt x="112058" y="164115"/>
                  <a:pt x="94129" y="191009"/>
                </a:cubicBezTo>
                <a:lnTo>
                  <a:pt x="67235" y="231350"/>
                </a:lnTo>
                <a:lnTo>
                  <a:pt x="26894" y="352374"/>
                </a:lnTo>
                <a:lnTo>
                  <a:pt x="13447" y="392715"/>
                </a:lnTo>
                <a:lnTo>
                  <a:pt x="0" y="433056"/>
                </a:lnTo>
                <a:cubicBezTo>
                  <a:pt x="19007" y="528090"/>
                  <a:pt x="6219" y="478609"/>
                  <a:pt x="40341" y="580974"/>
                </a:cubicBezTo>
                <a:cubicBezTo>
                  <a:pt x="49933" y="609750"/>
                  <a:pt x="56148" y="640189"/>
                  <a:pt x="80682" y="661656"/>
                </a:cubicBezTo>
                <a:cubicBezTo>
                  <a:pt x="193748" y="760589"/>
                  <a:pt x="121672" y="688875"/>
                  <a:pt x="201706" y="728892"/>
                </a:cubicBezTo>
                <a:cubicBezTo>
                  <a:pt x="216161" y="736120"/>
                  <a:pt x="227279" y="749222"/>
                  <a:pt x="242047" y="755786"/>
                </a:cubicBezTo>
                <a:cubicBezTo>
                  <a:pt x="267952" y="767300"/>
                  <a:pt x="295835" y="773715"/>
                  <a:pt x="322729" y="782680"/>
                </a:cubicBezTo>
                <a:cubicBezTo>
                  <a:pt x="336176" y="787162"/>
                  <a:pt x="351276" y="788265"/>
                  <a:pt x="363070" y="796127"/>
                </a:cubicBezTo>
                <a:cubicBezTo>
                  <a:pt x="376517" y="805092"/>
                  <a:pt x="388643" y="816457"/>
                  <a:pt x="403412" y="823021"/>
                </a:cubicBezTo>
                <a:cubicBezTo>
                  <a:pt x="429317" y="834534"/>
                  <a:pt x="457200" y="840950"/>
                  <a:pt x="484094" y="849915"/>
                </a:cubicBezTo>
                <a:lnTo>
                  <a:pt x="524435" y="863362"/>
                </a:lnTo>
                <a:lnTo>
                  <a:pt x="605117" y="890256"/>
                </a:lnTo>
                <a:cubicBezTo>
                  <a:pt x="643566" y="903072"/>
                  <a:pt x="657036" y="908707"/>
                  <a:pt x="699247" y="917150"/>
                </a:cubicBezTo>
                <a:cubicBezTo>
                  <a:pt x="787792" y="934860"/>
                  <a:pt x="842589" y="937465"/>
                  <a:pt x="941294" y="944045"/>
                </a:cubicBezTo>
                <a:cubicBezTo>
                  <a:pt x="1021922" y="949420"/>
                  <a:pt x="1102659" y="953010"/>
                  <a:pt x="1183341" y="957492"/>
                </a:cubicBezTo>
                <a:cubicBezTo>
                  <a:pt x="1322294" y="953010"/>
                  <a:pt x="1461415" y="952209"/>
                  <a:pt x="1600200" y="944045"/>
                </a:cubicBezTo>
                <a:cubicBezTo>
                  <a:pt x="1624570" y="942611"/>
                  <a:pt x="1677344" y="910983"/>
                  <a:pt x="1694329" y="903703"/>
                </a:cubicBezTo>
                <a:cubicBezTo>
                  <a:pt x="1707357" y="898119"/>
                  <a:pt x="1721992" y="896595"/>
                  <a:pt x="1734670" y="890256"/>
                </a:cubicBezTo>
                <a:cubicBezTo>
                  <a:pt x="1827534" y="843824"/>
                  <a:pt x="1716857" y="877901"/>
                  <a:pt x="1828800" y="849915"/>
                </a:cubicBezTo>
                <a:cubicBezTo>
                  <a:pt x="1842247" y="840950"/>
                  <a:pt x="1854686" y="830249"/>
                  <a:pt x="1869141" y="823021"/>
                </a:cubicBezTo>
                <a:cubicBezTo>
                  <a:pt x="1881819" y="816682"/>
                  <a:pt x="1897688" y="817437"/>
                  <a:pt x="1909482" y="809574"/>
                </a:cubicBezTo>
                <a:cubicBezTo>
                  <a:pt x="1925305" y="799025"/>
                  <a:pt x="1934812" y="780908"/>
                  <a:pt x="1949823" y="769233"/>
                </a:cubicBezTo>
                <a:cubicBezTo>
                  <a:pt x="1975337" y="749389"/>
                  <a:pt x="2007651" y="738301"/>
                  <a:pt x="2030506" y="715445"/>
                </a:cubicBezTo>
                <a:cubicBezTo>
                  <a:pt x="2062363" y="683587"/>
                  <a:pt x="2095984" y="653481"/>
                  <a:pt x="2111188" y="607868"/>
                </a:cubicBezTo>
                <a:cubicBezTo>
                  <a:pt x="2115670" y="594421"/>
                  <a:pt x="2118296" y="580205"/>
                  <a:pt x="2124635" y="567527"/>
                </a:cubicBezTo>
                <a:cubicBezTo>
                  <a:pt x="2176770" y="463257"/>
                  <a:pt x="2131177" y="588243"/>
                  <a:pt x="2164976" y="486845"/>
                </a:cubicBezTo>
                <a:cubicBezTo>
                  <a:pt x="2149761" y="243400"/>
                  <a:pt x="2174252" y="339861"/>
                  <a:pt x="2124635" y="191009"/>
                </a:cubicBezTo>
                <a:lnTo>
                  <a:pt x="2111188" y="150668"/>
                </a:lnTo>
                <a:cubicBezTo>
                  <a:pt x="2106706" y="137221"/>
                  <a:pt x="2109535" y="118190"/>
                  <a:pt x="2097741" y="110327"/>
                </a:cubicBezTo>
                <a:cubicBezTo>
                  <a:pt x="2084294" y="101362"/>
                  <a:pt x="2071855" y="90661"/>
                  <a:pt x="2057400" y="83433"/>
                </a:cubicBezTo>
                <a:cubicBezTo>
                  <a:pt x="2044722" y="77094"/>
                  <a:pt x="2030220" y="75250"/>
                  <a:pt x="2017059" y="69986"/>
                </a:cubicBezTo>
                <a:cubicBezTo>
                  <a:pt x="2007753" y="66264"/>
                  <a:pt x="2034989" y="34127"/>
                  <a:pt x="2017059" y="2964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4A9A05-FC76-FB46-9F0E-080CFA1658D6}"/>
              </a:ext>
            </a:extLst>
          </p:cNvPr>
          <p:cNvCxnSpPr>
            <a:stCxn id="6" idx="1"/>
            <a:endCxn id="11" idx="36"/>
          </p:cNvCxnSpPr>
          <p:nvPr/>
        </p:nvCxnSpPr>
        <p:spPr>
          <a:xfrm flipH="1">
            <a:off x="4249271" y="3115518"/>
            <a:ext cx="3133164" cy="1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DC48C2-2E86-CA4A-9E2C-4F9FC982F6ED}"/>
              </a:ext>
            </a:extLst>
          </p:cNvPr>
          <p:cNvCxnSpPr>
            <a:stCxn id="6" idx="1"/>
            <a:endCxn id="12" idx="39"/>
          </p:cNvCxnSpPr>
          <p:nvPr/>
        </p:nvCxnSpPr>
        <p:spPr>
          <a:xfrm flipH="1">
            <a:off x="5002306" y="3115518"/>
            <a:ext cx="2380129" cy="8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9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603B6-ABCB-4242-BC5E-0C6D6512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Différentes familles d’algorithmes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99796-3593-6144-8999-5A08717A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4612" cy="4351338"/>
          </a:xfrm>
        </p:spPr>
        <p:txBody>
          <a:bodyPr/>
          <a:lstStyle/>
          <a:p>
            <a:r>
              <a:rPr lang="fr-FR" dirty="0"/>
              <a:t>Naïve Bayes</a:t>
            </a:r>
          </a:p>
          <a:p>
            <a:r>
              <a:rPr lang="fr-FR" dirty="0"/>
              <a:t>Machine à vecteurs de support (SVM)</a:t>
            </a:r>
          </a:p>
          <a:p>
            <a:r>
              <a:rPr lang="fr-FR" dirty="0"/>
              <a:t>K plus proches voisins</a:t>
            </a:r>
          </a:p>
          <a:p>
            <a:r>
              <a:rPr lang="fr-FR" dirty="0"/>
              <a:t>Forêts aléatoires</a:t>
            </a:r>
          </a:p>
          <a:p>
            <a:r>
              <a:rPr lang="fr-FR" dirty="0"/>
              <a:t>Régression linéaire</a:t>
            </a:r>
          </a:p>
          <a:p>
            <a:r>
              <a:rPr lang="fr-FR" dirty="0"/>
              <a:t>Régression logistique</a:t>
            </a:r>
          </a:p>
          <a:p>
            <a:r>
              <a:rPr lang="fr-FR" dirty="0"/>
              <a:t>Réseaux de neurones (descente de gradient)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6305F9-FA30-CA41-891A-05E410A03942}"/>
              </a:ext>
            </a:extLst>
          </p:cNvPr>
          <p:cNvSpPr txBox="1"/>
          <p:nvPr/>
        </p:nvSpPr>
        <p:spPr>
          <a:xfrm>
            <a:off x="7646893" y="3202223"/>
            <a:ext cx="4307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Tâches de classification, comparaison, prédiction (analyse de relations entre les variables et projection)</a:t>
            </a:r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1126A543-56C1-3745-A9AB-45DE775675A5}"/>
              </a:ext>
            </a:extLst>
          </p:cNvPr>
          <p:cNvSpPr/>
          <p:nvPr/>
        </p:nvSpPr>
        <p:spPr>
          <a:xfrm>
            <a:off x="7315200" y="1949824"/>
            <a:ext cx="331693" cy="407445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62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B03AD-8A97-9C40-ADEA-BE95333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872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dirty="0"/>
              <a:t>III. LE TRAITEMENT AUTOMATIQUE DES LANGUES (TAL)</a:t>
            </a:r>
          </a:p>
          <a:p>
            <a:pPr marL="0" indent="0" algn="ctr">
              <a:buNone/>
            </a:pPr>
            <a:r>
              <a:rPr lang="fr-FR" i="1" dirty="0"/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87993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3267-C8AE-274D-962C-DBED3158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de données avec 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9EDB5-8C85-8840-97DF-AB2EC6B4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7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/>
              <a:t>Objectifs: identifier des objets linguistiques (mots, classes de mots, phrases, syntagmes, etc.)</a:t>
            </a:r>
          </a:p>
          <a:p>
            <a:pPr algn="just"/>
            <a:r>
              <a:rPr lang="fr-FR" dirty="0"/>
              <a:t>Systèmes pré-entraînés</a:t>
            </a:r>
          </a:p>
          <a:p>
            <a:pPr marL="801688" indent="-241300" algn="just">
              <a:buFontTx/>
              <a:buChar char="-"/>
            </a:pPr>
            <a:r>
              <a:rPr lang="fr-FR" dirty="0"/>
              <a:t>Sur votre machine: Python + bibliothèques</a:t>
            </a:r>
          </a:p>
          <a:p>
            <a:pPr marL="801688" indent="-241300" algn="just">
              <a:buFontTx/>
              <a:buChar char="-"/>
            </a:pPr>
            <a:r>
              <a:rPr lang="fr-FR" dirty="0"/>
              <a:t>En ligne: </a:t>
            </a:r>
            <a:r>
              <a:rPr lang="fr-FR" dirty="0" err="1"/>
              <a:t>UDPipe</a:t>
            </a:r>
            <a:endParaRPr lang="fr-FR" dirty="0"/>
          </a:p>
          <a:p>
            <a:pPr marL="1201738" indent="0" algn="just">
              <a:buNone/>
            </a:pPr>
            <a:r>
              <a:rPr lang="fr-FR" dirty="0">
                <a:hlinkClick r:id="rId2"/>
              </a:rPr>
              <a:t>https://lindat.mff.cuni.cz/services/udpipe/</a:t>
            </a:r>
            <a:endParaRPr lang="fr-FR" dirty="0"/>
          </a:p>
          <a:p>
            <a:pPr marL="1201738" indent="0" algn="just">
              <a:buNone/>
            </a:pPr>
            <a:r>
              <a:rPr lang="fr-FR" dirty="0"/>
              <a:t>Format </a:t>
            </a:r>
            <a:r>
              <a:rPr lang="fr-FR" dirty="0" err="1"/>
              <a:t>CoNLL</a:t>
            </a:r>
            <a:r>
              <a:rPr lang="fr-FR" dirty="0"/>
              <a:t>: tabulaire (</a:t>
            </a:r>
            <a:r>
              <a:rPr lang="fr-FR" dirty="0" err="1"/>
              <a:t>tsv</a:t>
            </a:r>
            <a:r>
              <a:rPr lang="fr-FR" dirty="0"/>
              <a:t> ou csv) </a:t>
            </a:r>
          </a:p>
          <a:p>
            <a:pPr algn="just"/>
            <a:r>
              <a:rPr lang="fr-FR" dirty="0"/>
              <a:t>Systèmes à base de règles, dits aussi « lexique grammaire » (</a:t>
            </a:r>
            <a:r>
              <a:rPr lang="fr-FR" dirty="0" err="1"/>
              <a:t>NooJ</a:t>
            </a:r>
            <a:r>
              <a:rPr lang="fr-FR" dirty="0"/>
              <a:t>, </a:t>
            </a:r>
            <a:r>
              <a:rPr lang="fr-FR" dirty="0" err="1"/>
              <a:t>Unitex</a:t>
            </a:r>
            <a:r>
              <a:rPr lang="fr-FR" dirty="0"/>
              <a:t>)</a:t>
            </a:r>
          </a:p>
          <a:p>
            <a:pPr algn="just"/>
            <a:r>
              <a:rPr lang="fr-FR" dirty="0"/>
              <a:t>Systèmes à base d’entraînement (supervisé, non-supervisé): les langues comme domaine applicatif de l’apprentissage machine</a:t>
            </a:r>
          </a:p>
          <a:p>
            <a:pPr marL="801688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1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D1006-966C-2D49-BF51-29AFF8F7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Exemple de données étiquetées avec </a:t>
            </a:r>
            <a:r>
              <a:rPr lang="fr-FR" dirty="0" err="1"/>
              <a:t>UDPipe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F6FA0D-02F2-AA4C-BE6E-0CF1783FE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494"/>
            <a:ext cx="10515599" cy="5311588"/>
          </a:xfrm>
        </p:spPr>
      </p:pic>
    </p:spTree>
    <p:extLst>
      <p:ext uri="{BB962C8B-B14F-4D97-AF65-F5344CB8AC3E}">
        <p14:creationId xmlns:p14="http://schemas.microsoft.com/office/powerpoint/2010/main" val="44575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83E5B-41A9-B84D-93FA-A367BDAA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fr-FR" dirty="0"/>
            </a:br>
            <a:r>
              <a:rPr lang="fr-FR" dirty="0"/>
              <a:t>TAL: approches lexique - grammaire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7086BE2-11A4-E846-9E11-B0919F73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308" y="2014151"/>
            <a:ext cx="6030097" cy="29158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3D27D3-A844-BA43-8275-4D22018F8598}"/>
              </a:ext>
            </a:extLst>
          </p:cNvPr>
          <p:cNvSpPr txBox="1"/>
          <p:nvPr/>
        </p:nvSpPr>
        <p:spPr>
          <a:xfrm>
            <a:off x="2487827" y="5548185"/>
            <a:ext cx="79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Source: Yan </a:t>
            </a:r>
            <a:r>
              <a:rPr lang="fr-FR" dirty="0" err="1"/>
              <a:t>Meixin</a:t>
            </a:r>
            <a:r>
              <a:rPr lang="fr-FR" dirty="0"/>
              <a:t> « L’interaction entre les expressions temporelles et les chaînes de référence sur le plan de structuration des textes »</a:t>
            </a:r>
          </a:p>
        </p:txBody>
      </p:sp>
    </p:spTree>
    <p:extLst>
      <p:ext uri="{BB962C8B-B14F-4D97-AF65-F5344CB8AC3E}">
        <p14:creationId xmlns:p14="http://schemas.microsoft.com/office/powerpoint/2010/main" val="81538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546DC-D578-F54A-8319-E7CCD3E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TAL: entraînement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E3AE3-08F7-2D4D-93EA-88F13DF4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Trois grandes étapes:</a:t>
            </a:r>
          </a:p>
          <a:p>
            <a:pPr marL="762000" indent="0">
              <a:buNone/>
            </a:pPr>
            <a:r>
              <a:rPr lang="fr-FR" dirty="0"/>
              <a:t>1° </a:t>
            </a:r>
            <a:r>
              <a:rPr lang="fr-FR" dirty="0" err="1"/>
              <a:t>Pré-traitement</a:t>
            </a:r>
            <a:endParaRPr lang="fr-FR" dirty="0"/>
          </a:p>
          <a:p>
            <a:pPr marL="762000" indent="0">
              <a:buNone/>
            </a:pPr>
            <a:r>
              <a:rPr lang="fr-FR" dirty="0"/>
              <a:t>2° Vectorisation</a:t>
            </a:r>
          </a:p>
          <a:p>
            <a:pPr marL="762000" indent="0">
              <a:buNone/>
            </a:pPr>
            <a:r>
              <a:rPr lang="fr-FR" dirty="0"/>
              <a:t>3° Classification ou comparaison</a:t>
            </a:r>
          </a:p>
        </p:txBody>
      </p:sp>
    </p:spTree>
    <p:extLst>
      <p:ext uri="{BB962C8B-B14F-4D97-AF65-F5344CB8AC3E}">
        <p14:creationId xmlns:p14="http://schemas.microsoft.com/office/powerpoint/2010/main" val="166350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26DE4-FA14-9844-9FEB-3FAC1D68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AB907-4497-1D49-9491-1209802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71"/>
            <a:ext cx="10515600" cy="39850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1° Notions préliminaires</a:t>
            </a:r>
          </a:p>
          <a:p>
            <a:pPr marL="0" indent="0">
              <a:buNone/>
            </a:pPr>
            <a:r>
              <a:rPr lang="fr-FR" dirty="0"/>
              <a:t>2° L’apprentissage machine</a:t>
            </a:r>
          </a:p>
          <a:p>
            <a:pPr marL="0" indent="0">
              <a:buNone/>
            </a:pPr>
            <a:r>
              <a:rPr lang="fr-FR" dirty="0"/>
              <a:t>3° Le TAL: une branche de l’apprentissage machine</a:t>
            </a:r>
          </a:p>
          <a:p>
            <a:pPr marL="0" indent="0">
              <a:buNone/>
            </a:pPr>
            <a:r>
              <a:rPr lang="fr-FR" dirty="0"/>
              <a:t>4° Prise en main de Python via </a:t>
            </a:r>
            <a:r>
              <a:rPr lang="fr-FR" dirty="0" err="1"/>
              <a:t>Colab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35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7D03-5333-7346-9E17-A3871D8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23"/>
            <a:ext cx="10515600" cy="764428"/>
          </a:xfrm>
        </p:spPr>
        <p:txBody>
          <a:bodyPr/>
          <a:lstStyle/>
          <a:p>
            <a:pPr algn="ctr"/>
            <a:r>
              <a:rPr lang="fr-FR" dirty="0" err="1"/>
              <a:t>Pré-traitement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AF39F-A045-FE40-BE44-3841FCB3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82587"/>
            <a:ext cx="8426824" cy="4294375"/>
          </a:xfrm>
        </p:spPr>
        <p:txBody>
          <a:bodyPr>
            <a:normAutofit/>
          </a:bodyPr>
          <a:lstStyle/>
          <a:p>
            <a:pPr marL="668338" indent="-214313"/>
            <a:r>
              <a:rPr lang="fr-FR" dirty="0">
                <a:solidFill>
                  <a:schemeClr val="accent6"/>
                </a:solidFill>
              </a:rPr>
              <a:t>Vérifier l’encodage des caractères &gt; UTF-8</a:t>
            </a:r>
          </a:p>
          <a:p>
            <a:pPr marL="668338" indent="-214313"/>
            <a:r>
              <a:rPr lang="fr-FR" dirty="0">
                <a:solidFill>
                  <a:schemeClr val="accent6"/>
                </a:solidFill>
              </a:rPr>
              <a:t>Supprimer les espaces superflues et autres tabulations, retours à la ligne (quand non significatifs), etc.</a:t>
            </a:r>
          </a:p>
          <a:p>
            <a:pPr marL="668338" indent="-214313"/>
            <a:r>
              <a:rPr lang="fr-FR" dirty="0">
                <a:solidFill>
                  <a:schemeClr val="accent6"/>
                </a:solidFill>
              </a:rPr>
              <a:t>Supprimer les lignes vides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Retirer les émoticônes, les formules mathématiques</a:t>
            </a:r>
          </a:p>
          <a:p>
            <a:pPr marL="668338" indent="-214313"/>
            <a:r>
              <a:rPr lang="fr-FR" dirty="0" err="1">
                <a:solidFill>
                  <a:schemeClr val="accent6"/>
                </a:solidFill>
              </a:rPr>
              <a:t>Tokeniser</a:t>
            </a:r>
            <a:r>
              <a:rPr lang="fr-FR" dirty="0">
                <a:solidFill>
                  <a:schemeClr val="accent6"/>
                </a:solidFill>
              </a:rPr>
              <a:t> (identifier les mots et la ponctuation)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3B287FC5-498A-CE40-BB79-209FCCE83D8C}"/>
              </a:ext>
            </a:extLst>
          </p:cNvPr>
          <p:cNvSpPr/>
          <p:nvPr/>
        </p:nvSpPr>
        <p:spPr>
          <a:xfrm>
            <a:off x="9628095" y="1882587"/>
            <a:ext cx="349624" cy="377474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ACA790-2F2B-D642-85DF-FFC3C9490108}"/>
              </a:ext>
            </a:extLst>
          </p:cNvPr>
          <p:cNvSpPr txBox="1"/>
          <p:nvPr/>
        </p:nvSpPr>
        <p:spPr>
          <a:xfrm>
            <a:off x="10139081" y="3169796"/>
            <a:ext cx="150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 également avec des </a:t>
            </a:r>
            <a:r>
              <a:rPr lang="fr-FR" dirty="0" err="1"/>
              <a:t>Regex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8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7D03-5333-7346-9E17-A3871D8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23"/>
            <a:ext cx="10515600" cy="764428"/>
          </a:xfrm>
        </p:spPr>
        <p:txBody>
          <a:bodyPr/>
          <a:lstStyle/>
          <a:p>
            <a:pPr algn="ctr"/>
            <a:r>
              <a:rPr lang="fr-FR" dirty="0" err="1"/>
              <a:t>Pré-traitement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AF39F-A045-FE40-BE44-3841FCB3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8423"/>
            <a:ext cx="8426824" cy="3998539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fr-FR" dirty="0" err="1"/>
              <a:t>Token</a:t>
            </a:r>
            <a:r>
              <a:rPr lang="fr-FR" dirty="0"/>
              <a:t> = mots + ponctuation</a:t>
            </a:r>
          </a:p>
          <a:p>
            <a:pPr marL="12700" indent="0">
              <a:buNone/>
            </a:pPr>
            <a:r>
              <a:rPr lang="fr-FR" dirty="0"/>
              <a:t>Types = formes distinctes</a:t>
            </a:r>
          </a:p>
          <a:p>
            <a:pPr marL="454025" indent="0">
              <a:buNone/>
            </a:pPr>
            <a:r>
              <a:rPr lang="fr-FR" dirty="0"/>
              <a:t>Ex. </a:t>
            </a:r>
            <a:r>
              <a:rPr lang="fr-FR" dirty="0" err="1"/>
              <a:t>Les|enfants</a:t>
            </a:r>
            <a:r>
              <a:rPr lang="fr-FR" dirty="0"/>
              <a:t> |</a:t>
            </a:r>
            <a:r>
              <a:rPr lang="fr-FR" dirty="0" err="1">
                <a:solidFill>
                  <a:schemeClr val="accent2"/>
                </a:solidFill>
              </a:rPr>
              <a:t>du</a:t>
            </a:r>
            <a:r>
              <a:rPr lang="fr-FR" dirty="0" err="1"/>
              <a:t>|capitaine</a:t>
            </a:r>
            <a:r>
              <a:rPr lang="fr-FR" dirty="0"/>
              <a:t>| Grant| font|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le</a:t>
            </a:r>
            <a:r>
              <a:rPr lang="fr-FR" dirty="0"/>
              <a:t>| tour| </a:t>
            </a:r>
            <a:r>
              <a:rPr lang="fr-FR" dirty="0">
                <a:solidFill>
                  <a:schemeClr val="accent2"/>
                </a:solidFill>
              </a:rPr>
              <a:t>du</a:t>
            </a:r>
            <a:r>
              <a:rPr lang="fr-FR" dirty="0"/>
              <a:t>| monde|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| Ils|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le</a:t>
            </a:r>
            <a:r>
              <a:rPr lang="fr-FR" dirty="0"/>
              <a:t>| retrouvent| sur| une| île|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|</a:t>
            </a:r>
          </a:p>
          <a:p>
            <a:pPr marL="454025" indent="0">
              <a:buNone/>
            </a:pPr>
            <a:r>
              <a:rPr lang="fr-FR" dirty="0"/>
              <a:t>Nb. de tokens: 18</a:t>
            </a:r>
          </a:p>
          <a:p>
            <a:pPr marL="454025" indent="0">
              <a:buNone/>
            </a:pPr>
            <a:r>
              <a:rPr lang="fr-FR" dirty="0"/>
              <a:t>Nb. de formes distinctes (types) : 15</a:t>
            </a:r>
          </a:p>
        </p:txBody>
      </p:sp>
    </p:spTree>
    <p:extLst>
      <p:ext uri="{BB962C8B-B14F-4D97-AF65-F5344CB8AC3E}">
        <p14:creationId xmlns:p14="http://schemas.microsoft.com/office/powerpoint/2010/main" val="26212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7D03-5333-7346-9E17-A3871D8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23"/>
            <a:ext cx="10515600" cy="764428"/>
          </a:xfrm>
        </p:spPr>
        <p:txBody>
          <a:bodyPr/>
          <a:lstStyle/>
          <a:p>
            <a:pPr algn="ctr"/>
            <a:r>
              <a:rPr lang="fr-FR" dirty="0" err="1"/>
              <a:t>Pré-traitement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AF39F-A045-FE40-BE44-3841FCB3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194406"/>
            <a:ext cx="10013575" cy="5556018"/>
          </a:xfrm>
        </p:spPr>
        <p:txBody>
          <a:bodyPr>
            <a:normAutofit fontScale="92500" lnSpcReduction="10000"/>
          </a:bodyPr>
          <a:lstStyle/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Remplacer les majuscules par des minuscules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Retirer les mots vides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Retirer les nombres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Retirer la ponctuation 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Lemmatisation</a:t>
            </a:r>
          </a:p>
          <a:p>
            <a:pPr marL="1028700" indent="0">
              <a:buNone/>
            </a:pPr>
            <a:r>
              <a:rPr lang="fr-FR" dirty="0"/>
              <a:t>le enfant </a:t>
            </a:r>
            <a:r>
              <a:rPr lang="fr-FR" dirty="0" err="1"/>
              <a:t>de+le</a:t>
            </a:r>
            <a:r>
              <a:rPr lang="fr-FR" dirty="0"/>
              <a:t> capitaine Grant faire le tour </a:t>
            </a:r>
            <a:r>
              <a:rPr lang="fr-FR" dirty="0" err="1"/>
              <a:t>de+le</a:t>
            </a:r>
            <a:r>
              <a:rPr lang="fr-FR" dirty="0"/>
              <a:t> monde il le retrouver sur un île</a:t>
            </a:r>
          </a:p>
          <a:p>
            <a:pPr marL="668338" indent="-214313"/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Racinisation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Découpage en phrases</a:t>
            </a: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Étiquetage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morpho-syntaxique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668338" indent="-214313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Identification des entités nommées</a:t>
            </a:r>
          </a:p>
          <a:p>
            <a:pPr marL="1068388" indent="0">
              <a:buNone/>
            </a:pPr>
            <a:r>
              <a:rPr lang="fr-FR" dirty="0"/>
              <a:t>Les enfants du capitaine Grant font le tour du monde.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ABBED7A5-3F79-6C4D-BED5-D56ABA8C6798}"/>
              </a:ext>
            </a:extLst>
          </p:cNvPr>
          <p:cNvSpPr/>
          <p:nvPr/>
        </p:nvSpPr>
        <p:spPr>
          <a:xfrm rot="5400000">
            <a:off x="4719917" y="5298141"/>
            <a:ext cx="376518" cy="217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51C2EDF3-B8DB-2D48-8BEC-D9E0844D0FF7}"/>
              </a:ext>
            </a:extLst>
          </p:cNvPr>
          <p:cNvSpPr/>
          <p:nvPr/>
        </p:nvSpPr>
        <p:spPr>
          <a:xfrm rot="5400000">
            <a:off x="3733800" y="4483847"/>
            <a:ext cx="376518" cy="4150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3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933CC-125C-744A-AC3B-BABAAB35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Vectorisation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CEF8C-0625-0342-9D8B-1CDB37DE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946463"/>
          </a:xfrm>
        </p:spPr>
        <p:txBody>
          <a:bodyPr/>
          <a:lstStyle/>
          <a:p>
            <a:r>
              <a:rPr lang="fr-FR" dirty="0"/>
              <a:t>Corpus</a:t>
            </a:r>
          </a:p>
          <a:p>
            <a:pPr marL="668338" indent="0">
              <a:spcBef>
                <a:spcPts val="400"/>
              </a:spcBef>
              <a:buNone/>
            </a:pPr>
            <a:r>
              <a:rPr lang="fr-FR" dirty="0"/>
              <a:t>J’aime les fraises.</a:t>
            </a:r>
          </a:p>
          <a:p>
            <a:pPr marL="668338" indent="0">
              <a:spcBef>
                <a:spcPts val="400"/>
              </a:spcBef>
              <a:buNone/>
            </a:pPr>
            <a:r>
              <a:rPr lang="fr-FR" dirty="0"/>
              <a:t>Tu aimes le lait.</a:t>
            </a:r>
          </a:p>
          <a:p>
            <a:pPr marL="668338" indent="0">
              <a:spcBef>
                <a:spcPts val="400"/>
              </a:spcBef>
              <a:buNone/>
            </a:pPr>
            <a:r>
              <a:rPr lang="fr-FR" dirty="0"/>
              <a:t>Le lait gâte les fraises.</a:t>
            </a:r>
          </a:p>
          <a:p>
            <a:r>
              <a:rPr lang="fr-FR" dirty="0"/>
              <a:t>Création d’une table de présence/ absence (</a:t>
            </a:r>
            <a:r>
              <a:rPr lang="fr-FR" i="1" dirty="0"/>
              <a:t>one hot </a:t>
            </a:r>
            <a:r>
              <a:rPr lang="fr-FR" i="1" dirty="0" err="1"/>
              <a:t>encoding</a:t>
            </a:r>
            <a:r>
              <a:rPr lang="fr-FR" dirty="0"/>
              <a:t>) et/ ou de fréquence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8E7628F-4E8D-E645-A955-5008B68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69061"/>
              </p:ext>
            </p:extLst>
          </p:nvPr>
        </p:nvGraphicFramePr>
        <p:xfrm>
          <a:off x="1613644" y="4287230"/>
          <a:ext cx="9740156" cy="2048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351">
                  <a:extLst>
                    <a:ext uri="{9D8B030D-6E8A-4147-A177-3AD203B41FA5}">
                      <a16:colId xmlns:a16="http://schemas.microsoft.com/office/drawing/2014/main" val="1888283447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3091992113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1447071479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2962086450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3335984612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511313160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2959949399"/>
                    </a:ext>
                  </a:extLst>
                </a:gridCol>
                <a:gridCol w="811351">
                  <a:extLst>
                    <a:ext uri="{9D8B030D-6E8A-4147-A177-3AD203B41FA5}">
                      <a16:colId xmlns:a16="http://schemas.microsoft.com/office/drawing/2014/main" val="1611225407"/>
                    </a:ext>
                  </a:extLst>
                </a:gridCol>
                <a:gridCol w="812337">
                  <a:extLst>
                    <a:ext uri="{9D8B030D-6E8A-4147-A177-3AD203B41FA5}">
                      <a16:colId xmlns:a16="http://schemas.microsoft.com/office/drawing/2014/main" val="3127704810"/>
                    </a:ext>
                  </a:extLst>
                </a:gridCol>
                <a:gridCol w="812337">
                  <a:extLst>
                    <a:ext uri="{9D8B030D-6E8A-4147-A177-3AD203B41FA5}">
                      <a16:colId xmlns:a16="http://schemas.microsoft.com/office/drawing/2014/main" val="266734553"/>
                    </a:ext>
                  </a:extLst>
                </a:gridCol>
                <a:gridCol w="812337">
                  <a:extLst>
                    <a:ext uri="{9D8B030D-6E8A-4147-A177-3AD203B41FA5}">
                      <a16:colId xmlns:a16="http://schemas.microsoft.com/office/drawing/2014/main" val="1146212106"/>
                    </a:ext>
                  </a:extLst>
                </a:gridCol>
                <a:gridCol w="812337">
                  <a:extLst>
                    <a:ext uri="{9D8B030D-6E8A-4147-A177-3AD203B41FA5}">
                      <a16:colId xmlns:a16="http://schemas.microsoft.com/office/drawing/2014/main" val="2406918073"/>
                    </a:ext>
                  </a:extLst>
                </a:gridCol>
              </a:tblGrid>
              <a:tr h="51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aime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aimes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fraises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gâte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J’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lait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Tu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03173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03152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96557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8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95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933CC-125C-744A-AC3B-BABAAB35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872004"/>
          </a:xfrm>
        </p:spPr>
        <p:txBody>
          <a:bodyPr/>
          <a:lstStyle/>
          <a:p>
            <a:pPr algn="ctr"/>
            <a:r>
              <a:rPr lang="fr-FR" dirty="0"/>
              <a:t>Vectorisation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CEF8C-0625-0342-9D8B-1CDB37DE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34987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Table de fréquences après suppression de la ponctuation, des majuscules et lemmatisation: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3° représentation comme vecteur:</a:t>
            </a:r>
          </a:p>
          <a:p>
            <a:pPr marL="0" indent="0">
              <a:buNone/>
            </a:pPr>
            <a:r>
              <a:rPr lang="fr-FR" dirty="0"/>
              <a:t>- d’un texte: </a:t>
            </a:r>
            <a:r>
              <a:rPr lang="fr-FR" dirty="0" err="1"/>
              <a:t>Onehot</a:t>
            </a:r>
            <a:r>
              <a:rPr lang="fr-FR" dirty="0"/>
              <a:t>(doc2) = 1 0 0 0 1 1 1</a:t>
            </a:r>
          </a:p>
          <a:p>
            <a:pPr marL="0" indent="0">
              <a:buNone/>
            </a:pPr>
            <a:r>
              <a:rPr lang="fr-FR" dirty="0"/>
              <a:t>- d’un mot:  </a:t>
            </a:r>
            <a:r>
              <a:rPr lang="fr-FR" dirty="0" err="1"/>
              <a:t>Onehot</a:t>
            </a:r>
            <a:r>
              <a:rPr lang="fr-FR" dirty="0"/>
              <a:t>(gâter) = 0 0 1 0 0 0 0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8E7628F-4E8D-E645-A955-5008B68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90939"/>
              </p:ext>
            </p:extLst>
          </p:nvPr>
        </p:nvGraphicFramePr>
        <p:xfrm>
          <a:off x="2554762" y="2148552"/>
          <a:ext cx="7082476" cy="2560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175">
                  <a:extLst>
                    <a:ext uri="{9D8B030D-6E8A-4147-A177-3AD203B41FA5}">
                      <a16:colId xmlns:a16="http://schemas.microsoft.com/office/drawing/2014/main" val="1888283447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3091992113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2962086450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3335984612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511313160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2959949399"/>
                    </a:ext>
                  </a:extLst>
                </a:gridCol>
                <a:gridCol w="885175">
                  <a:extLst>
                    <a:ext uri="{9D8B030D-6E8A-4147-A177-3AD203B41FA5}">
                      <a16:colId xmlns:a16="http://schemas.microsoft.com/office/drawing/2014/main" val="1611225407"/>
                    </a:ext>
                  </a:extLst>
                </a:gridCol>
                <a:gridCol w="886251">
                  <a:extLst>
                    <a:ext uri="{9D8B030D-6E8A-4147-A177-3AD203B41FA5}">
                      <a16:colId xmlns:a16="http://schemas.microsoft.com/office/drawing/2014/main" val="1146212106"/>
                    </a:ext>
                  </a:extLst>
                </a:gridCol>
              </a:tblGrid>
              <a:tr h="512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327468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aimer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fraise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gâter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lait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03173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03152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96557"/>
                  </a:ext>
                </a:extLst>
              </a:tr>
              <a:tr h="512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Doc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8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2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2131F-A2F7-EF46-8642-63781C19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Vectorisation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F4BD4-537B-E74C-B983-A21A9BB8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63055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Peut concerner seulement les entités nommées</a:t>
            </a:r>
          </a:p>
          <a:p>
            <a:r>
              <a:rPr lang="fr-FR" dirty="0"/>
              <a:t>Peut concerner des </a:t>
            </a:r>
            <a:r>
              <a:rPr lang="fr-FR" dirty="0" err="1"/>
              <a:t>nGrams</a:t>
            </a:r>
            <a:r>
              <a:rPr lang="fr-FR" dirty="0"/>
              <a:t>, pas seulement des mots</a:t>
            </a:r>
          </a:p>
          <a:p>
            <a:pPr marL="227013" indent="0">
              <a:buNone/>
            </a:pPr>
            <a:r>
              <a:rPr lang="fr-FR" dirty="0"/>
              <a:t>Ex. toutes les combinaisons de deux tokens d’un corpus: </a:t>
            </a:r>
          </a:p>
          <a:p>
            <a:pPr marL="533400" indent="0">
              <a:buNone/>
            </a:pPr>
            <a:r>
              <a:rPr lang="fr-FR" dirty="0"/>
              <a:t>J’| ‘aime| aime les| les fraises| fraises.|</a:t>
            </a:r>
          </a:p>
          <a:p>
            <a:pPr marL="533400" indent="0">
              <a:buNone/>
            </a:pPr>
            <a:r>
              <a:rPr lang="fr-FR" dirty="0"/>
              <a:t>Etc.</a:t>
            </a:r>
          </a:p>
          <a:p>
            <a:pPr algn="just"/>
            <a:r>
              <a:rPr lang="fr-FR" dirty="0"/>
              <a:t>La table peut être créée pour chaque mot-pivot et n mots avant/ après &gt; plongements de mots (</a:t>
            </a:r>
            <a:r>
              <a:rPr lang="fr-FR" i="1" dirty="0" err="1"/>
              <a:t>word</a:t>
            </a:r>
            <a:r>
              <a:rPr lang="fr-FR" i="1" dirty="0"/>
              <a:t> </a:t>
            </a:r>
            <a:r>
              <a:rPr lang="fr-FR" i="1" dirty="0" err="1"/>
              <a:t>embedding</a:t>
            </a:r>
            <a:r>
              <a:rPr lang="fr-FR" dirty="0"/>
              <a:t>), représentation abstraite du contexte dans lequel un mot peut apparaître</a:t>
            </a:r>
          </a:p>
          <a:p>
            <a:pPr algn="just"/>
            <a:r>
              <a:rPr lang="fr-FR" dirty="0"/>
              <a:t>On peut attribuer à chaque mot une valeur « sentimentale » (positif, négatif, neutre), puis on crée la table de présence/ absence</a:t>
            </a:r>
          </a:p>
          <a:p>
            <a:pPr marL="0" indent="0">
              <a:buNone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58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B8F65-966A-F84C-9FEE-32F4DEC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B80BC-8314-0343-8637-3DE9332C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4025" indent="-441325" algn="just">
              <a:buNone/>
            </a:pPr>
            <a:r>
              <a:rPr lang="fr-FR" dirty="0"/>
              <a:t>1° Élimination des mots grammaticaux (les plus fréquents, donc non discriminants: v. supra, « le »).</a:t>
            </a:r>
          </a:p>
          <a:p>
            <a:pPr marL="454025" indent="-441325" algn="just">
              <a:buNone/>
            </a:pPr>
            <a:r>
              <a:rPr lang="fr-FR" dirty="0"/>
              <a:t>2° Classification des documents selon les mots les plus fréquents dans chacun (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– inverse document </a:t>
            </a:r>
            <a:r>
              <a:rPr lang="fr-FR" dirty="0" err="1"/>
              <a:t>frequency</a:t>
            </a:r>
            <a:r>
              <a:rPr lang="fr-FR" dirty="0"/>
              <a:t>: TF-IDF)</a:t>
            </a:r>
          </a:p>
          <a:p>
            <a:pPr marL="454025" indent="-441325" algn="just">
              <a:buNone/>
            </a:pPr>
            <a:r>
              <a:rPr lang="fr-FR" dirty="0"/>
              <a:t>3° On regarde les collocations, c’est-à-dire les mots qui tendent à apparaître toujours ensemble (probabilité conjointe)</a:t>
            </a:r>
          </a:p>
          <a:p>
            <a:pPr marL="454025" indent="-53975" algn="just">
              <a:buNone/>
            </a:pPr>
            <a:r>
              <a:rPr lang="fr-FR" dirty="0" err="1"/>
              <a:t>Pointwise</a:t>
            </a:r>
            <a:r>
              <a:rPr lang="fr-FR" dirty="0"/>
              <a:t> </a:t>
            </a:r>
            <a:r>
              <a:rPr lang="fr-FR" dirty="0" err="1"/>
              <a:t>Mutual</a:t>
            </a:r>
            <a:r>
              <a:rPr lang="fr-FR" dirty="0"/>
              <a:t> Information (PMI)</a:t>
            </a:r>
          </a:p>
          <a:p>
            <a:pPr marL="454025" indent="-441325" algn="just">
              <a:buNone/>
            </a:pPr>
            <a:r>
              <a:rPr lang="fr-FR" dirty="0"/>
              <a:t>4° Fréquences + TF-IDF + PMI &gt; vecteur plus élaboré représentant de document</a:t>
            </a:r>
          </a:p>
        </p:txBody>
      </p:sp>
    </p:spTree>
    <p:extLst>
      <p:ext uri="{BB962C8B-B14F-4D97-AF65-F5344CB8AC3E}">
        <p14:creationId xmlns:p14="http://schemas.microsoft.com/office/powerpoint/2010/main" val="369438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B8F65-966A-F84C-9FEE-32F4DEC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B80BC-8314-0343-8637-3DE9332C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 fontScale="92500" lnSpcReduction="20000"/>
          </a:bodyPr>
          <a:lstStyle/>
          <a:p>
            <a:pPr marL="454025" indent="-441325" algn="just">
              <a:buNone/>
            </a:pPr>
            <a:r>
              <a:rPr lang="fr-FR" dirty="0"/>
              <a:t>5° 	L’algorithme choisi (Naïve Bayes, K </a:t>
            </a:r>
            <a:r>
              <a:rPr lang="fr-FR" dirty="0" err="1"/>
              <a:t>neighbors</a:t>
            </a:r>
            <a:r>
              <a:rPr lang="fr-FR" dirty="0"/>
              <a:t>, régression logistique, etc.) donne un « poids » différent à chaque information (tête de colonne) par tâtonnements.</a:t>
            </a:r>
          </a:p>
          <a:p>
            <a:pPr marL="444500" indent="-444500" algn="just">
              <a:buNone/>
              <a:tabLst>
                <a:tab pos="482600" algn="l"/>
              </a:tabLst>
            </a:pPr>
            <a:r>
              <a:rPr lang="fr-FR" dirty="0"/>
              <a:t>6° L’algorithme calcule une somme pour chaque document, en ajoutant éventuellement un biais</a:t>
            </a:r>
          </a:p>
          <a:p>
            <a:pPr marL="1727200" indent="0" algn="just">
              <a:buNone/>
            </a:pPr>
            <a:r>
              <a:rPr lang="fr-FR" dirty="0"/>
              <a:t>z</a:t>
            </a:r>
            <a:r>
              <a:rPr lang="fr-FR" baseline="-25000" dirty="0"/>
              <a:t>doc1</a:t>
            </a:r>
            <a:r>
              <a:rPr lang="fr-FR" dirty="0"/>
              <a:t> = w</a:t>
            </a:r>
            <a:r>
              <a:rPr lang="fr-FR" baseline="-25000" dirty="0"/>
              <a:t>1</a:t>
            </a:r>
            <a:r>
              <a:rPr lang="fr-FR" dirty="0"/>
              <a:t>*x</a:t>
            </a:r>
            <a:r>
              <a:rPr lang="fr-FR" baseline="-25000" dirty="0"/>
              <a:t>1</a:t>
            </a:r>
            <a:r>
              <a:rPr lang="fr-FR" dirty="0"/>
              <a:t>+w</a:t>
            </a:r>
            <a:r>
              <a:rPr lang="fr-FR" baseline="-25000" dirty="0"/>
              <a:t>2</a:t>
            </a:r>
            <a:r>
              <a:rPr lang="fr-FR" dirty="0"/>
              <a:t>*x</a:t>
            </a:r>
            <a:r>
              <a:rPr lang="fr-FR" baseline="-25000" dirty="0"/>
              <a:t>2</a:t>
            </a:r>
            <a:r>
              <a:rPr lang="fr-FR" dirty="0"/>
              <a:t>+w</a:t>
            </a:r>
            <a:r>
              <a:rPr lang="fr-FR" baseline="-25000" dirty="0"/>
              <a:t>3</a:t>
            </a:r>
            <a:r>
              <a:rPr lang="fr-FR" dirty="0"/>
              <a:t>*x</a:t>
            </a:r>
            <a:r>
              <a:rPr lang="fr-FR" baseline="-25000" dirty="0"/>
              <a:t>3</a:t>
            </a:r>
            <a:r>
              <a:rPr lang="fr-FR" dirty="0"/>
              <a:t>+…</a:t>
            </a:r>
          </a:p>
          <a:p>
            <a:pPr marL="454025" indent="-441325" algn="just">
              <a:buNone/>
            </a:pPr>
            <a:r>
              <a:rPr lang="fr-FR" dirty="0"/>
              <a:t>7° 	La somme est comparée à un seuil grâce à une fonction de classification (sigmoïde)</a:t>
            </a:r>
          </a:p>
          <a:p>
            <a:pPr marL="1778000" indent="0" algn="just">
              <a:buNone/>
            </a:pPr>
            <a:r>
              <a:rPr lang="fr-FR" dirty="0"/>
              <a:t>z &gt; s </a:t>
            </a:r>
            <a:r>
              <a:rPr lang="fr-FR" dirty="0">
                <a:sym typeface="Wingdings" pitchFamily="2" charset="2"/>
              </a:rPr>
              <a:t> positif</a:t>
            </a:r>
          </a:p>
          <a:p>
            <a:pPr marL="1778000" indent="0" algn="just">
              <a:buNone/>
            </a:pPr>
            <a:r>
              <a:rPr lang="fr-FR" dirty="0"/>
              <a:t>z &lt; s </a:t>
            </a:r>
            <a:r>
              <a:rPr lang="fr-FR" dirty="0">
                <a:sym typeface="Wingdings" pitchFamily="2" charset="2"/>
              </a:rPr>
              <a:t> négatif</a:t>
            </a:r>
            <a:endParaRPr lang="fr-FR" dirty="0"/>
          </a:p>
          <a:p>
            <a:pPr marL="454025" indent="-441325" algn="just">
              <a:buNone/>
            </a:pPr>
            <a:r>
              <a:rPr lang="fr-FR" dirty="0"/>
              <a:t>8° 	Deux autres fonctions peuvent intervenir pour moduler le résultat: une fonction objective (</a:t>
            </a:r>
            <a:r>
              <a:rPr lang="fr-FR" i="1" dirty="0"/>
              <a:t>cross-</a:t>
            </a:r>
            <a:r>
              <a:rPr lang="fr-FR" i="1" dirty="0" err="1"/>
              <a:t>entropy</a:t>
            </a:r>
            <a:r>
              <a:rPr lang="fr-FR" i="1" dirty="0"/>
              <a:t> </a:t>
            </a:r>
            <a:r>
              <a:rPr lang="fr-FR" i="1" dirty="0" err="1"/>
              <a:t>loss</a:t>
            </a:r>
            <a:r>
              <a:rPr lang="fr-FR" dirty="0"/>
              <a:t>) et une fonction de régularisation (prendre en compte seulement les traits les plus saillants)</a:t>
            </a:r>
          </a:p>
        </p:txBody>
      </p:sp>
    </p:spTree>
    <p:extLst>
      <p:ext uri="{BB962C8B-B14F-4D97-AF65-F5344CB8AC3E}">
        <p14:creationId xmlns:p14="http://schemas.microsoft.com/office/powerpoint/2010/main" val="90566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7A128-5695-B549-95DD-F38CCD77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CAF8E-3799-CE4B-8790-477FC951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À quoi ça sert?</a:t>
            </a:r>
          </a:p>
          <a:p>
            <a:pPr>
              <a:buFontTx/>
              <a:buChar char="-"/>
            </a:pPr>
            <a:r>
              <a:rPr lang="fr-FR" dirty="0"/>
              <a:t>Identifier des parties du langage, des fonctions grammaticales, etc.</a:t>
            </a:r>
          </a:p>
          <a:p>
            <a:pPr>
              <a:buFontTx/>
              <a:buChar char="-"/>
            </a:pPr>
            <a:r>
              <a:rPr lang="fr-FR" dirty="0"/>
              <a:t>Caractériser des documents selon leur style</a:t>
            </a:r>
          </a:p>
          <a:p>
            <a:pPr>
              <a:buFontTx/>
              <a:buChar char="-"/>
            </a:pPr>
            <a:r>
              <a:rPr lang="fr-FR" dirty="0"/>
              <a:t>Caractériser des documents selon leur contenu,</a:t>
            </a:r>
          </a:p>
          <a:p>
            <a:pPr marL="0" indent="0">
              <a:buNone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5628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E3CBE-00E5-9740-A58D-07F41394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5D6B7-3CCB-304A-9433-D13D1AE1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une table des fréquences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Choisir les tokens, les types, les pos, les EN, les </a:t>
            </a:r>
            <a:r>
              <a:rPr lang="fr-FR" dirty="0" err="1"/>
              <a:t>ngram</a:t>
            </a:r>
            <a:r>
              <a:rPr lang="fr-FR" dirty="0"/>
              <a:t>, etc. les plus fréquents (ex. 5000 premières fréquences)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Créer le vecteur de mots comme représentation du document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Calculer la similarité</a:t>
            </a:r>
          </a:p>
          <a:p>
            <a:pPr marL="571500" indent="0">
              <a:buNone/>
            </a:pPr>
            <a:r>
              <a:rPr lang="fr-FR" dirty="0"/>
              <a:t>- avec la formule de Spearman</a:t>
            </a:r>
          </a:p>
          <a:p>
            <a:pPr marL="571500" indent="0">
              <a:buFontTx/>
              <a:buChar char="-"/>
            </a:pPr>
            <a:r>
              <a:rPr lang="fr-FR" dirty="0"/>
              <a:t> en calculant une distance euclidienne</a:t>
            </a:r>
          </a:p>
          <a:p>
            <a:pPr marL="571500" indent="0">
              <a:buFontTx/>
              <a:buChar char="-"/>
            </a:pPr>
            <a:r>
              <a:rPr lang="fr-FR" dirty="0"/>
              <a:t> en calculant une distance de Manhattan</a:t>
            </a:r>
          </a:p>
          <a:p>
            <a:pPr marL="571500" indent="0">
              <a:buNone/>
            </a:pPr>
            <a:r>
              <a:rPr lang="fr-FR" dirty="0"/>
              <a:t>Etc.</a:t>
            </a:r>
          </a:p>
          <a:p>
            <a:pPr marL="482600" indent="-482600">
              <a:buNone/>
              <a:tabLst>
                <a:tab pos="533400" algn="l"/>
              </a:tabLst>
            </a:pPr>
            <a:r>
              <a:rPr lang="fr-FR" dirty="0"/>
              <a:t>5. 	Grouper par similarité: regroupements autour d’un centre, superposition entre deux sets de mots,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0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79C34-EDA5-1D49-B414-9F745C0C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84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1. PRÉLIMINAIRES</a:t>
            </a:r>
          </a:p>
        </p:txBody>
      </p:sp>
    </p:spTree>
    <p:extLst>
      <p:ext uri="{BB962C8B-B14F-4D97-AF65-F5344CB8AC3E}">
        <p14:creationId xmlns:p14="http://schemas.microsoft.com/office/powerpoint/2010/main" val="222650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27FF2-2868-7E41-A3A4-F73DED8A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78748-AEA7-2440-999C-81FDAE1E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 peut-on observer avec la mesure de similarité ?</a:t>
            </a:r>
          </a:p>
          <a:p>
            <a:pPr marL="533400" lvl="0" algn="just"/>
            <a:r>
              <a:rPr lang="fr-FR" dirty="0"/>
              <a:t>Similarité entre les contenus (ex. appréciations d’un hôtel : ce qui est apprécié, les cibles)</a:t>
            </a:r>
          </a:p>
          <a:p>
            <a:pPr marL="533400" lvl="0" algn="just"/>
            <a:r>
              <a:rPr lang="fr-FR" dirty="0"/>
              <a:t>Similarité entre les auteurs (même façon d’écrire)</a:t>
            </a:r>
          </a:p>
          <a:p>
            <a:pPr marL="533400" lvl="0" algn="just"/>
            <a:r>
              <a:rPr lang="fr-FR" dirty="0"/>
              <a:t>Similarité en termes de sentiment (ex. comment on apprécie </a:t>
            </a:r>
            <a:r>
              <a:rPr lang="fr-FR" dirty="0" err="1"/>
              <a:t>qq</a:t>
            </a:r>
            <a:r>
              <a:rPr lang="fr-FR" dirty="0"/>
              <a:t> chose, donc les attitudes envers une cible)</a:t>
            </a:r>
          </a:p>
          <a:p>
            <a:pPr marL="533400" lvl="0" algn="just"/>
            <a:r>
              <a:rPr lang="fr-FR" dirty="0"/>
              <a:t>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00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172EE-7529-3F47-9BEF-7BC8483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 les « modèles de langue »?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8A4CF-8B32-014F-95E9-A68F3B1A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comparaison, prédiction: reposent sur des vecteurs de mots = représentation abstraite d’un corpus</a:t>
            </a:r>
          </a:p>
          <a:p>
            <a:pPr algn="just"/>
            <a:r>
              <a:rPr lang="fr-FR" dirty="0"/>
              <a:t>Deux paramètres de réussite</a:t>
            </a:r>
          </a:p>
          <a:p>
            <a:pPr marL="0" indent="0" algn="ctr">
              <a:buNone/>
            </a:pPr>
            <a:r>
              <a:rPr lang="fr-FR" dirty="0"/>
              <a:t>taille du corpus + pertinence du vecteur</a:t>
            </a:r>
          </a:p>
          <a:p>
            <a:pPr marL="0" indent="0" algn="ctr">
              <a:buNone/>
            </a:pPr>
            <a:endParaRPr lang="fr-FR" dirty="0"/>
          </a:p>
          <a:p>
            <a:pPr marL="2527300" indent="0" algn="just">
              <a:buNone/>
              <a:tabLst>
                <a:tab pos="5778500" algn="l"/>
              </a:tabLst>
            </a:pPr>
            <a:r>
              <a:rPr lang="fr-FR" dirty="0"/>
              <a:t>tout le web	BERT</a:t>
            </a:r>
          </a:p>
          <a:p>
            <a:pPr marL="38100" indent="0" algn="just">
              <a:buNone/>
              <a:tabLst>
                <a:tab pos="5778500" algn="l"/>
              </a:tabLst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190F81BB-8F5F-264F-B899-B04A36512E12}"/>
              </a:ext>
            </a:extLst>
          </p:cNvPr>
          <p:cNvSpPr/>
          <p:nvPr/>
        </p:nvSpPr>
        <p:spPr>
          <a:xfrm>
            <a:off x="4038600" y="37084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>
            <a:extLst>
              <a:ext uri="{FF2B5EF4-FFF2-40B4-BE49-F238E27FC236}">
                <a16:creationId xmlns:a16="http://schemas.microsoft.com/office/drawing/2014/main" id="{FCA91A69-AD6E-7044-A415-6FB2BCEEC3A6}"/>
              </a:ext>
            </a:extLst>
          </p:cNvPr>
          <p:cNvSpPr/>
          <p:nvPr/>
        </p:nvSpPr>
        <p:spPr>
          <a:xfrm>
            <a:off x="6870700" y="3695700"/>
            <a:ext cx="3810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CE3F78B-0EF0-E644-9E0D-E002B45097C5}"/>
              </a:ext>
            </a:extLst>
          </p:cNvPr>
          <p:cNvSpPr/>
          <p:nvPr/>
        </p:nvSpPr>
        <p:spPr>
          <a:xfrm rot="5400000">
            <a:off x="5422900" y="2103437"/>
            <a:ext cx="952500" cy="565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C565AD-E768-F642-9BE7-E063A36AD385}"/>
              </a:ext>
            </a:extLst>
          </p:cNvPr>
          <p:cNvSpPr txBox="1"/>
          <p:nvPr/>
        </p:nvSpPr>
        <p:spPr>
          <a:xfrm>
            <a:off x="4210050" y="5563543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« Modèle de langue »</a:t>
            </a:r>
          </a:p>
        </p:txBody>
      </p:sp>
    </p:spTree>
    <p:extLst>
      <p:ext uri="{BB962C8B-B14F-4D97-AF65-F5344CB8AC3E}">
        <p14:creationId xmlns:p14="http://schemas.microsoft.com/office/powerpoint/2010/main" val="3059045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5649D-26AD-834F-9AB9-2C0DC5F0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 les modèles de langue?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0E65C77-11A0-B846-B062-4B0A1012A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13940"/>
              </p:ext>
            </p:extLst>
          </p:nvPr>
        </p:nvGraphicFramePr>
        <p:xfrm>
          <a:off x="1054100" y="2258219"/>
          <a:ext cx="3302000" cy="234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E878440-98C3-914C-9D7B-6D7917A55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600994"/>
            <a:ext cx="7480300" cy="39243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14F612-42A0-424A-8938-504BE2995E01}"/>
              </a:ext>
            </a:extLst>
          </p:cNvPr>
          <p:cNvSpPr txBox="1"/>
          <p:nvPr/>
        </p:nvSpPr>
        <p:spPr>
          <a:xfrm>
            <a:off x="838200" y="5011341"/>
            <a:ext cx="643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BERT: 12 ou 24 couches d’« encodeurs » avec des « poids » différents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taille fixe de fenêtre d’analyse: 512 tokens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71594A-9D33-E349-A33F-C74244809197}"/>
              </a:ext>
            </a:extLst>
          </p:cNvPr>
          <p:cNvSpPr txBox="1"/>
          <p:nvPr/>
        </p:nvSpPr>
        <p:spPr>
          <a:xfrm>
            <a:off x="7975600" y="5525294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https://</a:t>
            </a:r>
            <a:r>
              <a:rPr lang="fr-FR" sz="1200" dirty="0" err="1"/>
              <a:t>datascientest.com</a:t>
            </a:r>
            <a:r>
              <a:rPr lang="fr-FR" sz="1200" dirty="0"/>
              <a:t>/</a:t>
            </a:r>
            <a:r>
              <a:rPr lang="fr-FR" sz="1200" dirty="0" err="1"/>
              <a:t>bert</a:t>
            </a:r>
            <a:r>
              <a:rPr lang="fr-FR" sz="1200" dirty="0"/>
              <a:t>-un-outil-de-traitement-du-langage-innovant</a:t>
            </a:r>
          </a:p>
        </p:txBody>
      </p:sp>
    </p:spTree>
    <p:extLst>
      <p:ext uri="{BB962C8B-B14F-4D97-AF65-F5344CB8AC3E}">
        <p14:creationId xmlns:p14="http://schemas.microsoft.com/office/powerpoint/2010/main" val="394548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559A6-9349-024E-A21A-840E8C22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Utiliser un « modèle de langue » 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05591-3763-874A-831A-634904BE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/>
          <a:lstStyle/>
          <a:p>
            <a:r>
              <a:rPr lang="fr-FR" dirty="0"/>
              <a:t>Exemples: </a:t>
            </a:r>
            <a:r>
              <a:rPr lang="fr-FR" dirty="0" err="1"/>
              <a:t>CamemBERT</a:t>
            </a:r>
            <a:r>
              <a:rPr lang="fr-FR" dirty="0"/>
              <a:t>, </a:t>
            </a:r>
            <a:r>
              <a:rPr lang="fr-FR" dirty="0" err="1"/>
              <a:t>DalemBERT</a:t>
            </a:r>
            <a:endParaRPr lang="fr-FR" dirty="0"/>
          </a:p>
          <a:p>
            <a:r>
              <a:rPr lang="fr-FR" dirty="0"/>
              <a:t>On les trouve sur différents sites: pour cette formation, </a:t>
            </a:r>
            <a:r>
              <a:rPr lang="fr-FR" dirty="0" err="1"/>
              <a:t>Hugging</a:t>
            </a:r>
            <a:r>
              <a:rPr lang="fr-FR" dirty="0"/>
              <a:t> Face</a:t>
            </a:r>
          </a:p>
          <a:p>
            <a:r>
              <a:rPr lang="fr-FR" dirty="0"/>
              <a:t>Fine-tuner: on ajoute une « couche de neurones » à l’architecture de base et on l’entraîne sur un jeu de données ad hoc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76463F-1E0D-C541-80B7-9D26B186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1299"/>
            <a:ext cx="5480878" cy="4813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10A9D0-88EA-9C4B-84DB-F85B465B4244}"/>
              </a:ext>
            </a:extLst>
          </p:cNvPr>
          <p:cNvSpPr txBox="1"/>
          <p:nvPr/>
        </p:nvSpPr>
        <p:spPr>
          <a:xfrm>
            <a:off x="7277100" y="6337300"/>
            <a:ext cx="473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https://</a:t>
            </a:r>
            <a:r>
              <a:rPr lang="fr-FR" sz="1100" dirty="0" err="1"/>
              <a:t>ledatascientist.com</a:t>
            </a:r>
            <a:r>
              <a:rPr lang="fr-FR" sz="1100" dirty="0"/>
              <a:t>/a-la-</a:t>
            </a:r>
            <a:r>
              <a:rPr lang="fr-FR" sz="1100" dirty="0" err="1"/>
              <a:t>decouverte</a:t>
            </a:r>
            <a:r>
              <a:rPr lang="fr-FR" sz="1100" dirty="0"/>
              <a:t>-de-</a:t>
            </a:r>
            <a:r>
              <a:rPr lang="fr-FR" sz="1100" dirty="0" err="1"/>
              <a:t>bert</a:t>
            </a:r>
            <a:r>
              <a:rPr lang="fr-FR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2789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D3783-FE22-814B-8FD4-81C4720C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dirty="0"/>
              <a:t>IV. PRISE EN MAIN DE PYTHON/ NOTEBOOK</a:t>
            </a:r>
          </a:p>
          <a:p>
            <a:pPr marL="0" indent="0" algn="ctr">
              <a:buNone/>
            </a:pPr>
            <a:r>
              <a:rPr lang="fr-FR" dirty="0"/>
              <a:t>(TAL ET AU-DELÀ)</a:t>
            </a:r>
          </a:p>
        </p:txBody>
      </p:sp>
    </p:spTree>
    <p:extLst>
      <p:ext uri="{BB962C8B-B14F-4D97-AF65-F5344CB8AC3E}">
        <p14:creationId xmlns:p14="http://schemas.microsoft.com/office/powerpoint/2010/main" val="65607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2DC9C-1BCA-684B-8A50-887EEE10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Comment faire, concrètement?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FC980-F8EC-6847-B56D-092FFFF1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1° Via Terminal/ Command Line</a:t>
            </a:r>
          </a:p>
          <a:p>
            <a:pPr marL="587375" indent="-214313" algn="just">
              <a:buFontTx/>
              <a:buChar char="-"/>
            </a:pPr>
            <a:r>
              <a:rPr lang="fr-FR" dirty="0"/>
              <a:t>On appelle un « interpréteur de commande »: ex. PowerShell pour Windows, </a:t>
            </a:r>
            <a:r>
              <a:rPr lang="fr-FR" dirty="0" err="1"/>
              <a:t>Bash</a:t>
            </a:r>
            <a:r>
              <a:rPr lang="fr-FR" dirty="0"/>
              <a:t> pour les systèmes UNIX, PERL, Python…</a:t>
            </a:r>
          </a:p>
          <a:p>
            <a:pPr marL="360363" indent="-360363" algn="just">
              <a:buNone/>
            </a:pPr>
            <a:r>
              <a:rPr lang="fr-FR" dirty="0"/>
              <a:t>2° Via un « carnet » de notes = interface graphique vous permettant d’interagir avec l’interpréteur de commandes (ici: Python), mais aussi ajouter des descriptions des commandes, ouvrir une interface de visualisation des données, etc.</a:t>
            </a:r>
          </a:p>
          <a:p>
            <a:pPr marL="360363" indent="0">
              <a:buNone/>
            </a:pPr>
            <a:r>
              <a:rPr lang="fr-FR" dirty="0"/>
              <a:t>- Carnet stocké sur votre machine: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marL="360363" indent="0">
              <a:buNone/>
            </a:pPr>
            <a:r>
              <a:rPr lang="fr-FR" dirty="0"/>
              <a:t>- Carnet stocké en ligne: Google </a:t>
            </a:r>
            <a:r>
              <a:rPr lang="fr-FR" dirty="0" err="1"/>
              <a:t>Colab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749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9861A-6973-0742-AC99-0AC5F919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5FAEC-CB19-AE44-A811-2BC2F26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r>
              <a:rPr lang="fr-FR" dirty="0"/>
              <a:t>Documents .</a:t>
            </a:r>
            <a:r>
              <a:rPr lang="fr-FR" dirty="0" err="1"/>
              <a:t>ipynb</a:t>
            </a:r>
            <a:r>
              <a:rPr lang="fr-FR" dirty="0"/>
              <a:t>: partageables, exécutables sur une autre machine</a:t>
            </a:r>
          </a:p>
          <a:p>
            <a:r>
              <a:rPr lang="fr-FR" dirty="0"/>
              <a:t>Utilisation de </a:t>
            </a:r>
            <a:r>
              <a:rPr lang="fr-FR" dirty="0" err="1"/>
              <a:t>Colab</a:t>
            </a:r>
            <a:r>
              <a:rPr lang="fr-FR" dirty="0"/>
              <a:t>: avoir un compte Google (</a:t>
            </a:r>
            <a:r>
              <a:rPr lang="fr-FR" dirty="0" err="1"/>
              <a:t>gmail</a:t>
            </a:r>
            <a:r>
              <a:rPr lang="fr-FR" dirty="0"/>
              <a:t>)</a:t>
            </a:r>
          </a:p>
          <a:p>
            <a:pPr marL="622300" indent="0">
              <a:buFontTx/>
              <a:buChar char="-"/>
            </a:pPr>
            <a:r>
              <a:rPr lang="fr-FR" dirty="0"/>
              <a:t> Deux types de cellules: code/ texte</a:t>
            </a:r>
          </a:p>
          <a:p>
            <a:pPr marL="622300" indent="0">
              <a:buFontTx/>
              <a:buChar char="-"/>
            </a:pPr>
            <a:r>
              <a:rPr lang="fr-FR" dirty="0"/>
              <a:t> Exécution: différence entre Enter et </a:t>
            </a:r>
            <a:r>
              <a:rPr lang="fr-FR" dirty="0" err="1"/>
              <a:t>Forward</a:t>
            </a:r>
            <a:endParaRPr lang="fr-FR" dirty="0"/>
          </a:p>
          <a:p>
            <a:pPr marL="622300" indent="0">
              <a:buFontTx/>
              <a:buChar char="-"/>
            </a:pPr>
            <a:r>
              <a:rPr lang="fr-FR" dirty="0"/>
              <a:t> Différence entre commentaire, formule, texte à afficher</a:t>
            </a:r>
          </a:p>
          <a:p>
            <a:pPr marL="1104900" indent="0">
              <a:buNone/>
            </a:pPr>
            <a:r>
              <a:rPr lang="fr-FR" dirty="0"/>
              <a:t>Ex. Combien font 2+2?</a:t>
            </a:r>
          </a:p>
          <a:p>
            <a:pPr marL="1079500" indent="-457200">
              <a:buFontTx/>
              <a:buChar char="-"/>
            </a:pPr>
            <a:r>
              <a:rPr lang="fr-FR" dirty="0"/>
              <a:t>Attention à l’indentation</a:t>
            </a:r>
          </a:p>
          <a:p>
            <a:pPr marL="1104900" indent="0">
              <a:buNone/>
            </a:pPr>
            <a:r>
              <a:rPr lang="fr-FR" dirty="0"/>
              <a:t>Ex. if 9&gt;3:</a:t>
            </a:r>
          </a:p>
          <a:p>
            <a:pPr marL="622300" indent="0">
              <a:buNone/>
            </a:pPr>
            <a:r>
              <a:rPr lang="fr-FR" dirty="0"/>
              <a:t>		</a:t>
            </a:r>
            <a:r>
              <a:rPr lang="fr-FR" dirty="0" err="1"/>
              <a:t>print</a:t>
            </a:r>
            <a:r>
              <a:rPr lang="en" dirty="0"/>
              <a:t>(”True")</a:t>
            </a:r>
            <a:endParaRPr lang="fr-FR" dirty="0"/>
          </a:p>
          <a:p>
            <a:pPr marL="622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68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0EDAA-BC88-F54D-BA4C-BB1AFF8E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Notions de base: variable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52E68-7AEA-7246-8AFA-4C01532FB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7364" y="1199118"/>
            <a:ext cx="943535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Arial" panose="020B0604020202020204" pitchFamily="34" charset="0"/>
              </a:rPr>
              <a:t>Créée au moyen du signe =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a=2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32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3200" dirty="0">
                <a:latin typeface="Arial" panose="020B0604020202020204" pitchFamily="34" charset="0"/>
              </a:rPr>
              <a:t>variable	 valeur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Arial" panose="020B0604020202020204" pitchFamily="34" charset="0"/>
              </a:rPr>
              <a:t>Types de variables: nombre entiers, nombre à virgule, chaînes de caractères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Arial" panose="020B0604020202020204" pitchFamily="34" charset="0"/>
              </a:rPr>
              <a:t>Les variables sont sensibles à la casse a </a:t>
            </a:r>
            <a:r>
              <a:rPr lang="fr-FR" dirty="0"/>
              <a:t> ≠ A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Arial" panose="020B0604020202020204" pitchFamily="34" charset="0"/>
              </a:rPr>
              <a:t>Une variable peut contenir différents types de données: numériques, texte, séquences, valeurs booléennes…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734A671-CBD2-504E-AD4D-E6EB3384DA1A}"/>
              </a:ext>
            </a:extLst>
          </p:cNvPr>
          <p:cNvCxnSpPr>
            <a:cxnSpLocks/>
          </p:cNvCxnSpPr>
          <p:nvPr/>
        </p:nvCxnSpPr>
        <p:spPr>
          <a:xfrm flipV="1">
            <a:off x="4864100" y="2171700"/>
            <a:ext cx="787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E78C347-FA62-4D4D-BA3D-37F3D49B9A2F}"/>
              </a:ext>
            </a:extLst>
          </p:cNvPr>
          <p:cNvCxnSpPr>
            <a:cxnSpLocks/>
          </p:cNvCxnSpPr>
          <p:nvPr/>
        </p:nvCxnSpPr>
        <p:spPr>
          <a:xfrm flipH="1" flipV="1">
            <a:off x="6210302" y="2120900"/>
            <a:ext cx="6604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478EF-D247-7D4B-90CE-7CA4AD8A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Notions de base: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0675E-DA1E-744C-8DCA-BBEE8A6D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Séquences:</a:t>
            </a:r>
          </a:p>
          <a:p>
            <a:pPr>
              <a:buFontTx/>
              <a:buChar char="-"/>
            </a:pPr>
            <a:r>
              <a:rPr lang="fr-FR" dirty="0"/>
              <a:t>liste: l’ordre des objets ne compte pas</a:t>
            </a:r>
          </a:p>
          <a:p>
            <a:pPr marL="1016000" indent="0">
              <a:buNone/>
            </a:pPr>
            <a:r>
              <a:rPr lang="fr-FR" dirty="0" err="1"/>
              <a:t>maListe</a:t>
            </a:r>
            <a:r>
              <a:rPr lang="fr-FR" dirty="0"/>
              <a:t> = [‘</a:t>
            </a:r>
            <a:r>
              <a:rPr lang="fr-FR" dirty="0" err="1"/>
              <a:t>vert’,’rouge’,’jaune</a:t>
            </a:r>
            <a:r>
              <a:rPr lang="fr-FR" dirty="0"/>
              <a:t>’]</a:t>
            </a:r>
          </a:p>
          <a:p>
            <a:pPr marL="1016000" indent="0">
              <a:buNone/>
            </a:pPr>
            <a:r>
              <a:rPr lang="fr-FR" dirty="0"/>
              <a:t>Commandes utiles: </a:t>
            </a:r>
            <a:r>
              <a:rPr lang="fr-FR" dirty="0" err="1"/>
              <a:t>len</a:t>
            </a:r>
            <a:r>
              <a:rPr lang="fr-FR" dirty="0"/>
              <a:t>(), sort()</a:t>
            </a:r>
          </a:p>
          <a:p>
            <a:pPr>
              <a:buFontTx/>
              <a:buChar char="-"/>
            </a:pPr>
            <a:r>
              <a:rPr lang="fr-FR" dirty="0" err="1"/>
              <a:t>Tuple</a:t>
            </a:r>
            <a:r>
              <a:rPr lang="fr-FR" dirty="0"/>
              <a:t>: l’ordre des objets compte</a:t>
            </a:r>
          </a:p>
          <a:p>
            <a:pPr marL="977900" indent="0">
              <a:buNone/>
            </a:pPr>
            <a:r>
              <a:rPr lang="fr-FR" dirty="0" err="1"/>
              <a:t>monTuple</a:t>
            </a:r>
            <a:r>
              <a:rPr lang="fr-FR" dirty="0"/>
              <a:t> = (‘</a:t>
            </a:r>
            <a:r>
              <a:rPr lang="fr-FR" dirty="0" err="1"/>
              <a:t>vert’,’rouge’,’jaune</a:t>
            </a:r>
            <a:r>
              <a:rPr lang="fr-FR" dirty="0"/>
              <a:t>’)</a:t>
            </a:r>
          </a:p>
          <a:p>
            <a:pPr>
              <a:buFontTx/>
              <a:buChar char="-"/>
            </a:pPr>
            <a:r>
              <a:rPr lang="fr-FR" dirty="0" err="1"/>
              <a:t>Dict</a:t>
            </a:r>
            <a:r>
              <a:rPr lang="fr-FR" dirty="0"/>
              <a:t>: paires de valeurs</a:t>
            </a:r>
          </a:p>
          <a:p>
            <a:pPr marL="1016000" indent="0">
              <a:buNone/>
            </a:pPr>
            <a:r>
              <a:rPr lang="fr-FR" dirty="0" err="1"/>
              <a:t>monDict</a:t>
            </a:r>
            <a:r>
              <a:rPr lang="fr-FR" dirty="0"/>
              <a:t> = {‘</a:t>
            </a:r>
            <a:r>
              <a:rPr lang="fr-FR" dirty="0" err="1"/>
              <a:t>Ioana</a:t>
            </a:r>
            <a:r>
              <a:rPr lang="fr-FR" dirty="0"/>
              <a:t>’: ‘USN’</a:t>
            </a:r>
          </a:p>
          <a:p>
            <a:pPr marL="2705100" indent="0">
              <a:buNone/>
            </a:pPr>
            <a:r>
              <a:rPr lang="fr-FR" dirty="0"/>
              <a:t>‘Carmen’: ‘EHESS’</a:t>
            </a:r>
          </a:p>
          <a:p>
            <a:pPr marL="2705100" indent="0">
              <a:buNone/>
            </a:pPr>
            <a:r>
              <a:rPr lang="fr-FR" dirty="0"/>
              <a:t>‘Joseph’: ‘EPITA’}</a:t>
            </a:r>
          </a:p>
        </p:txBody>
      </p:sp>
    </p:spTree>
    <p:extLst>
      <p:ext uri="{BB962C8B-B14F-4D97-AF65-F5344CB8AC3E}">
        <p14:creationId xmlns:p14="http://schemas.microsoft.com/office/powerpoint/2010/main" val="28837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3376-D293-994E-9281-098C0E5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Notions de base: 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425B1-6D3B-D744-B685-B8713A9A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partir d’une séquence, on peut exécuter une même commande sur chaque élément</a:t>
            </a:r>
          </a:p>
          <a:p>
            <a:r>
              <a:rPr lang="fr-FR" dirty="0"/>
              <a:t>Exemples de boucles simples sur une liste, une rangée de nombre, un texte</a:t>
            </a:r>
          </a:p>
        </p:txBody>
      </p:sp>
    </p:spTree>
    <p:extLst>
      <p:ext uri="{BB962C8B-B14F-4D97-AF65-F5344CB8AC3E}">
        <p14:creationId xmlns:p14="http://schemas.microsoft.com/office/powerpoint/2010/main" val="28341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44196-F1DA-0947-90CE-AB63E54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16"/>
            <a:ext cx="10515600" cy="158777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HN, Linguistique de corpus, TAL, apprentissage machine: une carte du territoire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0E264AE-B80C-0F40-AA9F-46B401231AF2}"/>
              </a:ext>
            </a:extLst>
          </p:cNvPr>
          <p:cNvSpPr/>
          <p:nvPr/>
        </p:nvSpPr>
        <p:spPr>
          <a:xfrm>
            <a:off x="3426759" y="3429000"/>
            <a:ext cx="2622177" cy="23128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Humanités numériques (corpus, éditions, annotation)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A3BEBEA-A4DA-5149-8D5A-9068B89B0D85}"/>
              </a:ext>
            </a:extLst>
          </p:cNvPr>
          <p:cNvSpPr/>
          <p:nvPr/>
        </p:nvSpPr>
        <p:spPr>
          <a:xfrm>
            <a:off x="5409081" y="4655998"/>
            <a:ext cx="2034986" cy="1680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Linguistique de corpus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C9A3E3-8F91-1245-B5C8-F87E15582CE2}"/>
              </a:ext>
            </a:extLst>
          </p:cNvPr>
          <p:cNvSpPr/>
          <p:nvPr/>
        </p:nvSpPr>
        <p:spPr>
          <a:xfrm>
            <a:off x="5409081" y="2618535"/>
            <a:ext cx="2969557" cy="2480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FBF9FD9-E188-5B47-BE92-AAF82EDBAA56}"/>
              </a:ext>
            </a:extLst>
          </p:cNvPr>
          <p:cNvSpPr/>
          <p:nvPr/>
        </p:nvSpPr>
        <p:spPr>
          <a:xfrm>
            <a:off x="5461748" y="3466961"/>
            <a:ext cx="1532965" cy="14078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TAL</a:t>
            </a:r>
          </a:p>
        </p:txBody>
      </p:sp>
    </p:spTree>
    <p:extLst>
      <p:ext uri="{BB962C8B-B14F-4D97-AF65-F5344CB8AC3E}">
        <p14:creationId xmlns:p14="http://schemas.microsoft.com/office/powerpoint/2010/main" val="3029971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32D84-EBC2-1245-BF61-99320702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Notions de base: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84FA5-F670-634D-9646-97CE8ECB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Fonctions prédéfinies: </a:t>
            </a:r>
            <a:r>
              <a:rPr lang="fr-FR" dirty="0" err="1"/>
              <a:t>print</a:t>
            </a:r>
            <a:r>
              <a:rPr lang="fr-FR" dirty="0"/>
              <a:t>(), </a:t>
            </a:r>
            <a:r>
              <a:rPr lang="fr-FR" dirty="0" err="1"/>
              <a:t>len</a:t>
            </a:r>
            <a:r>
              <a:rPr lang="fr-FR" dirty="0"/>
              <a:t>(), range()</a:t>
            </a:r>
          </a:p>
          <a:p>
            <a:r>
              <a:rPr lang="fr-FR" dirty="0"/>
              <a:t>Fonctions personnelles: créées avec la commande </a:t>
            </a:r>
            <a:r>
              <a:rPr lang="fr-FR" dirty="0" err="1"/>
              <a:t>def</a:t>
            </a:r>
            <a:endParaRPr lang="fr-FR" dirty="0"/>
          </a:p>
          <a:p>
            <a:pPr marL="1066800" indent="0">
              <a:buNone/>
            </a:pP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nom_de_fonction</a:t>
            </a:r>
            <a:r>
              <a:rPr lang="fr-FR" dirty="0"/>
              <a:t>():</a:t>
            </a:r>
          </a:p>
          <a:p>
            <a:pPr marL="1689100" indent="0">
              <a:buNone/>
            </a:pPr>
            <a:r>
              <a:rPr lang="fr-FR" i="1" dirty="0"/>
              <a:t>Instructions</a:t>
            </a:r>
          </a:p>
          <a:p>
            <a:pPr marL="1066800" indent="0">
              <a:buNone/>
            </a:pPr>
            <a:r>
              <a:rPr lang="fr-FR" dirty="0" err="1"/>
              <a:t>nom_de_fonction</a:t>
            </a:r>
            <a:r>
              <a:rPr lang="fr-FR" dirty="0"/>
              <a:t>()</a:t>
            </a:r>
          </a:p>
          <a:p>
            <a:r>
              <a:rPr lang="fr-FR" dirty="0"/>
              <a:t>Fonctions sans paramètre: </a:t>
            </a:r>
            <a:r>
              <a:rPr lang="fr-FR" dirty="0" err="1"/>
              <a:t>nom_de_fonction</a:t>
            </a:r>
            <a:r>
              <a:rPr lang="fr-FR" dirty="0"/>
              <a:t>()</a:t>
            </a:r>
          </a:p>
          <a:p>
            <a:pPr marL="1016000" indent="0">
              <a:buNone/>
            </a:pPr>
            <a:r>
              <a:rPr lang="fr-FR" dirty="0"/>
              <a:t>Exemples: addition(), décompte()</a:t>
            </a:r>
          </a:p>
          <a:p>
            <a:r>
              <a:rPr lang="fr-FR" dirty="0"/>
              <a:t>Fonctions avec paramètre: </a:t>
            </a:r>
            <a:r>
              <a:rPr lang="fr-FR" dirty="0" err="1"/>
              <a:t>nom_de_fonction</a:t>
            </a:r>
            <a:r>
              <a:rPr lang="fr-FR" dirty="0"/>
              <a:t>(parametre1, parametre2)</a:t>
            </a:r>
          </a:p>
          <a:p>
            <a:pPr marL="1016000" indent="0">
              <a:buNone/>
            </a:pPr>
            <a:r>
              <a:rPr lang="fr-FR" dirty="0"/>
              <a:t>Exemples: combine(</a:t>
            </a:r>
            <a:r>
              <a:rPr lang="fr-FR" dirty="0" err="1"/>
              <a:t>a,b</a:t>
            </a:r>
            <a:r>
              <a:rPr lang="fr-FR" dirty="0"/>
              <a:t>)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1C20F7A-6924-EA4F-9DA5-113790DC6163}"/>
              </a:ext>
            </a:extLst>
          </p:cNvPr>
          <p:cNvSpPr/>
          <p:nvPr/>
        </p:nvSpPr>
        <p:spPr>
          <a:xfrm>
            <a:off x="5562600" y="2794000"/>
            <a:ext cx="444500" cy="825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743F0502-38F1-D141-8C3F-A794CC1C34F6}"/>
              </a:ext>
            </a:extLst>
          </p:cNvPr>
          <p:cNvSpPr/>
          <p:nvPr/>
        </p:nvSpPr>
        <p:spPr>
          <a:xfrm>
            <a:off x="5549900" y="3746500"/>
            <a:ext cx="444500" cy="520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CAF6CA-A5AD-A442-B6E5-DCC683C64758}"/>
              </a:ext>
            </a:extLst>
          </p:cNvPr>
          <p:cNvSpPr txBox="1"/>
          <p:nvPr/>
        </p:nvSpPr>
        <p:spPr>
          <a:xfrm>
            <a:off x="6388100" y="3048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la fonction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C59FF6-CEBB-664F-8262-D4E501FBE480}"/>
              </a:ext>
            </a:extLst>
          </p:cNvPr>
          <p:cNvSpPr txBox="1"/>
          <p:nvPr/>
        </p:nvSpPr>
        <p:spPr>
          <a:xfrm>
            <a:off x="6388100" y="381662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Appeler la fonction</a:t>
            </a:r>
          </a:p>
        </p:txBody>
      </p:sp>
    </p:spTree>
    <p:extLst>
      <p:ext uri="{BB962C8B-B14F-4D97-AF65-F5344CB8AC3E}">
        <p14:creationId xmlns:p14="http://schemas.microsoft.com/office/powerpoint/2010/main" val="66907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79DB8-2750-7742-894D-460E5E14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Notions de base: manipuler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146B5-4A32-F944-8533-D9C15B6D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5156199"/>
          </a:xfrm>
        </p:spPr>
        <p:txBody>
          <a:bodyPr>
            <a:normAutofit/>
          </a:bodyPr>
          <a:lstStyle/>
          <a:p>
            <a:r>
              <a:rPr lang="fr-FR" dirty="0"/>
              <a:t>Commande: open(‘</a:t>
            </a:r>
            <a:r>
              <a:rPr lang="fr-FR" dirty="0" err="1"/>
              <a:t>nom_de_fichier.ext</a:t>
            </a:r>
            <a:r>
              <a:rPr lang="fr-FR" dirty="0"/>
              <a:t>’): ouvre le fichier pour lecture seule</a:t>
            </a:r>
          </a:p>
          <a:p>
            <a:r>
              <a:rPr lang="fr-FR" dirty="0"/>
              <a:t>Pour créer, écrire dans, ajouter du contenu à un fichier, réécrire un fichier, on ajoute un paramètre: ex. open(‘</a:t>
            </a:r>
            <a:r>
              <a:rPr lang="fr-FR" dirty="0" err="1"/>
              <a:t>nom_de_fichier.ext</a:t>
            </a:r>
            <a:r>
              <a:rPr lang="fr-FR" dirty="0"/>
              <a:t>’, ‘w’)</a:t>
            </a:r>
          </a:p>
          <a:p>
            <a:pPr marL="1066800" indent="0">
              <a:buNone/>
            </a:pPr>
            <a:r>
              <a:rPr lang="en" dirty="0"/>
              <a:t>f = open(”</a:t>
            </a:r>
            <a:r>
              <a:rPr lang="en" dirty="0" err="1"/>
              <a:t>chemin_de_fichier</a:t>
            </a:r>
            <a:r>
              <a:rPr lang="en" dirty="0"/>
              <a:t>/</a:t>
            </a:r>
            <a:r>
              <a:rPr lang="en" dirty="0" err="1"/>
              <a:t>exemple.txt</a:t>
            </a:r>
            <a:r>
              <a:rPr lang="en" dirty="0"/>
              <a:t>", "a")</a:t>
            </a:r>
            <a:br>
              <a:rPr lang="en" dirty="0"/>
            </a:br>
            <a:r>
              <a:rPr lang="en" dirty="0" err="1"/>
              <a:t>f.write</a:t>
            </a:r>
            <a:r>
              <a:rPr lang="en" dirty="0"/>
              <a:t>(”</a:t>
            </a:r>
            <a:r>
              <a:rPr lang="en" dirty="0" err="1"/>
              <a:t>Ajoutons</a:t>
            </a:r>
            <a:r>
              <a:rPr lang="en" dirty="0"/>
              <a:t> </a:t>
            </a:r>
            <a:r>
              <a:rPr lang="en" dirty="0" err="1"/>
              <a:t>quelques</a:t>
            </a:r>
            <a:r>
              <a:rPr lang="en" dirty="0"/>
              <a:t> mots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</a:t>
            </a:r>
            <a:r>
              <a:rPr lang="en" dirty="0" err="1"/>
              <a:t>fichier</a:t>
            </a:r>
            <a:r>
              <a:rPr lang="en" dirty="0"/>
              <a:t>.")</a:t>
            </a:r>
            <a:br>
              <a:rPr lang="en" dirty="0"/>
            </a:br>
            <a:r>
              <a:rPr lang="en" dirty="0" err="1"/>
              <a:t>f.close</a:t>
            </a:r>
            <a:r>
              <a:rPr lang="en" dirty="0"/>
              <a:t>()</a:t>
            </a:r>
            <a:br>
              <a:rPr lang="en" dirty="0"/>
            </a:br>
            <a:br>
              <a:rPr lang="en" dirty="0"/>
            </a:br>
            <a:r>
              <a:rPr lang="en" dirty="0"/>
              <a:t>#open and read the file after the appending:</a:t>
            </a:r>
            <a:br>
              <a:rPr lang="en" dirty="0"/>
            </a:br>
            <a:r>
              <a:rPr lang="en" dirty="0"/>
              <a:t>f = open(”</a:t>
            </a:r>
            <a:r>
              <a:rPr lang="en" dirty="0" err="1"/>
              <a:t>chemin_de_fichier</a:t>
            </a:r>
            <a:r>
              <a:rPr lang="en" dirty="0"/>
              <a:t>/</a:t>
            </a:r>
            <a:r>
              <a:rPr lang="en" dirty="0" err="1"/>
              <a:t>exemple.txt</a:t>
            </a:r>
            <a:r>
              <a:rPr lang="en" dirty="0"/>
              <a:t>", "r")</a:t>
            </a:r>
            <a:br>
              <a:rPr lang="en" dirty="0"/>
            </a:br>
            <a:r>
              <a:rPr lang="en" dirty="0"/>
              <a:t>print(</a:t>
            </a:r>
            <a:r>
              <a:rPr lang="en" dirty="0" err="1"/>
              <a:t>f.read</a:t>
            </a:r>
            <a:r>
              <a:rPr lang="en" dirty="0"/>
              <a:t>()) </a:t>
            </a:r>
            <a:endParaRPr lang="fr-FR" dirty="0"/>
          </a:p>
          <a:p>
            <a:r>
              <a:rPr lang="fr-FR" dirty="0"/>
              <a:t>Pour voir les contenus du fichier, il faut utiliser la commande </a:t>
            </a:r>
            <a:r>
              <a:rPr lang="fr-FR" dirty="0" err="1"/>
              <a:t>read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367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79DB8-2750-7742-894D-460E5E14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Notions de base: manipuler des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146B5-4A32-F944-8533-D9C15B6D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5156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Dans </a:t>
            </a:r>
            <a:r>
              <a:rPr lang="fr-FR" dirty="0" err="1"/>
              <a:t>Colab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1° Placez le fichier </a:t>
            </a:r>
            <a:r>
              <a:rPr lang="fr-FR" dirty="0" err="1"/>
              <a:t>extrait_Marivaux.txt</a:t>
            </a:r>
            <a:r>
              <a:rPr lang="fr-FR" dirty="0"/>
              <a:t> dans votre drive</a:t>
            </a:r>
          </a:p>
          <a:p>
            <a:pPr marL="0" indent="0">
              <a:buNone/>
            </a:pPr>
            <a:r>
              <a:rPr lang="fr-FR" dirty="0"/>
              <a:t>2° Ouvrez un notebook</a:t>
            </a:r>
          </a:p>
          <a:p>
            <a:pPr marL="0" indent="0">
              <a:buNone/>
            </a:pPr>
            <a:r>
              <a:rPr lang="fr-FR" dirty="0"/>
              <a:t>3° Copiez la commande</a:t>
            </a:r>
          </a:p>
          <a:p>
            <a:pPr marL="355600" indent="0">
              <a:buNone/>
            </a:pPr>
            <a:r>
              <a:rPr lang="en" dirty="0"/>
              <a:t>from </a:t>
            </a:r>
            <a:r>
              <a:rPr lang="en" dirty="0" err="1"/>
              <a:t>google.colab</a:t>
            </a:r>
            <a:r>
              <a:rPr lang="en" dirty="0"/>
              <a:t> import drive</a:t>
            </a:r>
          </a:p>
          <a:p>
            <a:pPr marL="355600" indent="0">
              <a:buNone/>
            </a:pPr>
            <a:r>
              <a:rPr lang="en" dirty="0" err="1"/>
              <a:t>drive.mount</a:t>
            </a:r>
            <a:r>
              <a:rPr lang="en" dirty="0"/>
              <a:t>("/content/drive")</a:t>
            </a:r>
          </a:p>
          <a:p>
            <a:pPr marL="0" indent="0">
              <a:buNone/>
            </a:pPr>
            <a:r>
              <a:rPr lang="en" dirty="0"/>
              <a:t>4° </a:t>
            </a:r>
            <a:r>
              <a:rPr lang="en" dirty="0" err="1"/>
              <a:t>Autorisez</a:t>
            </a:r>
            <a:r>
              <a:rPr lang="en" dirty="0"/>
              <a:t> </a:t>
            </a:r>
            <a:r>
              <a:rPr lang="en" dirty="0" err="1"/>
              <a:t>Colab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accéder</a:t>
            </a:r>
            <a:r>
              <a:rPr lang="en" dirty="0"/>
              <a:t> au drive</a:t>
            </a:r>
          </a:p>
          <a:p>
            <a:pPr marL="0" indent="0">
              <a:buNone/>
            </a:pPr>
            <a:r>
              <a:rPr lang="en" dirty="0"/>
              <a:t>5° </a:t>
            </a:r>
            <a:r>
              <a:rPr lang="en" dirty="0" err="1"/>
              <a:t>Cliquez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gauche sur le </a:t>
            </a:r>
            <a:r>
              <a:rPr lang="en" dirty="0" err="1"/>
              <a:t>pictogramme</a:t>
            </a:r>
            <a:r>
              <a:rPr lang="en" dirty="0"/>
              <a:t> ”dossiers”</a:t>
            </a:r>
          </a:p>
          <a:p>
            <a:pPr marL="0" indent="0">
              <a:buNone/>
            </a:pPr>
            <a:r>
              <a:rPr lang="en" dirty="0"/>
              <a:t>6° </a:t>
            </a:r>
            <a:r>
              <a:rPr lang="en" dirty="0" err="1"/>
              <a:t>Identifiez</a:t>
            </a:r>
            <a:r>
              <a:rPr lang="en" dirty="0"/>
              <a:t> le </a:t>
            </a:r>
            <a:r>
              <a:rPr lang="en" dirty="0" err="1"/>
              <a:t>fichier</a:t>
            </a:r>
            <a:r>
              <a:rPr lang="en" dirty="0"/>
              <a:t> “</a:t>
            </a:r>
            <a:r>
              <a:rPr lang="en" dirty="0" err="1"/>
              <a:t>extrait_Marivaux.txt</a:t>
            </a:r>
            <a:r>
              <a:rPr lang="en" dirty="0"/>
              <a:t>”</a:t>
            </a:r>
          </a:p>
          <a:p>
            <a:pPr marL="0" indent="0">
              <a:buNone/>
            </a:pPr>
            <a:r>
              <a:rPr lang="en" dirty="0"/>
              <a:t>7° </a:t>
            </a:r>
            <a:r>
              <a:rPr lang="en" dirty="0" err="1"/>
              <a:t>Copiez</a:t>
            </a:r>
            <a:r>
              <a:rPr lang="en" dirty="0"/>
              <a:t> le </a:t>
            </a:r>
            <a:r>
              <a:rPr lang="en" dirty="0" err="1"/>
              <a:t>chemin</a:t>
            </a:r>
            <a:r>
              <a:rPr lang="en" dirty="0"/>
              <a:t> </a:t>
            </a:r>
            <a:r>
              <a:rPr lang="en" dirty="0" err="1"/>
              <a:t>d’accès</a:t>
            </a:r>
            <a:r>
              <a:rPr lang="en" dirty="0"/>
              <a:t> du </a:t>
            </a:r>
            <a:r>
              <a:rPr lang="en" dirty="0" err="1"/>
              <a:t>fichier</a:t>
            </a:r>
            <a:r>
              <a:rPr lang="en" dirty="0"/>
              <a:t> (trois petits points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droite</a:t>
            </a:r>
            <a:r>
              <a:rPr lang="en" dirty="0"/>
              <a:t> du nom)</a:t>
            </a:r>
          </a:p>
          <a:p>
            <a:pPr marL="0" indent="0">
              <a:buNone/>
            </a:pPr>
            <a:r>
              <a:rPr lang="en" dirty="0"/>
              <a:t>8° </a:t>
            </a:r>
            <a:r>
              <a:rPr lang="en" dirty="0" err="1"/>
              <a:t>Dans</a:t>
            </a:r>
            <a:r>
              <a:rPr lang="en" dirty="0"/>
              <a:t> </a:t>
            </a:r>
            <a:r>
              <a:rPr lang="en" dirty="0" err="1"/>
              <a:t>une</a:t>
            </a:r>
            <a:r>
              <a:rPr lang="en" dirty="0"/>
              <a:t> cellule du notebook, </a:t>
            </a:r>
            <a:r>
              <a:rPr lang="en" dirty="0" err="1"/>
              <a:t>écrivez</a:t>
            </a:r>
            <a:endParaRPr lang="en" dirty="0"/>
          </a:p>
          <a:p>
            <a:pPr marL="355600" indent="0">
              <a:buNone/>
            </a:pPr>
            <a:r>
              <a:rPr lang="fr-FR" dirty="0"/>
              <a:t>f=open("chemin-du-fichier")</a:t>
            </a:r>
          </a:p>
          <a:p>
            <a:pPr marL="3556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f.read</a:t>
            </a:r>
            <a:r>
              <a:rPr lang="fr-FR" dirty="0"/>
              <a:t>())</a:t>
            </a:r>
            <a:endParaRPr lang="en" dirty="0"/>
          </a:p>
          <a:p>
            <a:pPr marL="0" indent="0">
              <a:buNone/>
            </a:pPr>
            <a:r>
              <a:rPr lang="en" dirty="0" err="1"/>
              <a:t>Exercice</a:t>
            </a:r>
            <a:r>
              <a:rPr lang="en" dirty="0"/>
              <a:t>: </a:t>
            </a:r>
            <a:r>
              <a:rPr lang="en" dirty="0" err="1"/>
              <a:t>demandez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que </a:t>
            </a:r>
            <a:r>
              <a:rPr lang="en" dirty="0" err="1"/>
              <a:t>seuls</a:t>
            </a:r>
            <a:r>
              <a:rPr lang="en" dirty="0"/>
              <a:t> les premiers 100 </a:t>
            </a:r>
            <a:r>
              <a:rPr lang="en" dirty="0" err="1"/>
              <a:t>caractères</a:t>
            </a:r>
            <a:r>
              <a:rPr lang="en" dirty="0"/>
              <a:t> </a:t>
            </a:r>
            <a:r>
              <a:rPr lang="en" dirty="0" err="1"/>
              <a:t>soient</a:t>
            </a:r>
            <a:r>
              <a:rPr lang="en" dirty="0"/>
              <a:t> </a:t>
            </a:r>
            <a:r>
              <a:rPr lang="en" dirty="0" err="1"/>
              <a:t>imprimés</a:t>
            </a:r>
            <a:endParaRPr lang="en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558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DCA8-1955-6D4E-AE7B-73365892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notions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FFCB1-0752-BE45-A913-A14D807B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Bibliothèques: des jeux de fonctions </a:t>
            </a:r>
            <a:r>
              <a:rPr lang="fr-FR" dirty="0" err="1"/>
              <a:t>pré-définies</a:t>
            </a:r>
            <a:r>
              <a:rPr lang="fr-FR" dirty="0"/>
              <a:t>, réutilisables/ des « paquets de code »</a:t>
            </a:r>
          </a:p>
          <a:p>
            <a:pPr marL="266700" indent="0">
              <a:buNone/>
            </a:pPr>
            <a:r>
              <a:rPr lang="fr-FR" dirty="0"/>
              <a:t>Ex. Pandas (tables, analyse de données), </a:t>
            </a:r>
            <a:r>
              <a:rPr lang="fr-FR" dirty="0" err="1"/>
              <a:t>Matplotlib</a:t>
            </a:r>
            <a:r>
              <a:rPr lang="fr-FR" dirty="0"/>
              <a:t> (visualisations), NLTK (TAL), </a:t>
            </a:r>
            <a:r>
              <a:rPr lang="fr-FR" dirty="0" err="1"/>
              <a:t>Scikit-learn</a:t>
            </a:r>
            <a:r>
              <a:rPr lang="fr-FR" dirty="0"/>
              <a:t> (apprentissage automatique), </a:t>
            </a:r>
            <a:r>
              <a:rPr lang="fr-FR" dirty="0" err="1"/>
              <a:t>BeautifulSoup</a:t>
            </a:r>
            <a:r>
              <a:rPr lang="fr-FR" dirty="0"/>
              <a:t> (extraction d’informations web)…</a:t>
            </a:r>
          </a:p>
          <a:p>
            <a:pPr marL="266700" indent="0">
              <a:buNone/>
            </a:pPr>
            <a:r>
              <a:rPr lang="fr-FR" dirty="0"/>
              <a:t>Pour cette formation: </a:t>
            </a:r>
            <a:r>
              <a:rPr lang="fr-FR" dirty="0" err="1"/>
              <a:t>SpaCy</a:t>
            </a:r>
            <a:r>
              <a:rPr lang="fr-FR" dirty="0"/>
              <a:t> (NLP)</a:t>
            </a:r>
          </a:p>
          <a:p>
            <a:pPr algn="just">
              <a:buFontTx/>
              <a:buChar char="-"/>
            </a:pPr>
            <a:r>
              <a:rPr lang="fr-FR" dirty="0"/>
              <a:t>Dépendances: des « paquets de code » qui ne sont pas fournis avec l’installation de base et dont la présence conditionne le fonctionnement d’autres paquets.</a:t>
            </a:r>
          </a:p>
          <a:p>
            <a:pPr algn="just">
              <a:buFontTx/>
              <a:buChar char="-"/>
            </a:pPr>
            <a:r>
              <a:rPr lang="fr-FR" dirty="0"/>
              <a:t>S’installent avec 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, </a:t>
            </a:r>
            <a:r>
              <a:rPr lang="fr-FR" dirty="0" err="1"/>
              <a:t>pipenv</a:t>
            </a:r>
            <a:r>
              <a:rPr lang="fr-FR" dirty="0"/>
              <a:t> ou </a:t>
            </a:r>
            <a:r>
              <a:rPr lang="fr-FR" dirty="0" err="1"/>
              <a:t>conda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564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DCA8-1955-6D4E-AE7B-73365892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notions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FFCB1-0752-BE45-A913-A14D807B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spcBef>
                <a:spcPts val="400"/>
              </a:spcBef>
              <a:buNone/>
            </a:pPr>
            <a:r>
              <a:rPr lang="fr-FR" dirty="0"/>
              <a:t>Format de données JSON: format pour stocker les données de façon structurée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fr-FR" dirty="0"/>
              <a:t>{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</a:t>
            </a:r>
            <a:r>
              <a:rPr lang="fr-FR" dirty="0" err="1"/>
              <a:t>className</a:t>
            </a:r>
            <a:r>
              <a:rPr lang="fr-FR" dirty="0"/>
              <a:t>":"Class 2B",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"year":2023,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</a:t>
            </a:r>
            <a:r>
              <a:rPr lang="fr-FR" dirty="0" err="1"/>
              <a:t>phoneNumber</a:t>
            </a:r>
            <a:r>
              <a:rPr lang="fr-FR" dirty="0"/>
              <a:t>":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"active":</a:t>
            </a:r>
            <a:r>
              <a:rPr lang="fr-FR" dirty="0" err="1"/>
              <a:t>true</a:t>
            </a:r>
            <a:r>
              <a:rPr lang="fr-FR" dirty="0"/>
              <a:t>,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</a:t>
            </a:r>
            <a:r>
              <a:rPr lang="fr-FR" dirty="0" err="1"/>
              <a:t>homeroomTeacher</a:t>
            </a:r>
            <a:r>
              <a:rPr lang="fr-FR" dirty="0"/>
              <a:t>":{"</a:t>
            </a:r>
            <a:r>
              <a:rPr lang="fr-FR" dirty="0" err="1"/>
              <a:t>firstName</a:t>
            </a:r>
            <a:r>
              <a:rPr lang="fr-FR" dirty="0"/>
              <a:t>":"Richard", 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Roe</a:t>
            </a:r>
            <a:r>
              <a:rPr lang="fr-FR" dirty="0"/>
              <a:t>"},</a:t>
            </a:r>
          </a:p>
          <a:p>
            <a:pPr marL="266700" indent="0">
              <a:spcBef>
                <a:spcPts val="400"/>
              </a:spcBef>
              <a:buNone/>
            </a:pPr>
            <a:r>
              <a:rPr lang="fr-FR" dirty="0"/>
              <a:t>"</a:t>
            </a:r>
            <a:r>
              <a:rPr lang="fr-FR" dirty="0" err="1"/>
              <a:t>members</a:t>
            </a:r>
            <a:r>
              <a:rPr lang="fr-FR" dirty="0"/>
              <a:t>":[</a:t>
            </a:r>
          </a:p>
          <a:p>
            <a:pPr marL="1866900" indent="0">
              <a:spcBef>
                <a:spcPts val="400"/>
              </a:spcBef>
              <a:buNone/>
            </a:pPr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":"Jane","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Doe</a:t>
            </a:r>
            <a:r>
              <a:rPr lang="fr-FR" dirty="0"/>
              <a:t>"},</a:t>
            </a:r>
          </a:p>
          <a:p>
            <a:pPr marL="1866900" indent="0">
              <a:spcBef>
                <a:spcPts val="400"/>
              </a:spcBef>
              <a:buNone/>
            </a:pPr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</a:t>
            </a:r>
            <a:r>
              <a:rPr lang="fr-FR" dirty="0" err="1"/>
              <a:t>Jinny</a:t>
            </a:r>
            <a:r>
              <a:rPr lang="fr-FR" dirty="0"/>
              <a:t>","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Roe</a:t>
            </a:r>
            <a:r>
              <a:rPr lang="fr-FR" dirty="0"/>
              <a:t>"},</a:t>
            </a:r>
          </a:p>
          <a:p>
            <a:pPr marL="1866900" indent="0">
              <a:spcBef>
                <a:spcPts val="400"/>
              </a:spcBef>
              <a:buNone/>
            </a:pPr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":"Johnny","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Roe</a:t>
            </a:r>
            <a:r>
              <a:rPr lang="fr-FR" dirty="0"/>
              <a:t>"},</a:t>
            </a:r>
          </a:p>
          <a:p>
            <a:pPr marL="1638300" indent="0">
              <a:spcBef>
                <a:spcPts val="400"/>
              </a:spcBef>
              <a:buNone/>
            </a:pPr>
            <a:r>
              <a:rPr lang="fr-FR" dirty="0"/>
              <a:t>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6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361C0-E277-6749-BC00-6A1A80B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81"/>
            <a:ext cx="10515600" cy="56872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Des ressources à l’analyse automatique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BDFD1-D20B-5A4D-9550-B1D0ACB9CB92}"/>
              </a:ext>
            </a:extLst>
          </p:cNvPr>
          <p:cNvSpPr/>
          <p:nvPr/>
        </p:nvSpPr>
        <p:spPr>
          <a:xfrm>
            <a:off x="4594302" y="2551476"/>
            <a:ext cx="2207942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AF3B4-D698-E346-BEC4-2671199EB41B}"/>
              </a:ext>
            </a:extLst>
          </p:cNvPr>
          <p:cNvSpPr/>
          <p:nvPr/>
        </p:nvSpPr>
        <p:spPr>
          <a:xfrm>
            <a:off x="1507272" y="1333963"/>
            <a:ext cx="1739591" cy="85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Archives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5117C-4751-D040-8240-340F87246FC8}"/>
              </a:ext>
            </a:extLst>
          </p:cNvPr>
          <p:cNvSpPr/>
          <p:nvPr/>
        </p:nvSpPr>
        <p:spPr>
          <a:xfrm>
            <a:off x="4594302" y="1305013"/>
            <a:ext cx="2207942" cy="85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Éditions, bibliothèques numériques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921E-A3C7-E541-99A1-57C04150D7DA}"/>
              </a:ext>
            </a:extLst>
          </p:cNvPr>
          <p:cNvSpPr/>
          <p:nvPr/>
        </p:nvSpPr>
        <p:spPr>
          <a:xfrm>
            <a:off x="8482906" y="1298684"/>
            <a:ext cx="1661532" cy="85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Sites thématiques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437EF-F532-AE45-BD05-FF152953D871}"/>
              </a:ext>
            </a:extLst>
          </p:cNvPr>
          <p:cNvSpPr/>
          <p:nvPr/>
        </p:nvSpPr>
        <p:spPr>
          <a:xfrm>
            <a:off x="4594302" y="4595475"/>
            <a:ext cx="2207942" cy="60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Corpus non-annoté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D5992-D4BA-1F43-91CE-FF4646072AD5}"/>
              </a:ext>
            </a:extLst>
          </p:cNvPr>
          <p:cNvSpPr/>
          <p:nvPr/>
        </p:nvSpPr>
        <p:spPr>
          <a:xfrm>
            <a:off x="4583151" y="6029528"/>
            <a:ext cx="2207942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Corpus annoté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B87BC58-B1A9-EA45-A201-6CC7420DC4C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98273" y="3357592"/>
            <a:ext cx="1" cy="12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73BA524-15CC-FC4A-9867-8693A5BE6B8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87122" y="5197641"/>
            <a:ext cx="11151" cy="8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1A8DAE50-07EE-FA4A-BAEA-46B61E8A508F}"/>
              </a:ext>
            </a:extLst>
          </p:cNvPr>
          <p:cNvSpPr/>
          <p:nvPr/>
        </p:nvSpPr>
        <p:spPr>
          <a:xfrm rot="5400000">
            <a:off x="5613709" y="-2301789"/>
            <a:ext cx="434897" cy="9164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4D1A89B-BAD7-A449-A2CD-BB34F7BFFDEA}"/>
              </a:ext>
            </a:extLst>
          </p:cNvPr>
          <p:cNvSpPr txBox="1"/>
          <p:nvPr/>
        </p:nvSpPr>
        <p:spPr>
          <a:xfrm>
            <a:off x="6096000" y="3383853"/>
            <a:ext cx="5051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Récupération (copie manuelle ou automatique)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Métadonnées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3B9758-AE28-664F-9961-44AFFC043753}"/>
              </a:ext>
            </a:extLst>
          </p:cNvPr>
          <p:cNvSpPr txBox="1"/>
          <p:nvPr/>
        </p:nvSpPr>
        <p:spPr>
          <a:xfrm>
            <a:off x="6289286" y="5290419"/>
            <a:ext cx="536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d’informations grammaticales, structurelles ou sémantiques avec des méthodes manuelles ou 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357701-7629-534B-8EA2-A4F69A8355FB}"/>
              </a:ext>
            </a:extLst>
          </p:cNvPr>
          <p:cNvSpPr/>
          <p:nvPr/>
        </p:nvSpPr>
        <p:spPr>
          <a:xfrm>
            <a:off x="838200" y="4639640"/>
            <a:ext cx="1538868" cy="60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Nouveaux savoirs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BCC5C-EDC5-BB41-B3FB-4B6DC3690739}"/>
              </a:ext>
            </a:extLst>
          </p:cNvPr>
          <p:cNvSpPr/>
          <p:nvPr/>
        </p:nvSpPr>
        <p:spPr>
          <a:xfrm>
            <a:off x="910081" y="6029528"/>
            <a:ext cx="1505414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Nouveaux savoirs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55DB1B0-C195-9645-9EC4-1E7A9FC4A35B}"/>
              </a:ext>
            </a:extLst>
          </p:cNvPr>
          <p:cNvCxnSpPr>
            <a:stCxn id="8" idx="1"/>
            <a:endCxn id="24" idx="3"/>
          </p:cNvCxnSpPr>
          <p:nvPr/>
        </p:nvCxnSpPr>
        <p:spPr>
          <a:xfrm flipH="1">
            <a:off x="2377068" y="4896558"/>
            <a:ext cx="2217234" cy="4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5B3FCB1-18C0-EA45-8344-1769D3DFE57F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2415495" y="6246977"/>
            <a:ext cx="216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C00350C-E8D8-3148-97E8-83E5ED4A4F3D}"/>
              </a:ext>
            </a:extLst>
          </p:cNvPr>
          <p:cNvSpPr txBox="1"/>
          <p:nvPr/>
        </p:nvSpPr>
        <p:spPr>
          <a:xfrm>
            <a:off x="2982950" y="4595475"/>
            <a:ext cx="101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Regex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FFEBF3-7C6B-3F4A-A995-683F2B519CD7}"/>
              </a:ext>
            </a:extLst>
          </p:cNvPr>
          <p:cNvSpPr txBox="1"/>
          <p:nvPr/>
        </p:nvSpPr>
        <p:spPr>
          <a:xfrm>
            <a:off x="2683119" y="5936750"/>
            <a:ext cx="181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Extractions, apprentissage machine</a:t>
            </a:r>
          </a:p>
        </p:txBody>
      </p:sp>
    </p:spTree>
    <p:extLst>
      <p:ext uri="{BB962C8B-B14F-4D97-AF65-F5344CB8AC3E}">
        <p14:creationId xmlns:p14="http://schemas.microsoft.com/office/powerpoint/2010/main" val="35449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1DF31-52DD-6741-96DA-7B536C09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Une chaîne de traitement (semi)automatisée: du corpus à la production de nouvelles connaissances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0654A-0A9A-FC4E-9ECB-90427F5854DE}"/>
              </a:ext>
            </a:extLst>
          </p:cNvPr>
          <p:cNvSpPr/>
          <p:nvPr/>
        </p:nvSpPr>
        <p:spPr>
          <a:xfrm>
            <a:off x="3980329" y="2124635"/>
            <a:ext cx="36307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Texte, texte annoté (csv, </a:t>
            </a:r>
            <a:r>
              <a:rPr lang="fr-FR" dirty="0" err="1"/>
              <a:t>xml</a:t>
            </a:r>
            <a:r>
              <a:rPr lang="fr-FR" dirty="0"/>
              <a:t>, autre),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EDF9F-F40E-9948-8358-1538AC2B1F00}"/>
              </a:ext>
            </a:extLst>
          </p:cNvPr>
          <p:cNvSpPr/>
          <p:nvPr/>
        </p:nvSpPr>
        <p:spPr>
          <a:xfrm>
            <a:off x="3980329" y="1677241"/>
            <a:ext cx="3630706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Metadonnées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D993D-41F8-824B-9601-EB50F3B00334}"/>
              </a:ext>
            </a:extLst>
          </p:cNvPr>
          <p:cNvSpPr/>
          <p:nvPr/>
        </p:nvSpPr>
        <p:spPr>
          <a:xfrm>
            <a:off x="4027391" y="3600682"/>
            <a:ext cx="3630705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pour l’analyse </a:t>
            </a:r>
          </a:p>
          <a:p>
            <a:pPr algn="ctr"/>
            <a:r>
              <a:rPr lang="fr-FR" dirty="0"/>
              <a:t>(format tabulaire)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08AFC6-1B8D-E04B-BD1F-551078256E5C}"/>
              </a:ext>
            </a:extLst>
          </p:cNvPr>
          <p:cNvSpPr txBox="1"/>
          <p:nvPr/>
        </p:nvSpPr>
        <p:spPr>
          <a:xfrm>
            <a:off x="4478990" y="3106684"/>
            <a:ext cx="9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057357-02D2-5E40-9D80-60F872421883}"/>
              </a:ext>
            </a:extLst>
          </p:cNvPr>
          <p:cNvSpPr txBox="1"/>
          <p:nvPr/>
        </p:nvSpPr>
        <p:spPr>
          <a:xfrm>
            <a:off x="6307785" y="3137126"/>
            <a:ext cx="15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Xpath</a:t>
            </a:r>
            <a:r>
              <a:rPr lang="fr-FR" dirty="0"/>
              <a:t>, </a:t>
            </a:r>
            <a:r>
              <a:rPr lang="fr-FR" dirty="0" err="1"/>
              <a:t>XQuery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9FEB0C-E18C-7541-82F5-21D7BA44EFE8}"/>
              </a:ext>
            </a:extLst>
          </p:cNvPr>
          <p:cNvSpPr/>
          <p:nvPr/>
        </p:nvSpPr>
        <p:spPr>
          <a:xfrm>
            <a:off x="4027390" y="5431662"/>
            <a:ext cx="3630705" cy="8047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1B9F2D70-59B1-7C46-A591-701C3070D30B}"/>
              </a:ext>
            </a:extLst>
          </p:cNvPr>
          <p:cNvSpPr/>
          <p:nvPr/>
        </p:nvSpPr>
        <p:spPr>
          <a:xfrm>
            <a:off x="5661212" y="3087664"/>
            <a:ext cx="434788" cy="514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DE90F-51DF-A547-BF9C-4AB51A1BF2DB}"/>
              </a:ext>
            </a:extLst>
          </p:cNvPr>
          <p:cNvSpPr/>
          <p:nvPr/>
        </p:nvSpPr>
        <p:spPr>
          <a:xfrm>
            <a:off x="5862918" y="4969691"/>
            <a:ext cx="1748117" cy="4603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</a:t>
            </a:r>
          </a:p>
        </p:txBody>
      </p:sp>
      <p:sp>
        <p:nvSpPr>
          <p:cNvPr id="22" name="Flèche vers le bas 21">
            <a:extLst>
              <a:ext uri="{FF2B5EF4-FFF2-40B4-BE49-F238E27FC236}">
                <a16:creationId xmlns:a16="http://schemas.microsoft.com/office/drawing/2014/main" id="{B2B21AE9-CBBF-4B49-808C-29AE12CD85AB}"/>
              </a:ext>
            </a:extLst>
          </p:cNvPr>
          <p:cNvSpPr/>
          <p:nvPr/>
        </p:nvSpPr>
        <p:spPr>
          <a:xfrm>
            <a:off x="6427693" y="4521342"/>
            <a:ext cx="322730" cy="45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37CA1-00DB-A24C-92B0-B56C6B193898}"/>
              </a:ext>
            </a:extLst>
          </p:cNvPr>
          <p:cNvSpPr/>
          <p:nvPr/>
        </p:nvSpPr>
        <p:spPr>
          <a:xfrm>
            <a:off x="4027390" y="6249391"/>
            <a:ext cx="1835528" cy="514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Visualisation</a:t>
            </a:r>
          </a:p>
        </p:txBody>
      </p:sp>
      <p:sp>
        <p:nvSpPr>
          <p:cNvPr id="25" name="Flèche vers le bas 24">
            <a:extLst>
              <a:ext uri="{FF2B5EF4-FFF2-40B4-BE49-F238E27FC236}">
                <a16:creationId xmlns:a16="http://schemas.microsoft.com/office/drawing/2014/main" id="{6666FF57-899B-2549-B3B0-3F749E1CA003}"/>
              </a:ext>
            </a:extLst>
          </p:cNvPr>
          <p:cNvSpPr/>
          <p:nvPr/>
        </p:nvSpPr>
        <p:spPr>
          <a:xfrm>
            <a:off x="4814047" y="4581901"/>
            <a:ext cx="295835" cy="848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courbée vers la gauche 25">
            <a:extLst>
              <a:ext uri="{FF2B5EF4-FFF2-40B4-BE49-F238E27FC236}">
                <a16:creationId xmlns:a16="http://schemas.microsoft.com/office/drawing/2014/main" id="{B9AC86F1-9FDA-364E-8C6C-4205B3F168D0}"/>
              </a:ext>
            </a:extLst>
          </p:cNvPr>
          <p:cNvSpPr/>
          <p:nvPr/>
        </p:nvSpPr>
        <p:spPr>
          <a:xfrm>
            <a:off x="7700675" y="5105369"/>
            <a:ext cx="564776" cy="856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a droite 26">
            <a:extLst>
              <a:ext uri="{FF2B5EF4-FFF2-40B4-BE49-F238E27FC236}">
                <a16:creationId xmlns:a16="http://schemas.microsoft.com/office/drawing/2014/main" id="{17023F20-9CFA-D14E-9DB1-E9B79D0E0D54}"/>
              </a:ext>
            </a:extLst>
          </p:cNvPr>
          <p:cNvSpPr/>
          <p:nvPr/>
        </p:nvSpPr>
        <p:spPr>
          <a:xfrm rot="10624640">
            <a:off x="8072704" y="3998193"/>
            <a:ext cx="564776" cy="24033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 courbée vers la gauche 27">
            <a:extLst>
              <a:ext uri="{FF2B5EF4-FFF2-40B4-BE49-F238E27FC236}">
                <a16:creationId xmlns:a16="http://schemas.microsoft.com/office/drawing/2014/main" id="{ACBEB942-23C9-6C42-A217-6943BBD63D74}"/>
              </a:ext>
            </a:extLst>
          </p:cNvPr>
          <p:cNvSpPr/>
          <p:nvPr/>
        </p:nvSpPr>
        <p:spPr>
          <a:xfrm rot="10627034">
            <a:off x="5292638" y="4969141"/>
            <a:ext cx="564776" cy="856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courbée vers la droite 28">
            <a:extLst>
              <a:ext uri="{FF2B5EF4-FFF2-40B4-BE49-F238E27FC236}">
                <a16:creationId xmlns:a16="http://schemas.microsoft.com/office/drawing/2014/main" id="{12C56CC7-7A1A-7B4E-9473-EBA7FF49ABB0}"/>
              </a:ext>
            </a:extLst>
          </p:cNvPr>
          <p:cNvSpPr/>
          <p:nvPr/>
        </p:nvSpPr>
        <p:spPr>
          <a:xfrm>
            <a:off x="3462614" y="5834046"/>
            <a:ext cx="564776" cy="9744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 courbée vers la gauche 29">
            <a:extLst>
              <a:ext uri="{FF2B5EF4-FFF2-40B4-BE49-F238E27FC236}">
                <a16:creationId xmlns:a16="http://schemas.microsoft.com/office/drawing/2014/main" id="{124537D5-DCF1-354E-AE91-7D0D72184D3D}"/>
              </a:ext>
            </a:extLst>
          </p:cNvPr>
          <p:cNvSpPr/>
          <p:nvPr/>
        </p:nvSpPr>
        <p:spPr>
          <a:xfrm rot="10800000">
            <a:off x="2129118" y="2159769"/>
            <a:ext cx="1653989" cy="20946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94BC3-669A-FE48-99E4-C14D8B6283B2}"/>
              </a:ext>
            </a:extLst>
          </p:cNvPr>
          <p:cNvSpPr/>
          <p:nvPr/>
        </p:nvSpPr>
        <p:spPr>
          <a:xfrm>
            <a:off x="9251576" y="6091519"/>
            <a:ext cx="2541495" cy="6210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Article, livre</a:t>
            </a:r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62A7055A-A562-2C41-8EF5-FDA5E6995C2B}"/>
              </a:ext>
            </a:extLst>
          </p:cNvPr>
          <p:cNvSpPr/>
          <p:nvPr/>
        </p:nvSpPr>
        <p:spPr>
          <a:xfrm>
            <a:off x="8592670" y="6249391"/>
            <a:ext cx="578223" cy="35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E621E90-3248-B944-8459-859948E949B5}"/>
              </a:ext>
            </a:extLst>
          </p:cNvPr>
          <p:cNvSpPr txBox="1"/>
          <p:nvPr/>
        </p:nvSpPr>
        <p:spPr>
          <a:xfrm>
            <a:off x="388843" y="306077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avec Python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8CCFE7-69F9-2C46-B6A1-C30340EC0CB8}"/>
              </a:ext>
            </a:extLst>
          </p:cNvPr>
          <p:cNvSpPr txBox="1"/>
          <p:nvPr/>
        </p:nvSpPr>
        <p:spPr>
          <a:xfrm>
            <a:off x="6979024" y="4581901"/>
            <a:ext cx="1032776" cy="3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CC8B31E-15FB-5C4D-BE4A-A5A31C224A59}"/>
              </a:ext>
            </a:extLst>
          </p:cNvPr>
          <p:cNvSpPr txBox="1"/>
          <p:nvPr/>
        </p:nvSpPr>
        <p:spPr>
          <a:xfrm>
            <a:off x="2487706" y="6091519"/>
            <a:ext cx="97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CBDB22-7911-E548-B339-C2DAB80D0A3D}"/>
              </a:ext>
            </a:extLst>
          </p:cNvPr>
          <p:cNvSpPr txBox="1"/>
          <p:nvPr/>
        </p:nvSpPr>
        <p:spPr>
          <a:xfrm>
            <a:off x="3585138" y="4782398"/>
            <a:ext cx="13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Statistiques</a:t>
            </a:r>
          </a:p>
        </p:txBody>
      </p:sp>
    </p:spTree>
    <p:extLst>
      <p:ext uri="{BB962C8B-B14F-4D97-AF65-F5344CB8AC3E}">
        <p14:creationId xmlns:p14="http://schemas.microsoft.com/office/powerpoint/2010/main" val="278584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6465A-C030-2242-934A-AC37B8CF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dirty="0"/>
              <a:t>II. L’APPRENTISSAGE MACHINE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57990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92DA-D578-0A41-AFC3-6736A41F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Apprentissage machine: notions de 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80BB57-6B0C-854C-9C77-42AC9991334F}"/>
              </a:ext>
            </a:extLst>
          </p:cNvPr>
          <p:cNvSpPr txBox="1"/>
          <p:nvPr/>
        </p:nvSpPr>
        <p:spPr>
          <a:xfrm>
            <a:off x="941294" y="2124635"/>
            <a:ext cx="10412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9063" indent="-1389063" algn="just"/>
            <a:r>
              <a:rPr lang="fr-FR" sz="2400" dirty="0"/>
              <a:t>Définition: faire apprendre à l’ordinateur comment reconnaître des objets, en identifiant leurs propriétés et en construisant ses propres règles d’inférence et de décision</a:t>
            </a:r>
          </a:p>
          <a:p>
            <a:r>
              <a:rPr lang="fr-FR" sz="2400" dirty="0"/>
              <a:t>Synonymes: fouille de données (</a:t>
            </a:r>
            <a:r>
              <a:rPr lang="fr-FR" sz="2400" i="1" dirty="0"/>
              <a:t>data </a:t>
            </a:r>
            <a:r>
              <a:rPr lang="fr-FR" sz="2400" i="1" dirty="0" err="1"/>
              <a:t>mining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pPr>
              <a:tabLst>
                <a:tab pos="1509713" algn="l"/>
                <a:tab pos="1778000" algn="l"/>
              </a:tabLst>
            </a:pPr>
            <a:r>
              <a:rPr lang="fr-FR" sz="2400" dirty="0"/>
              <a:t>Méthodes 	-   supervisée</a:t>
            </a:r>
          </a:p>
          <a:p>
            <a:pPr marL="1790700" indent="-280988">
              <a:buFontTx/>
              <a:buChar char="-"/>
            </a:pPr>
            <a:r>
              <a:rPr lang="fr-FR" sz="2400" dirty="0"/>
              <a:t>non-supervisée</a:t>
            </a:r>
          </a:p>
          <a:p>
            <a:pPr marL="1790700" indent="-280988">
              <a:buFontTx/>
              <a:buChar char="-"/>
            </a:pPr>
            <a:r>
              <a:rPr lang="fr-FR" sz="2400" dirty="0"/>
              <a:t>semi-supervisée</a:t>
            </a:r>
          </a:p>
          <a:p>
            <a:pPr marL="1790700" indent="-280988">
              <a:buFontTx/>
              <a:buChar char="-"/>
            </a:pPr>
            <a:r>
              <a:rPr lang="fr-FR" sz="2400" dirty="0"/>
              <a:t>séquentielle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3D8C9E-C889-EA4F-9E1C-20E56C237040}"/>
              </a:ext>
            </a:extLst>
          </p:cNvPr>
          <p:cNvSpPr txBox="1"/>
          <p:nvPr/>
        </p:nvSpPr>
        <p:spPr>
          <a:xfrm>
            <a:off x="5732930" y="4523394"/>
            <a:ext cx="16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Algorithmes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A6FE3-C10E-6A4B-97D0-2C8463B924B9}"/>
              </a:ext>
            </a:extLst>
          </p:cNvPr>
          <p:cNvSpPr txBox="1"/>
          <p:nvPr/>
        </p:nvSpPr>
        <p:spPr>
          <a:xfrm>
            <a:off x="9314392" y="4523394"/>
            <a:ext cx="2764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Programmes/ scripts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642DF2DA-0E42-694B-8DB6-A1AFDBC591C5}"/>
              </a:ext>
            </a:extLst>
          </p:cNvPr>
          <p:cNvSpPr/>
          <p:nvPr/>
        </p:nvSpPr>
        <p:spPr>
          <a:xfrm>
            <a:off x="5069541" y="4047565"/>
            <a:ext cx="663389" cy="1398494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2D0C2FF-3BDD-DE45-8E99-2786C00939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431921" y="4754227"/>
            <a:ext cx="188247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D8DEC30-A6F9-8546-8DD8-B602CAC590F7}"/>
              </a:ext>
            </a:extLst>
          </p:cNvPr>
          <p:cNvSpPr txBox="1"/>
          <p:nvPr/>
        </p:nvSpPr>
        <p:spPr>
          <a:xfrm>
            <a:off x="7675610" y="4409556"/>
            <a:ext cx="15971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1307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049C2-6802-0C45-A9CC-A41E94EC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pPr algn="ctr"/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7CB30-761C-4544-AEF9-8D8C158DC31D}"/>
              </a:ext>
            </a:extLst>
          </p:cNvPr>
          <p:cNvSpPr/>
          <p:nvPr/>
        </p:nvSpPr>
        <p:spPr>
          <a:xfrm>
            <a:off x="1425387" y="1226579"/>
            <a:ext cx="3106271" cy="79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Corpus d’apprentissage</a:t>
            </a:r>
          </a:p>
          <a:p>
            <a:pPr algn="ctr"/>
            <a:r>
              <a:rPr lang="fr-FR" dirty="0"/>
              <a:t>= </a:t>
            </a:r>
          </a:p>
          <a:p>
            <a:pPr algn="ctr"/>
            <a:r>
              <a:rPr lang="fr-FR" dirty="0"/>
              <a:t>Corpus annoté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2CF38-A1CD-5846-8B11-D663CEBF2293}"/>
              </a:ext>
            </a:extLst>
          </p:cNvPr>
          <p:cNvSpPr/>
          <p:nvPr/>
        </p:nvSpPr>
        <p:spPr>
          <a:xfrm>
            <a:off x="1425387" y="2897841"/>
            <a:ext cx="1761565" cy="5244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Entraînement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F9D54-0DC3-B041-B5E7-E1F76FD7DE00}"/>
              </a:ext>
            </a:extLst>
          </p:cNvPr>
          <p:cNvSpPr/>
          <p:nvPr/>
        </p:nvSpPr>
        <p:spPr>
          <a:xfrm>
            <a:off x="3186952" y="2893733"/>
            <a:ext cx="1344706" cy="504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9A127-DB80-4E4F-BB87-A622D9D79D57}"/>
              </a:ext>
            </a:extLst>
          </p:cNvPr>
          <p:cNvSpPr/>
          <p:nvPr/>
        </p:nvSpPr>
        <p:spPr>
          <a:xfrm>
            <a:off x="1425387" y="4210984"/>
            <a:ext cx="1761565" cy="80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(jeu de règles et décisions)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5010F-D68A-BE4D-A6A1-88538A70376D}"/>
              </a:ext>
            </a:extLst>
          </p:cNvPr>
          <p:cNvSpPr/>
          <p:nvPr/>
        </p:nvSpPr>
        <p:spPr>
          <a:xfrm>
            <a:off x="1425387" y="5674659"/>
            <a:ext cx="7059707" cy="7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Corpus de travail</a:t>
            </a:r>
          </a:p>
        </p:txBody>
      </p:sp>
      <p:sp>
        <p:nvSpPr>
          <p:cNvPr id="11" name="Flèche courbée vers la droite 10">
            <a:extLst>
              <a:ext uri="{FF2B5EF4-FFF2-40B4-BE49-F238E27FC236}">
                <a16:creationId xmlns:a16="http://schemas.microsoft.com/office/drawing/2014/main" id="{BB09E54B-BFBE-2642-B310-826152760737}"/>
              </a:ext>
            </a:extLst>
          </p:cNvPr>
          <p:cNvSpPr/>
          <p:nvPr/>
        </p:nvSpPr>
        <p:spPr>
          <a:xfrm>
            <a:off x="618565" y="3170144"/>
            <a:ext cx="806822" cy="16976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courbée vers la droite 12">
            <a:extLst>
              <a:ext uri="{FF2B5EF4-FFF2-40B4-BE49-F238E27FC236}">
                <a16:creationId xmlns:a16="http://schemas.microsoft.com/office/drawing/2014/main" id="{AF566EAD-BAEE-6241-9356-0323F6540545}"/>
              </a:ext>
            </a:extLst>
          </p:cNvPr>
          <p:cNvSpPr/>
          <p:nvPr/>
        </p:nvSpPr>
        <p:spPr>
          <a:xfrm rot="10800000">
            <a:off x="4778188" y="3073587"/>
            <a:ext cx="806822" cy="16976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2998947-70A5-DB45-9E3E-41065A61EB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06170" y="3397998"/>
            <a:ext cx="1553135" cy="812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1DF49EB-B2D0-5D45-9901-655FB6439320}"/>
              </a:ext>
            </a:extLst>
          </p:cNvPr>
          <p:cNvSpPr txBox="1"/>
          <p:nvPr/>
        </p:nvSpPr>
        <p:spPr>
          <a:xfrm>
            <a:off x="3318578" y="2052496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A27A2C-12E5-C546-A7CB-27B74FAD1808}"/>
              </a:ext>
            </a:extLst>
          </p:cNvPr>
          <p:cNvSpPr txBox="1"/>
          <p:nvPr/>
        </p:nvSpPr>
        <p:spPr>
          <a:xfrm>
            <a:off x="141195" y="3737766"/>
            <a:ext cx="3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DF18395-BA74-1344-946A-CE2CFEDAF7D5}"/>
              </a:ext>
            </a:extLst>
          </p:cNvPr>
          <p:cNvSpPr txBox="1"/>
          <p:nvPr/>
        </p:nvSpPr>
        <p:spPr>
          <a:xfrm>
            <a:off x="5737409" y="37995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C11F6E-C030-BC44-9905-721598444603}"/>
              </a:ext>
            </a:extLst>
          </p:cNvPr>
          <p:cNvSpPr txBox="1"/>
          <p:nvPr/>
        </p:nvSpPr>
        <p:spPr>
          <a:xfrm>
            <a:off x="3348318" y="3832412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= OK</a:t>
            </a:r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E98BBD71-B477-CB4E-97E8-EA1B0E24B29A}"/>
              </a:ext>
            </a:extLst>
          </p:cNvPr>
          <p:cNvSpPr/>
          <p:nvPr/>
        </p:nvSpPr>
        <p:spPr>
          <a:xfrm>
            <a:off x="2027143" y="5015753"/>
            <a:ext cx="356348" cy="658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>
            <a:extLst>
              <a:ext uri="{FF2B5EF4-FFF2-40B4-BE49-F238E27FC236}">
                <a16:creationId xmlns:a16="http://schemas.microsoft.com/office/drawing/2014/main" id="{487CB8BC-021B-6145-9203-D9F03F94EE29}"/>
              </a:ext>
            </a:extLst>
          </p:cNvPr>
          <p:cNvSpPr/>
          <p:nvPr/>
        </p:nvSpPr>
        <p:spPr>
          <a:xfrm>
            <a:off x="2944906" y="2072576"/>
            <a:ext cx="403412" cy="781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D04B0F-AA19-7649-86B1-E1AD92407DC6}"/>
              </a:ext>
            </a:extLst>
          </p:cNvPr>
          <p:cNvSpPr txBox="1"/>
          <p:nvPr/>
        </p:nvSpPr>
        <p:spPr>
          <a:xfrm>
            <a:off x="2702859" y="5230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FE6273-085A-C943-98F6-94F5FC4A6E45}"/>
              </a:ext>
            </a:extLst>
          </p:cNvPr>
          <p:cNvSpPr txBox="1"/>
          <p:nvPr/>
        </p:nvSpPr>
        <p:spPr>
          <a:xfrm>
            <a:off x="6696637" y="1226579"/>
            <a:ext cx="4616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/>
              <a:t>Division du corpus d’apprentissage: jeu de données pur l’entraînement + jeu de données pour le test.</a:t>
            </a:r>
          </a:p>
          <a:p>
            <a:pPr marL="342900" indent="-342900" algn="just">
              <a:buAutoNum type="arabicPeriod"/>
            </a:pPr>
            <a:r>
              <a:rPr lang="fr-FR" dirty="0"/>
              <a:t>Analyse automatique: identification de caractéristiques (</a:t>
            </a:r>
            <a:r>
              <a:rPr lang="fr-FR" dirty="0" err="1"/>
              <a:t>features</a:t>
            </a:r>
            <a:r>
              <a:rPr lang="fr-FR" dirty="0"/>
              <a:t>, variables explicatives) &gt; inférences &gt; décisions</a:t>
            </a:r>
          </a:p>
          <a:p>
            <a:pPr marL="342900" indent="-342900" algn="just">
              <a:buAutoNum type="arabicPeriod"/>
            </a:pPr>
            <a:r>
              <a:rPr lang="fr-FR" dirty="0"/>
              <a:t>Mise en application de la méthode de décision sur le corpus test et comparaison avec les annotations existantes: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si résultat insatisfaisant, retour à l’étape 2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si résultat satisfaisant (au bout de N itérations), livraison d’un modèle prêt à l’emploi</a:t>
            </a:r>
          </a:p>
          <a:p>
            <a:pPr marL="320675" indent="-320675" algn="just"/>
            <a:r>
              <a:rPr lang="fr-FR" dirty="0"/>
              <a:t>4. Application du modèle sur un corpus de travail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467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1948</Words>
  <Application>Microsoft Macintosh PowerPoint</Application>
  <PresentationFormat>Grand écran</PresentationFormat>
  <Paragraphs>432</Paragraphs>
  <Slides>44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Thème Office</vt:lpstr>
      <vt:lpstr>Introduction à l’analyse automatique des textes</vt:lpstr>
      <vt:lpstr>Plan de la présentation</vt:lpstr>
      <vt:lpstr>Présentation PowerPoint</vt:lpstr>
      <vt:lpstr>HN, Linguistique de corpus, TAL, apprentissage machine: une carte du territoire</vt:lpstr>
      <vt:lpstr>Des ressources à l’analyse automatique</vt:lpstr>
      <vt:lpstr>Une chaîne de traitement (semi)automatisée: du corpus à la production de nouvelles connaissances</vt:lpstr>
      <vt:lpstr>Présentation PowerPoint</vt:lpstr>
      <vt:lpstr>Apprentissage machine: notions de base</vt:lpstr>
      <vt:lpstr>Apprentissage supervisé</vt:lpstr>
      <vt:lpstr>Tester la performance d’un modèle</vt:lpstr>
      <vt:lpstr>Apprentissage non-supervisé</vt:lpstr>
      <vt:lpstr>Apprentissage non-supervisé</vt:lpstr>
      <vt:lpstr>Apprentissage non-supervisé</vt:lpstr>
      <vt:lpstr>Différentes familles d’algorithmes</vt:lpstr>
      <vt:lpstr>Présentation PowerPoint</vt:lpstr>
      <vt:lpstr>Création de données avec TAL</vt:lpstr>
      <vt:lpstr>Exemple de données étiquetées avec UDPipe</vt:lpstr>
      <vt:lpstr> TAL: approches lexique - grammaire</vt:lpstr>
      <vt:lpstr>TAL: entraînement machine</vt:lpstr>
      <vt:lpstr>Pré-traitement 1</vt:lpstr>
      <vt:lpstr>Pré-traitement 1</vt:lpstr>
      <vt:lpstr>Pré-traitement 2</vt:lpstr>
      <vt:lpstr>Vectorisation</vt:lpstr>
      <vt:lpstr>Vectorisation</vt:lpstr>
      <vt:lpstr>Vectorisation</vt:lpstr>
      <vt:lpstr>Classification</vt:lpstr>
      <vt:lpstr>Classification</vt:lpstr>
      <vt:lpstr>Classification</vt:lpstr>
      <vt:lpstr>Comparaison</vt:lpstr>
      <vt:lpstr>Comparaison</vt:lpstr>
      <vt:lpstr>Et les « modèles de langue »?</vt:lpstr>
      <vt:lpstr>Et les modèles de langue?</vt:lpstr>
      <vt:lpstr>Utiliser un « modèle de langue » IA</vt:lpstr>
      <vt:lpstr>Présentation PowerPoint</vt:lpstr>
      <vt:lpstr>Comment faire, concrètement?</vt:lpstr>
      <vt:lpstr>Les notebooks</vt:lpstr>
      <vt:lpstr>Notions de base: variable</vt:lpstr>
      <vt:lpstr>Notions de base: séquences</vt:lpstr>
      <vt:lpstr>Notions de base: boucle</vt:lpstr>
      <vt:lpstr>Notions de base: fonction</vt:lpstr>
      <vt:lpstr>Notions de base: manipuler des fichiers</vt:lpstr>
      <vt:lpstr>Notions de base: manipuler des fichiers</vt:lpstr>
      <vt:lpstr>Autres notions de base</vt:lpstr>
      <vt:lpstr>Autres notions 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l’analyse automatique des textes</dc:title>
  <dc:creator>Microsoft Office User</dc:creator>
  <cp:lastModifiedBy>Microsoft Office User</cp:lastModifiedBy>
  <cp:revision>65</cp:revision>
  <dcterms:created xsi:type="dcterms:W3CDTF">2023-10-28T06:22:18Z</dcterms:created>
  <dcterms:modified xsi:type="dcterms:W3CDTF">2023-11-03T18:21:11Z</dcterms:modified>
</cp:coreProperties>
</file>